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2" r:id="rId19"/>
    <p:sldId id="275" r:id="rId20"/>
    <p:sldId id="276" r:id="rId21"/>
    <p:sldId id="277" r:id="rId22"/>
    <p:sldId id="278" r:id="rId23"/>
    <p:sldId id="279" r:id="rId24"/>
    <p:sldId id="282" r:id="rId25"/>
    <p:sldId id="287" r:id="rId26"/>
    <p:sldId id="288" r:id="rId27"/>
    <p:sldId id="289" r:id="rId28"/>
    <p:sldId id="283" r:id="rId29"/>
    <p:sldId id="284" r:id="rId30"/>
    <p:sldId id="285" r:id="rId31"/>
    <p:sldId id="286" r:id="rId32"/>
    <p:sldId id="280" r:id="rId33"/>
    <p:sldId id="28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7" autoAdjust="0"/>
    <p:restoredTop sz="94660"/>
  </p:normalViewPr>
  <p:slideViewPr>
    <p:cSldViewPr snapToGrid="0">
      <p:cViewPr varScale="1">
        <p:scale>
          <a:sx n="91" d="100"/>
          <a:sy n="91" d="100"/>
        </p:scale>
        <p:origin x="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8/1/2023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8/1/2023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8/1/2023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8/1/2023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consultant.ru/document/cons_doc_LAW_136247/3f5560f4b1bf9c709495fb108480b2cd6fc8f6ad/#dst100097" TargetMode="External"/><Relationship Id="rId3" Type="http://schemas.openxmlformats.org/officeDocument/2006/relationships/hyperlink" Target="https://www.consultant.ru/document/cons_doc_LAW_17579/ba9b1dd87aa76d89ada517477b5b3468f872e55f/" TargetMode="External"/><Relationship Id="rId7" Type="http://schemas.openxmlformats.org/officeDocument/2006/relationships/hyperlink" Target="https://www.consultant.ru/document/cons_doc_LAW_352853/cec011b240d930e3ba04a9e26bc38d7c4c5f2def/#dst100008" TargetMode="External"/><Relationship Id="rId2" Type="http://schemas.openxmlformats.org/officeDocument/2006/relationships/hyperlink" Target="https://www.consultant.ru/document/cons_doc_LAW_173687/de7b71c7cfcd9ad227e82d2fdfef690564aab347/#dst100015" TargetMode="External"/><Relationship Id="rId1" Type="http://schemas.openxmlformats.org/officeDocument/2006/relationships/slideLayout" Target="../slideLayouts/slideLayout2.xml"/><Relationship Id="rId6" Type="http://schemas.openxmlformats.org/officeDocument/2006/relationships/hyperlink" Target="https://www.consultant.ru/document/cons_doc_LAW_173687/de7b71c7cfcd9ad227e82d2fdfef690564aab347/#dst100017" TargetMode="External"/><Relationship Id="rId5" Type="http://schemas.openxmlformats.org/officeDocument/2006/relationships/hyperlink" Target="https://www.consultant.ru/document/cons_doc_LAW_136247/3f5560f4b1bf9c709495fb108480b2cd6fc8f6ad/#dst100096" TargetMode="External"/><Relationship Id="rId4" Type="http://schemas.openxmlformats.org/officeDocument/2006/relationships/hyperlink" Target="https://www.consultant.ru/document/cons_doc_LAW_173687/de7b71c7cfcd9ad227e82d2fdfef690564aab347/#dst10001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onsultant.ru/document/cons_doc_LAW_136247/3f5560f4b1bf9c709495fb108480b2cd6fc8f6ad/#dst100096" TargetMode="External"/><Relationship Id="rId2" Type="http://schemas.openxmlformats.org/officeDocument/2006/relationships/hyperlink" Target="https://www.consultant.ru/document/cons_doc_LAW_17579/ba9b1dd87aa76d89ada517477b5b3468f872e55f/" TargetMode="External"/><Relationship Id="rId1" Type="http://schemas.openxmlformats.org/officeDocument/2006/relationships/slideLayout" Target="../slideLayouts/slideLayout2.xml"/><Relationship Id="rId6" Type="http://schemas.openxmlformats.org/officeDocument/2006/relationships/hyperlink" Target="https://www.consultant.ru/document/cons_doc_LAW_136247/3f5560f4b1bf9c709495fb108480b2cd6fc8f6ad/#dst100097" TargetMode="External"/><Relationship Id="rId5" Type="http://schemas.openxmlformats.org/officeDocument/2006/relationships/hyperlink" Target="https://www.consultant.ru/document/cons_doc_LAW_352853/cec011b240d930e3ba04a9e26bc38d7c4c5f2def/#dst100008" TargetMode="External"/><Relationship Id="rId4" Type="http://schemas.openxmlformats.org/officeDocument/2006/relationships/hyperlink" Target="https://www.consultant.ru/document/cons_doc_LAW_173687/de7b71c7cfcd9ad227e82d2fdfef690564aab347/#dst10001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2400" dirty="0" smtClean="0"/>
              <a:t>Управление товарными запасами</a:t>
            </a:r>
            <a:r>
              <a:rPr lang="ru-RU" dirty="0" smtClean="0"/>
              <a:t>. </a:t>
            </a:r>
            <a:r>
              <a:rPr lang="ru-RU" sz="2400" dirty="0" smtClean="0"/>
              <a:t>Производственная логистика и предпродажная подготовка товара.  </a:t>
            </a:r>
            <a:endParaRPr lang="ru-RU" sz="2400" dirty="0"/>
          </a:p>
        </p:txBody>
      </p:sp>
      <p:sp>
        <p:nvSpPr>
          <p:cNvPr id="3" name="Подзаголовок 2"/>
          <p:cNvSpPr>
            <a:spLocks noGrp="1"/>
          </p:cNvSpPr>
          <p:nvPr>
            <p:ph type="subTitle" idx="1"/>
          </p:nvPr>
        </p:nvSpPr>
        <p:spPr/>
        <p:txBody>
          <a:bodyPr/>
          <a:lstStyle/>
          <a:p>
            <a:r>
              <a:rPr lang="ru-RU" dirty="0" smtClean="0"/>
              <a:t>Проф. </a:t>
            </a:r>
            <a:r>
              <a:rPr lang="ru-RU" dirty="0" err="1" smtClean="0"/>
              <a:t>Тухбатуллина</a:t>
            </a:r>
            <a:r>
              <a:rPr lang="ru-RU" dirty="0" smtClean="0"/>
              <a:t> Р.Г. </a:t>
            </a:r>
            <a:endParaRPr lang="ru-RU" dirty="0"/>
          </a:p>
        </p:txBody>
      </p:sp>
    </p:spTree>
    <p:extLst>
      <p:ext uri="{BB962C8B-B14F-4D97-AF65-F5344CB8AC3E}">
        <p14:creationId xmlns:p14="http://schemas.microsoft.com/office/powerpoint/2010/main" val="12769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407276"/>
          </a:xfrm>
        </p:spPr>
        <p:txBody>
          <a:bodyPr>
            <a:normAutofit fontScale="90000"/>
          </a:bodyPr>
          <a:lstStyle/>
          <a:p>
            <a:r>
              <a:rPr lang="ru-RU" sz="2400" b="1" dirty="0"/>
              <a:t>Логистическое управление складской деятельностью</a:t>
            </a:r>
            <a:endParaRPr lang="ru-RU" sz="2400" dirty="0"/>
          </a:p>
        </p:txBody>
      </p:sp>
      <p:sp>
        <p:nvSpPr>
          <p:cNvPr id="3" name="Объект 2"/>
          <p:cNvSpPr>
            <a:spLocks noGrp="1"/>
          </p:cNvSpPr>
          <p:nvPr>
            <p:ph idx="1"/>
          </p:nvPr>
        </p:nvSpPr>
        <p:spPr>
          <a:xfrm>
            <a:off x="1371600" y="1093076"/>
            <a:ext cx="10326414" cy="5381296"/>
          </a:xfrm>
        </p:spPr>
        <p:txBody>
          <a:bodyPr>
            <a:normAutofit lnSpcReduction="10000"/>
          </a:bodyPr>
          <a:lstStyle/>
          <a:p>
            <a:pPr marL="0" indent="0" algn="just">
              <a:buNone/>
            </a:pPr>
            <a:r>
              <a:rPr lang="ru-RU" dirty="0" smtClean="0"/>
              <a:t>Склады </a:t>
            </a:r>
            <a:r>
              <a:rPr lang="ru-RU" dirty="0"/>
              <a:t>являются одним из важнейших элементов логистических систем. Объективная необходимость в специально обустроенных местах для содержания запасов существует на всех стадиях движения сквозного материального потока, начиная от источников сырья и кончая конечным потребителем. Этим объясняется наличие большого количества разнообразных видов складов</a:t>
            </a:r>
            <a:r>
              <a:rPr lang="ru-RU" dirty="0" smtClean="0"/>
              <a:t>.</a:t>
            </a:r>
          </a:p>
          <a:p>
            <a:pPr marL="0" indent="0" algn="just">
              <a:buNone/>
            </a:pPr>
            <a:r>
              <a:rPr lang="ru-RU" dirty="0" smtClean="0"/>
              <a:t>Для </a:t>
            </a:r>
            <a:r>
              <a:rPr lang="ru-RU" dirty="0"/>
              <a:t>более эффективного функционирования склада необходимо определить наиболее оптимальный вид складирования.</a:t>
            </a:r>
          </a:p>
          <a:p>
            <a:pPr algn="just"/>
            <a:r>
              <a:rPr lang="ru-RU" dirty="0"/>
              <a:t>В качестве преимуществ складирования в логистике рассматриваются следующие: высокая степень используемой площади и объема; свободный доступ к товару; обеспечение контроля структурных изменений запасов; возможность высотного складирования; легкость обслуживания; возможность автоматизированного управления; выполнение принципа: </a:t>
            </a:r>
            <a:r>
              <a:rPr lang="ru-RU" dirty="0" smtClean="0"/>
              <a:t>товар «</a:t>
            </a:r>
            <a:r>
              <a:rPr lang="ru-RU" dirty="0"/>
              <a:t>первым пришел - первым ушел»; низкие капиталовложения и строительные затраты; низкие эксплуатационные расходы и затраты на техническое обслуживание.</a:t>
            </a:r>
          </a:p>
          <a:p>
            <a:pPr algn="just"/>
            <a:r>
              <a:rPr lang="ru-RU" dirty="0"/>
              <a:t>На современных складах распределительной логистики чаще всего используют комбинации </a:t>
            </a:r>
            <a:r>
              <a:rPr lang="ru-RU" b="1" dirty="0"/>
              <a:t>различных видов складирования. </a:t>
            </a:r>
            <a:r>
              <a:rPr lang="ru-RU" dirty="0"/>
              <a:t>Объясняется это товарным разнообразием и видом склада со своими специфическими особенностями.</a:t>
            </a:r>
          </a:p>
        </p:txBody>
      </p:sp>
    </p:spTree>
    <p:extLst>
      <p:ext uri="{BB962C8B-B14F-4D97-AF65-F5344CB8AC3E}">
        <p14:creationId xmlns:p14="http://schemas.microsoft.com/office/powerpoint/2010/main" val="333917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73270"/>
            <a:ext cx="9601200" cy="725213"/>
          </a:xfrm>
        </p:spPr>
        <p:txBody>
          <a:bodyPr>
            <a:normAutofit fontScale="90000"/>
          </a:bodyPr>
          <a:lstStyle/>
          <a:p>
            <a:r>
              <a:rPr lang="ru-RU" sz="2400" b="1" dirty="0"/>
              <a:t>Логистическое управление складской </a:t>
            </a:r>
            <a:r>
              <a:rPr lang="ru-RU" sz="2400" b="1" dirty="0" smtClean="0"/>
              <a:t>деятельностью. Классификации складов</a:t>
            </a:r>
            <a:endParaRPr lang="ru-RU" sz="2400" dirty="0"/>
          </a:p>
        </p:txBody>
      </p:sp>
      <p:sp>
        <p:nvSpPr>
          <p:cNvPr id="3" name="Объект 2"/>
          <p:cNvSpPr>
            <a:spLocks noGrp="1"/>
          </p:cNvSpPr>
          <p:nvPr>
            <p:ph idx="1"/>
          </p:nvPr>
        </p:nvSpPr>
        <p:spPr>
          <a:xfrm>
            <a:off x="1371600" y="1208690"/>
            <a:ext cx="10221310" cy="5423338"/>
          </a:xfrm>
        </p:spPr>
        <p:txBody>
          <a:bodyPr>
            <a:normAutofit fontScale="92500" lnSpcReduction="20000"/>
          </a:bodyPr>
          <a:lstStyle/>
          <a:p>
            <a:pPr marL="0" indent="0" algn="just">
              <a:buNone/>
            </a:pPr>
            <a:r>
              <a:rPr lang="ru-RU" dirty="0" smtClean="0"/>
              <a:t>Существует </a:t>
            </a:r>
            <a:r>
              <a:rPr lang="ru-RU" dirty="0"/>
              <a:t>достаточно большое количество различных классификаций складов, формирующихся в зависимости от целей и задач, которые ставятся перед логистической системой. </a:t>
            </a:r>
            <a:r>
              <a:rPr lang="ru-RU" dirty="0">
                <a:solidFill>
                  <a:srgbClr val="FF0000"/>
                </a:solidFill>
              </a:rPr>
              <a:t>Рассмотрим </a:t>
            </a:r>
            <a:r>
              <a:rPr lang="ru-RU" b="1" i="1" dirty="0">
                <a:solidFill>
                  <a:srgbClr val="FF0000"/>
                </a:solidFill>
              </a:rPr>
              <a:t>классификацию складов</a:t>
            </a:r>
            <a:r>
              <a:rPr lang="ru-RU" i="1" dirty="0">
                <a:solidFill>
                  <a:srgbClr val="FF0000"/>
                </a:solidFill>
              </a:rPr>
              <a:t>, </a:t>
            </a:r>
            <a:r>
              <a:rPr lang="ru-RU" dirty="0">
                <a:solidFill>
                  <a:srgbClr val="FF0000"/>
                </a:solidFill>
              </a:rPr>
              <a:t>характеризующую логистическую деятельность в </a:t>
            </a:r>
            <a:r>
              <a:rPr lang="ru-RU" b="1" dirty="0">
                <a:solidFill>
                  <a:srgbClr val="FF0000"/>
                </a:solidFill>
              </a:rPr>
              <a:t>процессе складирования </a:t>
            </a:r>
            <a:r>
              <a:rPr lang="ru-RU" dirty="0">
                <a:solidFill>
                  <a:srgbClr val="FF0000"/>
                </a:solidFill>
              </a:rPr>
              <a:t>с различных точек зрения</a:t>
            </a:r>
            <a:r>
              <a:rPr lang="ru-RU" dirty="0" smtClean="0">
                <a:solidFill>
                  <a:srgbClr val="FF0000"/>
                </a:solidFill>
              </a:rPr>
              <a:t>:</a:t>
            </a:r>
          </a:p>
          <a:p>
            <a:pPr marL="457200" indent="-457200" algn="just">
              <a:buAutoNum type="arabicPeriod"/>
            </a:pPr>
            <a:r>
              <a:rPr lang="ru-RU" b="1" i="1" dirty="0" smtClean="0">
                <a:solidFill>
                  <a:srgbClr val="FF0000"/>
                </a:solidFill>
              </a:rPr>
              <a:t>По </a:t>
            </a:r>
            <a:r>
              <a:rPr lang="ru-RU" b="1" i="1" dirty="0">
                <a:solidFill>
                  <a:srgbClr val="FF0000"/>
                </a:solidFill>
              </a:rPr>
              <a:t>отношению к основным логистическим операциям</a:t>
            </a:r>
            <a:r>
              <a:rPr lang="ru-RU" b="1" i="1" dirty="0" smtClean="0">
                <a:solidFill>
                  <a:srgbClr val="FF0000"/>
                </a:solidFill>
              </a:rPr>
              <a:t>:</a:t>
            </a:r>
            <a:endParaRPr lang="ru-RU" dirty="0">
              <a:solidFill>
                <a:srgbClr val="FF0000"/>
              </a:solidFill>
            </a:endParaRPr>
          </a:p>
          <a:p>
            <a:pPr algn="just"/>
            <a:r>
              <a:rPr lang="ru-RU" b="1" i="1" dirty="0"/>
              <a:t>в снабжении: </a:t>
            </a:r>
            <a:r>
              <a:rPr lang="ru-RU" dirty="0"/>
              <a:t>склады сырья и материалов, работающие с однородным грузом, с большими партиями поставок; склады продукции производственного назначения (тарных и штучных грузов), как правило, это грузы значительной массы, требующие высокого уровня механизации и автоматизации складских работ. Отдельные субъекты фармацевтического рынка (в большей части - это представители негосударственных форм собственности) иногда вынуждены создавать свои склады в системе снабжения (закупок) для уменьшения транспортных издержек, потребностей комплектования материальных ресурсов</a:t>
            </a:r>
            <a:r>
              <a:rPr lang="ru-RU" dirty="0" smtClean="0"/>
              <a:t>;</a:t>
            </a:r>
            <a:endParaRPr lang="ru-RU" dirty="0"/>
          </a:p>
          <a:p>
            <a:pPr algn="just"/>
            <a:r>
              <a:rPr lang="ru-RU" b="1" i="1" dirty="0"/>
              <a:t>в производстве </a:t>
            </a:r>
            <a:r>
              <a:rPr lang="ru-RU" dirty="0"/>
              <a:t>различают склады как по организационной структуре (заводские, цеховые, рабочих участков и т.п.), так и по видам продукции (склады материальных ресурсов, незавершенного производства, готовой продукции), функциональному назначению и другим признакам. Цель создания внутрипроизводственных складов состоит в том, чтобы компенсировать неравномерности производственных циклов и ритма производства на различных участках и в цехах предприятия. </a:t>
            </a:r>
          </a:p>
          <a:p>
            <a:pPr marL="0" indent="0" algn="just">
              <a:buNone/>
            </a:pPr>
            <a:r>
              <a:rPr lang="ru-RU" b="1" dirty="0" smtClean="0"/>
              <a:t>Особенностями </a:t>
            </a:r>
            <a:r>
              <a:rPr lang="ru-RU" b="1" dirty="0"/>
              <a:t>этих складов являются </a:t>
            </a:r>
            <a:r>
              <a:rPr lang="ru-RU" dirty="0"/>
              <a:t>сравнительно небольшие сроки и запасы хранения продукции небольшими </a:t>
            </a:r>
            <a:r>
              <a:rPr lang="ru-RU" dirty="0" smtClean="0"/>
              <a:t>интервалами </a:t>
            </a:r>
            <a:r>
              <a:rPr lang="ru-RU" dirty="0"/>
              <a:t>по времени и даже непрерывным потоком;</a:t>
            </a:r>
            <a:endParaRPr lang="ru-RU" b="1" dirty="0"/>
          </a:p>
        </p:txBody>
      </p:sp>
    </p:spTree>
    <p:extLst>
      <p:ext uri="{BB962C8B-B14F-4D97-AF65-F5344CB8AC3E}">
        <p14:creationId xmlns:p14="http://schemas.microsoft.com/office/powerpoint/2010/main" val="10394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83780"/>
            <a:ext cx="9601200" cy="588580"/>
          </a:xfrm>
        </p:spPr>
        <p:txBody>
          <a:bodyPr>
            <a:noAutofit/>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600" y="1124607"/>
            <a:ext cx="9601200" cy="5328745"/>
          </a:xfrm>
        </p:spPr>
        <p:txBody>
          <a:bodyPr>
            <a:normAutofit fontScale="92500" lnSpcReduction="10000"/>
          </a:bodyPr>
          <a:lstStyle/>
          <a:p>
            <a:pPr marL="0" indent="0">
              <a:buNone/>
            </a:pPr>
            <a:r>
              <a:rPr lang="ru-RU" b="1" i="1" dirty="0" smtClean="0"/>
              <a:t>склады </a:t>
            </a:r>
            <a:r>
              <a:rPr lang="ru-RU" b="1" i="1" dirty="0"/>
              <a:t>в распределении</a:t>
            </a:r>
            <a:r>
              <a:rPr lang="ru-RU" i="1" dirty="0"/>
              <a:t>, </a:t>
            </a:r>
            <a:r>
              <a:rPr lang="ru-RU" dirty="0"/>
              <a:t>основное назначение которых — преобразование производственного ассортимента в торговый и бесперебойное обеспечение различных потребителей, включая розничную есть. Такие склады составляют наиболее многочисленную и разнообразную группу. Они могут принадлежать как </a:t>
            </a:r>
            <a:r>
              <a:rPr lang="ru-RU" dirty="0" smtClean="0"/>
              <a:t> производителям</a:t>
            </a:r>
            <a:r>
              <a:rPr lang="ru-RU" dirty="0"/>
              <a:t>, так и оптовым </a:t>
            </a:r>
            <a:r>
              <a:rPr lang="ru-RU" dirty="0" smtClean="0"/>
              <a:t>посредникам.</a:t>
            </a:r>
          </a:p>
          <a:p>
            <a:pPr marL="0" indent="0">
              <a:buNone/>
            </a:pPr>
            <a:r>
              <a:rPr lang="ru-RU" b="1" dirty="0" smtClean="0"/>
              <a:t>Склады </a:t>
            </a:r>
            <a:r>
              <a:rPr lang="ru-RU" b="1" dirty="0"/>
              <a:t>готовой продукции и распределительные склады производителей </a:t>
            </a:r>
            <a:r>
              <a:rPr lang="ru-RU" dirty="0"/>
              <a:t>занимаются обработкой товарных грузов однородной номенклатуры с быстрой оборачиваемостью, реализуемых крупными партиями, что дает возможность использовать на них автоматизированную и высокомеханизированную обработку сквозного материального потока. Практически это единственная категория складов распределительной логистики, в отношении которых можно ставить вопрос о целесообразности автоматизированной </a:t>
            </a:r>
            <a:r>
              <a:rPr lang="ru-RU" dirty="0" smtClean="0"/>
              <a:t>обработки.</a:t>
            </a:r>
          </a:p>
          <a:p>
            <a:pPr marL="0" indent="0">
              <a:buNone/>
            </a:pPr>
            <a:r>
              <a:rPr lang="ru-RU" b="1" dirty="0" smtClean="0"/>
              <a:t>Склады </a:t>
            </a:r>
            <a:r>
              <a:rPr lang="ru-RU" b="1" dirty="0"/>
              <a:t>оптового сектора </a:t>
            </a:r>
            <a:r>
              <a:rPr lang="ru-RU" dirty="0"/>
              <a:t>в основном обеспечивают снабжение товарами розничную сеть и мелких потребителей. Такие склады в силу своего назначения концентрируют товары очень широкой номенклатуры и неравномерной оборачиваемости (например, сезонные или специфического назначения), реализуемые различными партиями поставки. Все это делает затруднительным и экономически не всегда оправданным внедрение автоматизированной обработки товарных материальных потоков на таких складах, здесь более предпочтительным будет осуществлять механизированную обработку, возможно даже с ручной комплектацией.</a:t>
            </a:r>
          </a:p>
        </p:txBody>
      </p:sp>
    </p:spTree>
    <p:extLst>
      <p:ext uri="{BB962C8B-B14F-4D97-AF65-F5344CB8AC3E}">
        <p14:creationId xmlns:p14="http://schemas.microsoft.com/office/powerpoint/2010/main" val="286534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754117"/>
          </a:xfrm>
        </p:spPr>
        <p:txBody>
          <a:bodyPr>
            <a:normAutofit/>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600" y="1439917"/>
            <a:ext cx="10147738" cy="5023945"/>
          </a:xfrm>
        </p:spPr>
        <p:txBody>
          <a:bodyPr>
            <a:normAutofit fontScale="25000" lnSpcReduction="20000"/>
          </a:bodyPr>
          <a:lstStyle/>
          <a:p>
            <a:pPr marL="0" indent="0">
              <a:buNone/>
            </a:pPr>
            <a:r>
              <a:rPr lang="ru-RU" sz="8000" dirty="0" smtClean="0"/>
              <a:t>В </a:t>
            </a:r>
            <a:r>
              <a:rPr lang="ru-RU" sz="8000" dirty="0" err="1"/>
              <a:t>дистрибьюции</a:t>
            </a:r>
            <a:r>
              <a:rPr lang="ru-RU" sz="8000" dirty="0"/>
              <a:t> склады различают по мощности и обслуживаемой территории (региональные распределительные центры и базы, консигнационные склады, территориальные склады и базы) - по функциональному назначению и по другим </a:t>
            </a:r>
            <a:r>
              <a:rPr lang="ru-RU" sz="8000" dirty="0" smtClean="0"/>
              <a:t>признакам.</a:t>
            </a:r>
            <a:endParaRPr lang="ru-RU" sz="8000" dirty="0"/>
          </a:p>
          <a:p>
            <a:pPr marL="0" indent="0">
              <a:buNone/>
            </a:pPr>
            <a:r>
              <a:rPr lang="ru-RU" sz="8000" i="1" dirty="0">
                <a:solidFill>
                  <a:srgbClr val="FF0000"/>
                </a:solidFill>
              </a:rPr>
              <a:t>2. </a:t>
            </a:r>
            <a:r>
              <a:rPr lang="ru-RU" sz="8000" b="1" i="1" dirty="0">
                <a:solidFill>
                  <a:srgbClr val="FF0000"/>
                </a:solidFill>
              </a:rPr>
              <a:t>По виду продукции можно выделить склады</a:t>
            </a:r>
            <a:r>
              <a:rPr lang="ru-RU" sz="8000" b="1" i="1" dirty="0" smtClean="0">
                <a:solidFill>
                  <a:srgbClr val="FF0000"/>
                </a:solidFill>
              </a:rPr>
              <a:t>:</a:t>
            </a:r>
            <a:endParaRPr lang="ru-RU" sz="8000" dirty="0"/>
          </a:p>
          <a:p>
            <a:r>
              <a:rPr lang="ru-RU" sz="8000" dirty="0" smtClean="0"/>
              <a:t>&gt; </a:t>
            </a:r>
            <a:r>
              <a:rPr lang="ru-RU" sz="8000" dirty="0"/>
              <a:t>материальных ресурсов;</a:t>
            </a:r>
          </a:p>
          <a:p>
            <a:r>
              <a:rPr lang="ru-RU" sz="8000" dirty="0"/>
              <a:t>&gt; продукции незавершенного производства</a:t>
            </a:r>
            <a:r>
              <a:rPr lang="ru-RU" sz="8000" dirty="0" smtClean="0"/>
              <a:t>;</a:t>
            </a:r>
            <a:endParaRPr lang="ru-RU" sz="8000" dirty="0"/>
          </a:p>
          <a:p>
            <a:r>
              <a:rPr lang="ru-RU" sz="8000" dirty="0"/>
              <a:t>&gt; готовой продукции;</a:t>
            </a:r>
          </a:p>
          <a:p>
            <a:r>
              <a:rPr lang="ru-RU" sz="8000" dirty="0"/>
              <a:t>&gt; тары;</a:t>
            </a:r>
          </a:p>
          <a:p>
            <a:r>
              <a:rPr lang="ru-RU" sz="8000" dirty="0"/>
              <a:t>&gt; запасных частей;</a:t>
            </a:r>
          </a:p>
          <a:p>
            <a:r>
              <a:rPr lang="ru-RU" sz="8000" dirty="0"/>
              <a:t>&gt; возвратных отходов и т.п.</a:t>
            </a:r>
          </a:p>
          <a:p>
            <a:pPr marL="0" indent="0">
              <a:buNone/>
            </a:pPr>
            <a:r>
              <a:rPr lang="ru-RU" sz="8000" b="1" i="1" dirty="0">
                <a:solidFill>
                  <a:srgbClr val="FF0000"/>
                </a:solidFill>
              </a:rPr>
              <a:t>3. По степени специализации:</a:t>
            </a:r>
            <a:endParaRPr lang="ru-RU" sz="8000" dirty="0">
              <a:solidFill>
                <a:srgbClr val="FF0000"/>
              </a:solidFill>
            </a:endParaRPr>
          </a:p>
          <a:p>
            <a:r>
              <a:rPr lang="ru-RU" sz="8000" dirty="0"/>
              <a:t>&gt; универсальные; главными конструктивными элементами универсального склада являются фундамент, стены, колонны, рампы, междуэтажные перекрытия, верхнее покрытие, свесы кровли и козырьки, перегородки, световые фонари, окна и двери;</a:t>
            </a:r>
          </a:p>
          <a:p>
            <a:r>
              <a:rPr lang="ru-RU" sz="8000" dirty="0"/>
              <a:t>&gt; специализированные (химической продукции, бумаги, горюче-смазочных материалов и др.).</a:t>
            </a:r>
          </a:p>
          <a:p>
            <a:r>
              <a:rPr lang="ru-RU" dirty="0" smtClean="0"/>
              <a:t>.</a:t>
            </a:r>
            <a:endParaRPr lang="ru-RU" dirty="0"/>
          </a:p>
        </p:txBody>
      </p:sp>
    </p:spTree>
    <p:extLst>
      <p:ext uri="{BB962C8B-B14F-4D97-AF65-F5344CB8AC3E}">
        <p14:creationId xmlns:p14="http://schemas.microsoft.com/office/powerpoint/2010/main" val="403943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600" y="1387365"/>
            <a:ext cx="10347434" cy="5034455"/>
          </a:xfrm>
        </p:spPr>
        <p:txBody>
          <a:bodyPr>
            <a:normAutofit fontScale="25000" lnSpcReduction="20000"/>
          </a:bodyPr>
          <a:lstStyle/>
          <a:p>
            <a:pPr marL="0" indent="0">
              <a:buNone/>
            </a:pPr>
            <a:r>
              <a:rPr lang="ru-RU" sz="6200" b="1" i="1" dirty="0">
                <a:solidFill>
                  <a:srgbClr val="FF0000"/>
                </a:solidFill>
              </a:rPr>
              <a:t>4. </a:t>
            </a:r>
            <a:r>
              <a:rPr lang="ru-RU" sz="8000" b="1" i="1" dirty="0">
                <a:solidFill>
                  <a:srgbClr val="FF0000"/>
                </a:solidFill>
              </a:rPr>
              <a:t>По виду собственности различают:</a:t>
            </a:r>
            <a:endParaRPr lang="ru-RU" sz="8000" dirty="0">
              <a:solidFill>
                <a:srgbClr val="FF0000"/>
              </a:solidFill>
            </a:endParaRPr>
          </a:p>
          <a:p>
            <a:r>
              <a:rPr lang="ru-RU" sz="8000" dirty="0"/>
              <a:t>&gt; склады частные (корпоративные);</a:t>
            </a:r>
          </a:p>
          <a:p>
            <a:r>
              <a:rPr lang="ru-RU" sz="8000" dirty="0"/>
              <a:t>&gt; государственные;</a:t>
            </a:r>
          </a:p>
          <a:p>
            <a:r>
              <a:rPr lang="ru-RU" sz="8000" dirty="0"/>
              <a:t>&gt; склады общественных организаций (принимают товары на хранение от различных товаровладельцев);</a:t>
            </a:r>
          </a:p>
          <a:p>
            <a:r>
              <a:rPr lang="ru-RU" sz="8000" dirty="0"/>
              <a:t>&gt; склады </a:t>
            </a:r>
            <a:r>
              <a:rPr lang="ru-RU" sz="8000" dirty="0" smtClean="0"/>
              <a:t>некоммерческих организаций</a:t>
            </a:r>
          </a:p>
          <a:p>
            <a:r>
              <a:rPr lang="ru-RU" sz="8000" b="1" dirty="0">
                <a:solidFill>
                  <a:srgbClr val="FF0000"/>
                </a:solidFill>
              </a:rPr>
              <a:t>5. </a:t>
            </a:r>
            <a:r>
              <a:rPr lang="ru-RU" sz="8000" b="1" i="1" dirty="0">
                <a:solidFill>
                  <a:srgbClr val="FF0000"/>
                </a:solidFill>
              </a:rPr>
              <a:t>По отношению к логистическим посредникам:</a:t>
            </a:r>
            <a:endParaRPr lang="ru-RU" sz="8000" dirty="0">
              <a:solidFill>
                <a:srgbClr val="FF0000"/>
              </a:solidFill>
            </a:endParaRPr>
          </a:p>
          <a:p>
            <a:r>
              <a:rPr lang="ru-RU" sz="8000" dirty="0"/>
              <a:t>&gt; собственные склады предприятия (фирмы);</a:t>
            </a:r>
          </a:p>
          <a:p>
            <a:r>
              <a:rPr lang="ru-RU" sz="8000" dirty="0"/>
              <a:t>&gt; товарные склады— организации, осуществляющие в качестве предпринимательской деятельности </a:t>
            </a:r>
            <a:r>
              <a:rPr lang="ru-RU" sz="8000" i="1" dirty="0"/>
              <a:t>хранение </a:t>
            </a:r>
            <a:r>
              <a:rPr lang="ru-RU" sz="8000" dirty="0"/>
              <a:t>товаров и оказывающая связанные с хранением услуги;</a:t>
            </a:r>
          </a:p>
          <a:p>
            <a:r>
              <a:rPr lang="ru-RU" sz="8000" dirty="0"/>
              <a:t>&gt; склады логистических посредников: торговых, транспортных, экспедиторских, </a:t>
            </a:r>
            <a:r>
              <a:rPr lang="ru-RU" sz="8000" dirty="0" err="1"/>
              <a:t>грузоперерабатывающих</a:t>
            </a:r>
            <a:r>
              <a:rPr lang="ru-RU" sz="8000" dirty="0"/>
              <a:t> и т.д</a:t>
            </a:r>
            <a:r>
              <a:rPr lang="ru-RU" sz="8000" dirty="0" smtClean="0"/>
              <a:t>.</a:t>
            </a:r>
            <a:endParaRPr lang="ru-RU" sz="8000" dirty="0"/>
          </a:p>
        </p:txBody>
      </p:sp>
    </p:spTree>
    <p:extLst>
      <p:ext uri="{BB962C8B-B14F-4D97-AF65-F5344CB8AC3E}">
        <p14:creationId xmlns:p14="http://schemas.microsoft.com/office/powerpoint/2010/main" val="213898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67863"/>
            <a:ext cx="9601200" cy="693682"/>
          </a:xfrm>
        </p:spPr>
        <p:txBody>
          <a:bodyPr>
            <a:noAutofit/>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600" y="1397876"/>
            <a:ext cx="9601200" cy="5139558"/>
          </a:xfrm>
        </p:spPr>
        <p:txBody>
          <a:bodyPr>
            <a:normAutofit/>
          </a:bodyPr>
          <a:lstStyle/>
          <a:p>
            <a:r>
              <a:rPr lang="ru-RU" b="1" i="1" dirty="0"/>
              <a:t>6. По функциональному назначению различают:</a:t>
            </a:r>
            <a:endParaRPr lang="ru-RU" dirty="0"/>
          </a:p>
          <a:p>
            <a:pPr marL="0" indent="0" algn="just">
              <a:buNone/>
            </a:pPr>
            <a:r>
              <a:rPr lang="ru-RU" dirty="0"/>
              <a:t>&gt; склады буферных запасов, предназначенные для обеспечения производственного процесса (склады материальных ресурсов, полуфабрикатов, незавершенного производства, производственных запасов, готовой продукции, страховых, сезонных и других видов запасов);</a:t>
            </a:r>
          </a:p>
          <a:p>
            <a:pPr marL="0" indent="0" algn="just">
              <a:buNone/>
            </a:pPr>
            <a:r>
              <a:rPr lang="ru-RU" dirty="0"/>
              <a:t>&gt; склады перевалки грузов (терминалы) в транспортных узлах, при выполнении смешанных, комбинированных, </a:t>
            </a:r>
            <a:r>
              <a:rPr lang="ru-RU" dirty="0" err="1"/>
              <a:t>интермодальных</a:t>
            </a:r>
            <a:r>
              <a:rPr lang="ru-RU" dirty="0"/>
              <a:t> и других видов перевозок;</a:t>
            </a:r>
          </a:p>
          <a:p>
            <a:pPr marL="0" indent="0" algn="just">
              <a:buNone/>
            </a:pPr>
            <a:r>
              <a:rPr lang="ru-RU" dirty="0"/>
              <a:t>&gt; склады </a:t>
            </a:r>
            <a:r>
              <a:rPr lang="ru-RU" dirty="0" err="1"/>
              <a:t>комиссионирования</a:t>
            </a:r>
            <a:r>
              <a:rPr lang="ru-RU" dirty="0"/>
              <a:t>, предназначенные для формирования заказов в соответствии со специфическими требованиями субъектов рынка;</a:t>
            </a:r>
          </a:p>
          <a:p>
            <a:pPr marL="0" indent="0" algn="just">
              <a:buNone/>
            </a:pPr>
            <a:r>
              <a:rPr lang="ru-RU" dirty="0"/>
              <a:t>&gt; склады сохранения, обеспечивающие сохранность и защиту складируемых товаров</a:t>
            </a:r>
          </a:p>
          <a:p>
            <a:pPr marL="0" indent="0" algn="just">
              <a:buNone/>
            </a:pPr>
            <a:r>
              <a:rPr lang="ru-RU" dirty="0"/>
              <a:t>&gt; </a:t>
            </a:r>
            <a:r>
              <a:rPr lang="ru-RU" dirty="0" smtClean="0"/>
              <a:t>специальные </a:t>
            </a:r>
            <a:r>
              <a:rPr lang="ru-RU" dirty="0"/>
              <a:t>склады (например, таможенные склады временного хранения, тары, возвратных отходов и т.п.).</a:t>
            </a:r>
            <a:endParaRPr lang="ru-RU" sz="1600" b="1" dirty="0">
              <a:solidFill>
                <a:srgbClr val="FF0000"/>
              </a:solidFill>
            </a:endParaRPr>
          </a:p>
          <a:p>
            <a:endParaRPr lang="ru-RU" dirty="0"/>
          </a:p>
          <a:p>
            <a:endParaRPr lang="ru-RU" dirty="0"/>
          </a:p>
          <a:p>
            <a:endParaRPr lang="ru-RU" dirty="0"/>
          </a:p>
        </p:txBody>
      </p:sp>
    </p:spTree>
    <p:extLst>
      <p:ext uri="{BB962C8B-B14F-4D97-AF65-F5344CB8AC3E}">
        <p14:creationId xmlns:p14="http://schemas.microsoft.com/office/powerpoint/2010/main" val="43681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57352"/>
            <a:ext cx="9601200" cy="714703"/>
          </a:xfrm>
        </p:spPr>
        <p:txBody>
          <a:bodyPr>
            <a:normAutofit fontScale="90000"/>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600" y="1072055"/>
            <a:ext cx="10095186" cy="5454869"/>
          </a:xfrm>
        </p:spPr>
        <p:txBody>
          <a:bodyPr>
            <a:normAutofit/>
          </a:bodyPr>
          <a:lstStyle/>
          <a:p>
            <a:pPr marL="0" indent="0">
              <a:buNone/>
            </a:pPr>
            <a:endParaRPr lang="ru-RU" dirty="0"/>
          </a:p>
          <a:p>
            <a:r>
              <a:rPr lang="ru-RU" b="1" dirty="0" smtClean="0"/>
              <a:t>7</a:t>
            </a:r>
            <a:r>
              <a:rPr lang="ru-RU" b="1" dirty="0"/>
              <a:t>. </a:t>
            </a:r>
            <a:r>
              <a:rPr lang="ru-RU" b="1" i="1" dirty="0"/>
              <a:t>По типу здания, конструкции:</a:t>
            </a:r>
            <a:endParaRPr lang="ru-RU" dirty="0"/>
          </a:p>
          <a:p>
            <a:pPr marL="0" indent="0">
              <a:buNone/>
            </a:pPr>
            <a:r>
              <a:rPr lang="ru-RU" dirty="0"/>
              <a:t>&gt; закрытые — размещаются в отдельных помещениях;</a:t>
            </a:r>
          </a:p>
          <a:p>
            <a:pPr marL="0" indent="0">
              <a:buNone/>
            </a:pPr>
            <a:r>
              <a:rPr lang="ru-RU" dirty="0"/>
              <a:t>&gt; полузакрытые — имеют крышу и одну, две или три стены;</a:t>
            </a:r>
          </a:p>
          <a:p>
            <a:pPr marL="0" indent="0">
              <a:buNone/>
            </a:pPr>
            <a:r>
              <a:rPr lang="ru-RU" dirty="0"/>
              <a:t>&gt; открытые — склады, представляющие собой площадку без стен и крыши, устроенную на возвышенном месте и огражденную со всех сторон, площадка должна иметь твердое покрытие и уклон к водостокам. Открытые склады предназначены для наружного хранения некоторых товаров, не требующих защиты от атмосферных осадков;</a:t>
            </a:r>
          </a:p>
          <a:p>
            <a:pPr marL="0" indent="0">
              <a:buNone/>
            </a:pPr>
            <a:r>
              <a:rPr lang="ru-RU" dirty="0"/>
              <a:t>&gt; специальные (например, бункерные сооружения, резервуары).</a:t>
            </a:r>
          </a:p>
          <a:p>
            <a:r>
              <a:rPr lang="ru-RU" b="1" i="1" dirty="0"/>
              <a:t>8. По степени огнестойкости: </a:t>
            </a:r>
            <a:r>
              <a:rPr lang="ru-RU" dirty="0"/>
              <a:t>несгораемые, трудно сгораемые, сгораемые.</a:t>
            </a:r>
          </a:p>
          <a:p>
            <a:r>
              <a:rPr lang="ru-RU" b="1" i="1" dirty="0"/>
              <a:t>9. По степени механизации складских операций: </a:t>
            </a:r>
            <a:r>
              <a:rPr lang="ru-RU" dirty="0"/>
              <a:t>немеханизированные, механизированные, комплексно-механизированные, автоматизированные, автоматические</a:t>
            </a:r>
          </a:p>
        </p:txBody>
      </p:sp>
    </p:spTree>
    <p:extLst>
      <p:ext uri="{BB962C8B-B14F-4D97-AF65-F5344CB8AC3E}">
        <p14:creationId xmlns:p14="http://schemas.microsoft.com/office/powerpoint/2010/main" val="93925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78676"/>
            <a:ext cx="10442028" cy="966951"/>
          </a:xfrm>
        </p:spPr>
        <p:txBody>
          <a:bodyPr>
            <a:normAutofit fontScale="90000"/>
          </a:bodyPr>
          <a:lstStyle/>
          <a:p>
            <a:r>
              <a:rPr lang="ru-RU" sz="2700" b="1" dirty="0"/>
              <a:t>Логистическое управление складской деятельностью</a:t>
            </a:r>
            <a:r>
              <a:rPr lang="ru-RU" b="1" dirty="0" smtClean="0"/>
              <a:t>.</a:t>
            </a:r>
            <a:r>
              <a:rPr lang="ru-RU" b="1" dirty="0"/>
              <a:t> </a:t>
            </a:r>
            <a:r>
              <a:rPr lang="ru-RU" sz="2700" b="1" dirty="0"/>
              <a:t>Классификации складов</a:t>
            </a:r>
            <a:endParaRPr lang="ru-RU" sz="2700" dirty="0"/>
          </a:p>
        </p:txBody>
      </p:sp>
      <p:sp>
        <p:nvSpPr>
          <p:cNvPr id="3" name="Объект 2"/>
          <p:cNvSpPr>
            <a:spLocks noGrp="1"/>
          </p:cNvSpPr>
          <p:nvPr>
            <p:ph idx="1"/>
          </p:nvPr>
        </p:nvSpPr>
        <p:spPr>
          <a:xfrm>
            <a:off x="1371600" y="1145627"/>
            <a:ext cx="10442028" cy="5349765"/>
          </a:xfrm>
        </p:spPr>
        <p:txBody>
          <a:bodyPr/>
          <a:lstStyle/>
          <a:p>
            <a:pPr marL="0" indent="0">
              <a:buNone/>
            </a:pPr>
            <a:endParaRPr lang="ru-RU" dirty="0" smtClean="0"/>
          </a:p>
          <a:p>
            <a:pPr marL="0" indent="0">
              <a:buNone/>
            </a:pPr>
            <a:r>
              <a:rPr lang="ru-RU" i="1" dirty="0" smtClean="0"/>
              <a:t> 10</a:t>
            </a:r>
            <a:r>
              <a:rPr lang="ru-RU" i="1" dirty="0"/>
              <a:t>. </a:t>
            </a:r>
            <a:r>
              <a:rPr lang="ru-RU" b="1" i="1" dirty="0"/>
              <a:t>По высоте укладки грузов: </a:t>
            </a:r>
            <a:r>
              <a:rPr lang="ru-RU" dirty="0"/>
              <a:t>склады с высотой укладки груза на уровне человеческою роста; склады с высокой укладкой груза (24 м и более).</a:t>
            </a:r>
          </a:p>
          <a:p>
            <a:r>
              <a:rPr lang="ru-RU" i="1" dirty="0"/>
              <a:t>11. </a:t>
            </a:r>
            <a:r>
              <a:rPr lang="ru-RU" b="1" i="1" dirty="0"/>
              <a:t>По возможности доставки и вывоза груза </a:t>
            </a:r>
            <a:r>
              <a:rPr lang="ru-RU" i="1" dirty="0"/>
              <a:t>с </a:t>
            </a:r>
            <a:r>
              <a:rPr lang="ru-RU" dirty="0"/>
              <a:t>помощью железнодорожного или водного транспорта:</a:t>
            </a:r>
          </a:p>
          <a:p>
            <a:r>
              <a:rPr lang="ru-RU" dirty="0"/>
              <a:t>&gt; пристанционные;</a:t>
            </a:r>
          </a:p>
          <a:p>
            <a:r>
              <a:rPr lang="ru-RU" dirty="0"/>
              <a:t>&gt; портовые склады (расположенные на территории железнодорожной</a:t>
            </a:r>
          </a:p>
          <a:p>
            <a:r>
              <a:rPr lang="ru-RU" dirty="0"/>
              <a:t>&gt; станции или пор га);</a:t>
            </a:r>
          </a:p>
          <a:p>
            <a:r>
              <a:rPr lang="ru-RU" dirty="0"/>
              <a:t>&gt; прирельсовые (имеющие подведенную железнодорожную ветку для подачи и уборки вагонов);</a:t>
            </a:r>
          </a:p>
          <a:p>
            <a:r>
              <a:rPr lang="ru-RU" dirty="0"/>
              <a:t>&gt; глубинные (для того, чтобы доставив груз от станции, пристани или порта в глубинный склад, необходимо воспользоваться автомобильным или другим видом транспорта).</a:t>
            </a:r>
          </a:p>
        </p:txBody>
      </p:sp>
    </p:spTree>
    <p:extLst>
      <p:ext uri="{BB962C8B-B14F-4D97-AF65-F5344CB8AC3E}">
        <p14:creationId xmlns:p14="http://schemas.microsoft.com/office/powerpoint/2010/main" val="337459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83779"/>
            <a:ext cx="9601200" cy="725214"/>
          </a:xfrm>
        </p:spPr>
        <p:txBody>
          <a:bodyPr>
            <a:noAutofit/>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599" y="1135117"/>
            <a:ext cx="10189779" cy="5202621"/>
          </a:xfrm>
        </p:spPr>
        <p:txBody>
          <a:bodyPr>
            <a:normAutofit fontScale="92500" lnSpcReduction="20000"/>
          </a:bodyPr>
          <a:lstStyle/>
          <a:p>
            <a:pPr marL="0" indent="0">
              <a:buNone/>
            </a:pPr>
            <a:endParaRPr lang="ru-RU" dirty="0"/>
          </a:p>
          <a:p>
            <a:pPr algn="just"/>
            <a:r>
              <a:rPr lang="ru-RU" sz="2200" dirty="0"/>
              <a:t>Наиболее эффективными с точки зрения технологии оснащения, организации труда и конечных технико-экономических показателей являются крупные складские комплексы. Это объясняется тем, что наличие больших грузопотоков и объемов </a:t>
            </a:r>
            <a:r>
              <a:rPr lang="ru-RU" sz="2200" dirty="0" smtClean="0"/>
              <a:t>хранения продукции </a:t>
            </a:r>
            <a:r>
              <a:rPr lang="ru-RU" sz="2200" dirty="0"/>
              <a:t>позволяет применить на транспортно-складских работах современные технические средства, за счет чего снизить себестоимость переработки и хранения продукции.</a:t>
            </a:r>
          </a:p>
          <a:p>
            <a:pPr algn="just"/>
            <a:r>
              <a:rPr lang="ru-RU" sz="2200" dirty="0"/>
              <a:t>Логистические функции складов реализуются в процессе осуществления отдельных логистических операций. В целом </a:t>
            </a:r>
            <a:r>
              <a:rPr lang="ru-RU" sz="2200" i="1" dirty="0"/>
              <a:t>комплекс складских операций </a:t>
            </a:r>
            <a:r>
              <a:rPr lang="ru-RU" sz="2200" dirty="0"/>
              <a:t>представляет собой следующую последовательность: разгрузка транспорта; приемка товаров; размещение на хранение; </a:t>
            </a:r>
            <a:r>
              <a:rPr lang="ru-RU" sz="2200" dirty="0" err="1" smtClean="0"/>
              <a:t>товаропереработка</a:t>
            </a:r>
            <a:r>
              <a:rPr lang="ru-RU" sz="2200" dirty="0"/>
              <a:t>; комплектование и упаковка товаров; погрузка; </a:t>
            </a:r>
            <a:r>
              <a:rPr lang="ru-RU" sz="2200" dirty="0" err="1"/>
              <a:t>внутрискладское</a:t>
            </a:r>
            <a:r>
              <a:rPr lang="ru-RU" sz="2200" dirty="0"/>
              <a:t> перемещение грузов</a:t>
            </a:r>
            <a:r>
              <a:rPr lang="ru-RU" sz="2200" dirty="0" smtClean="0"/>
              <a:t>.</a:t>
            </a:r>
          </a:p>
          <a:p>
            <a:pPr algn="just"/>
            <a:endParaRPr lang="ru-RU" sz="2200" dirty="0"/>
          </a:p>
          <a:p>
            <a:pPr algn="just"/>
            <a:endParaRPr lang="ru-RU" sz="2200" dirty="0"/>
          </a:p>
          <a:p>
            <a:pPr algn="just"/>
            <a:r>
              <a:rPr lang="ru-RU" sz="2200" dirty="0"/>
              <a:t>Помимо этих складских операций, Американская ассоциация владельцев складов выделяет ряд логистических услуг коммерческого варианта: аренда помещений, хранение транзитных грузов, компьютерный сервис, услуги по упаковке и сортировке товаров, услуги по доставке товаросопроводительных документов, различного рода информационные услуги и т.п.</a:t>
            </a:r>
          </a:p>
        </p:txBody>
      </p:sp>
    </p:spTree>
    <p:extLst>
      <p:ext uri="{BB962C8B-B14F-4D97-AF65-F5344CB8AC3E}">
        <p14:creationId xmlns:p14="http://schemas.microsoft.com/office/powerpoint/2010/main" val="937692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10208"/>
            <a:ext cx="9601200" cy="620110"/>
          </a:xfrm>
        </p:spPr>
        <p:txBody>
          <a:bodyPr>
            <a:noAutofit/>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599" y="998483"/>
            <a:ext cx="10168759" cy="5465379"/>
          </a:xfrm>
        </p:spPr>
        <p:txBody>
          <a:bodyPr>
            <a:normAutofit/>
          </a:bodyPr>
          <a:lstStyle/>
          <a:p>
            <a:pPr marL="0" indent="0">
              <a:buNone/>
            </a:pPr>
            <a:r>
              <a:rPr lang="ru-RU" b="1" dirty="0" smtClean="0"/>
              <a:t>Таким </a:t>
            </a:r>
            <a:r>
              <a:rPr lang="ru-RU" b="1" dirty="0"/>
              <a:t>образом, </a:t>
            </a:r>
            <a:r>
              <a:rPr lang="ru-RU" dirty="0"/>
              <a:t>складская сеть является одним из элементов </a:t>
            </a:r>
            <a:r>
              <a:rPr lang="ru-RU" dirty="0" err="1" smtClean="0"/>
              <a:t>макрологистической</a:t>
            </a:r>
            <a:r>
              <a:rPr lang="ru-RU" dirty="0" smtClean="0"/>
              <a:t> </a:t>
            </a:r>
            <a:r>
              <a:rPr lang="ru-RU" dirty="0"/>
              <a:t>системы, обеспечивающей продвижение товара в направлении от производства к потреблению. В соответствии с принципами системного подхода любые вопросы, касающиеся складской сети или отдельных складов, должны рассматриваться в плане реализации </a:t>
            </a:r>
            <a:r>
              <a:rPr lang="ru-RU" b="1" dirty="0"/>
              <a:t>общей цепи логистической системы (макро- и </a:t>
            </a:r>
            <a:r>
              <a:rPr lang="ru-RU" b="1" dirty="0" err="1"/>
              <a:t>микросоставляющих</a:t>
            </a:r>
            <a:r>
              <a:rPr lang="ru-RU" dirty="0" smtClean="0"/>
              <a:t>).</a:t>
            </a:r>
            <a:endParaRPr lang="ru-RU" dirty="0"/>
          </a:p>
          <a:p>
            <a:pPr marL="0" indent="0">
              <a:buNone/>
            </a:pPr>
            <a:r>
              <a:rPr lang="ru-RU" b="1" dirty="0"/>
              <a:t>Основные логистические функции </a:t>
            </a:r>
            <a:r>
              <a:rPr lang="ru-RU" b="1" dirty="0" err="1"/>
              <a:t>микрологистических</a:t>
            </a:r>
            <a:r>
              <a:rPr lang="ru-RU" b="1" dirty="0"/>
              <a:t> систем </a:t>
            </a:r>
            <a:r>
              <a:rPr lang="ru-RU" dirty="0"/>
              <a:t>- это закупка, производство и сбыт. Задачи распределения на данном этапе выделяются следующие:</a:t>
            </a:r>
          </a:p>
          <a:p>
            <a:pPr marL="0" indent="0">
              <a:buNone/>
            </a:pPr>
            <a:r>
              <a:rPr lang="ru-RU" dirty="0"/>
              <a:t>&gt; планирование процесса реализации;</a:t>
            </a:r>
          </a:p>
          <a:p>
            <a:pPr marL="0" indent="0">
              <a:buNone/>
            </a:pPr>
            <a:r>
              <a:rPr lang="ru-RU" dirty="0"/>
              <a:t>&gt; получение и обработка заказов (заявок);</a:t>
            </a:r>
          </a:p>
          <a:p>
            <a:pPr marL="0" indent="0">
              <a:buNone/>
            </a:pPr>
            <a:r>
              <a:rPr lang="ru-RU" dirty="0"/>
              <a:t>&gt; упаковка, комплектация, выполнение других операций, непосредственно предшествующих отгрузке;</a:t>
            </a:r>
          </a:p>
          <a:p>
            <a:pPr marL="0" indent="0">
              <a:buNone/>
            </a:pPr>
            <a:r>
              <a:rPr lang="ru-RU" dirty="0"/>
              <a:t>&gt; отгрузка;</a:t>
            </a:r>
          </a:p>
          <a:p>
            <a:pPr marL="0" indent="0">
              <a:buNone/>
            </a:pPr>
            <a:r>
              <a:rPr lang="ru-RU" dirty="0"/>
              <a:t>&gt; доставка, контроль за транспортированием;</a:t>
            </a:r>
          </a:p>
          <a:p>
            <a:pPr marL="0" indent="0">
              <a:buNone/>
            </a:pPr>
            <a:r>
              <a:rPr lang="ru-RU" dirty="0"/>
              <a:t>&gt; послереализационное обслуживание.</a:t>
            </a:r>
          </a:p>
        </p:txBody>
      </p:sp>
    </p:spTree>
    <p:extLst>
      <p:ext uri="{BB962C8B-B14F-4D97-AF65-F5344CB8AC3E}">
        <p14:creationId xmlns:p14="http://schemas.microsoft.com/office/powerpoint/2010/main" val="283036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470338"/>
          </a:xfrm>
        </p:spPr>
        <p:txBody>
          <a:bodyPr>
            <a:normAutofit fontScale="90000"/>
          </a:bodyPr>
          <a:lstStyle/>
          <a:p>
            <a:r>
              <a:rPr lang="ru-RU" sz="2700" dirty="0"/>
              <a:t>Логистика в сфере товародвижения на фармацевтическом рынке</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1371600" y="1156138"/>
            <a:ext cx="10084676" cy="5370786"/>
          </a:xfrm>
        </p:spPr>
        <p:txBody>
          <a:bodyPr>
            <a:normAutofit/>
          </a:bodyPr>
          <a:lstStyle/>
          <a:p>
            <a:pPr marL="0" indent="0">
              <a:buNone/>
            </a:pPr>
            <a:endParaRPr lang="ru-RU" dirty="0"/>
          </a:p>
          <a:p>
            <a:pPr algn="just"/>
            <a:r>
              <a:rPr lang="ru-RU" dirty="0"/>
              <a:t>В сфере обращения лекарственных средств можно выделить путь перемещения фармацевтических товаров, начиная от получения сырья, субстанции или культивирования лекарственных растений до покупки лекарственного препарата конечным потребителем. Часть пути от момента получения сырья до производства готовой продукции называется </a:t>
            </a:r>
            <a:r>
              <a:rPr lang="ru-RU" i="1" dirty="0"/>
              <a:t>движением продукции </a:t>
            </a:r>
            <a:r>
              <a:rPr lang="ru-RU" dirty="0"/>
              <a:t>производственно-технического назначения</a:t>
            </a:r>
            <a:r>
              <a:rPr lang="ru-RU" dirty="0" smtClean="0"/>
              <a:t>. </a:t>
            </a:r>
            <a:endParaRPr lang="ru-RU" dirty="0"/>
          </a:p>
          <a:p>
            <a:pPr algn="just"/>
            <a:r>
              <a:rPr lang="ru-RU" dirty="0"/>
              <a:t>Вторая часть пути связана с продвижением готовой продукции от производителя до конечного потребителя или пользователя и называется </a:t>
            </a:r>
            <a:r>
              <a:rPr lang="ru-RU" b="1" i="1" dirty="0"/>
              <a:t>товародвижением.</a:t>
            </a:r>
            <a:endParaRPr lang="ru-RU" b="1" dirty="0"/>
          </a:p>
          <a:p>
            <a:pPr algn="just"/>
            <a:r>
              <a:rPr lang="ru-RU" dirty="0"/>
              <a:t>Таким образом, </a:t>
            </a:r>
            <a:r>
              <a:rPr lang="ru-RU" b="1" i="1" dirty="0"/>
              <a:t>Товародвижение - процесс физического перемещения товара от производителя в места продажи или потребления</a:t>
            </a:r>
            <a:r>
              <a:rPr lang="ru-RU" b="1" i="1" dirty="0" smtClean="0"/>
              <a:t>.</a:t>
            </a:r>
            <a:endParaRPr lang="ru-RU" dirty="0"/>
          </a:p>
          <a:p>
            <a:pPr algn="just"/>
            <a:r>
              <a:rPr lang="ru-RU" dirty="0"/>
              <a:t>В современных условиях функционирования фармацевтического рынка эти два потока объединились в один так называемый </a:t>
            </a:r>
            <a:r>
              <a:rPr lang="ru-RU" b="1" i="1" dirty="0"/>
              <a:t>сквозной материальный поток, </a:t>
            </a:r>
            <a:r>
              <a:rPr lang="ru-RU" dirty="0"/>
              <a:t>который и стал предметом изучения </a:t>
            </a:r>
            <a:r>
              <a:rPr lang="ru-RU" dirty="0" smtClean="0"/>
              <a:t>логистики</a:t>
            </a:r>
            <a:r>
              <a:rPr lang="ru-RU" dirty="0"/>
              <a:t>. </a:t>
            </a:r>
          </a:p>
        </p:txBody>
      </p:sp>
    </p:spTree>
    <p:extLst>
      <p:ext uri="{BB962C8B-B14F-4D97-AF65-F5344CB8AC3E}">
        <p14:creationId xmlns:p14="http://schemas.microsoft.com/office/powerpoint/2010/main" val="2364680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691055"/>
          </a:xfrm>
        </p:spPr>
        <p:txBody>
          <a:bodyPr>
            <a:normAutofit fontScale="90000"/>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599" y="1376855"/>
            <a:ext cx="10315903" cy="5097517"/>
          </a:xfrm>
        </p:spPr>
        <p:txBody>
          <a:bodyPr>
            <a:normAutofit/>
          </a:bodyPr>
          <a:lstStyle/>
          <a:p>
            <a:r>
              <a:rPr lang="ru-RU" b="1" dirty="0" smtClean="0"/>
              <a:t>На </a:t>
            </a:r>
            <a:r>
              <a:rPr lang="ru-RU" b="1" dirty="0"/>
              <a:t>уровне </a:t>
            </a:r>
            <a:r>
              <a:rPr lang="ru-RU" b="1" dirty="0" err="1"/>
              <a:t>макрологистики</a:t>
            </a:r>
            <a:r>
              <a:rPr lang="ru-RU" b="1" dirty="0"/>
              <a:t> задачами </a:t>
            </a:r>
            <a:r>
              <a:rPr lang="ru-RU" dirty="0" smtClean="0"/>
              <a:t>распределения </a:t>
            </a:r>
            <a:r>
              <a:rPr lang="ru-RU" dirty="0"/>
              <a:t>являются:</a:t>
            </a:r>
          </a:p>
          <a:p>
            <a:pPr marL="0" indent="0">
              <a:buNone/>
            </a:pPr>
            <a:r>
              <a:rPr lang="ru-RU" dirty="0"/>
              <a:t>&gt; выбор схемы распределения материальных потоков;</a:t>
            </a:r>
          </a:p>
          <a:p>
            <a:pPr marL="0" indent="0">
              <a:buNone/>
            </a:pPr>
            <a:r>
              <a:rPr lang="ru-RU" dirty="0"/>
              <a:t>&gt; размещение распределительных центров на логистическом полигоне, т.е. построение сети складских объектов.</a:t>
            </a:r>
          </a:p>
          <a:p>
            <a:pPr marL="0" indent="0">
              <a:buNone/>
            </a:pPr>
            <a:r>
              <a:rPr lang="ru-RU" dirty="0"/>
              <a:t>Причем, необходимым и достаточным условием возможности применения логистического метода является наличие потокового процесса и определенная системная целостность объекта. Это означает, что потребители материального потока, а также являющийся для них источником распределительный центр должны составлять единую систему, т.е. быть организационно, экономически, технологически и технически интегрированы</a:t>
            </a:r>
            <a:r>
              <a:rPr lang="ru-RU" dirty="0" smtClean="0"/>
              <a:t>.</a:t>
            </a:r>
          </a:p>
          <a:p>
            <a:pPr marL="0" indent="0">
              <a:buNone/>
            </a:pPr>
            <a:r>
              <a:rPr lang="ru-RU" dirty="0" smtClean="0"/>
              <a:t>При </a:t>
            </a:r>
            <a:r>
              <a:rPr lang="ru-RU" dirty="0"/>
              <a:t>любом заданном значении проходящего через </a:t>
            </a:r>
            <a:r>
              <a:rPr lang="ru-RU" dirty="0" err="1"/>
              <a:t>макрологистическую</a:t>
            </a:r>
            <a:r>
              <a:rPr lang="ru-RU" dirty="0"/>
              <a:t> систему совокупного материального потока величина суммарных логистических расходов будет меняться в зависимости от места расположения распределительного центра. Это объясняется тесной зависимостью совокупных транспортных расходов по товароснабжению от расположения распределительного центра на территориальном уровне.</a:t>
            </a:r>
            <a:endParaRPr lang="ru-RU" b="1" dirty="0"/>
          </a:p>
        </p:txBody>
      </p:sp>
    </p:spTree>
    <p:extLst>
      <p:ext uri="{BB962C8B-B14F-4D97-AF65-F5344CB8AC3E}">
        <p14:creationId xmlns:p14="http://schemas.microsoft.com/office/powerpoint/2010/main" val="352288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680545"/>
          </a:xfrm>
        </p:spPr>
        <p:txBody>
          <a:bodyPr>
            <a:normAutofit fontScale="90000"/>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599" y="1366345"/>
            <a:ext cx="10242331" cy="5160579"/>
          </a:xfrm>
        </p:spPr>
        <p:txBody>
          <a:bodyPr>
            <a:normAutofit fontScale="92500" lnSpcReduction="10000"/>
          </a:bodyPr>
          <a:lstStyle/>
          <a:p>
            <a:pPr marL="0" indent="0">
              <a:buNone/>
            </a:pPr>
            <a:r>
              <a:rPr lang="ru-RU" dirty="0" smtClean="0"/>
              <a:t>В </a:t>
            </a:r>
            <a:r>
              <a:rPr lang="ru-RU" dirty="0"/>
              <a:t>соответствии с концепцией системного подхода при выборе варианта размещения распределительного центра применяется следующая последовательность действий:</a:t>
            </a:r>
          </a:p>
          <a:p>
            <a:pPr marL="457200" indent="-457200">
              <a:buAutoNum type="arabicPeriod"/>
            </a:pPr>
            <a:r>
              <a:rPr lang="ru-RU" dirty="0" smtClean="0"/>
              <a:t>Изучается </a:t>
            </a:r>
            <a:r>
              <a:rPr lang="ru-RU" dirty="0"/>
              <a:t>конъюнктура рынка, определяются стратегические цели логистической системы. При этом разрабатывается прогноз величины материального потока, проходящего через всю логистическую систему. Составляется прогноз необходимой величины запасов во всей системе, а также на отдельных участках товаропроводящей цепи (например, для опта и </a:t>
            </a:r>
            <a:r>
              <a:rPr lang="ru-RU" dirty="0" smtClean="0"/>
              <a:t>розницы;</a:t>
            </a:r>
            <a:endParaRPr lang="ru-RU" dirty="0"/>
          </a:p>
          <a:p>
            <a:pPr marL="0" indent="0">
              <a:buNone/>
            </a:pPr>
            <a:r>
              <a:rPr lang="ru-RU" dirty="0"/>
              <a:t>2. Разрабатывается система товародвижения.</a:t>
            </a:r>
          </a:p>
          <a:p>
            <a:pPr marL="0" indent="0">
              <a:buNone/>
            </a:pPr>
            <a:r>
              <a:rPr lang="ru-RU" dirty="0"/>
              <a:t>3. Составляются схемы распределения материального потока внутри логистической системы (так называемые картосхемы товародвижения).</a:t>
            </a:r>
          </a:p>
          <a:p>
            <a:pPr marL="0" indent="0">
              <a:buNone/>
            </a:pPr>
            <a:r>
              <a:rPr lang="ru-RU" dirty="0"/>
              <a:t>4. Осуществляется отбор варианта места расположения распределительного центра, отвечающий критерию </a:t>
            </a:r>
            <a:r>
              <a:rPr lang="ru-RU" dirty="0" smtClean="0"/>
              <a:t>минимума стратегий </a:t>
            </a:r>
            <a:r>
              <a:rPr lang="ru-RU" dirty="0"/>
              <a:t>обычно являются</a:t>
            </a:r>
            <a:r>
              <a:rPr lang="ru-RU" dirty="0" smtClean="0"/>
              <a:t>:</a:t>
            </a:r>
          </a:p>
          <a:p>
            <a:pPr marL="0" indent="0">
              <a:buNone/>
            </a:pPr>
            <a:r>
              <a:rPr lang="ru-RU" dirty="0" smtClean="0"/>
              <a:t>&gt; </a:t>
            </a:r>
            <a:r>
              <a:rPr lang="ru-RU" dirty="0"/>
              <a:t>уменьшение затрат. Данная стратегия направлена на сокращение операционных составляющих издержек, связанных в основном с движением материального потока (по большей части это связано с транспортировкой) и запасами продукции в целом. Наиболее выгодными вариантами данной стратегии будут: лучшее размещение склада, оптимизация уровней товарных запасов, оптимальный способ транспортировки и ее маршрута и т.п.</a:t>
            </a:r>
            <a:endParaRPr lang="ru-RU" dirty="0" smtClean="0"/>
          </a:p>
          <a:p>
            <a:pPr marL="457200" indent="-457200">
              <a:buAutoNum type="arabicPeriod"/>
            </a:pPr>
            <a:endParaRPr lang="ru-RU" dirty="0"/>
          </a:p>
        </p:txBody>
      </p:sp>
    </p:spTree>
    <p:extLst>
      <p:ext uri="{BB962C8B-B14F-4D97-AF65-F5344CB8AC3E}">
        <p14:creationId xmlns:p14="http://schemas.microsoft.com/office/powerpoint/2010/main" val="329485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6124"/>
            <a:ext cx="9601200" cy="746235"/>
          </a:xfrm>
        </p:spPr>
        <p:txBody>
          <a:bodyPr>
            <a:normAutofit/>
          </a:bodyPr>
          <a:lstStyle/>
          <a:p>
            <a:r>
              <a:rPr lang="ru-RU" sz="2400" b="1" dirty="0"/>
              <a:t>Логистическое управление складской деятельностью. Классификации складов</a:t>
            </a:r>
            <a:endParaRPr lang="ru-RU" sz="2400" dirty="0"/>
          </a:p>
        </p:txBody>
      </p:sp>
      <p:sp>
        <p:nvSpPr>
          <p:cNvPr id="3" name="Объект 2"/>
          <p:cNvSpPr>
            <a:spLocks noGrp="1"/>
          </p:cNvSpPr>
          <p:nvPr>
            <p:ph idx="1"/>
          </p:nvPr>
        </p:nvSpPr>
        <p:spPr>
          <a:xfrm>
            <a:off x="1371600" y="872359"/>
            <a:ext cx="9601200" cy="5602013"/>
          </a:xfrm>
        </p:spPr>
        <p:txBody>
          <a:bodyPr/>
          <a:lstStyle/>
          <a:p>
            <a:pPr>
              <a:buFont typeface="Wingdings" panose="05000000000000000000" pitchFamily="2" charset="2"/>
              <a:buChar char="Ø"/>
            </a:pPr>
            <a:r>
              <a:rPr lang="ru-RU" dirty="0" smtClean="0"/>
              <a:t>минимизация </a:t>
            </a:r>
            <a:r>
              <a:rPr lang="ru-RU" dirty="0"/>
              <a:t>инвестиций в логистической системе. Данная стратегия в большей части связана с поиском наилучших путей организации логистической системы, позволяющих получить максимальную отдачу (возврат) от вложенного капитала. Практическими направлениями здесь будут: прямая доставка товаров потребителям (минуя складирование), использование складов общего пользования, широкое использование принципов </a:t>
            </a:r>
            <a:r>
              <a:rPr lang="ru-RU" dirty="0" err="1"/>
              <a:t>дистрибьюции</a:t>
            </a:r>
            <a:r>
              <a:rPr lang="ru-RU" dirty="0"/>
              <a:t>, использование логистических партнеров в </a:t>
            </a:r>
            <a:r>
              <a:rPr lang="ru-RU" dirty="0" smtClean="0"/>
              <a:t>логистической </a:t>
            </a:r>
            <a:r>
              <a:rPr lang="ru-RU" dirty="0"/>
              <a:t>системе и </a:t>
            </a:r>
            <a:r>
              <a:rPr lang="ru-RU" dirty="0" smtClean="0"/>
              <a:t>т.п.</a:t>
            </a:r>
          </a:p>
          <a:p>
            <a:pPr>
              <a:buFont typeface="Wingdings" panose="05000000000000000000" pitchFamily="2" charset="2"/>
              <a:buChar char="Ø"/>
            </a:pPr>
            <a:r>
              <a:rPr lang="ru-RU" dirty="0" smtClean="0"/>
              <a:t> </a:t>
            </a:r>
            <a:r>
              <a:rPr lang="ru-RU" dirty="0"/>
              <a:t>улучшение потребительского логистического сервиса</a:t>
            </a:r>
            <a:r>
              <a:rPr lang="ru-RU" dirty="0" smtClean="0"/>
              <a:t>.</a:t>
            </a:r>
            <a:endParaRPr lang="ru-RU" dirty="0"/>
          </a:p>
          <a:p>
            <a:r>
              <a:rPr lang="ru-RU" b="1" dirty="0"/>
              <a:t>Таким образом, </a:t>
            </a:r>
            <a:r>
              <a:rPr lang="ru-RU" dirty="0"/>
              <a:t>построение стратегии управления материальными потоками базируется на обработке связанной с этими потоками информации, инициирующей их и возникающей в результате их движения. Логистическая информация представляет собой циркулирующие в различных объектах экономической деятельности сведения о производстве, распределении и потреблении товаров и услуг, которые имеют существенное </a:t>
            </a:r>
            <a:r>
              <a:rPr lang="ru-RU" dirty="0" smtClean="0"/>
              <a:t>значение для управления этой деятельностью. </a:t>
            </a:r>
            <a:endParaRPr lang="ru-RU" dirty="0"/>
          </a:p>
        </p:txBody>
      </p:sp>
    </p:spTree>
    <p:extLst>
      <p:ext uri="{BB962C8B-B14F-4D97-AF65-F5344CB8AC3E}">
        <p14:creationId xmlns:p14="http://schemas.microsoft.com/office/powerpoint/2010/main" val="181497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25822"/>
            <a:ext cx="9601200" cy="367861"/>
          </a:xfrm>
        </p:spPr>
        <p:txBody>
          <a:bodyPr>
            <a:normAutofit fontScale="90000"/>
          </a:bodyPr>
          <a:lstStyle/>
          <a:p>
            <a:pPr algn="ctr"/>
            <a:r>
              <a:rPr lang="ru-RU" sz="2400" b="1" i="1" dirty="0"/>
              <a:t>Логистические информационные системы</a:t>
            </a:r>
            <a:endParaRPr lang="ru-RU" sz="2400" b="1" dirty="0"/>
          </a:p>
        </p:txBody>
      </p:sp>
      <p:sp>
        <p:nvSpPr>
          <p:cNvPr id="3" name="Объект 2"/>
          <p:cNvSpPr>
            <a:spLocks noGrp="1"/>
          </p:cNvSpPr>
          <p:nvPr>
            <p:ph idx="1"/>
          </p:nvPr>
        </p:nvSpPr>
        <p:spPr>
          <a:xfrm>
            <a:off x="1371600" y="693683"/>
            <a:ext cx="9601200" cy="5843751"/>
          </a:xfrm>
        </p:spPr>
        <p:txBody>
          <a:bodyPr>
            <a:normAutofit/>
          </a:bodyPr>
          <a:lstStyle/>
          <a:p>
            <a:pPr marL="0" indent="0" algn="just">
              <a:buNone/>
            </a:pPr>
            <a:r>
              <a:rPr lang="ru-RU" i="1" dirty="0" smtClean="0"/>
              <a:t>Логистические </a:t>
            </a:r>
            <a:r>
              <a:rPr lang="ru-RU" i="1" dirty="0"/>
              <a:t>информационные системы </a:t>
            </a:r>
            <a:r>
              <a:rPr lang="ru-RU" dirty="0"/>
              <a:t>представляют собой соответствующие информационные сети, начинающиеся с отслеживания оперативных требований заказчиков, распространяющиеся через распределение и производство до поставщиков.</a:t>
            </a:r>
          </a:p>
          <a:p>
            <a:pPr marL="0" indent="0" algn="just">
              <a:buNone/>
            </a:pPr>
            <a:r>
              <a:rPr lang="ru-RU" dirty="0"/>
              <a:t>Логистические информационные системы подразделяются на три группы</a:t>
            </a:r>
            <a:r>
              <a:rPr lang="ru-RU" dirty="0" smtClean="0"/>
              <a:t>:</a:t>
            </a:r>
            <a:endParaRPr lang="ru-RU" dirty="0"/>
          </a:p>
          <a:p>
            <a:pPr marL="0" indent="0" algn="just">
              <a:buNone/>
            </a:pPr>
            <a:r>
              <a:rPr lang="ru-RU" dirty="0"/>
              <a:t>&gt; </a:t>
            </a:r>
            <a:r>
              <a:rPr lang="ru-RU" i="1" dirty="0" smtClean="0"/>
              <a:t>Плановые</a:t>
            </a:r>
            <a:r>
              <a:rPr lang="ru-RU" dirty="0"/>
              <a:t>, которые создаются на административном уровне </a:t>
            </a:r>
            <a:r>
              <a:rPr lang="ru-RU" dirty="0" smtClean="0"/>
              <a:t>управления </a:t>
            </a:r>
            <a:endParaRPr lang="ru-RU" dirty="0"/>
          </a:p>
          <a:p>
            <a:pPr marL="0" indent="0" algn="just">
              <a:buNone/>
            </a:pPr>
            <a:r>
              <a:rPr lang="ru-RU" dirty="0" smtClean="0"/>
              <a:t> </a:t>
            </a:r>
            <a:r>
              <a:rPr lang="ru-RU" dirty="0"/>
              <a:t>и служат для принятия долгосрочных решений стратегического характера.</a:t>
            </a:r>
          </a:p>
          <a:p>
            <a:pPr marL="0" indent="0" algn="just">
              <a:buNone/>
            </a:pPr>
            <a:r>
              <a:rPr lang="ru-RU" dirty="0"/>
              <a:t>&gt; </a:t>
            </a:r>
            <a:r>
              <a:rPr lang="ru-RU" i="1" dirty="0"/>
              <a:t>Диспозитивные</a:t>
            </a:r>
            <a:r>
              <a:rPr lang="ru-RU" dirty="0"/>
              <a:t>. которые создаются на уровне управления складом и служат для обеспечения слаженной работы логистических систем.</a:t>
            </a:r>
          </a:p>
          <a:p>
            <a:pPr algn="just">
              <a:buFont typeface="Wingdings" panose="05000000000000000000" pitchFamily="2" charset="2"/>
              <a:buChar char="Ø"/>
            </a:pPr>
            <a:r>
              <a:rPr lang="ru-RU" i="1" dirty="0" smtClean="0"/>
              <a:t>Исполнительные</a:t>
            </a:r>
            <a:r>
              <a:rPr lang="ru-RU" dirty="0" smtClean="0"/>
              <a:t>, </a:t>
            </a:r>
            <a:r>
              <a:rPr lang="ru-RU" dirty="0" smtClean="0"/>
              <a:t> </a:t>
            </a:r>
            <a:r>
              <a:rPr lang="ru-RU" dirty="0"/>
              <a:t>которые создаются на уровне административного или оперативного управления. Это так называемый режим работы в реальном масштабе времени, который позволяет получать необходимую информацию о движении товарных потоков в текущий </a:t>
            </a:r>
            <a:r>
              <a:rPr lang="ru-RU" dirty="0" smtClean="0"/>
              <a:t>момент времени. </a:t>
            </a:r>
          </a:p>
          <a:p>
            <a:pPr algn="just">
              <a:buFont typeface="Wingdings" panose="05000000000000000000" pitchFamily="2" charset="2"/>
              <a:buChar char="Ø"/>
            </a:pPr>
            <a:endParaRPr lang="ru-RU" dirty="0"/>
          </a:p>
        </p:txBody>
      </p:sp>
    </p:spTree>
    <p:extLst>
      <p:ext uri="{BB962C8B-B14F-4D97-AF65-F5344CB8AC3E}">
        <p14:creationId xmlns:p14="http://schemas.microsoft.com/office/powerpoint/2010/main" val="3051579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управление цепями поставок эт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8691" y="851338"/>
            <a:ext cx="9764110" cy="5016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управление цепями поставок э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690" y="851338"/>
            <a:ext cx="9764110" cy="501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9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10208"/>
            <a:ext cx="9601200" cy="409902"/>
          </a:xfrm>
        </p:spPr>
        <p:txBody>
          <a:bodyPr>
            <a:normAutofit fontScale="90000"/>
          </a:bodyPr>
          <a:lstStyle/>
          <a:p>
            <a:r>
              <a:rPr lang="ru-RU" sz="2400" dirty="0" smtClean="0"/>
              <a:t>СОП(Стандартная операционная процедура)</a:t>
            </a:r>
            <a:endParaRPr lang="ru-RU" sz="2400" dirty="0"/>
          </a:p>
        </p:txBody>
      </p:sp>
      <p:sp>
        <p:nvSpPr>
          <p:cNvPr id="3" name="Объект 2"/>
          <p:cNvSpPr>
            <a:spLocks noGrp="1"/>
          </p:cNvSpPr>
          <p:nvPr>
            <p:ph idx="1"/>
          </p:nvPr>
        </p:nvSpPr>
        <p:spPr>
          <a:xfrm>
            <a:off x="1371600" y="546538"/>
            <a:ext cx="10200290" cy="6064469"/>
          </a:xfrm>
        </p:spPr>
        <p:txBody>
          <a:bodyPr>
            <a:noAutofit/>
          </a:bodyPr>
          <a:lstStyle/>
          <a:p>
            <a:r>
              <a:rPr lang="ru-RU" dirty="0"/>
              <a:t>Основой нормативной базы служат положения документов Таможенного Союза, главным из которых стало решение совета Евразийской экономической комиссии от 03.11.2016 г. №80 «Правила надлежащей дистрибьюторской практики в рамках Евразийского экономического союза», приказ Минздрава РФ от 31.08.16 г. №646н и прочие нормативные документы, регламентирующие обращение лекарственных препаратов в дистрибьюторской (оптовой) фармацевтической организации.</a:t>
            </a:r>
          </a:p>
          <a:p>
            <a:r>
              <a:rPr lang="ru-RU" dirty="0"/>
              <a:t>При разработке документации </a:t>
            </a:r>
            <a:r>
              <a:rPr lang="ru-RU" dirty="0" smtClean="0"/>
              <a:t>используются  </a:t>
            </a:r>
            <a:r>
              <a:rPr lang="ru-RU" dirty="0"/>
              <a:t>принципы стандартов ISO 9000 «Системы менеджмента качества (СМК). Основные положения и словарь», ISO 9001 «СМК. Требования», ISO 9004 «СМК. Рекомендации по улучшению деятельности», ISO 19011 «Руководящие указания по аудиту систем менеджмента», ISO 10013 «Руководство по документированию СМК».</a:t>
            </a:r>
          </a:p>
          <a:p>
            <a:pPr lvl="0"/>
            <a:r>
              <a:rPr lang="ru-RU" dirty="0"/>
              <a:t>СОП Несоответствующая продукция</a:t>
            </a:r>
          </a:p>
          <a:p>
            <a:pPr lvl="0"/>
            <a:r>
              <a:rPr lang="ru-RU" dirty="0"/>
              <a:t>СОП Порядок внутреннего контроля</a:t>
            </a:r>
          </a:p>
          <a:p>
            <a:pPr lvl="0"/>
            <a:r>
              <a:rPr lang="ru-RU" dirty="0"/>
              <a:t>СОП Порядок работ с претензиями</a:t>
            </a:r>
          </a:p>
          <a:p>
            <a:pPr lvl="0"/>
            <a:r>
              <a:rPr lang="ru-RU" dirty="0"/>
              <a:t>СОП Инструкция по разработке СОП</a:t>
            </a:r>
          </a:p>
          <a:p>
            <a:pPr lvl="0"/>
            <a:r>
              <a:rPr lang="ru-RU" dirty="0"/>
              <a:t>СОП Письма </a:t>
            </a:r>
            <a:r>
              <a:rPr lang="ru-RU" dirty="0" err="1"/>
              <a:t>забраковка</a:t>
            </a:r>
            <a:endParaRPr lang="ru-RU" dirty="0"/>
          </a:p>
          <a:p>
            <a:pPr lvl="0"/>
            <a:r>
              <a:rPr lang="ru-RU" dirty="0"/>
              <a:t>СОП Порядок формирования ассортимента</a:t>
            </a:r>
          </a:p>
          <a:p>
            <a:pPr lvl="0"/>
            <a:r>
              <a:rPr lang="ru-RU" dirty="0"/>
              <a:t>СОП Порядок приемочного контроля</a:t>
            </a:r>
          </a:p>
          <a:p>
            <a:pPr lvl="0"/>
            <a:r>
              <a:rPr lang="ru-RU" dirty="0"/>
              <a:t>СОП Ценообразование</a:t>
            </a:r>
          </a:p>
          <a:p>
            <a:pPr lvl="0"/>
            <a:r>
              <a:rPr lang="ru-RU" dirty="0"/>
              <a:t>СОП Порядок хранения товаров на складе</a:t>
            </a:r>
          </a:p>
          <a:p>
            <a:pPr lvl="0"/>
            <a:r>
              <a:rPr lang="ru-RU" dirty="0"/>
              <a:t>СОП Контроль сроков годности</a:t>
            </a:r>
          </a:p>
          <a:p>
            <a:pPr lvl="0"/>
            <a:r>
              <a:rPr lang="ru-RU" dirty="0"/>
              <a:t>СОП Потребность в товаре</a:t>
            </a:r>
          </a:p>
          <a:p>
            <a:pPr lvl="0"/>
            <a:r>
              <a:rPr lang="ru-RU" dirty="0"/>
              <a:t>СОП Сборка и упаковка товара</a:t>
            </a:r>
          </a:p>
          <a:p>
            <a:pPr lvl="0"/>
            <a:r>
              <a:rPr lang="ru-RU" dirty="0"/>
              <a:t>СОП Транспортировка товара</a:t>
            </a:r>
          </a:p>
          <a:p>
            <a:pPr lvl="0"/>
            <a:r>
              <a:rPr lang="ru-RU" dirty="0"/>
              <a:t>СОП Организация </a:t>
            </a:r>
            <a:r>
              <a:rPr lang="ru-RU" dirty="0" err="1"/>
              <a:t>холодовой</a:t>
            </a:r>
            <a:r>
              <a:rPr lang="ru-RU" dirty="0"/>
              <a:t> цепи</a:t>
            </a:r>
          </a:p>
          <a:p>
            <a:pPr lvl="0"/>
            <a:r>
              <a:rPr lang="ru-RU" dirty="0"/>
              <a:t>Отчет об аварийных сигналах</a:t>
            </a:r>
          </a:p>
          <a:p>
            <a:pPr lvl="0"/>
            <a:r>
              <a:rPr lang="ru-RU" dirty="0"/>
              <a:t>Отчет о работе </a:t>
            </a:r>
            <a:r>
              <a:rPr lang="ru-RU" dirty="0" err="1"/>
              <a:t>термоиндикатора</a:t>
            </a:r>
            <a:endParaRPr lang="ru-RU" dirty="0"/>
          </a:p>
          <a:p>
            <a:pPr lvl="0"/>
            <a:r>
              <a:rPr lang="ru-RU" dirty="0"/>
              <a:t>Чек-лист контроля </a:t>
            </a:r>
            <a:r>
              <a:rPr lang="ru-RU" dirty="0" err="1"/>
              <a:t>холодовой</a:t>
            </a:r>
            <a:r>
              <a:rPr lang="ru-RU" dirty="0"/>
              <a:t> цепи</a:t>
            </a:r>
          </a:p>
          <a:p>
            <a:pPr lvl="0"/>
            <a:r>
              <a:rPr lang="ru-RU" dirty="0"/>
              <a:t>СОП План экстренных мероприятий</a:t>
            </a:r>
          </a:p>
          <a:p>
            <a:pPr lvl="0"/>
            <a:r>
              <a:rPr lang="ru-RU" dirty="0"/>
              <a:t>Приказ Работа с маркированными лекарственными препаратами</a:t>
            </a:r>
          </a:p>
          <a:p>
            <a:pPr lvl="0"/>
            <a:r>
              <a:rPr lang="ru-RU" dirty="0"/>
              <a:t>СОП Работа с маркированными лекарственными препаратами</a:t>
            </a:r>
          </a:p>
          <a:p>
            <a:pPr lvl="0"/>
            <a:r>
              <a:rPr lang="ru-RU" dirty="0"/>
              <a:t>Схема Приемка маркированных лекарственных препаратов</a:t>
            </a:r>
          </a:p>
          <a:p>
            <a:pPr lvl="0"/>
            <a:r>
              <a:rPr lang="ru-RU" dirty="0"/>
              <a:t>Схема Отгрузка маркированных лекарственных препаратов</a:t>
            </a:r>
          </a:p>
          <a:p>
            <a:pPr lvl="0"/>
            <a:r>
              <a:rPr lang="ru-RU" dirty="0"/>
              <a:t>Схема Вывод из оборота маркированных лекарственных препаратов</a:t>
            </a:r>
          </a:p>
          <a:p>
            <a:pPr lvl="0"/>
            <a:r>
              <a:rPr lang="ru-RU" dirty="0"/>
              <a:t>СОП Порядок оценки потребителей</a:t>
            </a:r>
          </a:p>
          <a:p>
            <a:pPr lvl="0"/>
            <a:r>
              <a:rPr lang="ru-RU" dirty="0"/>
              <a:t>СОП Порядок отбора поставщиков</a:t>
            </a:r>
          </a:p>
          <a:p>
            <a:pPr lvl="0"/>
            <a:r>
              <a:rPr lang="ru-RU" dirty="0"/>
              <a:t>СОП Порядок размещения заказа</a:t>
            </a:r>
          </a:p>
          <a:p>
            <a:pPr lvl="0"/>
            <a:r>
              <a:rPr lang="ru-RU" dirty="0"/>
              <a:t>СОП Порядок доступа в помещения склада</a:t>
            </a:r>
          </a:p>
          <a:p>
            <a:pPr lvl="0"/>
            <a:r>
              <a:rPr lang="ru-RU" dirty="0"/>
              <a:t>СОП Порядок температурного режима</a:t>
            </a:r>
          </a:p>
          <a:p>
            <a:pPr lvl="0"/>
            <a:r>
              <a:rPr lang="ru-RU" dirty="0"/>
              <a:t>СОП Санитарный режим</a:t>
            </a:r>
          </a:p>
          <a:p>
            <a:endParaRPr lang="ru-RU" dirty="0"/>
          </a:p>
        </p:txBody>
      </p:sp>
    </p:spTree>
    <p:extLst>
      <p:ext uri="{BB962C8B-B14F-4D97-AF65-F5344CB8AC3E}">
        <p14:creationId xmlns:p14="http://schemas.microsoft.com/office/powerpoint/2010/main" val="3390019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57352"/>
            <a:ext cx="9601200" cy="725214"/>
          </a:xfrm>
        </p:spPr>
        <p:txBody>
          <a:bodyPr>
            <a:normAutofit/>
          </a:bodyPr>
          <a:lstStyle/>
          <a:p>
            <a:r>
              <a:rPr lang="ru-RU" sz="2400" dirty="0"/>
              <a:t>СОП(Стандартная операционная процедура)</a:t>
            </a:r>
          </a:p>
        </p:txBody>
      </p:sp>
      <p:sp>
        <p:nvSpPr>
          <p:cNvPr id="3" name="Объект 2"/>
          <p:cNvSpPr>
            <a:spLocks noGrp="1"/>
          </p:cNvSpPr>
          <p:nvPr>
            <p:ph idx="1"/>
          </p:nvPr>
        </p:nvSpPr>
        <p:spPr>
          <a:xfrm>
            <a:off x="1371600" y="861848"/>
            <a:ext cx="9601200" cy="5580993"/>
          </a:xfrm>
        </p:spPr>
        <p:txBody>
          <a:bodyPr>
            <a:noAutofit/>
          </a:bodyPr>
          <a:lstStyle/>
          <a:p>
            <a:pPr lvl="0"/>
            <a:r>
              <a:rPr lang="ru-RU" dirty="0" smtClean="0"/>
              <a:t>СОП </a:t>
            </a:r>
            <a:r>
              <a:rPr lang="ru-RU" dirty="0"/>
              <a:t>Ценообразование</a:t>
            </a:r>
          </a:p>
          <a:p>
            <a:pPr lvl="0"/>
            <a:r>
              <a:rPr lang="ru-RU" dirty="0"/>
              <a:t>СОП Порядок хранения товаров на складе</a:t>
            </a:r>
          </a:p>
          <a:p>
            <a:pPr lvl="0"/>
            <a:r>
              <a:rPr lang="ru-RU" dirty="0"/>
              <a:t>СОП Контроль сроков годности</a:t>
            </a:r>
          </a:p>
          <a:p>
            <a:pPr lvl="0"/>
            <a:r>
              <a:rPr lang="ru-RU" dirty="0"/>
              <a:t>СОП Потребность в товаре</a:t>
            </a:r>
          </a:p>
          <a:p>
            <a:pPr lvl="0"/>
            <a:r>
              <a:rPr lang="ru-RU" dirty="0"/>
              <a:t>СОП Сборка и упаковка товара</a:t>
            </a:r>
          </a:p>
          <a:p>
            <a:pPr lvl="0"/>
            <a:r>
              <a:rPr lang="ru-RU" dirty="0"/>
              <a:t>СОП Транспортировка товара</a:t>
            </a:r>
          </a:p>
          <a:p>
            <a:pPr lvl="0"/>
            <a:r>
              <a:rPr lang="ru-RU" dirty="0"/>
              <a:t>СОП Организация </a:t>
            </a:r>
            <a:r>
              <a:rPr lang="ru-RU" dirty="0" err="1"/>
              <a:t>холодовой</a:t>
            </a:r>
            <a:r>
              <a:rPr lang="ru-RU" dirty="0"/>
              <a:t> цепи</a:t>
            </a:r>
          </a:p>
          <a:p>
            <a:pPr lvl="0"/>
            <a:r>
              <a:rPr lang="ru-RU" dirty="0"/>
              <a:t>Отчет об аварийных сигналах</a:t>
            </a:r>
          </a:p>
          <a:p>
            <a:pPr lvl="0"/>
            <a:r>
              <a:rPr lang="ru-RU" dirty="0"/>
              <a:t>Отчет о работе </a:t>
            </a:r>
            <a:r>
              <a:rPr lang="ru-RU" dirty="0" err="1"/>
              <a:t>термоиндикатора</a:t>
            </a:r>
            <a:endParaRPr lang="ru-RU" dirty="0"/>
          </a:p>
          <a:p>
            <a:pPr lvl="0"/>
            <a:r>
              <a:rPr lang="ru-RU" dirty="0"/>
              <a:t>Чек-лист контроля </a:t>
            </a:r>
            <a:r>
              <a:rPr lang="ru-RU" dirty="0" err="1"/>
              <a:t>холодовой</a:t>
            </a:r>
            <a:r>
              <a:rPr lang="ru-RU" dirty="0"/>
              <a:t> цепи</a:t>
            </a:r>
          </a:p>
          <a:p>
            <a:pPr lvl="0"/>
            <a:r>
              <a:rPr lang="ru-RU" dirty="0"/>
              <a:t>СОП План экстренных мероприятий</a:t>
            </a:r>
          </a:p>
          <a:p>
            <a:pPr lvl="0"/>
            <a:r>
              <a:rPr lang="ru-RU" dirty="0"/>
              <a:t>Приказ Работа с маркированными лекарственными </a:t>
            </a:r>
            <a:r>
              <a:rPr lang="ru-RU" dirty="0" smtClean="0"/>
              <a:t>препаратами</a:t>
            </a:r>
            <a:endParaRPr lang="ru-RU" dirty="0"/>
          </a:p>
        </p:txBody>
      </p:sp>
    </p:spTree>
    <p:extLst>
      <p:ext uri="{BB962C8B-B14F-4D97-AF65-F5344CB8AC3E}">
        <p14:creationId xmlns:p14="http://schemas.microsoft.com/office/powerpoint/2010/main" val="61696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73270"/>
            <a:ext cx="9601200" cy="493985"/>
          </a:xfrm>
        </p:spPr>
        <p:txBody>
          <a:bodyPr>
            <a:normAutofit/>
          </a:bodyPr>
          <a:lstStyle/>
          <a:p>
            <a:r>
              <a:rPr lang="ru-RU" sz="2400" dirty="0"/>
              <a:t>СОП(Стандартная операционная процедура)</a:t>
            </a:r>
          </a:p>
        </p:txBody>
      </p:sp>
      <p:sp>
        <p:nvSpPr>
          <p:cNvPr id="3" name="Объект 2"/>
          <p:cNvSpPr>
            <a:spLocks noGrp="1"/>
          </p:cNvSpPr>
          <p:nvPr>
            <p:ph idx="1"/>
          </p:nvPr>
        </p:nvSpPr>
        <p:spPr>
          <a:xfrm>
            <a:off x="1371600" y="851338"/>
            <a:ext cx="9601200" cy="5016062"/>
          </a:xfrm>
        </p:spPr>
        <p:txBody>
          <a:bodyPr/>
          <a:lstStyle/>
          <a:p>
            <a:pPr lvl="0"/>
            <a:r>
              <a:rPr lang="ru-RU" dirty="0"/>
              <a:t>СОП Работа с маркированными лекарственными препаратами</a:t>
            </a:r>
          </a:p>
          <a:p>
            <a:pPr lvl="0"/>
            <a:r>
              <a:rPr lang="ru-RU" dirty="0"/>
              <a:t>Схема Приемка маркированных лекарственных препаратов</a:t>
            </a:r>
          </a:p>
          <a:p>
            <a:pPr lvl="0"/>
            <a:r>
              <a:rPr lang="ru-RU" dirty="0"/>
              <a:t>Схема Отгрузка маркированных лекарственных </a:t>
            </a:r>
            <a:r>
              <a:rPr lang="ru-RU" dirty="0" smtClean="0"/>
              <a:t>препаратов</a:t>
            </a:r>
          </a:p>
          <a:p>
            <a:pPr lvl="0"/>
            <a:r>
              <a:rPr lang="ru-RU" dirty="0" smtClean="0"/>
              <a:t>Схема </a:t>
            </a:r>
            <a:r>
              <a:rPr lang="ru-RU" dirty="0"/>
              <a:t>Вывод из оборота маркированных лекарственных препаратов</a:t>
            </a:r>
          </a:p>
          <a:p>
            <a:pPr lvl="0"/>
            <a:r>
              <a:rPr lang="ru-RU" dirty="0"/>
              <a:t>СОП Порядок оценки потребителей</a:t>
            </a:r>
          </a:p>
          <a:p>
            <a:pPr lvl="0"/>
            <a:r>
              <a:rPr lang="ru-RU" dirty="0"/>
              <a:t>СОП Порядок отбора поставщиков</a:t>
            </a:r>
          </a:p>
          <a:p>
            <a:pPr lvl="0"/>
            <a:r>
              <a:rPr lang="ru-RU" dirty="0"/>
              <a:t>СОП Порядок размещения заказа</a:t>
            </a:r>
          </a:p>
          <a:p>
            <a:pPr lvl="0"/>
            <a:r>
              <a:rPr lang="ru-RU" dirty="0"/>
              <a:t>СОП Порядок доступа в помещения склада</a:t>
            </a:r>
          </a:p>
          <a:p>
            <a:pPr lvl="0"/>
            <a:r>
              <a:rPr lang="ru-RU" dirty="0"/>
              <a:t>СОП Порядок температурного режима</a:t>
            </a:r>
          </a:p>
          <a:p>
            <a:pPr lvl="0"/>
            <a:r>
              <a:rPr lang="ru-RU" dirty="0"/>
              <a:t>СОП Санитарный режим</a:t>
            </a:r>
          </a:p>
          <a:p>
            <a:pPr marL="0" indent="0">
              <a:buNone/>
            </a:pPr>
            <a:endParaRPr lang="ru-RU" dirty="0"/>
          </a:p>
          <a:p>
            <a:endParaRPr lang="ru-RU" dirty="0"/>
          </a:p>
        </p:txBody>
      </p:sp>
    </p:spTree>
    <p:extLst>
      <p:ext uri="{BB962C8B-B14F-4D97-AF65-F5344CB8AC3E}">
        <p14:creationId xmlns:p14="http://schemas.microsoft.com/office/powerpoint/2010/main" val="270679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685800"/>
            <a:ext cx="9601200" cy="470338"/>
          </a:xfrm>
        </p:spPr>
        <p:txBody>
          <a:bodyPr>
            <a:normAutofit/>
          </a:bodyPr>
          <a:lstStyle/>
          <a:p>
            <a:pPr algn="ctr"/>
            <a:r>
              <a:rPr lang="ru-RU" sz="2400" dirty="0" smtClean="0"/>
              <a:t>Предпродажная подготовка товара</a:t>
            </a:r>
            <a:endParaRPr lang="ru-RU" sz="2400" dirty="0"/>
          </a:p>
        </p:txBody>
      </p:sp>
      <p:sp>
        <p:nvSpPr>
          <p:cNvPr id="3" name="Объект 2"/>
          <p:cNvSpPr>
            <a:spLocks noGrp="1"/>
          </p:cNvSpPr>
          <p:nvPr>
            <p:ph idx="1"/>
          </p:nvPr>
        </p:nvSpPr>
        <p:spPr>
          <a:xfrm>
            <a:off x="1371600" y="1156138"/>
            <a:ext cx="10095186" cy="4711262"/>
          </a:xfrm>
        </p:spPr>
        <p:txBody>
          <a:bodyPr>
            <a:noAutofit/>
          </a:bodyPr>
          <a:lstStyle/>
          <a:p>
            <a:r>
              <a:rPr lang="ru-RU" sz="2400" dirty="0"/>
              <a:t>Лекарственные препараты и медицинские изделия до подачи в торговый зал должны пройти предпродажную подготовку, которая включает распаковку, рассортировку и осмотр товара; проверку качества товара (по внешним признакам) и наличия необходимой информации о товаре и его изготовителе (поставщике).</a:t>
            </a:r>
          </a:p>
          <a:p>
            <a:pPr marL="0" indent="0">
              <a:buNone/>
            </a:pPr>
            <a:r>
              <a:rPr lang="ru-RU" sz="2400" dirty="0"/>
              <a:t>(в ред. </a:t>
            </a:r>
            <a:r>
              <a:rPr lang="ru-RU" sz="2400" u="sng" dirty="0">
                <a:hlinkClick r:id="rId2"/>
              </a:rPr>
              <a:t>Постановления</a:t>
            </a:r>
            <a:r>
              <a:rPr lang="ru-RU" sz="2400" dirty="0"/>
              <a:t> Правительства РФ от 05.01.2015 N 6</a:t>
            </a:r>
            <a:r>
              <a:rPr lang="ru-RU" sz="2400" dirty="0" smtClean="0"/>
              <a:t>)(</a:t>
            </a:r>
            <a:r>
              <a:rPr lang="ru-RU" sz="2400" dirty="0"/>
              <a:t>см. текст в предыдущей </a:t>
            </a:r>
            <a:r>
              <a:rPr lang="ru-RU" sz="2400" u="sng" dirty="0">
                <a:hlinkClick r:id="rId3"/>
              </a:rPr>
              <a:t>редакции</a:t>
            </a:r>
            <a:r>
              <a:rPr lang="ru-RU" sz="2400" dirty="0"/>
              <a:t>)</a:t>
            </a:r>
          </a:p>
          <a:p>
            <a:r>
              <a:rPr lang="ru-RU" sz="2400" dirty="0"/>
              <a:t>Предпродажная подготовка медицинских изделий включает при необходимости также удаление заводской смазки, проверку комплектности, сборку и наладку</a:t>
            </a:r>
            <a:r>
              <a:rPr lang="ru-RU" sz="2400" dirty="0" smtClean="0"/>
              <a:t>.(</a:t>
            </a:r>
            <a:r>
              <a:rPr lang="ru-RU" sz="2400" dirty="0"/>
              <a:t>в ред. </a:t>
            </a:r>
            <a:r>
              <a:rPr lang="ru-RU" sz="2400" u="sng" dirty="0">
                <a:hlinkClick r:id="rId4"/>
              </a:rPr>
              <a:t>Постановления</a:t>
            </a:r>
            <a:r>
              <a:rPr lang="ru-RU" sz="2400" dirty="0"/>
              <a:t> Правительства РФ от 05.01.2015 N 6</a:t>
            </a:r>
            <a:r>
              <a:rPr lang="ru-RU" sz="2400" dirty="0" smtClean="0"/>
              <a:t>)(</a:t>
            </a:r>
            <a:r>
              <a:rPr lang="ru-RU" sz="2400" dirty="0"/>
              <a:t>см. текст в предыдущей </a:t>
            </a:r>
            <a:r>
              <a:rPr lang="ru-RU" sz="2400" u="sng" dirty="0">
                <a:hlinkClick r:id="rId3"/>
              </a:rPr>
              <a:t>редакции</a:t>
            </a:r>
            <a:r>
              <a:rPr lang="ru-RU" sz="2400" dirty="0"/>
              <a:t>)</a:t>
            </a:r>
          </a:p>
          <a:p>
            <a:r>
              <a:rPr lang="ru-RU" sz="2400" dirty="0"/>
              <a:t>76. Продажа лекарственных препаратов и медицинских изделий производится на основании предъявляемых покупателями рецептов врачей, оформленных в установленном </a:t>
            </a:r>
            <a:r>
              <a:rPr lang="ru-RU" sz="2400" u="sng" dirty="0">
                <a:hlinkClick r:id="rId3"/>
              </a:rPr>
              <a:t>порядке</a:t>
            </a:r>
            <a:r>
              <a:rPr lang="ru-RU" sz="2400" dirty="0"/>
              <a:t>, а также без рецептов в соответствии с инструкцией по применению лекарственных препаратов и медицинских изделий.</a:t>
            </a:r>
          </a:p>
          <a:p>
            <a:r>
              <a:rPr lang="ru-RU" sz="2400" dirty="0"/>
              <a:t>(в ред. Постановлений Правительства РФ от 01.02.2005 </a:t>
            </a:r>
            <a:r>
              <a:rPr lang="ru-RU" sz="2400" u="sng" dirty="0">
                <a:hlinkClick r:id="rId3"/>
              </a:rPr>
              <a:t>N 49</a:t>
            </a:r>
            <a:r>
              <a:rPr lang="ru-RU" sz="2400" dirty="0"/>
              <a:t>, от 04.10.2012 </a:t>
            </a:r>
            <a:r>
              <a:rPr lang="ru-RU" sz="2400" u="sng" dirty="0">
                <a:hlinkClick r:id="rId5"/>
              </a:rPr>
              <a:t>N 1007</a:t>
            </a:r>
            <a:r>
              <a:rPr lang="ru-RU" sz="2400" dirty="0"/>
              <a:t>, от 05.01.2015 </a:t>
            </a:r>
            <a:r>
              <a:rPr lang="ru-RU" sz="2400" u="sng" dirty="0">
                <a:hlinkClick r:id="rId6"/>
              </a:rPr>
              <a:t>N 6</a:t>
            </a:r>
            <a:r>
              <a:rPr lang="ru-RU" sz="2400" dirty="0"/>
              <a:t>)</a:t>
            </a:r>
          </a:p>
          <a:p>
            <a:r>
              <a:rPr lang="ru-RU" sz="2400" dirty="0"/>
              <a:t>(см. текст в предыдущей </a:t>
            </a:r>
            <a:r>
              <a:rPr lang="ru-RU" sz="2400" u="sng" dirty="0">
                <a:hlinkClick r:id="rId3"/>
              </a:rPr>
              <a:t>редакции</a:t>
            </a:r>
            <a:r>
              <a:rPr lang="ru-RU" sz="2400" dirty="0"/>
              <a:t>)</a:t>
            </a:r>
          </a:p>
          <a:p>
            <a:r>
              <a:rPr lang="ru-RU" sz="2400" dirty="0"/>
              <a:t>76(1). Допускается продажа лекарственных препаратов для медицинского применения (за исключением лекарственных препаратов, отпускаемых по рецепту на лекарственный препарат, наркотических лекарственных препаратов и психотропных лекарственных препаратов, а также спиртосодержащих лекарственных препаратов с объемной долей этилового спирта свыше 25 процентов) дистанционным способом, включающим их доставку покупателю, в </a:t>
            </a:r>
            <a:r>
              <a:rPr lang="ru-RU" sz="2400" u="sng" dirty="0">
                <a:hlinkClick r:id="rId7"/>
              </a:rPr>
              <a:t>порядке</a:t>
            </a:r>
            <a:r>
              <a:rPr lang="ru-RU" sz="2400" dirty="0"/>
              <a:t>, установленном Правительством Российской Федерации.</a:t>
            </a:r>
          </a:p>
          <a:p>
            <a:r>
              <a:rPr lang="ru-RU" sz="2400" dirty="0"/>
              <a:t>(п. 76(1) введен </a:t>
            </a:r>
            <a:r>
              <a:rPr lang="ru-RU" sz="2400" u="sng" dirty="0">
                <a:hlinkClick r:id="rId3"/>
              </a:rPr>
              <a:t>Постановлением</a:t>
            </a:r>
            <a:r>
              <a:rPr lang="ru-RU" sz="2400" dirty="0"/>
              <a:t> Правительства РФ от 16.05.2020 N 697)</a:t>
            </a:r>
          </a:p>
          <a:p>
            <a:r>
              <a:rPr lang="ru-RU" sz="2400" dirty="0"/>
              <a:t>77. Утратил силу. - </a:t>
            </a:r>
            <a:r>
              <a:rPr lang="ru-RU" sz="2400" u="sng" dirty="0">
                <a:hlinkClick r:id="rId8"/>
              </a:rPr>
              <a:t>Постановление</a:t>
            </a:r>
            <a:r>
              <a:rPr lang="ru-RU" sz="2400" dirty="0"/>
              <a:t> Правительства РФ от 04.10.2012 N 1007.</a:t>
            </a:r>
          </a:p>
          <a:p>
            <a:r>
              <a:rPr lang="ru-RU" sz="2400" dirty="0"/>
              <a:t>(см. текст в предыдущей </a:t>
            </a:r>
            <a:r>
              <a:rPr lang="ru-RU" sz="2400" u="sng" dirty="0">
                <a:hlinkClick r:id="rId3"/>
              </a:rPr>
              <a:t>редакции</a:t>
            </a:r>
            <a:r>
              <a:rPr lang="ru-RU" sz="2400" dirty="0"/>
              <a:t>)</a:t>
            </a:r>
          </a:p>
          <a:p>
            <a:endParaRPr lang="ru-RU" sz="2400" dirty="0"/>
          </a:p>
        </p:txBody>
      </p:sp>
    </p:spTree>
    <p:extLst>
      <p:ext uri="{BB962C8B-B14F-4D97-AF65-F5344CB8AC3E}">
        <p14:creationId xmlns:p14="http://schemas.microsoft.com/office/powerpoint/2010/main" val="3167735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78677"/>
            <a:ext cx="9601200" cy="441434"/>
          </a:xfrm>
        </p:spPr>
        <p:txBody>
          <a:bodyPr>
            <a:normAutofit/>
          </a:bodyPr>
          <a:lstStyle/>
          <a:p>
            <a:pPr algn="ctr"/>
            <a:r>
              <a:rPr lang="ru-RU" sz="2400" dirty="0"/>
              <a:t>Предпродажная подготовка товара</a:t>
            </a:r>
          </a:p>
        </p:txBody>
      </p:sp>
      <p:sp>
        <p:nvSpPr>
          <p:cNvPr id="3" name="Объект 2"/>
          <p:cNvSpPr>
            <a:spLocks noGrp="1"/>
          </p:cNvSpPr>
          <p:nvPr>
            <p:ph idx="1"/>
          </p:nvPr>
        </p:nvSpPr>
        <p:spPr>
          <a:xfrm>
            <a:off x="1371599" y="746234"/>
            <a:ext cx="10484069" cy="5906814"/>
          </a:xfrm>
        </p:spPr>
        <p:txBody>
          <a:bodyPr/>
          <a:lstStyle/>
          <a:p>
            <a:r>
              <a:rPr lang="ru-RU" dirty="0"/>
              <a:t>76. Продажа лекарственных препаратов и медицинских изделий производится на основании предъявляемых покупателями рецептов врачей, оформленных в установленном </a:t>
            </a:r>
            <a:r>
              <a:rPr lang="ru-RU" u="sng" dirty="0">
                <a:hlinkClick r:id="rId2"/>
              </a:rPr>
              <a:t>порядке</a:t>
            </a:r>
            <a:r>
              <a:rPr lang="ru-RU" dirty="0"/>
              <a:t>, а также без рецептов в соответствии с инструкцией по применению лекарственных препаратов и медицинских изделий.</a:t>
            </a:r>
          </a:p>
          <a:p>
            <a:r>
              <a:rPr lang="ru-RU" dirty="0"/>
              <a:t>(в ред. Постановлений Правительства РФ от 01.02.2005 </a:t>
            </a:r>
            <a:r>
              <a:rPr lang="ru-RU" u="sng" dirty="0">
                <a:hlinkClick r:id="rId2"/>
              </a:rPr>
              <a:t>N 49</a:t>
            </a:r>
            <a:r>
              <a:rPr lang="ru-RU" dirty="0"/>
              <a:t>, от 04.10.2012 </a:t>
            </a:r>
            <a:r>
              <a:rPr lang="ru-RU" u="sng" dirty="0">
                <a:hlinkClick r:id="rId3"/>
              </a:rPr>
              <a:t>N 1007</a:t>
            </a:r>
            <a:r>
              <a:rPr lang="ru-RU" dirty="0"/>
              <a:t>, от 05.01.2015 </a:t>
            </a:r>
            <a:r>
              <a:rPr lang="ru-RU" u="sng" dirty="0">
                <a:hlinkClick r:id="rId4"/>
              </a:rPr>
              <a:t>N 6</a:t>
            </a:r>
            <a:r>
              <a:rPr lang="ru-RU" dirty="0" smtClean="0"/>
              <a:t>)(</a:t>
            </a:r>
            <a:r>
              <a:rPr lang="ru-RU" dirty="0"/>
              <a:t>см. текст в предыдущей </a:t>
            </a:r>
            <a:r>
              <a:rPr lang="ru-RU" u="sng" dirty="0">
                <a:hlinkClick r:id="rId2"/>
              </a:rPr>
              <a:t>редакции</a:t>
            </a:r>
            <a:r>
              <a:rPr lang="ru-RU" dirty="0"/>
              <a:t>)</a:t>
            </a:r>
          </a:p>
          <a:p>
            <a:r>
              <a:rPr lang="ru-RU" dirty="0"/>
              <a:t>76(1). Допускается продажа лекарственных препаратов для медицинского применения (за исключением лекарственных препаратов, отпускаемых по рецепту на лекарственный препарат, наркотических лекарственных препаратов и психотропных лекарственных препаратов, а также спиртосодержащих лекарственных препаратов с объемной долей этилового спирта свыше 25 процентов) дистанционным способом, включающим их доставку покупателю, в </a:t>
            </a:r>
            <a:r>
              <a:rPr lang="ru-RU" u="sng" dirty="0">
                <a:hlinkClick r:id="rId5"/>
              </a:rPr>
              <a:t>порядке</a:t>
            </a:r>
            <a:r>
              <a:rPr lang="ru-RU" dirty="0"/>
              <a:t>, установленном Правительством Российской Федерации.</a:t>
            </a:r>
          </a:p>
          <a:p>
            <a:r>
              <a:rPr lang="ru-RU" dirty="0"/>
              <a:t>(п. 76(1) введен </a:t>
            </a:r>
            <a:r>
              <a:rPr lang="ru-RU" u="sng" dirty="0">
                <a:hlinkClick r:id="rId2"/>
              </a:rPr>
              <a:t>Постановлением</a:t>
            </a:r>
            <a:r>
              <a:rPr lang="ru-RU" dirty="0"/>
              <a:t> Правительства РФ от 16.05.2020 N 697)</a:t>
            </a:r>
          </a:p>
          <a:p>
            <a:r>
              <a:rPr lang="ru-RU" dirty="0"/>
              <a:t>77. Утратил силу. - </a:t>
            </a:r>
            <a:r>
              <a:rPr lang="ru-RU" u="sng" dirty="0">
                <a:hlinkClick r:id="rId6"/>
              </a:rPr>
              <a:t>Постановление</a:t>
            </a:r>
            <a:r>
              <a:rPr lang="ru-RU" dirty="0"/>
              <a:t> Правительства РФ от 04.10.2012 N 1007.</a:t>
            </a:r>
          </a:p>
          <a:p>
            <a:pPr marL="0" indent="0">
              <a:buNone/>
            </a:pPr>
            <a:r>
              <a:rPr lang="ru-RU" dirty="0"/>
              <a:t>(см. текст в предыдущей </a:t>
            </a:r>
            <a:r>
              <a:rPr lang="ru-RU" u="sng" dirty="0">
                <a:hlinkClick r:id="rId2"/>
              </a:rPr>
              <a:t>редакции</a:t>
            </a:r>
            <a:r>
              <a:rPr lang="ru-RU" dirty="0"/>
              <a:t>)</a:t>
            </a:r>
          </a:p>
          <a:p>
            <a:endParaRPr lang="ru-RU" dirty="0"/>
          </a:p>
        </p:txBody>
      </p:sp>
    </p:spTree>
    <p:extLst>
      <p:ext uri="{BB962C8B-B14F-4D97-AF65-F5344CB8AC3E}">
        <p14:creationId xmlns:p14="http://schemas.microsoft.com/office/powerpoint/2010/main" val="205936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15310"/>
            <a:ext cx="9601200" cy="430924"/>
          </a:xfrm>
        </p:spPr>
        <p:txBody>
          <a:bodyPr>
            <a:normAutofit fontScale="90000"/>
          </a:bodyPr>
          <a:lstStyle/>
          <a:p>
            <a:r>
              <a:rPr lang="ru-RU" sz="2700" dirty="0"/>
              <a:t>Логистика в сфере товародвижения на фармацевтическом рынке</a:t>
            </a:r>
            <a:br>
              <a:rPr lang="ru-RU" sz="2700" dirty="0"/>
            </a:br>
            <a:r>
              <a:rPr lang="ru-RU" dirty="0"/>
              <a:t/>
            </a:r>
            <a:br>
              <a:rPr lang="ru-RU" dirty="0"/>
            </a:br>
            <a:endParaRPr lang="ru-RU" dirty="0"/>
          </a:p>
        </p:txBody>
      </p:sp>
      <p:sp>
        <p:nvSpPr>
          <p:cNvPr id="3" name="Объект 2"/>
          <p:cNvSpPr>
            <a:spLocks noGrp="1"/>
          </p:cNvSpPr>
          <p:nvPr>
            <p:ph idx="1"/>
          </p:nvPr>
        </p:nvSpPr>
        <p:spPr>
          <a:xfrm>
            <a:off x="1371600" y="746235"/>
            <a:ext cx="10221310" cy="5833242"/>
          </a:xfrm>
        </p:spPr>
        <p:txBody>
          <a:bodyPr>
            <a:normAutofit/>
          </a:bodyPr>
          <a:lstStyle/>
          <a:p>
            <a:pPr marL="0" indent="0">
              <a:buNone/>
            </a:pPr>
            <a:r>
              <a:rPr lang="ru-RU" dirty="0" smtClean="0"/>
              <a:t> </a:t>
            </a:r>
            <a:endParaRPr lang="ru-RU" dirty="0"/>
          </a:p>
          <a:p>
            <a:pPr marL="0" indent="0" algn="just">
              <a:buNone/>
            </a:pPr>
            <a:r>
              <a:rPr lang="ru-RU" dirty="0"/>
              <a:t>Логистика разрабатывает новые эффективные методы управления сквозным материальным потоком, которые в </a:t>
            </a:r>
            <a:r>
              <a:rPr lang="ru-RU" dirty="0" smtClean="0"/>
              <a:t>дальнейшем  </a:t>
            </a:r>
            <a:r>
              <a:rPr lang="ru-RU" dirty="0"/>
              <a:t>используются практической фармацией в формировании целостной системы товародвижения фармацевтической продукции.</a:t>
            </a:r>
          </a:p>
          <a:p>
            <a:pPr marL="0" indent="0" algn="just">
              <a:buNone/>
            </a:pPr>
            <a:r>
              <a:rPr lang="ru-RU" dirty="0"/>
              <a:t>Ученые и практики во многих странах запада, использующие данный принцип в планировании деятельности фармацевтической организации, утверждают, </a:t>
            </a:r>
            <a:r>
              <a:rPr lang="ru-RU" dirty="0" smtClean="0"/>
              <a:t>что  </a:t>
            </a:r>
            <a:endParaRPr lang="ru-RU" dirty="0"/>
          </a:p>
          <a:p>
            <a:pPr marL="0" indent="0" algn="just">
              <a:buNone/>
            </a:pPr>
            <a:r>
              <a:rPr lang="ru-RU" dirty="0"/>
              <a:t>применение принципов логистики позволяет сократить материальные запасы на 30-70%, уменьшить время на хранение, ускорить прохождение продукции от производителя к потребителю и достигнуть экономического эффекта в целом в системе товародвижения</a:t>
            </a:r>
            <a:r>
              <a:rPr lang="ru-RU" dirty="0" smtClean="0"/>
              <a:t>.</a:t>
            </a:r>
          </a:p>
          <a:p>
            <a:pPr marL="0" indent="0" algn="just">
              <a:buNone/>
            </a:pPr>
            <a:r>
              <a:rPr lang="ru-RU" dirty="0" smtClean="0"/>
              <a:t> Вспомним, что в </a:t>
            </a:r>
            <a:r>
              <a:rPr lang="ru-RU" dirty="0"/>
              <a:t>зависимости от того, на каком участке изучается движение сквозного материального потока, различают:</a:t>
            </a:r>
          </a:p>
          <a:p>
            <a:pPr marL="0" indent="0" algn="just">
              <a:buNone/>
            </a:pPr>
            <a:r>
              <a:rPr lang="ru-RU" b="1" dirty="0"/>
              <a:t>&gt; </a:t>
            </a:r>
            <a:r>
              <a:rPr lang="ru-RU" b="1" i="1" dirty="0"/>
              <a:t>Закупочную логистику </a:t>
            </a:r>
            <a:r>
              <a:rPr lang="ru-RU" dirty="0"/>
              <a:t>(обеспечение организаций материальными ресурсами);</a:t>
            </a:r>
          </a:p>
          <a:p>
            <a:pPr marL="0" indent="0" algn="just">
              <a:buNone/>
            </a:pPr>
            <a:r>
              <a:rPr lang="ru-RU" dirty="0"/>
              <a:t>&gt; </a:t>
            </a:r>
            <a:r>
              <a:rPr lang="ru-RU" b="1" i="1" dirty="0"/>
              <a:t>Производственную логистику </a:t>
            </a:r>
            <a:r>
              <a:rPr lang="ru-RU" dirty="0"/>
              <a:t>(управление материальными потоками внутри предприятий, создающих продукцию или оказывающих услуги по хранению, и др.);</a:t>
            </a:r>
          </a:p>
          <a:p>
            <a:pPr marL="0" indent="0" algn="just">
              <a:buNone/>
            </a:pPr>
            <a:r>
              <a:rPr lang="ru-RU" b="1" dirty="0"/>
              <a:t>&gt; </a:t>
            </a:r>
            <a:r>
              <a:rPr lang="ru-RU" b="1" i="1" dirty="0"/>
              <a:t>Распределительную логистику </a:t>
            </a:r>
            <a:r>
              <a:rPr lang="ru-RU" dirty="0"/>
              <a:t>(доведение готовой продукции до потребителя</a:t>
            </a:r>
          </a:p>
        </p:txBody>
      </p:sp>
    </p:spTree>
    <p:extLst>
      <p:ext uri="{BB962C8B-B14F-4D97-AF65-F5344CB8AC3E}">
        <p14:creationId xmlns:p14="http://schemas.microsoft.com/office/powerpoint/2010/main" val="1165417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599" y="199698"/>
            <a:ext cx="10368455" cy="515006"/>
          </a:xfrm>
        </p:spPr>
        <p:txBody>
          <a:bodyPr>
            <a:normAutofit/>
          </a:bodyPr>
          <a:lstStyle/>
          <a:p>
            <a:r>
              <a:rPr lang="ru-RU" sz="2400" b="1" dirty="0"/>
              <a:t>Приемочный контроль </a:t>
            </a:r>
            <a:r>
              <a:rPr lang="ru-RU" sz="2400" b="1" dirty="0" smtClean="0"/>
              <a:t>товара. </a:t>
            </a:r>
            <a:r>
              <a:rPr lang="ru-RU" sz="2400" b="1" dirty="0" err="1" smtClean="0"/>
              <a:t>СОПы</a:t>
            </a:r>
            <a:endParaRPr lang="ru-RU" sz="2400" dirty="0"/>
          </a:p>
        </p:txBody>
      </p:sp>
      <p:sp>
        <p:nvSpPr>
          <p:cNvPr id="3" name="Объект 2"/>
          <p:cNvSpPr>
            <a:spLocks noGrp="1"/>
          </p:cNvSpPr>
          <p:nvPr>
            <p:ph idx="1"/>
          </p:nvPr>
        </p:nvSpPr>
        <p:spPr>
          <a:xfrm>
            <a:off x="1213944" y="966953"/>
            <a:ext cx="10368454" cy="5520558"/>
          </a:xfrm>
        </p:spPr>
        <p:txBody>
          <a:bodyPr>
            <a:normAutofit fontScale="25000" lnSpcReduction="20000"/>
          </a:bodyPr>
          <a:lstStyle/>
          <a:p>
            <a:pPr marL="0" indent="0" algn="just">
              <a:buNone/>
            </a:pPr>
            <a:r>
              <a:rPr lang="ru-RU" sz="8000" b="1" dirty="0"/>
              <a:t>Приемочный контроль товара осуществляется в несколько этапов:</a:t>
            </a:r>
          </a:p>
          <a:p>
            <a:pPr lvl="0" algn="just"/>
            <a:r>
              <a:rPr lang="ru-RU" sz="8000" dirty="0"/>
              <a:t>прием товара по количеству и качеству в транспортных (грузовых упаковках). На этом этапе выявляются внешние признаки неудовлетворительной поставки товаров: загрязненный вид, видимые повреждения, нарушение целостности транспортной упаковки, отсутствие необходимого количества грузовых мест, неполная сопроводительная документация, выявление разницы между заказанным и поставленным товаром в разрезе количества и ассортимента;</a:t>
            </a:r>
          </a:p>
          <a:p>
            <a:pPr lvl="0" algn="just"/>
            <a:r>
              <a:rPr lang="ru-RU" sz="8000" dirty="0"/>
              <a:t>прием товара по качеству (маркировка, сопроводительные документы качества) осуществляется в соответствии с инструкцией «Требования к товарам различных товарных групп, предъявляемые действующим законодательством»;</a:t>
            </a:r>
          </a:p>
          <a:p>
            <a:pPr lvl="0" algn="just"/>
            <a:r>
              <a:rPr lang="ru-RU" sz="8000" dirty="0"/>
              <a:t>проверка сроков годности.</a:t>
            </a:r>
          </a:p>
          <a:p>
            <a:pPr algn="just"/>
            <a:r>
              <a:rPr lang="ru-RU" sz="8000" dirty="0"/>
              <a:t>После завершения этапов приемочного контроля товара [в информационной программе [автоматически, на основании электронной накладной] формируется документ «Поступление товара». В него вносится информация о товарах, поступивших по товарно-транспортной накладной (наименование товара, производитель товара, заводской штрих-код, серия, срок годности товара, информация о документах качества, количество, закупочная цена, цена реестра и цена производителя (для товаров группы ЛП ЖНВЛ)). </a:t>
            </a:r>
          </a:p>
          <a:p>
            <a:pPr algn="just"/>
            <a:r>
              <a:rPr lang="ru-RU" sz="8000" dirty="0"/>
              <a:t>Для маркированных ЛП осуществляются дополнительные действия в соответствии с СОП «Порядок организации работ по обороту маркированных лекарственных препаратов».  На основании внесенной информации происходит автоматизированный расчет розничной цены с помощью справочника (таблицы) розничных расценок.  </a:t>
            </a:r>
          </a:p>
          <a:p>
            <a:endParaRPr lang="ru-RU" dirty="0"/>
          </a:p>
        </p:txBody>
      </p:sp>
    </p:spTree>
    <p:extLst>
      <p:ext uri="{BB962C8B-B14F-4D97-AF65-F5344CB8AC3E}">
        <p14:creationId xmlns:p14="http://schemas.microsoft.com/office/powerpoint/2010/main" val="471530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89186"/>
            <a:ext cx="9601200" cy="504497"/>
          </a:xfrm>
        </p:spPr>
        <p:txBody>
          <a:bodyPr>
            <a:normAutofit fontScale="90000"/>
          </a:bodyPr>
          <a:lstStyle/>
          <a:p>
            <a:r>
              <a:rPr lang="ru-RU" b="1" dirty="0"/>
              <a:t>Приемочный контроль товара. </a:t>
            </a:r>
            <a:r>
              <a:rPr lang="ru-RU" b="1" dirty="0" err="1"/>
              <a:t>СОПы</a:t>
            </a:r>
            <a:endParaRPr lang="ru-RU" dirty="0"/>
          </a:p>
        </p:txBody>
      </p:sp>
      <p:sp>
        <p:nvSpPr>
          <p:cNvPr id="3" name="Объект 2"/>
          <p:cNvSpPr>
            <a:spLocks noGrp="1"/>
          </p:cNvSpPr>
          <p:nvPr>
            <p:ph idx="1"/>
          </p:nvPr>
        </p:nvSpPr>
        <p:spPr>
          <a:xfrm>
            <a:off x="1371599" y="830317"/>
            <a:ext cx="10063655" cy="5801711"/>
          </a:xfrm>
        </p:spPr>
        <p:txBody>
          <a:bodyPr>
            <a:normAutofit fontScale="92500" lnSpcReduction="20000"/>
          </a:bodyPr>
          <a:lstStyle/>
          <a:p>
            <a:pPr algn="just"/>
            <a:r>
              <a:rPr lang="ru-RU" dirty="0"/>
              <a:t>Для товаров группы ЖНВЛ расчет розничной цены производится с учетом предельных розничных надбавок, установленных Приказом Службы по тарифам в соответствии с СОП «Правила ценообразования товаров аптечного ассортимента».</a:t>
            </a:r>
          </a:p>
          <a:p>
            <a:pPr algn="just"/>
            <a:r>
              <a:rPr lang="ru-RU" dirty="0"/>
              <a:t>Далее ответственный специалист за качество товара в аптечной организации МО производит входной контроль на наличие недоброкачественной, фальсифицированной и забракованной продукции для товаров ЛП, МИ и БАД на основании информационных писем, хранящихся в журналах учета недоброкачественных, фальсифицированных, незарегистрированных ЛП, МИ и БАД. В случае обнаружения несоответствующей продукции в соответствии с СОП «Порядок организации работы с информацией о приостановлении реализации, отзыве и изъятии из обращения лекарственных препаратов, незарегистрированных медицинских изделий и забракованных БАД» она подлежит переводу в соответствующую карантинную зону (</a:t>
            </a:r>
            <a:r>
              <a:rPr lang="ru-RU" dirty="0" err="1"/>
              <a:t>подзона</a:t>
            </a:r>
            <a:r>
              <a:rPr lang="ru-RU" dirty="0"/>
              <a:t> «Карантинная зона при приходе») до возобновления обращения или в соответствующие «Зону фальсифицированных ЛП» или «Зону фальсифицированных МИ, БАД и ТРТГ» для возврата поставщику или списания и уничтожения ( утилизации).</a:t>
            </a:r>
          </a:p>
          <a:p>
            <a:pPr algn="just"/>
            <a:r>
              <a:rPr lang="ru-RU" dirty="0"/>
              <a:t>В случае обнаружения несоответствующей продукции она подлежит возвращению поставщику или списанию и уничтожению (утилизации) в соответствии с СОП «Порядок действий с несоответствующей продукции».</a:t>
            </a:r>
          </a:p>
          <a:p>
            <a:pPr algn="just"/>
            <a:r>
              <a:rPr lang="ru-RU" dirty="0"/>
              <a:t>Председатель (член) приемной комиссии заносит сведения о приемке товара в «Журнал регистрации результатов приемочного контроля».</a:t>
            </a:r>
          </a:p>
          <a:p>
            <a:pPr algn="just"/>
            <a:r>
              <a:rPr lang="ru-RU" dirty="0"/>
              <a:t>После окончания приемочного контроля проводится предпродажная подготовка с целью подготовки товара для выкладки на витрины в торговый зал или места хранения аптечной организации МО.</a:t>
            </a:r>
          </a:p>
          <a:p>
            <a:endParaRPr lang="ru-RU" dirty="0"/>
          </a:p>
          <a:p>
            <a:endParaRPr lang="ru-RU" dirty="0"/>
          </a:p>
        </p:txBody>
      </p:sp>
    </p:spTree>
    <p:extLst>
      <p:ext uri="{BB962C8B-B14F-4D97-AF65-F5344CB8AC3E}">
        <p14:creationId xmlns:p14="http://schemas.microsoft.com/office/powerpoint/2010/main" val="3280266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20717"/>
            <a:ext cx="9601200" cy="515007"/>
          </a:xfrm>
        </p:spPr>
        <p:txBody>
          <a:bodyPr>
            <a:normAutofit fontScale="90000"/>
          </a:bodyPr>
          <a:lstStyle/>
          <a:p>
            <a:r>
              <a:rPr lang="ru-RU" dirty="0" smtClean="0"/>
              <a:t>Заключение</a:t>
            </a:r>
            <a:endParaRPr lang="ru-RU" dirty="0"/>
          </a:p>
        </p:txBody>
      </p:sp>
      <p:sp>
        <p:nvSpPr>
          <p:cNvPr id="3" name="Объект 2"/>
          <p:cNvSpPr>
            <a:spLocks noGrp="1"/>
          </p:cNvSpPr>
          <p:nvPr>
            <p:ph idx="1"/>
          </p:nvPr>
        </p:nvSpPr>
        <p:spPr>
          <a:xfrm>
            <a:off x="1371599" y="830317"/>
            <a:ext cx="10305393" cy="5864773"/>
          </a:xfrm>
        </p:spPr>
        <p:txBody>
          <a:bodyPr>
            <a:normAutofit/>
          </a:bodyPr>
          <a:lstStyle/>
          <a:p>
            <a:pPr marL="0" indent="0">
              <a:buNone/>
            </a:pPr>
            <a:r>
              <a:rPr lang="ru-RU" dirty="0" smtClean="0"/>
              <a:t>Мы </a:t>
            </a:r>
            <a:r>
              <a:rPr lang="ru-RU" dirty="0"/>
              <a:t>рассмотрели некоторые вопросы логистики и ее использования в фармации. Этим, конечно же, не ограничивается использование логистических систем. Логистические приемы и принципы уже широко применяются в сфере снабжения, при выборе посредника в системах товародвижения, в сфере сбыта, а также отдельными аспектами изучения являются коммерческая логистика и логистика во внешнеэкономической торговле</a:t>
            </a:r>
            <a:r>
              <a:rPr lang="ru-RU" dirty="0" smtClean="0"/>
              <a:t>.</a:t>
            </a:r>
          </a:p>
          <a:p>
            <a:pPr marL="0" indent="0">
              <a:buNone/>
            </a:pPr>
            <a:endParaRPr lang="ru-RU" dirty="0"/>
          </a:p>
          <a:p>
            <a:r>
              <a:rPr lang="ru-RU" dirty="0"/>
              <a:t>Изучение логистики как науки в учебном процессе позволяет интегрировать и улучшать понимание взаимодействия между такими процессами фармацевтической деятельности, как снабжение, производство, маркетинг, </a:t>
            </a:r>
            <a:r>
              <a:rPr lang="ru-RU" dirty="0" err="1"/>
              <a:t>дистрибьюция</a:t>
            </a:r>
            <a:r>
              <a:rPr lang="ru-RU" dirty="0"/>
              <a:t> и организация продаж. Через преобразование маркетинговой информации логистика воздействует на производство, хранение, сбыт, сервис и на характеристики товара в целом. Логистика дает возможность проследить весь процесс товародвижения как целостную систему доставки товара от производства к потреблению, возможности его совершенствования в динамике с конечными прогнозируемыми экономическими показателями развития фармацевтического предприятия и отрасли в целом. Она способствует оптимизации функциональных решений внутри предприятия, а также ее адаптивности с макроэкономической внешней средой.</a:t>
            </a:r>
          </a:p>
        </p:txBody>
      </p:sp>
    </p:spTree>
    <p:extLst>
      <p:ext uri="{BB962C8B-B14F-4D97-AF65-F5344CB8AC3E}">
        <p14:creationId xmlns:p14="http://schemas.microsoft.com/office/powerpoint/2010/main" val="1075114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3200" dirty="0" smtClean="0"/>
              <a:t>Спасибо за внимание!</a:t>
            </a:r>
            <a:endParaRPr lang="ru-RU" sz="3200" dirty="0"/>
          </a:p>
        </p:txBody>
      </p:sp>
    </p:spTree>
    <p:extLst>
      <p:ext uri="{BB962C8B-B14F-4D97-AF65-F5344CB8AC3E}">
        <p14:creationId xmlns:p14="http://schemas.microsoft.com/office/powerpoint/2010/main" val="210884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599" y="399393"/>
            <a:ext cx="9601200" cy="546538"/>
          </a:xfrm>
        </p:spPr>
        <p:txBody>
          <a:bodyPr>
            <a:normAutofit fontScale="90000"/>
          </a:bodyPr>
          <a:lstStyle/>
          <a:p>
            <a:r>
              <a:rPr lang="ru-RU" sz="2700" dirty="0"/>
              <a:t>Логистика в сфере товародвижения на фармацевтическом рынке</a:t>
            </a:r>
            <a:r>
              <a:rPr lang="ru-RU" dirty="0"/>
              <a:t/>
            </a:r>
            <a:br>
              <a:rPr lang="ru-RU" dirty="0"/>
            </a:br>
            <a:endParaRPr lang="ru-RU" dirty="0"/>
          </a:p>
        </p:txBody>
      </p:sp>
      <p:sp>
        <p:nvSpPr>
          <p:cNvPr id="3" name="Объект 2"/>
          <p:cNvSpPr>
            <a:spLocks noGrp="1"/>
          </p:cNvSpPr>
          <p:nvPr>
            <p:ph idx="1"/>
          </p:nvPr>
        </p:nvSpPr>
        <p:spPr>
          <a:xfrm>
            <a:off x="1371599" y="1040524"/>
            <a:ext cx="10305393" cy="5360276"/>
          </a:xfrm>
        </p:spPr>
        <p:txBody>
          <a:bodyPr>
            <a:normAutofit/>
          </a:bodyPr>
          <a:lstStyle/>
          <a:p>
            <a:pPr marL="0" indent="0" algn="just">
              <a:buNone/>
            </a:pPr>
            <a:r>
              <a:rPr lang="ru-RU" dirty="0" smtClean="0"/>
              <a:t>Таким </a:t>
            </a:r>
            <a:r>
              <a:rPr lang="ru-RU" dirty="0"/>
              <a:t>образом, в целом </a:t>
            </a:r>
            <a:r>
              <a:rPr lang="ru-RU" b="1" dirty="0"/>
              <a:t>стратегия логистики в фармации </a:t>
            </a:r>
            <a:r>
              <a:rPr lang="ru-RU" dirty="0"/>
              <a:t>разрабатывается по следующим направлениям: </a:t>
            </a:r>
            <a:r>
              <a:rPr lang="ru-RU" b="1" dirty="0"/>
              <a:t>логистика снабжения, логистика производственного процесса и логистика сбыта.</a:t>
            </a:r>
            <a:endParaRPr lang="ru-RU" dirty="0"/>
          </a:p>
          <a:p>
            <a:pPr marL="0" indent="0" algn="just">
              <a:buNone/>
            </a:pPr>
            <a:r>
              <a:rPr lang="ru-RU" dirty="0"/>
              <a:t>Бурное развитие оптового звена на фармацевтическом рынке и использование логистических подходов в фармации делают перспективным такое направление управления и экономики фармации, </a:t>
            </a:r>
            <a:r>
              <a:rPr lang="ru-RU" b="1" dirty="0"/>
              <a:t>как </a:t>
            </a:r>
            <a:r>
              <a:rPr lang="ru-RU" b="1" dirty="0" smtClean="0"/>
              <a:t>фармацевтическая </a:t>
            </a:r>
            <a:r>
              <a:rPr lang="ru-RU" b="1" dirty="0"/>
              <a:t>логистика</a:t>
            </a:r>
            <a:r>
              <a:rPr lang="ru-RU" b="1" dirty="0" smtClean="0"/>
              <a:t>.</a:t>
            </a:r>
          </a:p>
          <a:p>
            <a:pPr marL="0" indent="0" algn="just">
              <a:buNone/>
            </a:pPr>
            <a:r>
              <a:rPr lang="ru-RU" b="1" dirty="0" smtClean="0"/>
              <a:t>Фармацевтическая </a:t>
            </a:r>
            <a:r>
              <a:rPr lang="ru-RU" b="1" dirty="0"/>
              <a:t>логистика - </a:t>
            </a:r>
            <a:r>
              <a:rPr lang="ru-RU" b="1" i="1" dirty="0"/>
              <a:t>наука и практическая деятельность по управлению и оптимизации потоков фармацевтических и других товаров, а также связанных с ними информационных, финансовых и сервисных потоков, способствующих удовлетворению потребителей в фармацевтической помощи</a:t>
            </a:r>
            <a:r>
              <a:rPr lang="ru-RU" b="1" i="1" dirty="0" smtClean="0"/>
              <a:t>.</a:t>
            </a:r>
            <a:r>
              <a:rPr lang="ru-RU" dirty="0" smtClean="0"/>
              <a:t> </a:t>
            </a:r>
            <a:endParaRPr lang="ru-RU" dirty="0"/>
          </a:p>
          <a:p>
            <a:pPr marL="0" indent="0" algn="just">
              <a:buNone/>
            </a:pPr>
            <a:r>
              <a:rPr lang="ru-RU" dirty="0"/>
              <a:t>Полученное сырье (субстанция) поступает на склад производителя (или продукции производственного назначения), с которого затем передается производителю.</a:t>
            </a:r>
          </a:p>
          <a:p>
            <a:pPr marL="0" indent="0" algn="just">
              <a:buNone/>
            </a:pPr>
            <a:r>
              <a:rPr lang="ru-RU" dirty="0"/>
              <a:t>Произведенная продукция передается дистрибьютору (или другому субъекту оптового рынка, в частности - </a:t>
            </a:r>
            <a:r>
              <a:rPr lang="ru-RU" dirty="0" smtClean="0"/>
              <a:t>ГУП «ТАТТЕХМЕДФАРМ», </a:t>
            </a:r>
            <a:r>
              <a:rPr lang="ru-RU" dirty="0"/>
              <a:t>имеющему склад), от которого поступает в розничную сеть и </a:t>
            </a:r>
            <a:r>
              <a:rPr lang="ru-RU" dirty="0" smtClean="0"/>
              <a:t>наконец, </a:t>
            </a:r>
            <a:r>
              <a:rPr lang="ru-RU" dirty="0"/>
              <a:t>к потребителю. </a:t>
            </a:r>
            <a:endParaRPr lang="ru-RU" b="1" dirty="0"/>
          </a:p>
        </p:txBody>
      </p:sp>
    </p:spTree>
    <p:extLst>
      <p:ext uri="{BB962C8B-B14F-4D97-AF65-F5344CB8AC3E}">
        <p14:creationId xmlns:p14="http://schemas.microsoft.com/office/powerpoint/2010/main" val="286957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04800"/>
            <a:ext cx="9601200" cy="504497"/>
          </a:xfrm>
        </p:spPr>
        <p:txBody>
          <a:bodyPr>
            <a:noAutofit/>
          </a:bodyPr>
          <a:lstStyle/>
          <a:p>
            <a:r>
              <a:rPr lang="ru-RU" sz="2400" dirty="0"/>
              <a:t>Логистика в сфере товародвижения на фармацевтическом рынке</a:t>
            </a:r>
            <a:br>
              <a:rPr lang="ru-RU" sz="2400" dirty="0"/>
            </a:br>
            <a:endParaRPr lang="ru-RU" sz="2400" dirty="0"/>
          </a:p>
        </p:txBody>
      </p:sp>
      <p:sp>
        <p:nvSpPr>
          <p:cNvPr id="3" name="Объект 2"/>
          <p:cNvSpPr>
            <a:spLocks noGrp="1"/>
          </p:cNvSpPr>
          <p:nvPr>
            <p:ph idx="1"/>
          </p:nvPr>
        </p:nvSpPr>
        <p:spPr>
          <a:xfrm>
            <a:off x="1371599" y="1082565"/>
            <a:ext cx="10421007" cy="5517931"/>
          </a:xfrm>
        </p:spPr>
        <p:txBody>
          <a:bodyPr>
            <a:normAutofit/>
          </a:bodyPr>
          <a:lstStyle/>
          <a:p>
            <a:pPr marL="0" indent="0" algn="just">
              <a:buNone/>
            </a:pPr>
            <a:r>
              <a:rPr lang="ru-RU" dirty="0" smtClean="0"/>
              <a:t>Весь </a:t>
            </a:r>
            <a:r>
              <a:rPr lang="ru-RU" dirty="0"/>
              <a:t>путь, по которому проходит товар, можно разбить на отдельные участки или звенья. Складские звенья, через которые проходит товар при его продвижении от производителя к потребителю </a:t>
            </a:r>
            <a:r>
              <a:rPr lang="ru-RU" b="1" dirty="0"/>
              <a:t>создают каналы товародвижения.</a:t>
            </a:r>
          </a:p>
          <a:p>
            <a:pPr marL="0" indent="0" algn="just">
              <a:buNone/>
            </a:pPr>
            <a:r>
              <a:rPr lang="ru-RU" dirty="0"/>
              <a:t>Различают </a:t>
            </a:r>
            <a:r>
              <a:rPr lang="ru-RU" b="1" dirty="0"/>
              <a:t>транзитную форму товародвижения, </a:t>
            </a:r>
            <a:r>
              <a:rPr lang="ru-RU" dirty="0"/>
              <a:t>при которой товар перемещается от производителя в места реализации или потребления, минуя склады посредника, и складскую форму товародвижения, при которой товар доставляется от производителя в места реализации или </a:t>
            </a:r>
            <a:r>
              <a:rPr lang="ru-RU" dirty="0" smtClean="0"/>
              <a:t>потребления </a:t>
            </a:r>
            <a:r>
              <a:rPr lang="ru-RU" dirty="0"/>
              <a:t>через одно или несколько складских звеньев посредников</a:t>
            </a:r>
            <a:r>
              <a:rPr lang="ru-RU" dirty="0" smtClean="0"/>
              <a:t>.</a:t>
            </a:r>
            <a:endParaRPr lang="ru-RU" dirty="0"/>
          </a:p>
          <a:p>
            <a:pPr marL="0" indent="0" algn="just">
              <a:buNone/>
            </a:pPr>
            <a:r>
              <a:rPr lang="ru-RU" dirty="0"/>
              <a:t>Выбранные каналы товародвижения влияют на скорость и время доставки продукции от производителя к потребителю, а также на ее сохранность и стоимость.</a:t>
            </a:r>
          </a:p>
          <a:p>
            <a:pPr marL="0" indent="0" algn="just">
              <a:buNone/>
            </a:pPr>
            <a:r>
              <a:rPr lang="ru-RU" dirty="0"/>
              <a:t>Канал </a:t>
            </a:r>
            <a:r>
              <a:rPr lang="ru-RU" dirty="0" err="1"/>
              <a:t>дистрибьюции</a:t>
            </a:r>
            <a:r>
              <a:rPr lang="ru-RU" dirty="0"/>
              <a:t> считается прямым (нулевым), когда от производителя товар поступает потребителю, т.е. посредники отсутствуют. Таким образом, канал нулевого уровня характеризуется наличием всего двух участников</a:t>
            </a:r>
            <a:r>
              <a:rPr lang="ru-RU" dirty="0" smtClean="0"/>
              <a:t>: </a:t>
            </a:r>
            <a:r>
              <a:rPr lang="ru-RU" b="1" dirty="0" smtClean="0"/>
              <a:t>Производитель           Потребитель</a:t>
            </a:r>
          </a:p>
          <a:p>
            <a:pPr marL="0" indent="0" algn="just">
              <a:buNone/>
            </a:pPr>
            <a:r>
              <a:rPr lang="ru-RU" dirty="0" smtClean="0"/>
              <a:t>При </a:t>
            </a:r>
            <a:r>
              <a:rPr lang="ru-RU" dirty="0"/>
              <a:t>включении в канал товародвижения посредников он становится косвенным (многоуровневым). Если посредник один - канал первого уровня</a:t>
            </a:r>
            <a:r>
              <a:rPr lang="ru-RU" dirty="0" smtClean="0"/>
              <a:t>:</a:t>
            </a:r>
          </a:p>
          <a:p>
            <a:pPr marL="0" indent="0">
              <a:buNone/>
            </a:pPr>
            <a:endParaRPr lang="ru-RU" dirty="0"/>
          </a:p>
        </p:txBody>
      </p:sp>
      <p:sp>
        <p:nvSpPr>
          <p:cNvPr id="13" name="Стрелка вправо 12"/>
          <p:cNvSpPr/>
          <p:nvPr/>
        </p:nvSpPr>
        <p:spPr>
          <a:xfrm>
            <a:off x="8692055" y="5065986"/>
            <a:ext cx="672661" cy="231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2"/>
          <a:stretch>
            <a:fillRect/>
          </a:stretch>
        </p:blipFill>
        <p:spPr>
          <a:xfrm>
            <a:off x="1371599" y="6094887"/>
            <a:ext cx="10607041" cy="505609"/>
          </a:xfrm>
          <a:prstGeom prst="rect">
            <a:avLst/>
          </a:prstGeom>
        </p:spPr>
      </p:pic>
      <p:sp>
        <p:nvSpPr>
          <p:cNvPr id="15" name="Прямоугольник 14"/>
          <p:cNvSpPr/>
          <p:nvPr/>
        </p:nvSpPr>
        <p:spPr>
          <a:xfrm>
            <a:off x="7024744" y="5065986"/>
            <a:ext cx="1667311" cy="37738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Производитель</a:t>
            </a:r>
            <a:endParaRPr lang="ru-RU" dirty="0"/>
          </a:p>
        </p:txBody>
      </p:sp>
      <p:sp>
        <p:nvSpPr>
          <p:cNvPr id="16" name="Прямоугольник 15"/>
          <p:cNvSpPr/>
          <p:nvPr/>
        </p:nvSpPr>
        <p:spPr>
          <a:xfrm>
            <a:off x="9364716" y="5065985"/>
            <a:ext cx="1425204" cy="377383"/>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Потребитель</a:t>
            </a:r>
            <a:endParaRPr lang="ru-RU" dirty="0"/>
          </a:p>
        </p:txBody>
      </p:sp>
    </p:spTree>
    <p:extLst>
      <p:ext uri="{BB962C8B-B14F-4D97-AF65-F5344CB8AC3E}">
        <p14:creationId xmlns:p14="http://schemas.microsoft.com/office/powerpoint/2010/main" val="79192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41738"/>
            <a:ext cx="10032124" cy="388883"/>
          </a:xfrm>
        </p:spPr>
        <p:txBody>
          <a:bodyPr>
            <a:normAutofit fontScale="90000"/>
          </a:bodyPr>
          <a:lstStyle/>
          <a:p>
            <a:pPr algn="ctr"/>
            <a:r>
              <a:rPr lang="ru-RU" sz="2400" dirty="0"/>
              <a:t>Логистика в сфере товародвижения на фармацевтическом рынке</a:t>
            </a:r>
          </a:p>
        </p:txBody>
      </p:sp>
      <p:sp>
        <p:nvSpPr>
          <p:cNvPr id="3" name="Объект 2"/>
          <p:cNvSpPr>
            <a:spLocks noGrp="1"/>
          </p:cNvSpPr>
          <p:nvPr>
            <p:ph idx="1"/>
          </p:nvPr>
        </p:nvSpPr>
        <p:spPr>
          <a:xfrm>
            <a:off x="966952" y="630621"/>
            <a:ext cx="10783614" cy="5927834"/>
          </a:xfrm>
        </p:spPr>
        <p:txBody>
          <a:bodyPr/>
          <a:lstStyle/>
          <a:p>
            <a:pPr marL="0" indent="0">
              <a:buNone/>
            </a:pPr>
            <a:r>
              <a:rPr lang="ru-RU" dirty="0" smtClean="0"/>
              <a:t>При </a:t>
            </a:r>
            <a:r>
              <a:rPr lang="ru-RU" dirty="0"/>
              <a:t>наличии двух посредников - канал второго уровня</a:t>
            </a:r>
            <a:r>
              <a:rPr lang="ru-RU" dirty="0" smtClean="0"/>
              <a:t>:</a:t>
            </a:r>
          </a:p>
          <a:p>
            <a:r>
              <a:rPr lang="ru-RU" dirty="0">
                <a:latin typeface="Times New Roman" panose="02020603050405020304" pitchFamily="18" charset="0"/>
              </a:rPr>
              <a:t>Каналы </a:t>
            </a:r>
            <a:r>
              <a:rPr lang="ru-RU" dirty="0" err="1">
                <a:latin typeface="Times New Roman" panose="02020603050405020304" pitchFamily="18" charset="0"/>
              </a:rPr>
              <a:t>дистрибьюции</a:t>
            </a:r>
            <a:r>
              <a:rPr lang="ru-RU" dirty="0">
                <a:latin typeface="Times New Roman" panose="02020603050405020304" pitchFamily="18" charset="0"/>
              </a:rPr>
              <a:t> могут быть как вертикальными (производитель - дистрибьютор - розничная реализация - потребитель), так и горизонтальными (среди компаний одного </a:t>
            </a:r>
            <a:endParaRPr lang="ru-RU" dirty="0" smtClean="0">
              <a:latin typeface="Times New Roman" panose="02020603050405020304" pitchFamily="18" charset="0"/>
            </a:endParaRPr>
          </a:p>
          <a:p>
            <a:endParaRPr lang="ru-RU" dirty="0">
              <a:latin typeface="Times New Roman" panose="02020603050405020304" pitchFamily="18" charset="0"/>
            </a:endParaRPr>
          </a:p>
          <a:p>
            <a:endParaRPr lang="ru-RU" dirty="0" smtClean="0">
              <a:latin typeface="Times New Roman" panose="02020603050405020304" pitchFamily="18" charset="0"/>
            </a:endParaRPr>
          </a:p>
          <a:p>
            <a:pPr marL="0" indent="0">
              <a:buNone/>
            </a:pPr>
            <a:r>
              <a:rPr lang="ru-RU" dirty="0" smtClean="0"/>
              <a:t>Каналы </a:t>
            </a:r>
            <a:r>
              <a:rPr lang="ru-RU" dirty="0" err="1"/>
              <a:t>дистрибьюции</a:t>
            </a:r>
            <a:r>
              <a:rPr lang="ru-RU" dirty="0"/>
              <a:t> могут быть как вертикальными (производитель - дистрибьютор - розничная реализация - потребитель), так и горизонтальными (среди компаний одного уровня). </a:t>
            </a:r>
            <a:r>
              <a:rPr lang="ru-RU" dirty="0" smtClean="0"/>
              <a:t>Для </a:t>
            </a:r>
            <a:r>
              <a:rPr lang="ru-RU" dirty="0"/>
              <a:t>крупных фармацевтических компаний типично использование всех каналов товародвижения для доведения продукции до потребителя</a:t>
            </a:r>
            <a:r>
              <a:rPr lang="ru-RU" dirty="0" smtClean="0"/>
              <a:t>.</a:t>
            </a:r>
          </a:p>
          <a:p>
            <a:pPr marL="0" indent="0">
              <a:buNone/>
            </a:pPr>
            <a:endParaRPr lang="ru-RU" dirty="0"/>
          </a:p>
        </p:txBody>
      </p:sp>
      <p:pic>
        <p:nvPicPr>
          <p:cNvPr id="4" name="Рисунок 3"/>
          <p:cNvPicPr>
            <a:picLocks noChangeAspect="1"/>
          </p:cNvPicPr>
          <p:nvPr/>
        </p:nvPicPr>
        <p:blipFill>
          <a:blip r:embed="rId2"/>
          <a:stretch>
            <a:fillRect/>
          </a:stretch>
        </p:blipFill>
        <p:spPr>
          <a:xfrm>
            <a:off x="1250731" y="1161826"/>
            <a:ext cx="10405241" cy="548640"/>
          </a:xfrm>
          <a:prstGeom prst="rect">
            <a:avLst/>
          </a:prstGeom>
        </p:spPr>
      </p:pic>
    </p:spTree>
    <p:extLst>
      <p:ext uri="{BB962C8B-B14F-4D97-AF65-F5344CB8AC3E}">
        <p14:creationId xmlns:p14="http://schemas.microsoft.com/office/powerpoint/2010/main" val="123351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25822"/>
            <a:ext cx="9601200" cy="620110"/>
          </a:xfrm>
        </p:spPr>
        <p:txBody>
          <a:bodyPr>
            <a:normAutofit fontScale="90000"/>
          </a:bodyPr>
          <a:lstStyle/>
          <a:p>
            <a:r>
              <a:rPr lang="ru-RU" sz="2700" b="1" dirty="0"/>
              <a:t>Логистическое управление складской деятельностью</a:t>
            </a:r>
            <a:r>
              <a:rPr lang="ru-RU" sz="2700" dirty="0"/>
              <a:t/>
            </a:r>
            <a:br>
              <a:rPr lang="ru-RU" sz="2700" dirty="0"/>
            </a:br>
            <a:r>
              <a:rPr lang="ru-RU" sz="2700" dirty="0"/>
              <a:t/>
            </a:r>
            <a:br>
              <a:rPr lang="ru-RU" sz="2700" dirty="0"/>
            </a:br>
            <a:endParaRPr lang="ru-RU" dirty="0"/>
          </a:p>
        </p:txBody>
      </p:sp>
      <p:sp>
        <p:nvSpPr>
          <p:cNvPr id="3" name="Объект 2"/>
          <p:cNvSpPr>
            <a:spLocks noGrp="1"/>
          </p:cNvSpPr>
          <p:nvPr>
            <p:ph idx="1"/>
          </p:nvPr>
        </p:nvSpPr>
        <p:spPr>
          <a:xfrm>
            <a:off x="1177160" y="945932"/>
            <a:ext cx="10836164" cy="5707117"/>
          </a:xfrm>
        </p:spPr>
        <p:txBody>
          <a:bodyPr>
            <a:normAutofit/>
          </a:bodyPr>
          <a:lstStyle/>
          <a:p>
            <a:pPr marL="0" indent="0" algn="just">
              <a:buNone/>
            </a:pPr>
            <a:r>
              <a:rPr lang="ru-RU" dirty="0" smtClean="0"/>
              <a:t>Перемещение </a:t>
            </a:r>
            <a:r>
              <a:rPr lang="ru-RU" dirty="0"/>
              <a:t>материальных потоков в логистической цепи невозможно без концентрации в определенных местах необходимых запасов, для хранения которых предназначены соответствующие склады. Движение через склад связано с затратами живого и овеществленного труда, что увеличивает стоимость товара. В связи с этим проблемы, связанные с реализацией функции складирования, оказывают значительное влияние на рационализацию движения материальных потоков в логистической цепи и величину общих логистических </a:t>
            </a:r>
            <a:r>
              <a:rPr lang="ru-RU" dirty="0" smtClean="0"/>
              <a:t>из</a:t>
            </a:r>
            <a:r>
              <a:rPr lang="ru-RU" dirty="0"/>
              <a:t>держек</a:t>
            </a:r>
          </a:p>
          <a:p>
            <a:pPr marL="0" indent="0" algn="just">
              <a:buNone/>
            </a:pPr>
            <a:r>
              <a:rPr lang="ru-RU" dirty="0" smtClean="0"/>
              <a:t>Современный </a:t>
            </a:r>
            <a:r>
              <a:rPr lang="ru-RU" dirty="0"/>
              <a:t>крупный склад, в том числе и фармацевтический, представляет собой сложное техническое сооружение, которое состоит из многочисленных взаимосвязанных элементов, имеет определенную структуру и выполняет ряд функций по преобразованию материальных потоков, а также накапливанию, переработке и распределению сквозного материального потока между потребителями. </a:t>
            </a:r>
          </a:p>
          <a:p>
            <a:pPr marL="0" indent="0" algn="just">
              <a:buNone/>
            </a:pPr>
            <a:r>
              <a:rPr lang="ru-RU" dirty="0" smtClean="0"/>
              <a:t>По </a:t>
            </a:r>
            <a:r>
              <a:rPr lang="ru-RU" dirty="0"/>
              <a:t>возможному многообразию параметров, технологических и объемно-планировочных решений, конструкций оборудования и характеристик разнообразной товарной номенклатуры склады относятся к сложным системам. В то же время склад является лишь элементом системы более высокого уровня логистической цепи, которая и формирует основные технические требования к складской системе, устанавливает цели и критерии ее оптимального функционирования. </a:t>
            </a:r>
          </a:p>
          <a:p>
            <a:endParaRPr lang="ru-RU" dirty="0"/>
          </a:p>
          <a:p>
            <a:pPr marL="0" indent="0">
              <a:buNone/>
            </a:pPr>
            <a:endParaRPr lang="ru-RU" dirty="0"/>
          </a:p>
        </p:txBody>
      </p:sp>
    </p:spTree>
    <p:extLst>
      <p:ext uri="{BB962C8B-B14F-4D97-AF65-F5344CB8AC3E}">
        <p14:creationId xmlns:p14="http://schemas.microsoft.com/office/powerpoint/2010/main" val="87600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Picture 8" descr="менеджмент логистика и управление цепями поставок"/>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7062" y="1051034"/>
            <a:ext cx="9385738" cy="54758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менеджмент логистика и управление цепями постав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462" y="1203434"/>
            <a:ext cx="9385738" cy="547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0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04800"/>
            <a:ext cx="10084676" cy="399393"/>
          </a:xfrm>
        </p:spPr>
        <p:txBody>
          <a:bodyPr>
            <a:normAutofit fontScale="90000"/>
          </a:bodyPr>
          <a:lstStyle/>
          <a:p>
            <a:r>
              <a:rPr lang="ru-RU" sz="2400" b="1" dirty="0"/>
              <a:t>Логистическое управление складской деятельностью</a:t>
            </a:r>
            <a:endParaRPr lang="ru-RU" sz="2400" dirty="0"/>
          </a:p>
        </p:txBody>
      </p:sp>
      <p:sp>
        <p:nvSpPr>
          <p:cNvPr id="3" name="Объект 2"/>
          <p:cNvSpPr>
            <a:spLocks noGrp="1"/>
          </p:cNvSpPr>
          <p:nvPr>
            <p:ph idx="1"/>
          </p:nvPr>
        </p:nvSpPr>
        <p:spPr>
          <a:xfrm>
            <a:off x="1371600" y="704193"/>
            <a:ext cx="10084676" cy="5738647"/>
          </a:xfrm>
        </p:spPr>
        <p:txBody>
          <a:bodyPr>
            <a:normAutofit lnSpcReduction="10000"/>
          </a:bodyPr>
          <a:lstStyle/>
          <a:p>
            <a:pPr marL="0" indent="0" algn="just">
              <a:buNone/>
            </a:pPr>
            <a:r>
              <a:rPr lang="ru-RU" dirty="0" smtClean="0"/>
              <a:t>Поэтому </a:t>
            </a:r>
            <a:r>
              <a:rPr lang="ru-RU" dirty="0"/>
              <a:t>склад должен рассматриваться не изолированно, а как </a:t>
            </a:r>
            <a:r>
              <a:rPr lang="ru-RU" dirty="0" smtClean="0"/>
              <a:t>интегрированная</a:t>
            </a:r>
            <a:r>
              <a:rPr lang="ru-RU" b="1" i="1" dirty="0" smtClean="0"/>
              <a:t> </a:t>
            </a:r>
            <a:endParaRPr lang="ru-RU" dirty="0"/>
          </a:p>
          <a:p>
            <a:pPr marL="0" indent="0" algn="just">
              <a:buNone/>
            </a:pPr>
            <a:r>
              <a:rPr lang="ru-RU" dirty="0" smtClean="0"/>
              <a:t>составная </a:t>
            </a:r>
            <a:r>
              <a:rPr lang="ru-RU" dirty="0"/>
              <a:t>часть логистической системы. Только такой подход позволяет обеспечить успешное выполнение основных функций склада и достижение высокого уровня его рентабельности.</a:t>
            </a:r>
          </a:p>
          <a:p>
            <a:pPr marL="0" indent="0" algn="just">
              <a:buNone/>
            </a:pPr>
            <a:r>
              <a:rPr lang="ru-RU" dirty="0"/>
              <a:t>При максимальном приближении склада к потребителям появляется возможность более четко удовлетворять потребности всех субъектов фармацевтического рынка в фармацевтических товарах и в оказании фармацевтической помощи в целом, что позволяет сократить расходы на товародвижение по предприятию. Это тем более актуально в распределительной системе, где первичным потребителем выступает розничная сеть, предпочитающая получать товар мелкими партиями, но с более частой периодичностью поставки</a:t>
            </a:r>
            <a:r>
              <a:rPr lang="ru-RU" dirty="0" smtClean="0"/>
              <a:t>.</a:t>
            </a:r>
          </a:p>
          <a:p>
            <a:pPr marL="0" indent="0" algn="just">
              <a:buNone/>
            </a:pPr>
            <a:r>
              <a:rPr lang="ru-RU" dirty="0" smtClean="0"/>
              <a:t>Роль </a:t>
            </a:r>
            <a:r>
              <a:rPr lang="ru-RU" dirty="0"/>
              <a:t>складирования в логистике неоднозначна. С одной стороны, общей тенденцией является максимальное сокращение складских запасов. С другой стороны, избежать создания складских запасов вообще в большинстве случаев не удается. </a:t>
            </a:r>
            <a:endParaRPr lang="ru-RU" dirty="0" smtClean="0"/>
          </a:p>
          <a:p>
            <a:pPr algn="just"/>
            <a:endParaRPr lang="ru-RU" dirty="0"/>
          </a:p>
          <a:p>
            <a:pPr marL="0" indent="0" algn="just">
              <a:buNone/>
            </a:pPr>
            <a:r>
              <a:rPr lang="ru-RU" dirty="0" smtClean="0"/>
              <a:t>Поэтому </a:t>
            </a:r>
            <a:r>
              <a:rPr lang="ru-RU" dirty="0"/>
              <a:t>в логистическом менеджменте, как правило, складирование лекарственных средств осуществляется в том случае, если оно позволяет снизить издержки или улучшить качество логистического сервиса.</a:t>
            </a:r>
          </a:p>
        </p:txBody>
      </p:sp>
    </p:spTree>
    <p:extLst>
      <p:ext uri="{BB962C8B-B14F-4D97-AF65-F5344CB8AC3E}">
        <p14:creationId xmlns:p14="http://schemas.microsoft.com/office/powerpoint/2010/main" val="159761003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TM10001105[[fn=Уголки]]</Template>
  <TotalTime>1028</TotalTime>
  <Words>3632</Words>
  <Application>Microsoft Office PowerPoint</Application>
  <PresentationFormat>Широкоэкранный</PresentationFormat>
  <Paragraphs>244</Paragraphs>
  <Slides>33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33</vt:i4>
      </vt:variant>
    </vt:vector>
  </HeadingPairs>
  <TitlesOfParts>
    <vt:vector size="37" baseType="lpstr">
      <vt:lpstr>Franklin Gothic Book</vt:lpstr>
      <vt:lpstr>Times New Roman</vt:lpstr>
      <vt:lpstr>Wingdings</vt:lpstr>
      <vt:lpstr>Crop</vt:lpstr>
      <vt:lpstr>Управление товарными запасами. Производственная логистика и предпродажная подготовка товара.  </vt:lpstr>
      <vt:lpstr>Логистика в сфере товародвижения на фармацевтическом рынке  </vt:lpstr>
      <vt:lpstr>Логистика в сфере товародвижения на фармацевтическом рынке  </vt:lpstr>
      <vt:lpstr>Логистика в сфере товародвижения на фармацевтическом рынке </vt:lpstr>
      <vt:lpstr>Логистика в сфере товародвижения на фармацевтическом рынке </vt:lpstr>
      <vt:lpstr>Логистика в сфере товародвижения на фармацевтическом рынке</vt:lpstr>
      <vt:lpstr>Логистическое управление складской деятельностью  </vt:lpstr>
      <vt:lpstr>Презентация PowerPoint</vt:lpstr>
      <vt:lpstr>Логистическое управление складской деятельностью</vt:lpstr>
      <vt:lpstr>Логистическое управление складской деятельностью</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Логистическое управление складской деятельностью. Классификации складов</vt:lpstr>
      <vt:lpstr>Логистические информационные системы</vt:lpstr>
      <vt:lpstr>Презентация PowerPoint</vt:lpstr>
      <vt:lpstr>СОП(Стандартная операционная процедура)</vt:lpstr>
      <vt:lpstr>СОП(Стандартная операционная процедура)</vt:lpstr>
      <vt:lpstr>СОП(Стандартная операционная процедура)</vt:lpstr>
      <vt:lpstr>Предпродажная подготовка товара</vt:lpstr>
      <vt:lpstr>Предпродажная подготовка товара</vt:lpstr>
      <vt:lpstr>Приемочный контроль товара. СОПы</vt:lpstr>
      <vt:lpstr>Приемочный контроль товара. СОПы</vt:lpstr>
      <vt:lpstr>Заключение</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товарными запасами. Производственная логистика и предпродажная подготовка товара.</dc:title>
  <dc:creator>рузалия Тухбатуллина</dc:creator>
  <cp:lastModifiedBy>рузалия Тухбатуллина</cp:lastModifiedBy>
  <cp:revision>37</cp:revision>
  <dcterms:created xsi:type="dcterms:W3CDTF">2023-07-23T08:20:57Z</dcterms:created>
  <dcterms:modified xsi:type="dcterms:W3CDTF">2023-08-01T16:58:36Z</dcterms:modified>
</cp:coreProperties>
</file>