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dirty="0" smtClean="0"/>
              <a:t>Сбытовая логистика фармацевтической организации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Проф.Тухбатуллина</a:t>
            </a:r>
            <a:r>
              <a:rPr lang="ru-RU" dirty="0" smtClean="0"/>
              <a:t> Р.Г.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627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52249"/>
            <a:ext cx="10315902" cy="4834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Этапы организации сбытовой сети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819807"/>
            <a:ext cx="10315903" cy="5749159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Организация сбытовой сети в аптечной системе осуществляется по следующим этапам:</a:t>
            </a:r>
          </a:p>
          <a:p>
            <a:pPr marL="0" indent="0">
              <a:buNone/>
            </a:pPr>
            <a:r>
              <a:rPr lang="ru-RU" dirty="0"/>
              <a:t>1 </a:t>
            </a:r>
            <a:r>
              <a:rPr lang="ru-RU" dirty="0" err="1" smtClean="0"/>
              <a:t>этап:выбор</a:t>
            </a:r>
            <a:r>
              <a:rPr lang="ru-RU" dirty="0" smtClean="0"/>
              <a:t> типа и уровня канала сбыта (канала распределения). Осуществляется целенаправленно для каждой группы товаров и сегментов рынка. Например, косвенные одно- и двухуровневые каналы;</a:t>
            </a:r>
          </a:p>
          <a:p>
            <a:pPr marL="0" indent="0">
              <a:buNone/>
            </a:pPr>
            <a:r>
              <a:rPr lang="ru-RU" dirty="0" smtClean="0"/>
              <a:t>2 этап: определение ширины канала сбыта-числа независимых  участников на каждом этапе сбыта: число аптек, реализующих продукцию конкретного производителя; </a:t>
            </a:r>
          </a:p>
          <a:p>
            <a:pPr marL="0" indent="0">
              <a:buNone/>
            </a:pPr>
            <a:r>
              <a:rPr lang="ru-RU" dirty="0" smtClean="0"/>
              <a:t>3 этап: определение уровня интенсивности сбыта по числу торговых точек(интенсивный, селективный, эксклюзивный сбыт) и его направленности (нацеленный и </a:t>
            </a:r>
            <a:r>
              <a:rPr lang="ru-RU" dirty="0" err="1" smtClean="0"/>
              <a:t>ненацеленный</a:t>
            </a:r>
            <a:r>
              <a:rPr lang="ru-RU" dirty="0" smtClean="0"/>
              <a:t>). Интенсивное распределение связано с работой с большим количеством аптек, пунктов, ЛПУ и т.д. Селективное распределение относится к незначительному числу торговых точек, например, больничных аптек. </a:t>
            </a:r>
          </a:p>
          <a:p>
            <a:pPr marL="0" indent="0">
              <a:buNone/>
            </a:pPr>
            <a:r>
              <a:rPr lang="ru-RU" dirty="0" smtClean="0"/>
              <a:t>4 этап: выбор системы руководства сбытовой сетью и формы установления правовых и организационных отношений( традиционная, вертикальная, горизонтальная);</a:t>
            </a:r>
          </a:p>
          <a:p>
            <a:pPr marL="0" indent="0">
              <a:buNone/>
            </a:pPr>
            <a:r>
              <a:rPr lang="ru-RU" dirty="0" smtClean="0"/>
              <a:t>5 </a:t>
            </a:r>
            <a:r>
              <a:rPr lang="ru-RU" dirty="0" err="1" smtClean="0"/>
              <a:t>этап:выбор</a:t>
            </a:r>
            <a:r>
              <a:rPr lang="ru-RU" dirty="0" smtClean="0"/>
              <a:t> прямолинейности –количества звеньев вертикального канала  распределения.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360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09903"/>
            <a:ext cx="10399986" cy="50449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Оптимизация ассортимента в логистическом канале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809297"/>
            <a:ext cx="10399986" cy="56545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В связи с происходящими изменениями в фармацевтической отрасли возникает необходимость в оценке экономической, терапевтической и социальной ценности товара, реализуемой фармацевтической организацией. </a:t>
            </a:r>
          </a:p>
          <a:p>
            <a:pPr marL="0" indent="0">
              <a:buNone/>
            </a:pPr>
            <a:r>
              <a:rPr lang="ru-RU" dirty="0" smtClean="0"/>
              <a:t>Ассортимент ЛС может анализироваться :</a:t>
            </a:r>
          </a:p>
          <a:p>
            <a:pPr marL="0" indent="0">
              <a:buNone/>
            </a:pPr>
            <a:r>
              <a:rPr lang="ru-RU" dirty="0" smtClean="0"/>
              <a:t>по степени удовлетворенности покупательского спроса;</a:t>
            </a:r>
          </a:p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о экономической выгоде продажи того или иного ЛП или фармакотерапевтической группы. </a:t>
            </a:r>
          </a:p>
          <a:p>
            <a:pPr marL="0" indent="0">
              <a:buNone/>
            </a:pPr>
            <a:r>
              <a:rPr lang="ru-RU" dirty="0" smtClean="0"/>
              <a:t>Современная фармацевтическая организация не может оставаться конкурентоспособной, выполнять социальную функцию  по обеспечению ЛС без получения прибыли. Поэтому важной задачей является оптимизация ассортимента аптечных организаций по валовому доходу. Для этого используется :</a:t>
            </a:r>
          </a:p>
          <a:p>
            <a:pPr marL="0" indent="0">
              <a:buNone/>
            </a:pPr>
            <a:r>
              <a:rPr lang="ru-RU" b="1" dirty="0" smtClean="0"/>
              <a:t>метод АВС , </a:t>
            </a:r>
            <a:r>
              <a:rPr lang="ru-RU" dirty="0" smtClean="0"/>
              <a:t>основанный на законе </a:t>
            </a:r>
            <a:r>
              <a:rPr lang="ru-RU" dirty="0" err="1" smtClean="0"/>
              <a:t>Паретто</a:t>
            </a:r>
            <a:r>
              <a:rPr lang="ru-RU" dirty="0" smtClean="0"/>
              <a:t>, 80/20. Это означает, что в ассортименте реализуемых товаров на долю 20% приходится 80 % товарооборота. Поэтому  весь ассортимент продаваемых медикаментов ранжируется в соответствии с долей в общем товарообороте . При этом, ЛС и их лекарственные формы  иногда могут иметь  невысокий ранг  с точки зрения  анализа АВС, но иметь высокий  рыночный статус  и играть значительную роль в стратегии компании. При этом, мы не должны забывать про </a:t>
            </a:r>
            <a:r>
              <a:rPr lang="ru-RU" dirty="0" err="1" smtClean="0"/>
              <a:t>товарооборачиваемость</a:t>
            </a:r>
            <a:r>
              <a:rPr lang="ru-RU" dirty="0" smtClean="0"/>
              <a:t>, нам представляют интерес ЛС с быстрым товарооборотом. </a:t>
            </a:r>
          </a:p>
          <a:p>
            <a:pPr marL="0" indent="0">
              <a:buNone/>
            </a:pPr>
            <a:r>
              <a:rPr lang="ru-RU" dirty="0" smtClean="0"/>
              <a:t>С позиции покупательского спроса (частоты назначения врачами)  используется аналогичный </a:t>
            </a:r>
            <a:r>
              <a:rPr lang="ru-RU" b="1" dirty="0" smtClean="0"/>
              <a:t>метод </a:t>
            </a:r>
            <a:r>
              <a:rPr lang="en-US" b="1" dirty="0" smtClean="0"/>
              <a:t>XYZ</a:t>
            </a:r>
            <a:r>
              <a:rPr lang="ru-RU" b="1" dirty="0" smtClean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1040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78676"/>
            <a:ext cx="9601200" cy="525517"/>
          </a:xfrm>
        </p:spPr>
        <p:txBody>
          <a:bodyPr>
            <a:normAutofit/>
          </a:bodyPr>
          <a:lstStyle/>
          <a:p>
            <a:r>
              <a:rPr lang="ru-RU" sz="2400" b="1" dirty="0"/>
              <a:t>Оптимизация ассортимента в логистическом канале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704193"/>
            <a:ext cx="10305393" cy="5654566"/>
          </a:xfrm>
        </p:spPr>
        <p:txBody>
          <a:bodyPr/>
          <a:lstStyle/>
          <a:p>
            <a:r>
              <a:rPr lang="ru-RU" dirty="0" smtClean="0"/>
              <a:t>Перед фармацевтическим бизнесом , имеющим социальную направленность и согласно концепции ВОЗ « фокус на пациента»  перед нами две проблемы: </a:t>
            </a:r>
          </a:p>
          <a:p>
            <a:pPr marL="457200" indent="-457200">
              <a:buAutoNum type="arabicPeriod"/>
            </a:pPr>
            <a:r>
              <a:rPr lang="ru-RU" dirty="0" smtClean="0"/>
              <a:t>Формирование ассортимента аптек для удовлетворения  запросов разных сегментов покупателей ( потребителей) и принципы предоставления социальных услуг  за счет государства (налогоплательщиков, средств ОМС, оплаты услуг самими потребителями , либо комбинирования указанных форм. </a:t>
            </a:r>
          </a:p>
          <a:p>
            <a:pPr marL="0" indent="0">
              <a:buNone/>
            </a:pPr>
            <a:r>
              <a:rPr lang="ru-RU" dirty="0" smtClean="0"/>
              <a:t>2. Социальную ориентацию деятельности </a:t>
            </a:r>
            <a:r>
              <a:rPr lang="ru-RU" dirty="0" err="1" smtClean="0"/>
              <a:t>фарморганизации</a:t>
            </a:r>
            <a:r>
              <a:rPr lang="ru-RU" dirty="0" smtClean="0"/>
              <a:t> можно достичь применением </a:t>
            </a:r>
            <a:r>
              <a:rPr lang="ru-RU" dirty="0" err="1" smtClean="0"/>
              <a:t>фармакоэкономических</a:t>
            </a:r>
            <a:r>
              <a:rPr lang="ru-RU" dirty="0" smtClean="0"/>
              <a:t> методик формирования ассортимента: стоимость-эффективность, стоимость –минимизация, стоимость- польза. Эти методики могут принести большую пользу для учета индивидуальных возможностей и запросов больного при тесном контакте с лечащими врачами.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2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62760"/>
            <a:ext cx="10589172" cy="50449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Сбытовая(распределительная, маркетинговая)логистика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767255"/>
            <a:ext cx="10589172" cy="5759669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Сбытовая логистика</a:t>
            </a:r>
            <a:r>
              <a:rPr lang="ru-RU" dirty="0" smtClean="0"/>
              <a:t>-неотъемлемая  часть (подсистема)общей логистической системы, обеспечивающая наиболее  эффективную  организацию распределения продукции. В сбытовой  логистической  подсистеме , охватывающей  всю цепь  распределения , выделяют  следующие  основные звенья: </a:t>
            </a:r>
          </a:p>
          <a:p>
            <a:pPr marL="0" indent="0">
              <a:buNone/>
            </a:pPr>
            <a:r>
              <a:rPr lang="ru-RU" dirty="0" smtClean="0"/>
              <a:t>Закупка продукции  у производителя ;</a:t>
            </a:r>
          </a:p>
          <a:p>
            <a:pPr marL="0" indent="0">
              <a:buNone/>
            </a:pPr>
            <a:r>
              <a:rPr lang="ru-RU" dirty="0" smtClean="0"/>
              <a:t>Хранение и складирование, транспортировка и реализация  товара конечному потребителю. </a:t>
            </a:r>
          </a:p>
          <a:p>
            <a:pPr marL="0" indent="0">
              <a:buNone/>
            </a:pPr>
            <a:r>
              <a:rPr lang="ru-RU" b="1" dirty="0" smtClean="0"/>
              <a:t>Сбытовая сеть-</a:t>
            </a:r>
            <a:r>
              <a:rPr lang="ru-RU" dirty="0" smtClean="0"/>
              <a:t>система взаимосвязанных  организаций  или отдельных лиц, </a:t>
            </a:r>
            <a:r>
              <a:rPr lang="ru-RU" dirty="0" err="1" smtClean="0"/>
              <a:t>осуществляющмх</a:t>
            </a:r>
            <a:r>
              <a:rPr lang="ru-RU" dirty="0" smtClean="0"/>
              <a:t> перемещение  товара от производителя  к потребителю.</a:t>
            </a:r>
          </a:p>
          <a:p>
            <a:pPr marL="0" indent="0">
              <a:buNone/>
            </a:pPr>
            <a:r>
              <a:rPr lang="ru-RU" dirty="0" smtClean="0"/>
              <a:t>В распределительной логистике можно выделить два основных направления:</a:t>
            </a:r>
          </a:p>
          <a:p>
            <a:pPr marL="457200" indent="-457200">
              <a:buAutoNum type="arabicPeriod"/>
            </a:pPr>
            <a:r>
              <a:rPr lang="ru-RU" dirty="0" smtClean="0"/>
              <a:t>Изучение потребностей рынка, чем , собственно , занимается и маркетинг. </a:t>
            </a:r>
          </a:p>
          <a:p>
            <a:pPr marL="0" indent="0">
              <a:buNone/>
            </a:pPr>
            <a:r>
              <a:rPr lang="ru-RU" dirty="0" smtClean="0"/>
              <a:t>2. Изыскание  способов  и методов  наиболее  полного удовлетворения  этих потребностей  путем  более эффективной  организации  </a:t>
            </a:r>
            <a:r>
              <a:rPr lang="ru-RU" dirty="0" err="1" smtClean="0"/>
              <a:t>транспортно</a:t>
            </a:r>
            <a:r>
              <a:rPr lang="ru-RU" dirty="0" smtClean="0"/>
              <a:t> –экспедиционного обслуживания. </a:t>
            </a:r>
          </a:p>
          <a:p>
            <a:pPr marL="0" indent="0">
              <a:buNone/>
            </a:pPr>
            <a:r>
              <a:rPr lang="ru-RU" b="1" dirty="0" smtClean="0"/>
              <a:t>Основная  задача сбытовой логистической системы- </a:t>
            </a:r>
            <a:r>
              <a:rPr lang="ru-RU" dirty="0" smtClean="0"/>
              <a:t>доставить товар в нужное  время и с прибылью. Для решения этих задач используются различные методы сбыта. 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1361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62760"/>
            <a:ext cx="10263352" cy="504496"/>
          </a:xfrm>
        </p:spPr>
        <p:txBody>
          <a:bodyPr>
            <a:normAutofit/>
          </a:bodyPr>
          <a:lstStyle/>
          <a:p>
            <a:r>
              <a:rPr lang="ru-RU" sz="2400" b="1" dirty="0"/>
              <a:t>Сбытовая(распределительная, маркетинговая)логистика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956441"/>
            <a:ext cx="10263352" cy="550742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настоящее время существует 3 концепции, </a:t>
            </a:r>
            <a:r>
              <a:rPr lang="ru-RU" dirty="0" smtClean="0"/>
              <a:t>рассматривающих взаимодействие </a:t>
            </a:r>
            <a:r>
              <a:rPr lang="ru-RU" dirty="0"/>
              <a:t>логистики и маркетинга:</a:t>
            </a:r>
          </a:p>
          <a:p>
            <a:r>
              <a:rPr lang="ru-RU" dirty="0"/>
              <a:t>1. Логистика является направлением маркетинга.</a:t>
            </a:r>
          </a:p>
          <a:p>
            <a:r>
              <a:rPr lang="ru-RU" dirty="0"/>
              <a:t>2. Маркетинг является подразделением логистики.</a:t>
            </a:r>
          </a:p>
          <a:p>
            <a:r>
              <a:rPr lang="ru-RU" dirty="0"/>
              <a:t>3. Это две раздельные научные концепции, которые имеют </a:t>
            </a:r>
            <a:r>
              <a:rPr lang="ru-RU" dirty="0" smtClean="0"/>
              <a:t>много </a:t>
            </a:r>
            <a:r>
              <a:rPr lang="ru-RU" dirty="0"/>
              <a:t>точек соприкосновения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Рассмотрим взаимодействие этих </a:t>
            </a:r>
            <a:r>
              <a:rPr lang="ru-RU" dirty="0" smtClean="0"/>
              <a:t>наук через </a:t>
            </a:r>
            <a:r>
              <a:rPr lang="ru-RU" dirty="0"/>
              <a:t>комплекс маркетинга 4P, а при взаимодействии с </a:t>
            </a:r>
            <a:r>
              <a:rPr lang="ru-RU" dirty="0" smtClean="0"/>
              <a:t>логистикой его </a:t>
            </a:r>
            <a:r>
              <a:rPr lang="ru-RU" dirty="0"/>
              <a:t>называют 4</a:t>
            </a:r>
            <a:r>
              <a:rPr lang="en-US" dirty="0"/>
              <a:t>Ps.</a:t>
            </a:r>
          </a:p>
          <a:p>
            <a:r>
              <a:rPr lang="ru-RU" dirty="0"/>
              <a:t>1. Место.</a:t>
            </a:r>
          </a:p>
          <a:p>
            <a:r>
              <a:rPr lang="ru-RU" dirty="0"/>
              <a:t>2. Цена.</a:t>
            </a:r>
          </a:p>
          <a:p>
            <a:r>
              <a:rPr lang="ru-RU" dirty="0"/>
              <a:t>3. Продукт.</a:t>
            </a:r>
          </a:p>
          <a:p>
            <a:r>
              <a:rPr lang="ru-RU" dirty="0"/>
              <a:t>4. Продвижение.</a:t>
            </a:r>
          </a:p>
        </p:txBody>
      </p:sp>
    </p:spTree>
    <p:extLst>
      <p:ext uri="{BB962C8B-B14F-4D97-AF65-F5344CB8AC3E}">
        <p14:creationId xmlns:p14="http://schemas.microsoft.com/office/powerpoint/2010/main" val="2772897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78372"/>
            <a:ext cx="10137228" cy="557049"/>
          </a:xfrm>
        </p:spPr>
        <p:txBody>
          <a:bodyPr>
            <a:normAutofit/>
          </a:bodyPr>
          <a:lstStyle/>
          <a:p>
            <a:r>
              <a:rPr lang="ru-RU" sz="2400" b="1" dirty="0"/>
              <a:t>Сбытовая(распределительная, маркетинговая)логистика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798786"/>
            <a:ext cx="10494579" cy="5833242"/>
          </a:xfrm>
        </p:spPr>
        <p:txBody>
          <a:bodyPr>
            <a:normAutofit/>
          </a:bodyPr>
          <a:lstStyle/>
          <a:p>
            <a:r>
              <a:rPr lang="ru-RU" b="1" dirty="0" err="1"/>
              <a:t>Place</a:t>
            </a:r>
            <a:r>
              <a:rPr lang="ru-RU" b="1" dirty="0"/>
              <a:t> (место) </a:t>
            </a:r>
            <a:r>
              <a:rPr lang="ru-RU" dirty="0"/>
              <a:t>— система распределения, которую </a:t>
            </a:r>
            <a:r>
              <a:rPr lang="ru-RU" dirty="0" smtClean="0"/>
              <a:t>выбирает фирма </a:t>
            </a:r>
            <a:r>
              <a:rPr lang="ru-RU" dirty="0"/>
              <a:t>для доведения своих продуктов до потребителя. </a:t>
            </a:r>
            <a:r>
              <a:rPr lang="ru-RU" dirty="0" smtClean="0"/>
              <a:t>Включает не </a:t>
            </a:r>
            <a:r>
              <a:rPr lang="ru-RU" dirty="0"/>
              <a:t>только магазины и супермаркеты, прямую доставку </a:t>
            </a:r>
            <a:r>
              <a:rPr lang="ru-RU" dirty="0" smtClean="0"/>
              <a:t>потребителям</a:t>
            </a:r>
            <a:r>
              <a:rPr lang="ru-RU" dirty="0"/>
              <a:t>, но и способы передачи информации, пользование </a:t>
            </a:r>
            <a:r>
              <a:rPr lang="ru-RU" dirty="0" smtClean="0"/>
              <a:t>магнитными </a:t>
            </a:r>
            <a:r>
              <a:rPr lang="ru-RU" dirty="0"/>
              <a:t>картами для получения денег и др</a:t>
            </a:r>
            <a:r>
              <a:rPr lang="ru-RU" dirty="0" smtClean="0"/>
              <a:t>.</a:t>
            </a:r>
            <a:r>
              <a:rPr lang="ru-RU" dirty="0"/>
              <a:t> В процессе принятия решений относительно места </a:t>
            </a:r>
            <a:r>
              <a:rPr lang="ru-RU" dirty="0" smtClean="0"/>
              <a:t>затрагиваются </a:t>
            </a:r>
            <a:r>
              <a:rPr lang="ru-RU" dirty="0"/>
              <a:t>логистика и маркетинговый канал. При принятии </a:t>
            </a:r>
            <a:r>
              <a:rPr lang="ru-RU" dirty="0" err="1" smtClean="0"/>
              <a:t>решений,связанных</a:t>
            </a:r>
            <a:r>
              <a:rPr lang="ru-RU" dirty="0" smtClean="0"/>
              <a:t> </a:t>
            </a:r>
            <a:r>
              <a:rPr lang="ru-RU" dirty="0"/>
              <a:t>с логистикой, рассматривается как наиболее </a:t>
            </a:r>
            <a:r>
              <a:rPr lang="ru-RU" dirty="0" smtClean="0"/>
              <a:t>эффективно </a:t>
            </a:r>
            <a:r>
              <a:rPr lang="ru-RU" dirty="0"/>
              <a:t>перемещать продукт между тем местом, где его произвели, </a:t>
            </a:r>
            <a:r>
              <a:rPr lang="ru-RU" dirty="0" smtClean="0"/>
              <a:t>и тем</a:t>
            </a:r>
            <a:r>
              <a:rPr lang="ru-RU" dirty="0"/>
              <a:t>, где его продают, а также как сохранять товар в этих точках</a:t>
            </a:r>
            <a:r>
              <a:rPr lang="ru-RU" dirty="0" smtClean="0"/>
              <a:t>.</a:t>
            </a:r>
          </a:p>
          <a:p>
            <a:r>
              <a:rPr lang="ru-RU" b="1" dirty="0" err="1"/>
              <a:t>Price</a:t>
            </a:r>
            <a:r>
              <a:rPr lang="ru-RU" b="1" dirty="0"/>
              <a:t> (цена) </a:t>
            </a:r>
            <a:r>
              <a:rPr lang="ru-RU" dirty="0"/>
              <a:t>— это денежный эквивалент потребительской </a:t>
            </a:r>
            <a:r>
              <a:rPr lang="ru-RU" dirty="0" smtClean="0"/>
              <a:t>ценности </a:t>
            </a:r>
            <a:r>
              <a:rPr lang="ru-RU" dirty="0"/>
              <a:t>товара. Потребительская ценность — результат </a:t>
            </a:r>
            <a:r>
              <a:rPr lang="ru-RU" dirty="0" smtClean="0"/>
              <a:t>сопоставления </a:t>
            </a:r>
            <a:r>
              <a:rPr lang="ru-RU" dirty="0"/>
              <a:t>выгод, которые потребитель получает от приобретения и </a:t>
            </a:r>
            <a:r>
              <a:rPr lang="ru-RU" dirty="0" smtClean="0"/>
              <a:t>использования </a:t>
            </a:r>
            <a:r>
              <a:rPr lang="ru-RU" dirty="0"/>
              <a:t>товара, и затрат на приобретение этого товара</a:t>
            </a:r>
            <a:r>
              <a:rPr lang="ru-RU" dirty="0" smtClean="0"/>
              <a:t>.</a:t>
            </a:r>
          </a:p>
          <a:p>
            <a:r>
              <a:rPr lang="ru-RU" b="1" dirty="0" err="1"/>
              <a:t>Product</a:t>
            </a:r>
            <a:r>
              <a:rPr lang="ru-RU" b="1" dirty="0"/>
              <a:t> (товар) </a:t>
            </a:r>
            <a:r>
              <a:rPr lang="ru-RU" dirty="0"/>
              <a:t>— все, что может удовлетворить </a:t>
            </a:r>
            <a:r>
              <a:rPr lang="ru-RU" dirty="0" smtClean="0"/>
              <a:t>потребность или </a:t>
            </a:r>
            <a:r>
              <a:rPr lang="ru-RU" dirty="0"/>
              <a:t>нужду и предлагается рынку с целью привлечения </a:t>
            </a:r>
            <a:r>
              <a:rPr lang="ru-RU" dirty="0" smtClean="0"/>
              <a:t>внимания, приобретения</a:t>
            </a:r>
            <a:r>
              <a:rPr lang="ru-RU" dirty="0"/>
              <a:t>, использования или потребления. Товаром </a:t>
            </a:r>
            <a:r>
              <a:rPr lang="ru-RU" dirty="0" smtClean="0"/>
              <a:t>можно назвать </a:t>
            </a:r>
            <a:r>
              <a:rPr lang="ru-RU" dirty="0"/>
              <a:t>все, что способно оказать услугу, т.е. удовлетворить нужду.</a:t>
            </a:r>
          </a:p>
          <a:p>
            <a:pPr marL="0" indent="0">
              <a:buNone/>
            </a:pPr>
            <a:r>
              <a:rPr lang="ru-RU" dirty="0"/>
              <a:t>Помимо изделий и услуг это могут быть личности, места, </a:t>
            </a:r>
            <a:r>
              <a:rPr lang="ru-RU" dirty="0" smtClean="0"/>
              <a:t>организации</a:t>
            </a:r>
            <a:r>
              <a:rPr lang="ru-RU" dirty="0"/>
              <a:t>, виды деятельности и идеи.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957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52248"/>
            <a:ext cx="10389476" cy="336331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Сбытовая(распределительная, маркетинговая)логистика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588579"/>
            <a:ext cx="10389476" cy="603293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/>
              <a:t>Promotion</a:t>
            </a:r>
            <a:r>
              <a:rPr lang="ru-RU" b="1" dirty="0"/>
              <a:t> (продвижение) </a:t>
            </a:r>
            <a:r>
              <a:rPr lang="ru-RU" dirty="0"/>
              <a:t>— это деятельность по </a:t>
            </a:r>
            <a:r>
              <a:rPr lang="ru-RU" dirty="0" smtClean="0"/>
              <a:t>планированию</a:t>
            </a:r>
            <a:r>
              <a:rPr lang="ru-RU" dirty="0"/>
              <a:t>, претворению в жизнь и контролю за физическим </a:t>
            </a:r>
            <a:r>
              <a:rPr lang="ru-RU" dirty="0" smtClean="0"/>
              <a:t>перемещением </a:t>
            </a:r>
            <a:r>
              <a:rPr lang="ru-RU" dirty="0"/>
              <a:t>материалов и готовых изделий от мест их производства к </a:t>
            </a:r>
            <a:r>
              <a:rPr lang="ru-RU" dirty="0" smtClean="0"/>
              <a:t>местам </a:t>
            </a:r>
            <a:r>
              <a:rPr lang="ru-RU" dirty="0"/>
              <a:t>потребления</a:t>
            </a:r>
            <a:r>
              <a:rPr lang="ru-RU" dirty="0" smtClean="0"/>
              <a:t>.</a:t>
            </a:r>
          </a:p>
          <a:p>
            <a:r>
              <a:rPr lang="ru-RU" b="1" dirty="0"/>
              <a:t>Правила распределительной логистики:</a:t>
            </a:r>
          </a:p>
          <a:p>
            <a:r>
              <a:rPr lang="ru-RU" dirty="0"/>
              <a:t>1. Логистическая цепь должна обеспечивать максимальное </a:t>
            </a:r>
            <a:r>
              <a:rPr lang="ru-RU" dirty="0" smtClean="0"/>
              <a:t>приближение </a:t>
            </a:r>
            <a:r>
              <a:rPr lang="ru-RU" dirty="0"/>
              <a:t>к точкам конечного сбыта. Надежность и качество </a:t>
            </a:r>
            <a:r>
              <a:rPr lang="ru-RU" dirty="0" smtClean="0"/>
              <a:t>важнее </a:t>
            </a:r>
            <a:r>
              <a:rPr lang="ru-RU" dirty="0"/>
              <a:t>скорости.</a:t>
            </a:r>
          </a:p>
          <a:p>
            <a:r>
              <a:rPr lang="ru-RU" dirty="0"/>
              <a:t>2. Использовать минимальное количество </a:t>
            </a:r>
            <a:r>
              <a:rPr lang="ru-RU" dirty="0" err="1" smtClean="0"/>
              <a:t>учетно</a:t>
            </a:r>
            <a:r>
              <a:rPr lang="ru-RU" dirty="0" smtClean="0"/>
              <a:t>—договорных единиц </a:t>
            </a:r>
            <a:r>
              <a:rPr lang="ru-RU" dirty="0"/>
              <a:t>и количество транспортных единиц.</a:t>
            </a:r>
          </a:p>
          <a:p>
            <a:r>
              <a:rPr lang="ru-RU" dirty="0"/>
              <a:t>3. Всегда должен быть стационарный склад в центре </a:t>
            </a:r>
            <a:r>
              <a:rPr lang="ru-RU" dirty="0" smtClean="0"/>
              <a:t>консолидации.</a:t>
            </a:r>
          </a:p>
          <a:p>
            <a:pPr marL="0" indent="0" algn="ctr">
              <a:buNone/>
            </a:pPr>
            <a:r>
              <a:rPr lang="ru-RU" b="1" dirty="0"/>
              <a:t>Стратегии </a:t>
            </a:r>
            <a:r>
              <a:rPr lang="ru-RU" b="1" dirty="0" smtClean="0"/>
              <a:t>распределения</a:t>
            </a:r>
          </a:p>
          <a:p>
            <a:r>
              <a:rPr lang="ru-RU" dirty="0"/>
              <a:t>Существуют две стратегии распределения. </a:t>
            </a:r>
            <a:endParaRPr lang="ru-RU" dirty="0" smtClean="0"/>
          </a:p>
          <a:p>
            <a:pPr marL="0" indent="0">
              <a:buNone/>
            </a:pPr>
            <a:r>
              <a:rPr lang="ru-RU" b="1" i="1" dirty="0" smtClean="0"/>
              <a:t>Стратегия проталкивания </a:t>
            </a:r>
            <a:r>
              <a:rPr lang="ru-RU" dirty="0"/>
              <a:t>предназначена для работы с ближайшими к </a:t>
            </a:r>
            <a:r>
              <a:rPr lang="ru-RU" dirty="0" smtClean="0"/>
              <a:t>предприятию посредниками</a:t>
            </a:r>
            <a:r>
              <a:rPr lang="ru-RU" dirty="0"/>
              <a:t>. Например, некоторые производители </a:t>
            </a:r>
            <a:r>
              <a:rPr lang="ru-RU" dirty="0" smtClean="0"/>
              <a:t>безрецептурных </a:t>
            </a:r>
            <a:r>
              <a:rPr lang="ru-RU" dirty="0"/>
              <a:t>препаратов не продвигают свою продукцию </a:t>
            </a:r>
            <a:r>
              <a:rPr lang="ru-RU" dirty="0" smtClean="0"/>
              <a:t>непосредственно конечным </a:t>
            </a:r>
            <a:r>
              <a:rPr lang="ru-RU" dirty="0"/>
              <a:t>потребителям, а концентрируют свои усилия на </a:t>
            </a:r>
            <a:r>
              <a:rPr lang="ru-RU" dirty="0" smtClean="0"/>
              <a:t>розничных </a:t>
            </a:r>
            <a:r>
              <a:rPr lang="ru-RU" dirty="0"/>
              <a:t>торговцах, которые и должны реализовать их товары. </a:t>
            </a:r>
            <a:r>
              <a:rPr lang="ru-RU" dirty="0" smtClean="0"/>
              <a:t>Это стратегия </a:t>
            </a:r>
            <a:r>
              <a:rPr lang="ru-RU" dirty="0"/>
              <a:t>относительно недорога в исполнении</a:t>
            </a:r>
            <a:r>
              <a:rPr lang="ru-RU" dirty="0" smtClean="0"/>
              <a:t>.</a:t>
            </a:r>
            <a:r>
              <a:rPr lang="ru-RU" b="1" dirty="0"/>
              <a:t> Стратегия проталкивания </a:t>
            </a:r>
            <a:r>
              <a:rPr lang="ru-RU" dirty="0"/>
              <a:t>позволяет экономно провести рекламную компанию. Эта стратегия используется также на рынках, где спрос является рассеянным. </a:t>
            </a:r>
            <a:r>
              <a:rPr lang="ru-RU" b="1" dirty="0"/>
              <a:t>Главный недостаток </a:t>
            </a:r>
            <a:r>
              <a:rPr lang="ru-RU" dirty="0"/>
              <a:t>стратегии проталкивания — это зависимость от каналов распределения, которые призваны донести информацию производителя до конечных потребителей.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423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599" y="199697"/>
            <a:ext cx="10536621" cy="546537"/>
          </a:xfrm>
        </p:spPr>
        <p:txBody>
          <a:bodyPr>
            <a:normAutofit/>
          </a:bodyPr>
          <a:lstStyle/>
          <a:p>
            <a:r>
              <a:rPr lang="ru-RU" sz="2400" b="1" dirty="0"/>
              <a:t>Сбытовая(распределительная, маркетинговая)логистика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893379"/>
            <a:ext cx="10536620" cy="5623035"/>
          </a:xfrm>
        </p:spPr>
        <p:txBody>
          <a:bodyPr/>
          <a:lstStyle/>
          <a:p>
            <a:r>
              <a:rPr lang="ru-RU" b="1" i="1" dirty="0"/>
              <a:t>Стратегия притягивания </a:t>
            </a:r>
            <a:r>
              <a:rPr lang="ru-RU" dirty="0"/>
              <a:t>фокусируется на предоставлении </a:t>
            </a:r>
            <a:r>
              <a:rPr lang="ru-RU" dirty="0" smtClean="0"/>
              <a:t>информации конечным потребителям.</a:t>
            </a:r>
            <a:r>
              <a:rPr lang="ru-RU" dirty="0"/>
              <a:t> Для массового рынка предпочтительнее </a:t>
            </a:r>
            <a:r>
              <a:rPr lang="ru-RU" dirty="0" smtClean="0"/>
              <a:t>стратегия </a:t>
            </a:r>
            <a:r>
              <a:rPr lang="ru-RU" dirty="0"/>
              <a:t>притягивания, которая позволяет контролировать объем </a:t>
            </a:r>
            <a:r>
              <a:rPr lang="ru-RU" dirty="0" smtClean="0"/>
              <a:t>предоставляемой </a:t>
            </a:r>
            <a:r>
              <a:rPr lang="ru-RU" dirty="0"/>
              <a:t>покупателям информации о товаре. Эта </a:t>
            </a:r>
            <a:r>
              <a:rPr lang="ru-RU" dirty="0" smtClean="0"/>
              <a:t>стратегия позволяет </a:t>
            </a:r>
            <a:r>
              <a:rPr lang="ru-RU" dirty="0"/>
              <a:t>розничной торговле сэкономить на маркетинговых </a:t>
            </a:r>
            <a:r>
              <a:rPr lang="ru-RU" dirty="0" smtClean="0"/>
              <a:t>расходах</a:t>
            </a:r>
            <a:r>
              <a:rPr lang="ru-RU" dirty="0"/>
              <a:t>. Выгодна она и по издержкам для производителей </a:t>
            </a:r>
            <a:r>
              <a:rPr lang="ru-RU" dirty="0" smtClean="0"/>
              <a:t>товаров, рассчитанных </a:t>
            </a:r>
            <a:r>
              <a:rPr lang="ru-RU" dirty="0"/>
              <a:t>на широкий круг </a:t>
            </a:r>
            <a:r>
              <a:rPr lang="ru-RU" dirty="0" smtClean="0"/>
              <a:t>потребителей. Но </a:t>
            </a:r>
            <a:r>
              <a:rPr lang="ru-RU" dirty="0"/>
              <a:t>стратегия притягивания требует применения </a:t>
            </a:r>
            <a:r>
              <a:rPr lang="ru-RU" dirty="0" smtClean="0"/>
              <a:t>изощренного маркетинга</a:t>
            </a:r>
            <a:r>
              <a:rPr lang="ru-RU" dirty="0"/>
              <a:t>, опыта, которым обладает далеко не каждый </a:t>
            </a:r>
            <a:r>
              <a:rPr lang="ru-RU" dirty="0" smtClean="0"/>
              <a:t>производитель</a:t>
            </a:r>
            <a:r>
              <a:rPr lang="ru-RU" dirty="0"/>
              <a:t>. Выбирая эту стратегию, производитель должен знать «</a:t>
            </a:r>
            <a:r>
              <a:rPr lang="ru-RU" dirty="0" smtClean="0"/>
              <a:t>в лицо</a:t>
            </a:r>
            <a:r>
              <a:rPr lang="ru-RU" dirty="0"/>
              <a:t>» потенциальных потребителей и понимать их мотивы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0650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10200290" cy="3783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Основные методы(виды) сбыта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945931"/>
            <a:ext cx="10200290" cy="5749159"/>
          </a:xfrm>
        </p:spPr>
        <p:txBody>
          <a:bodyPr>
            <a:normAutofit/>
          </a:bodyPr>
          <a:lstStyle/>
          <a:p>
            <a:r>
              <a:rPr lang="ru-RU" dirty="0" smtClean="0"/>
              <a:t>Существуют различные классификационные  признаки методов сбыта.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В зависимости от типа  канала сбыта(канала товародвижения)</a:t>
            </a:r>
          </a:p>
          <a:p>
            <a:pPr marL="0" indent="0" algn="just">
              <a:buNone/>
            </a:pPr>
            <a:r>
              <a:rPr lang="ru-RU" dirty="0" smtClean="0"/>
              <a:t>1.1. </a:t>
            </a:r>
            <a:r>
              <a:rPr lang="ru-RU" b="1" dirty="0"/>
              <a:t>П</a:t>
            </a:r>
            <a:r>
              <a:rPr lang="ru-RU" b="1" dirty="0" smtClean="0"/>
              <a:t>рямой (простой сбыт)-</a:t>
            </a:r>
            <a:r>
              <a:rPr lang="ru-RU" dirty="0" smtClean="0"/>
              <a:t>продажа  продукции  от производителя  непосредственно потребителю ( без посредников). Уровень канала распределения определяется количеством посредников, участвующих в товародвижении, поэтому прямые каналы называются также каналами нулевого уровня. Такой сбыт приносит эффект при обслуживании близко расположенных потребителей. </a:t>
            </a:r>
          </a:p>
          <a:p>
            <a:pPr marL="0" indent="0" algn="just">
              <a:buNone/>
            </a:pPr>
            <a:r>
              <a:rPr lang="ru-RU" dirty="0" smtClean="0"/>
              <a:t>1.2. </a:t>
            </a:r>
            <a:r>
              <a:rPr lang="ru-RU" b="1" dirty="0" smtClean="0"/>
              <a:t>Косвенные (сложные)  каналы  товародвижения </a:t>
            </a:r>
            <a:r>
              <a:rPr lang="ru-RU" dirty="0" smtClean="0"/>
              <a:t>– перемещение  товаров  от производителя  к потребителю  осуществляется  через систему  посредников(оптовых, мелкооптовых, розничных торговцев). В зависимости от числа посредников различают  одно- и многоуровневые  каналы. Одноуровневый канал-это например, аптека. Многоуровневые каналы могут включать разное число посредников.</a:t>
            </a:r>
          </a:p>
          <a:p>
            <a:pPr marL="0" indent="0" algn="just">
              <a:buNone/>
            </a:pPr>
            <a:r>
              <a:rPr lang="ru-RU" b="1" dirty="0" smtClean="0"/>
              <a:t>2. В зависимости от степени интенсивности сбыта</a:t>
            </a:r>
          </a:p>
          <a:p>
            <a:pPr marL="0" indent="0" algn="just">
              <a:buNone/>
            </a:pPr>
            <a:r>
              <a:rPr lang="ru-RU" dirty="0" smtClean="0"/>
              <a:t>2.1. Интенсивный   сбыт-продажа  через максимально  возможное число сбытовых организаций  независимо  от формы их деятельности: аптеки, киоски, а также выездная торговля-торговля на предприятиях, выставках.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5628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599" y="157655"/>
            <a:ext cx="10484069" cy="504497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Основные методы(виды) сбыта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851338"/>
            <a:ext cx="10484068" cy="573864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2.2. Селективный (выборочный) быт. Предусматривает ограничение числа сбытовых организаций. Он характерен  для сбыта товаров, требующих специального обслуживания и высокого уровня подготовки персонала, например, ИМН. </a:t>
            </a:r>
          </a:p>
          <a:p>
            <a:r>
              <a:rPr lang="ru-RU" b="1" dirty="0" smtClean="0"/>
              <a:t>3. По ориентации на потребителя</a:t>
            </a:r>
          </a:p>
          <a:p>
            <a:r>
              <a:rPr lang="ru-RU" dirty="0" smtClean="0"/>
              <a:t>3.1. Нацеленный (сегментированный, дифференцированный) сбыт-продажа ЛП конкретной группе потребителей. Такой сбыт позволяет  предусмотреть  локализацию  групп потребителей  и их дифференциацию, т.е. учесть  индивидуальные  запросы потребителей: например,  продажа оральных контрацептивных  средств женщинам репродуктивного возраста. </a:t>
            </a:r>
          </a:p>
          <a:p>
            <a:r>
              <a:rPr lang="ru-RU" dirty="0" smtClean="0"/>
              <a:t>3.2. </a:t>
            </a:r>
            <a:r>
              <a:rPr lang="ru-RU" dirty="0" err="1" smtClean="0"/>
              <a:t>Ненацеленный</a:t>
            </a:r>
            <a:r>
              <a:rPr lang="ru-RU" dirty="0" smtClean="0"/>
              <a:t> (массовый ) сбыт-продажа товаров  для всего рынка  без ограничения. Например,  реализация витаминных препаратов для широкого круга населения. </a:t>
            </a:r>
          </a:p>
          <a:p>
            <a:r>
              <a:rPr lang="ru-RU" b="1" dirty="0" smtClean="0"/>
              <a:t>4. По типу сбытовых маркетинговых и логистических систем</a:t>
            </a:r>
          </a:p>
          <a:p>
            <a:pPr marL="0" indent="0">
              <a:buNone/>
            </a:pPr>
            <a:r>
              <a:rPr lang="ru-RU" dirty="0" smtClean="0"/>
              <a:t>4.1. Традиционный сбыт. При таком  методе продажи  самостоятельные  независимые  организации  производителей, оптовых и розничных торговцев  неподконтрольны друг другу.  Они преследуют  цель  максимизации  прибыли  только на своем участке , не заботясь о прибыли   в системе  сбыта  в целом.  Максимально  возможная прибыль  отдельного  участника  традиционной системы  сбыта  может идти  в ущерб  максимальному  извлечению прибыли системы в целом.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653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47146"/>
            <a:ext cx="9601200" cy="420413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Основные методы(виды) сбыта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567559"/>
            <a:ext cx="10357945" cy="529984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4.2. Вертикальный сбыт включает  производителя, оптовых и розничных торговцев, преследующих  общие цели и функционирующих  под объединенным контролем. </a:t>
            </a:r>
          </a:p>
          <a:p>
            <a:r>
              <a:rPr lang="ru-RU" dirty="0" smtClean="0"/>
              <a:t>4.3.  Горизонтальный сбыт  представляет  собой объединение  нескольких  фирм  для совместного  освоения  конкретного рынка. Например,  объединение  фирм  конкретного  региона  для проведения  широкой  рекламной компании  и увеличения сбыта своих  товаров. </a:t>
            </a:r>
          </a:p>
          <a:p>
            <a:pPr marL="457200" indent="-457200">
              <a:buAutoNum type="arabicPeriod" startAt="5"/>
            </a:pPr>
            <a:r>
              <a:rPr lang="ru-RU" b="1" dirty="0" smtClean="0"/>
              <a:t>Сбытовая сеть по видам продукции. </a:t>
            </a:r>
          </a:p>
          <a:p>
            <a:pPr marL="0" indent="0">
              <a:buNone/>
            </a:pPr>
            <a:r>
              <a:rPr lang="ru-RU" dirty="0" smtClean="0"/>
              <a:t>Номенклатура аптечных товаров представлена значительно различающимися  ассортиментными  группами, в связи с этим в аптечной  сети  формируются  специализированные  подразделения  по сбыту конкретных групп товаров. Например, для ЛП , перевязочных средств сбытовыми организациями являются аптека, аптечный киоск, для медицинской техники-склады и магазины медицинской техники. </a:t>
            </a:r>
          </a:p>
          <a:p>
            <a:pPr marL="0" indent="0">
              <a:buNone/>
            </a:pPr>
            <a:r>
              <a:rPr lang="ru-RU" b="1" dirty="0" smtClean="0"/>
              <a:t>6. Сбытовая сеть по регионам. </a:t>
            </a:r>
            <a:r>
              <a:rPr lang="ru-RU" dirty="0" smtClean="0"/>
              <a:t>Для регионального сбыта ЛС и ИМН сформирована аптечная сеть в крупных городах, по областям, по республикам России. </a:t>
            </a:r>
          </a:p>
          <a:p>
            <a:pPr marL="0" indent="0">
              <a:buNone/>
            </a:pPr>
            <a:r>
              <a:rPr lang="ru-RU" dirty="0" smtClean="0"/>
              <a:t>Самостоятельным видом сбытовой деятельности, организуемой по видам продукции, по регионам(странам) является экспорт- сбыт продукции на зарубежном рынке.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566184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934</TotalTime>
  <Words>1607</Words>
  <Application>Microsoft Office PowerPoint</Application>
  <PresentationFormat>Широкоэкранный</PresentationFormat>
  <Paragraphs>83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Franklin Gothic Book</vt:lpstr>
      <vt:lpstr>Crop</vt:lpstr>
      <vt:lpstr>Сбытовая логистика фармацевтической организации</vt:lpstr>
      <vt:lpstr>Сбытовая(распределительная, маркетинговая)логистика</vt:lpstr>
      <vt:lpstr>Сбытовая(распределительная, маркетинговая)логистика</vt:lpstr>
      <vt:lpstr>Сбытовая(распределительная, маркетинговая)логистика</vt:lpstr>
      <vt:lpstr>Сбытовая(распределительная, маркетинговая)логистика</vt:lpstr>
      <vt:lpstr>Сбытовая(распределительная, маркетинговая)логистика</vt:lpstr>
      <vt:lpstr>Основные методы(виды) сбыта</vt:lpstr>
      <vt:lpstr>Основные методы(виды) сбыта</vt:lpstr>
      <vt:lpstr>Основные методы(виды) сбыта</vt:lpstr>
      <vt:lpstr>Этапы организации сбытовой сети</vt:lpstr>
      <vt:lpstr>Оптимизация ассортимента в логистическом канале</vt:lpstr>
      <vt:lpstr>Оптимизация ассортимента в логистическом канале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Сбытовая логистика фармацевтической организации</dc:title>
  <dc:creator>рузалия Тухбатуллина</dc:creator>
  <cp:lastModifiedBy>рузалия Тухбатуллина</cp:lastModifiedBy>
  <cp:revision>41</cp:revision>
  <dcterms:created xsi:type="dcterms:W3CDTF">2023-08-04T07:37:54Z</dcterms:created>
  <dcterms:modified xsi:type="dcterms:W3CDTF">2023-08-10T16:07:32Z</dcterms:modified>
</cp:coreProperties>
</file>