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1" r:id="rId2"/>
  </p:sldMasterIdLst>
  <p:sldIdLst>
    <p:sldId id="259" r:id="rId3"/>
    <p:sldId id="262" r:id="rId4"/>
    <p:sldId id="265" r:id="rId5"/>
    <p:sldId id="268" r:id="rId6"/>
    <p:sldId id="271" r:id="rId7"/>
    <p:sldId id="274" r:id="rId8"/>
    <p:sldId id="277" r:id="rId9"/>
    <p:sldId id="280" r:id="rId10"/>
    <p:sldId id="283" r:id="rId11"/>
    <p:sldId id="286" r:id="rId12"/>
    <p:sldId id="289" r:id="rId13"/>
    <p:sldId id="292" r:id="rId14"/>
    <p:sldId id="295" r:id="rId15"/>
    <p:sldId id="298" r:id="rId16"/>
    <p:sldId id="301" r:id="rId17"/>
    <p:sldId id="304" r:id="rId18"/>
    <p:sldId id="307" r:id="rId19"/>
    <p:sldId id="310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8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12AFDA-57BF-4673-8622-FC4A6686BE1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8E6B42-BB06-478B-9F8C-9AF6ABE11E4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BE3C4F-248D-45E0-B69A-904A224DCA2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/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/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3543B0-0876-47A2-88E4-82F47C112F8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665109-6AA6-488E-B019-3E000B1A949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4B7B9BF-2117-491F-8D7A-9650DA215C4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612B1790-B6CE-4270-AB07-D43F0707509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C9225A86-DF17-4F36-8F92-E2A67C8E21B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D0A5083-693B-4F07-9DD3-2B4367E03FA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425165C-9B68-48B8-8C9A-7739A02A8DE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9C77AB7-6217-42FA-B100-2690C46D9EE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DE6118-2437-4B30-8E3C-4D2BE6020583}" type="datetimeFigureOut">
              <a:rPr lang="en-US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3.em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hyperlink" Target="https://zdrav.expert/index.php/%D0%A0%D0%BE%D1%81%D1%81%D0%B8%D1%8F" TargetMode="External" /><Relationship Id="rId3" Type="http://schemas.openxmlformats.org/officeDocument/2006/relationships/hyperlink" Target="https://zdrav.expert/index.php/%D0%A1%D1%82%D0%B0%D1%82%D1%8C%D1%8F:%D0%A0%D0%BE%D1%81%D1%81%D0%B8%D0%B9%D1%81%D0%BA%D0%B8%D0%B9_%D1%80%D1%83%D0%B1%D0%BB%D1%8C" TargetMode="External" /><Relationship Id="rId4" Type="http://schemas.openxmlformats.org/officeDocument/2006/relationships/hyperlink" Target="https://zdrav.expert/index.php/%D0%9A%D0%BE%D0%BC%D0%BF%D0%B0%D0%BD%D0%B8%D1%8F:%D0%A0%D0%BE%D1%81%D1%81%D1%82%D0%B0%D1%82" TargetMode="External" /><Relationship Id="rId5" Type="http://schemas.openxmlformats.org/officeDocument/2006/relationships/hyperlink" Target="https://zdrav.expert/index.php/%D0%9A%D0%BE%D0%BC%D0%BF%D0%B0%D0%BD%D0%B8%D1%8F:%D0%AF%D0%BA%D0%BE%D0%B2_%D0%B8_%D0%BF%D0%B0%D1%80%D1%82%D0%BD%D0%B5%D1%80%D1%8B_(%D1%80%D0%B0%D0%BD%D0%B5%D0%B5_McKinsey_%D0%B2_%D0%A0%D0%BE%D1%81%D1%81%D0%B8%D0%B8)" TargetMode="External" /><Relationship Id="rId6" Type="http://schemas.openxmlformats.org/officeDocument/2006/relationships/hyperlink" Target="https://zdrav.expert/index.php" TargetMode="Externa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hyperlink" Target="https://zdrav.expert/index.php/%D0%A1%D1%82%D0%B0%D1%82%D1%8C%D1%8F:%D0%A0%D0%BE%D1%81%D1%81%D0%B8%D0%B9%D1%81%D0%BA%D0%B8%D0%B9_%D1%80%D1%83%D0%B1%D0%BB%D1%8C" TargetMode="External" /><Relationship Id="rId3" Type="http://schemas.openxmlformats.org/officeDocument/2006/relationships/hyperlink" Target="https://zdrav.expert/index.php/%D0%9A%D0%BE%D0%BC%D0%BF%D0%B0%D0%BD%D0%B8%D1%8F:Takeda_Pharmaceutical" TargetMode="Ex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smtClean="0"/>
              <a:t>Закупочная логистика фармацевтической организации</a:t>
            </a:r>
            <a:endParaRPr lang="ru-RU" sz="2400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err="1" smtClean="0"/>
              <a:t>Проф.Тухбатуллина Р.Г. </a:t>
            </a:r>
            <a:endParaRPr lang="ru-RU" smtClean="0"/>
          </a:p>
          <a:p>
            <a:r>
              <a:rPr lang="ru-RU" smtClean="0"/>
              <a:t>Часть 1.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9073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0717"/>
            <a:ext cx="9601200" cy="504497"/>
          </a:xfrm>
        </p:spPr>
        <p:txBody>
          <a:bodyPr>
            <a:normAutofit fontScale="90000"/>
          </a:bodyPr>
          <a:lstStyle/>
          <a:p>
            <a:r>
              <a:rPr lang="ru-RU" sz="2700" b="1"/>
              <a:t>Закупочная логистика.Управление тендерными закупками</a:t>
            </a:r>
            <a:r>
              <a:rPr lang="ru-RU" b="1"/>
              <a:t>.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956441"/>
            <a:ext cx="10315903" cy="5665076"/>
          </a:xfrm>
        </p:spPr>
        <p:txBody>
          <a:bodyPr>
            <a:normAutofit lnSpcReduction="10000"/>
          </a:bodyPr>
          <a:lstStyle/>
          <a:p>
            <a:r>
              <a:rPr lang="ru-RU">
                <a:solidFill>
                  <a:srgbClr val="FF0000"/>
                </a:solidFill>
              </a:rPr>
              <a:t>12)</a:t>
            </a:r>
            <a:r>
              <a:rPr lang="ru-RU"/>
              <a:t> результаты мониторинга закупок, аудита в сфере закупок, а также контроля в сфере закупок; </a:t>
            </a:r>
            <a:r>
              <a:rPr lang="ru-RU">
                <a:solidFill>
                  <a:srgbClr val="FF0000"/>
                </a:solidFill>
              </a:rPr>
              <a:t>13) </a:t>
            </a:r>
            <a:r>
              <a:rPr lang="ru-RU"/>
              <a:t>отчеты заказчиков; </a:t>
            </a:r>
            <a:r>
              <a:rPr lang="ru-RU">
                <a:solidFill>
                  <a:srgbClr val="FF0000"/>
                </a:solidFill>
              </a:rPr>
              <a:t>14)</a:t>
            </a:r>
            <a:r>
              <a:rPr lang="ru-RU"/>
              <a:t> каталоги товаров, работ, услуг для обеспечения государственных и муниципальных нужд; </a:t>
            </a:r>
            <a:r>
              <a:rPr lang="ru-RU">
                <a:solidFill>
                  <a:srgbClr val="FF0000"/>
                </a:solidFill>
              </a:rPr>
              <a:t>15) </a:t>
            </a:r>
            <a:r>
              <a:rPr lang="ru-RU"/>
              <a:t>нормативные правовые акты, регулирующие, в соответствии с ч. 1 ст. 1 Федерального закона о контрактной системе в сфере закупок, отношения в части, касающейся: планирования закупок товаров, работ, услуг; определения поставщиков (подрядчиков, исполнителей); заключения гражданско-правового договора, предметом которого являются поставка товара, выполнение работы, оказание услуги (в том числе приобретение недвижимого имущества или аренда имущества), от имени Российской Федерации, субъекта Российской Федерации или муниципального образования, а также бюджетным учреждением либо иным юридическим лицом (далее - контракт); особенностей исполнения контрактов; мониторинга закупок товаров, работ, услуг; аудита в сфере закупок товаров, работ, услуг; контроля за соблюдением законодательства Российской Федерации и иных нормативных правовых актов о контрактной системе в сфере закупок товаров, работ, услуг для обеспечения государственных и муниципальных нужд; а также информации о складывающихся на товарных рынках ценах товаров, работ, услуг, закупаемых для обеспечения государственных и муниципальных нужд, и о размещаемых заказчиками запросах цен товаров, работ, услуг и др.</a:t>
            </a:r>
          </a:p>
          <a:p>
            <a:r>
              <a:rPr lang="ru-RU">
                <a:solidFill>
                  <a:srgbClr val="FF0000"/>
                </a:solidFill>
              </a:rPr>
              <a:t>Гринев В.П. Обзор подзаконных нормативных правовых актов, принятых в целях реализации Федерального закона о контрактной системе в сфере закупок // Право и экономика. 2014. N 4. С. 28 - 38.</a:t>
            </a:r>
          </a:p>
        </p:txBody>
      </p:sp>
    </p:spTree>
    <p:extLst>
      <p:ext uri="{BB962C8B-B14F-4D97-AF65-F5344CB8AC3E}">
        <p14:creationId xmlns:p14="http://schemas.microsoft.com/office/powerpoint/2010/main" val="38510505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2760"/>
            <a:ext cx="9601200" cy="504495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/>
              <a:t>Способы закупок</a:t>
            </a:r>
            <a:endParaRPr lang="ru-RU" sz="24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683172"/>
            <a:ext cx="9601200" cy="5948856"/>
          </a:xfrm>
        </p:spPr>
        <p:txBody>
          <a:bodyPr/>
          <a:lstStyle/>
          <a:p>
            <a:r>
              <a:rPr lang="ru-RU" smtClean="0"/>
              <a:t>Закупки могут быть конкурентными и неконкурентными.</a:t>
            </a:r>
          </a:p>
          <a:p>
            <a:r>
              <a:rPr lang="ru-RU" b="1" smtClean="0"/>
              <a:t>Конкурентные закупки </a:t>
            </a:r>
            <a:r>
              <a:rPr lang="ru-RU" smtClean="0"/>
              <a:t>осуществляются следующими способами: </a:t>
            </a:r>
          </a:p>
          <a:p>
            <a:pPr marL="457200" indent="-457200">
              <a:buAutoNum type="arabicPeriod"/>
            </a:pPr>
            <a:r>
              <a:rPr lang="ru-RU" smtClean="0"/>
              <a:t>Конкурс ( открытый конкурс, конкурс в электронной форме, закрытый конкурс)</a:t>
            </a:r>
          </a:p>
          <a:p>
            <a:pPr marL="457200" indent="-457200">
              <a:buAutoNum type="arabicPeriod"/>
            </a:pPr>
            <a:r>
              <a:rPr lang="ru-RU" smtClean="0"/>
              <a:t>Аукцион (открытый аукцион, аукцион в электронной форме, закрытый аукцион)</a:t>
            </a:r>
          </a:p>
          <a:p>
            <a:pPr marL="457200" indent="-457200">
              <a:buAutoNum type="arabicPeriod"/>
            </a:pPr>
            <a:r>
              <a:rPr lang="ru-RU" smtClean="0"/>
              <a:t>Запрос предложений ( открытый запрос предложений, запрос предложений в электронной форме, закрытый запрос предложений);</a:t>
            </a:r>
          </a:p>
          <a:p>
            <a:pPr marL="457200" indent="-457200">
              <a:buAutoNum type="arabicPeriod"/>
            </a:pPr>
            <a:r>
              <a:rPr lang="ru-RU" smtClean="0"/>
              <a:t>Запрос котировок (открытый запрос котировок, запрос котировок в электронной форме, закрытый запрос котировок);</a:t>
            </a:r>
          </a:p>
          <a:p>
            <a:pPr marL="0" indent="0">
              <a:buNone/>
            </a:pPr>
            <a:r>
              <a:rPr lang="ru-RU" b="1" smtClean="0"/>
              <a:t>Неконкурентная закупка: </a:t>
            </a:r>
            <a:r>
              <a:rPr lang="ru-RU" smtClean="0"/>
              <a:t>закупка у единственного поставщика</a:t>
            </a:r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3159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3779"/>
            <a:ext cx="9601200" cy="798787"/>
          </a:xfrm>
        </p:spPr>
        <p:txBody>
          <a:bodyPr>
            <a:normAutofit/>
          </a:bodyPr>
          <a:lstStyle/>
          <a:p>
            <a:r>
              <a:rPr lang="ru-RU" sz="2400" b="1"/>
              <a:t>Закупочная логистика.Управление тендерными закупками. Надлежащая дистрибьюторская практика</a:t>
            </a:r>
            <a:r>
              <a:rPr lang="ru-RU" sz="2400"/>
              <a:t> </a:t>
            </a:r>
            <a:r>
              <a:rPr lang="en-US" sz="2400" smtClean="0"/>
              <a:t>(</a:t>
            </a:r>
            <a:r>
              <a:rPr lang="ru-RU" sz="2400" smtClean="0"/>
              <a:t>GDP</a:t>
            </a:r>
            <a:r>
              <a:rPr lang="en-US" sz="2400" smtClean="0"/>
              <a:t>)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66648"/>
            <a:ext cx="9842938" cy="5044966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b="1"/>
              <a:t>Надлежащая дистрибьюторская практика</a:t>
            </a:r>
            <a:r>
              <a:rPr lang="ru-RU"/>
              <a:t> (англ. GDP – good distribution practice): это жизненно важный компонент, который обеспечивает качество фармацевтических товаров посредством контроля всей цепочки поставок от исполнителя до заказчика.</a:t>
            </a:r>
          </a:p>
          <a:p>
            <a:pPr fontAlgn="base"/>
            <a:r>
              <a:rPr lang="ru-RU"/>
              <a:t>Все помещения, склады, контейнеры и задействованный транспорт для производства и распределения лекарственных средств должны соответствовать требованиям GDP (русск. ГДП) для того, чтобы лекарства, поступающие потребителю, соответствовали международному признанному уровню качества, безопасности и эффективности.</a:t>
            </a:r>
          </a:p>
          <a:p>
            <a:pPr fontAlgn="base"/>
            <a:r>
              <a:rPr lang="ru-RU"/>
              <a:t>Руководство ГДП состоит из требований, относящихся к персоналу, помещениям, оборудованию, документации, в том числе по системе качества, выполняемым операциям (хранение, транспортировка, сбыт и/или экспорт лекарственных средств), рассмотрению жалоб, возврату, внутреннему аудиту и т.д.</a:t>
            </a:r>
          </a:p>
          <a:p>
            <a:pPr fontAlgn="base"/>
            <a:r>
              <a:rPr lang="ru-RU"/>
              <a:t>Таким образом, </a:t>
            </a:r>
            <a:r>
              <a:rPr lang="ru-RU" b="1"/>
              <a:t>соответствие GDP</a:t>
            </a:r>
            <a:r>
              <a:rPr lang="ru-RU"/>
              <a:t> в цепочке поставок фармацевтических препаратов </a:t>
            </a:r>
            <a:r>
              <a:rPr lang="ru-RU" b="1"/>
              <a:t>улучшит отслеживаемость, подотчетность и надежность лекарств</a:t>
            </a:r>
            <a:r>
              <a:rPr lang="ru-RU"/>
              <a:t>, которые в конечном итоге попадают в руки потребителя.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7201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9186"/>
            <a:ext cx="9601200" cy="735723"/>
          </a:xfrm>
        </p:spPr>
        <p:txBody>
          <a:bodyPr>
            <a:noAutofit/>
          </a:bodyPr>
          <a:lstStyle/>
          <a:p>
            <a:r>
              <a:rPr lang="ru-RU" sz="2000" b="1"/>
              <a:t>Закупочная логистика.Управление тендерными закупками. Надлежащая дистрибьюторская практика</a:t>
            </a:r>
            <a:r>
              <a:rPr lang="ru-RU" sz="2000"/>
              <a:t> </a:t>
            </a:r>
            <a:r>
              <a:rPr lang="en-US" sz="2000"/>
              <a:t>(</a:t>
            </a:r>
            <a:r>
              <a:rPr lang="ru-RU" sz="2000"/>
              <a:t>GDP</a:t>
            </a:r>
            <a:r>
              <a:rPr lang="en-US" sz="2000"/>
              <a:t>)</a:t>
            </a: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66647"/>
            <a:ext cx="9601200" cy="5391807"/>
          </a:xfrm>
        </p:spPr>
        <p:txBody>
          <a:bodyPr>
            <a:noAutofit/>
          </a:bodyPr>
          <a:lstStyle/>
          <a:p>
            <a:pPr fontAlgn="base"/>
            <a:r>
              <a:rPr lang="ru-RU" b="1" cap="all"/>
              <a:t>СИСТЕМА КОНТРОЛЯ КАЧЕСТВА ЛЕКАРСТВЕННЫХ ПРЕПАРАТОВ ОБЕСПЕЧИТ:</a:t>
            </a:r>
          </a:p>
          <a:p>
            <a:pPr fontAlgn="base"/>
            <a:r>
              <a:rPr lang="ru-RU"/>
              <a:t>применение системы GDP EU по всей цепочке поставок препаратов фармацевтической промышленности</a:t>
            </a:r>
          </a:p>
          <a:p>
            <a:pPr fontAlgn="base"/>
            <a:r>
              <a:rPr lang="ru-RU"/>
              <a:t>прозрачность, надежность и согласованность процесса дистрибьюции лекарственных средств</a:t>
            </a:r>
          </a:p>
          <a:p>
            <a:pPr fontAlgn="base"/>
            <a:r>
              <a:rPr lang="ru-RU"/>
              <a:t>целостность поставляемого продукта и безопасность пациентов</a:t>
            </a:r>
          </a:p>
          <a:p>
            <a:pPr fontAlgn="base"/>
            <a:r>
              <a:rPr lang="ru-RU"/>
              <a:t>снижение риска загрязнения, а также кражи или фальсификации лекарств</a:t>
            </a:r>
          </a:p>
          <a:p>
            <a:pPr fontAlgn="base"/>
            <a:r>
              <a:rPr lang="ru-RU"/>
              <a:t>уменьшение количества жалоб и потерь</a:t>
            </a:r>
          </a:p>
          <a:p>
            <a:pPr fontAlgn="base"/>
            <a:r>
              <a:rPr lang="ru-RU"/>
              <a:t>повышение эффективности и снижение затрат</a:t>
            </a:r>
          </a:p>
          <a:p>
            <a:pPr fontAlgn="base"/>
            <a:r>
              <a:rPr lang="ru-RU"/>
              <a:t>увеличение доверия заказчиков и улучшение репутации</a:t>
            </a:r>
          </a:p>
          <a:p>
            <a:pPr fontAlgn="base"/>
            <a:r>
              <a:rPr lang="ru-RU"/>
              <a:t>доставка товара до нужного адресата в срок</a:t>
            </a:r>
          </a:p>
          <a:p>
            <a:pPr fontAlgn="base"/>
            <a:r>
              <a:rPr lang="ru-RU"/>
              <a:t>Т. о. </a:t>
            </a:r>
            <a:r>
              <a:rPr lang="ru-RU" b="1"/>
              <a:t>выполнение правил GDP улучшит</a:t>
            </a:r>
            <a:r>
              <a:rPr lang="ru-RU"/>
              <a:t> не только </a:t>
            </a:r>
            <a:r>
              <a:rPr lang="ru-RU" b="1"/>
              <a:t>контроль цепочки поставок</a:t>
            </a:r>
            <a:r>
              <a:rPr lang="ru-RU"/>
              <a:t>, но и </a:t>
            </a:r>
            <a:r>
              <a:rPr lang="ru-RU" b="1"/>
              <a:t>уровень качества</a:t>
            </a:r>
            <a:r>
              <a:rPr lang="ru-RU"/>
              <a:t>, и </a:t>
            </a:r>
            <a:r>
              <a:rPr lang="ru-RU" b="1"/>
              <a:t>целостность препаратов</a:t>
            </a:r>
            <a:r>
              <a:rPr lang="ru-RU"/>
              <a:t> в фармацевтической отрасли.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450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36634"/>
            <a:ext cx="9601200" cy="388883"/>
          </a:xfrm>
        </p:spPr>
        <p:txBody>
          <a:bodyPr>
            <a:normAutofit fontScale="90000"/>
          </a:bodyPr>
          <a:lstStyle/>
          <a:p>
            <a:r>
              <a:rPr lang="ru-RU" sz="2400" b="1" smtClean="0"/>
              <a:t>Основные этапы проведения тендерных закупок</a:t>
            </a:r>
            <a:endParaRPr lang="ru-RU" sz="24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525517"/>
            <a:ext cx="10421007" cy="6190593"/>
          </a:xfrm>
        </p:spPr>
        <p:txBody>
          <a:bodyPr>
            <a:normAutofit fontScale="92500" lnSpcReduction="20000"/>
          </a:bodyPr>
          <a:lstStyle/>
          <a:p>
            <a:r>
              <a:rPr lang="ru-RU" smtClean="0"/>
              <a:t>1. рекламная компания по организации конкурса, публикуется извещение о конкурсе в средствах СМИ и в официальном издании организатора (сведения об организаторе, время и место проведения конкурса, условия госконтракта, требования к участникам конкурса, порядок и место получения  ими конкурсной документации;</a:t>
            </a:r>
          </a:p>
          <a:p>
            <a:r>
              <a:rPr lang="ru-RU" smtClean="0"/>
              <a:t>2. разработка и публикация конкурсной документации( указывается процедура торгов, описание закупаемых товаров или услуг, устанавливает критерии для оценки предложений, определяет условия будущего контракта и др.)</a:t>
            </a:r>
          </a:p>
          <a:p>
            <a:r>
              <a:rPr lang="ru-RU" smtClean="0"/>
              <a:t>3. назначение членов конкурсной комиссии, прием и оценка тендерных предложений: предложения должны отвечать требованиям, изложенным в </a:t>
            </a:r>
            <a:r>
              <a:rPr lang="ru-RU"/>
              <a:t> </a:t>
            </a:r>
            <a:r>
              <a:rPr lang="ru-RU" smtClean="0"/>
              <a:t>тендерной документации, процедурам оценки, указанным в документации, обеспечение оценки предложений, соблюдение конфиденциальности информации, отсутствие переговоров с участниками торгов, соблюдение принципа гласности в  освещении результатов работы комиссии;</a:t>
            </a:r>
          </a:p>
          <a:p>
            <a:r>
              <a:rPr lang="ru-RU" smtClean="0"/>
              <a:t>4. присуждение контракта и определение победителя конкурса: комиссия составляет отчет, где указывается как  оценивались тендерные предложения, обосновываются причины отклонения предложений. На предпочтение выбора предложений оказывают влияние следующие факторы: строгое соответствие техническому заданию, цена заявки, расходы, сроки доставки товаров, порядок и сроки осуществления платежей в условиях предоставления гарантий на продукцию. Победителем признается участник, предложения которого удовлетворяют всем квалификационным требованиям и содержат наиболее выгодные экономические условия поставки. </a:t>
            </a:r>
            <a:endParaRPr lang="ru-RU"/>
          </a:p>
          <a:p>
            <a:r>
              <a:rPr lang="ru-RU" smtClean="0"/>
              <a:t>Государственные закупки ЛС на основе конкурсов позволяют снизить цены на закупаемые товары от 2 до 20%, экономить бюджетные средства, увеличить за счет экономии объем закупок и гарантировать оказание качественной лекарственной помощи.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5725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118" y="685800"/>
            <a:ext cx="9601200" cy="449317"/>
          </a:xfrm>
        </p:spPr>
        <p:txBody>
          <a:bodyPr>
            <a:normAutofit/>
          </a:bodyPr>
          <a:lstStyle/>
          <a:p>
            <a:r>
              <a:rPr lang="ru-RU" sz="2400" b="1" smtClean="0"/>
              <a:t>Рис.3 Разделение </a:t>
            </a:r>
            <a:r>
              <a:rPr lang="ru-RU" sz="2400" b="1"/>
              <a:t>функций между управленцами различного уровня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353" y="1135117"/>
            <a:ext cx="8870730" cy="55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6491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52249"/>
            <a:ext cx="9601200" cy="3783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smtClean="0"/>
              <a:t>Фармацевтический рынок России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819807"/>
            <a:ext cx="9601200" cy="5927833"/>
          </a:xfrm>
        </p:spPr>
        <p:txBody>
          <a:bodyPr>
            <a:normAutofit fontScale="92500" lnSpcReduction="10000"/>
          </a:bodyPr>
          <a:lstStyle/>
          <a:p>
            <a:r>
              <a:rPr lang="ru-RU" sz="2200"/>
              <a:t>В 2022 году в </a:t>
            </a:r>
            <a:r>
              <a:rPr lang="ru-RU" sz="2200">
                <a:hlinkClick r:id="rId2" tooltip="Россия"/>
              </a:rPr>
              <a:t>России</a:t>
            </a:r>
            <a:r>
              <a:rPr lang="ru-RU" sz="2200"/>
              <a:t> были изготовлены лекарства на сумму 608 млрд </a:t>
            </a:r>
            <a:r>
              <a:rPr lang="ru-RU" sz="2200">
                <a:hlinkClick r:id="rId3" tooltip="Российский рубль"/>
              </a:rPr>
              <a:t>рублей</a:t>
            </a:r>
            <a:r>
              <a:rPr lang="ru-RU" sz="2200"/>
              <a:t>, что на 8,4% больше, чем годом ранее. Такие данные приводятся в статистике </a:t>
            </a:r>
            <a:r>
              <a:rPr lang="ru-RU" sz="2200">
                <a:hlinkClick r:id="rId4" tooltip="Росстат"/>
              </a:rPr>
              <a:t>Росстата</a:t>
            </a:r>
            <a:r>
              <a:rPr lang="ru-RU" sz="2200"/>
              <a:t> (обнародована в начале февраля 2023 года).</a:t>
            </a:r>
          </a:p>
          <a:p>
            <a:r>
              <a:rPr lang="ru-RU" sz="2200"/>
              <a:t>Согласно расчетам ведомства, производство лекарственных средств и материалов, применяемых в медицинских целях, в 2022 году увеличилось на 8,6% по сравнению с 2021 годом. Производство лекарственных средств и материалов, применяемых в медицинских целях, в 2022 году увеличилось на 8,6% по сравнению с 2021-м. Перевязочных материалов и аналогичных изделий, в том числе пропитанных или покрытых лекарственными средствами, в 2022 году было выпущено 597 млн упаковок, что на 22,9% больше, чем за 2021 год</a:t>
            </a:r>
            <a:r>
              <a:rPr lang="ru-RU" sz="2200" smtClean="0"/>
              <a:t>.</a:t>
            </a:r>
          </a:p>
          <a:p>
            <a:r>
              <a:rPr lang="ru-RU" sz="2200"/>
              <a:t>По оценкам консалтинговой компании </a:t>
            </a:r>
            <a:r>
              <a:rPr lang="ru-RU" sz="2200">
                <a:hlinkClick r:id="rId5" tooltip="Яков и партнеры (ранее McKinsey в России)"/>
              </a:rPr>
              <a:t>«Яков и партнеры»</a:t>
            </a:r>
            <a:r>
              <a:rPr lang="ru-RU" sz="2200"/>
              <a:t>, объем российского фармацевтического рынка в 2022 году достиг 2,8-2,9 трлн рублей, что на 20% больше объема годичной давности, равного 2,3 трлн рублей. По оценкам компании, к концу 2022 года на отечественном рынке работали 550 российских и 570 иностранных фармацевтических компаний. </a:t>
            </a:r>
            <a:r>
              <a:rPr lang="ru-RU" sz="2200" smtClean="0"/>
              <a:t>По </a:t>
            </a:r>
            <a:r>
              <a:rPr lang="ru-RU" sz="2200"/>
              <a:t>их подсчетам, доля зарубежных компаний на российском рынке сейчас составляет около 25% в бюджетном и 23% в коммерческом сегментах. </a:t>
            </a:r>
            <a:endParaRPr lang="ru-RU" sz="2200" smtClean="0"/>
          </a:p>
          <a:p>
            <a:r>
              <a:rPr lang="en-US" sz="2200">
                <a:hlinkClick r:id="rId6"/>
              </a:rPr>
              <a:t>https://</a:t>
            </a:r>
            <a:r>
              <a:rPr lang="en-US" sz="2200" smtClean="0">
                <a:hlinkClick r:id="rId6"/>
              </a:rPr>
              <a:t>zdrav.expert/index.php</a:t>
            </a:r>
            <a:endParaRPr lang="ru-RU" sz="2200" smtClean="0"/>
          </a:p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380505024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45628"/>
            <a:ext cx="9601200" cy="4721772"/>
          </a:xfrm>
        </p:spPr>
        <p:txBody>
          <a:bodyPr/>
          <a:lstStyle/>
          <a:p>
            <a:r>
              <a:rPr lang="ru-RU"/>
              <a:t>По данным RNC Pharma, в 2022 году полностью прекратили поставки в Россию 28 фармпроизводителей. В то же время в 2022 году импортировать в Россию свою фармпродукцию начали 30 компаний, из них 7 делают это через отечественных фармпроизводителей.</a:t>
            </a:r>
          </a:p>
          <a:p>
            <a:r>
              <a:rPr lang="ru-RU"/>
              <a:t>Общий же объем импорта лекарств в Россию по итогам 2022 года сократился на 9%, составив 1,7 млрд упаковок. При этом в денежном выражении он вырос на 6% - до 838,9 млрд </a:t>
            </a:r>
            <a:r>
              <a:rPr lang="ru-RU">
                <a:hlinkClick r:id="rId2" tooltip="Российский рубль"/>
              </a:rPr>
              <a:t>рублей</a:t>
            </a:r>
            <a:r>
              <a:rPr lang="ru-RU"/>
              <a:t>. Из международных фармкомпаний сильнее всего объем поставок лекарств в натуральном выражении снизился у японской </a:t>
            </a:r>
            <a:r>
              <a:rPr lang="ru-RU" err="1">
                <a:hlinkClick r:id="rId3" tooltip="Takeda Pharmaceutical"/>
              </a:rPr>
              <a:t>Takeda</a:t>
            </a:r>
            <a:r>
              <a:rPr lang="ru-RU"/>
              <a:t>, у которой есть завод в России.</a:t>
            </a:r>
          </a:p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757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smtClean="0"/>
              <a:t>Фармацевтический рынок России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10265863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Продолжение следует!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3403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7146"/>
            <a:ext cx="9601200" cy="441434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/>
              <a:t>Закупочная логистика</a:t>
            </a:r>
            <a:endParaRPr lang="ru-RU" sz="24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493987"/>
            <a:ext cx="10284372" cy="6232634"/>
          </a:xfrm>
        </p:spPr>
        <p:txBody>
          <a:bodyPr/>
          <a:lstStyle/>
          <a:p>
            <a:r>
              <a:rPr lang="ru-RU" b="1" i="1"/>
              <a:t>Ц </a:t>
            </a:r>
            <a:r>
              <a:rPr lang="ru-RU" b="1" i="1" smtClean="0"/>
              <a:t>елью  </a:t>
            </a:r>
            <a:r>
              <a:rPr lang="ru-RU" b="1" i="1"/>
              <a:t>закупочной логистики  </a:t>
            </a:r>
            <a:r>
              <a:rPr lang="ru-RU" b="1" i="1" smtClean="0"/>
              <a:t>является удовлетворение  потребности </a:t>
            </a:r>
            <a:r>
              <a:rPr lang="ru-RU" b="1" i="1"/>
              <a:t>в лекарственных препаратах, </a:t>
            </a:r>
            <a:r>
              <a:rPr lang="ru-RU" b="1" i="1" smtClean="0"/>
              <a:t>фармацевтических субстанциях</a:t>
            </a:r>
            <a:r>
              <a:rPr lang="ru-RU" b="1" i="1"/>
              <a:t>, медицинских изделиях </a:t>
            </a:r>
            <a:r>
              <a:rPr lang="ru-RU" b="1" i="1" smtClean="0"/>
              <a:t>для населения и ЛПУ и нужд производства </a:t>
            </a:r>
            <a:r>
              <a:rPr lang="ru-RU" b="1" i="1"/>
              <a:t>с максимально </a:t>
            </a:r>
            <a:r>
              <a:rPr lang="ru-RU" b="1" i="1" smtClean="0"/>
              <a:t>возможной </a:t>
            </a:r>
            <a:r>
              <a:rPr lang="ru-RU" b="1" i="1"/>
              <a:t>экономической </a:t>
            </a:r>
            <a:r>
              <a:rPr lang="ru-RU" b="1" i="1" smtClean="0"/>
              <a:t>эффективностью и удовлетворительного качества.</a:t>
            </a:r>
          </a:p>
          <a:p>
            <a:pPr marL="0" indent="0">
              <a:buNone/>
            </a:pPr>
            <a:r>
              <a:rPr lang="ru-RU" b="1" i="1" smtClean="0"/>
              <a:t>Рис.1. </a:t>
            </a:r>
            <a:r>
              <a:rPr lang="ru-RU"/>
              <a:t>Этапы функционирования закупочной логистической системы</a:t>
            </a:r>
            <a:endParaRPr lang="ru-RU" b="1" i="1" smtClean="0"/>
          </a:p>
          <a:p>
            <a:pPr marL="0" indent="0">
              <a:buNone/>
            </a:pPr>
            <a:r>
              <a:rPr lang="ru-RU" b="1" i="1" smtClean="0"/>
              <a:t>. 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17842" r="4616" b="9617"/>
          <a:stretch>
            <a:fillRect/>
          </a:stretch>
        </p:blipFill>
        <p:spPr>
          <a:xfrm rot="10800000">
            <a:off x="1954924" y="2427889"/>
            <a:ext cx="8156028" cy="4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7513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9601200" cy="470338"/>
          </a:xfrm>
        </p:spPr>
        <p:txBody>
          <a:bodyPr>
            <a:normAutofit/>
          </a:bodyPr>
          <a:lstStyle/>
          <a:p>
            <a:pPr algn="ctr"/>
            <a:r>
              <a:rPr lang="ru-RU" sz="2400" b="1"/>
              <a:t>Закупочная логистика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56139"/>
            <a:ext cx="10347434" cy="5349764"/>
          </a:xfrm>
        </p:spPr>
        <p:txBody>
          <a:bodyPr/>
          <a:lstStyle/>
          <a:p>
            <a:r>
              <a:rPr lang="ru-RU" smtClean="0"/>
              <a:t>Закупка фармацевтической продукции может осуществляться централизованно(как правило , органами управления здравоохранением и фармацевической службы) и децентрализованно-непосредственно каждым участником фармацевтического рынка.</a:t>
            </a:r>
          </a:p>
          <a:p>
            <a:r>
              <a:rPr lang="ru-RU" smtClean="0"/>
              <a:t>Независимо от способа закупок процедура выбора поставщика включает несколько этапов:</a:t>
            </a:r>
          </a:p>
          <a:p>
            <a:pPr marL="457200" indent="-457200">
              <a:buAutoNum type="arabicPeriod"/>
            </a:pPr>
            <a:r>
              <a:rPr lang="ru-RU" smtClean="0"/>
              <a:t>Сбор информации о существующих и потенциальных поставщиках фармацевтической продукции, условно их можно разделить на 2 группы, это производители(отечественные и зарубежные) и посредники;</a:t>
            </a:r>
          </a:p>
          <a:p>
            <a:pPr marL="457200" indent="-457200">
              <a:buAutoNum type="arabicPeriod"/>
            </a:pPr>
            <a:r>
              <a:rPr lang="ru-RU" smtClean="0"/>
              <a:t>Определение критериев выбора поставщиков: репутация, качество продукции, организация товародвижения, цены на товары и способы организации расчетов, полнота ассортимента, местонахождение, деловая этика , финансовая устойчивость и др. </a:t>
            </a:r>
          </a:p>
          <a:p>
            <a:pPr marL="457200" indent="-457200">
              <a:buAutoNum type="arabicPeriod"/>
            </a:pPr>
            <a:r>
              <a:rPr lang="ru-RU" smtClean="0"/>
              <a:t>Оценка поставщиков по выделенным критериям;</a:t>
            </a:r>
          </a:p>
          <a:p>
            <a:pPr marL="457200" indent="-457200">
              <a:buAutoNum type="arabicPeriod"/>
            </a:pPr>
            <a:r>
              <a:rPr lang="ru-RU" smtClean="0"/>
              <a:t>Заключение договора , как логического завершения процедуры выбора поставщика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237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652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/>
              <a:t>Закупочная логистика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19200"/>
            <a:ext cx="9601200" cy="4648200"/>
          </a:xfrm>
        </p:spPr>
        <p:txBody>
          <a:bodyPr/>
          <a:lstStyle/>
          <a:p>
            <a:r>
              <a:rPr lang="ru-RU" smtClean="0"/>
              <a:t>Рис.2 Функции </a:t>
            </a:r>
            <a:r>
              <a:rPr lang="ru-RU"/>
              <a:t>закупочной логистики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806" y="1891862"/>
            <a:ext cx="8902263" cy="42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6211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17786"/>
          </a:xfrm>
        </p:spPr>
        <p:txBody>
          <a:bodyPr>
            <a:normAutofit/>
          </a:bodyPr>
          <a:lstStyle/>
          <a:p>
            <a:r>
              <a:rPr lang="ru-RU" sz="2400" b="1"/>
              <a:t>Закупочная </a:t>
            </a:r>
            <a:r>
              <a:rPr lang="ru-RU" sz="2400" b="1" smtClean="0"/>
              <a:t>логистика. Критерий качество товара.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103585"/>
            <a:ext cx="10357945" cy="5402317"/>
          </a:xfrm>
        </p:spPr>
        <p:txBody>
          <a:bodyPr>
            <a:normAutofit lnSpcReduction="10000"/>
          </a:bodyPr>
          <a:lstStyle/>
          <a:p>
            <a:r>
              <a:rPr lang="ru-RU" smtClean="0"/>
              <a:t>Качество товара определяется такими критериями как, эффективность, соответствие требованиям нормативно-технической документации, остаточный срок годности, стоимость , упаковка и др. </a:t>
            </a:r>
          </a:p>
          <a:p>
            <a:r>
              <a:rPr lang="ru-RU" smtClean="0"/>
              <a:t>В международной практике при оценке поставщиков по качеству поставляемой продукции 1)используют метод установления минимально допустимого уровня качества (ДУК), заключающегося в том, что в момент приемки товара фармацевтическая организация  фиксирует количество дефектного материала(бой, порча, недостача)  по приемным документам. Этот показатель (ДУК)не должен быть выше 4 %. </a:t>
            </a:r>
          </a:p>
          <a:p>
            <a:pPr marL="0" indent="0">
              <a:buNone/>
            </a:pPr>
            <a:r>
              <a:rPr lang="ru-RU" smtClean="0"/>
              <a:t>Оценка по качеству =100- 20Хпроцент дефекта/ДУК</a:t>
            </a:r>
          </a:p>
          <a:p>
            <a:pPr marL="0" indent="0">
              <a:buNone/>
            </a:pPr>
            <a:r>
              <a:rPr lang="ru-RU" smtClean="0"/>
              <a:t>2) Для количественной оценки организации товародвижения, зависящего от сложности канала распространения товара, скорости и легкости размещения заказов, гарантий поставок в требуемые сроки(</a:t>
            </a:r>
            <a:r>
              <a:rPr lang="en-US" smtClean="0"/>
              <a:t>JIT-just in time- </a:t>
            </a:r>
            <a:r>
              <a:rPr lang="ru-RU" smtClean="0"/>
              <a:t>точно в срок), возможности получения товара небольшими партиями, возврата нереализованной продукции, умения воспользоваться наиболее подходящим видом транспорта и др. Показателем оценки является оценка по срокам и дробности поставок- результат сопоставления запланированных и фактических сроков поставок( т.е. не раньше и не позже). </a:t>
            </a:r>
            <a:r>
              <a:rPr lang="ru-RU" b="1" smtClean="0">
                <a:solidFill>
                  <a:schemeClr val="tx1"/>
                </a:solidFill>
              </a:rPr>
              <a:t>За сроки поставки заказанных товаров поставки заказанных товаров поставщикам выставляются следующие оценки в баллах:</a:t>
            </a:r>
          </a:p>
          <a:p>
            <a:pPr marL="0" indent="0">
              <a:buNone/>
            </a:pPr>
            <a:r>
              <a:rPr lang="ru-RU" smtClean="0"/>
              <a:t>100-при получении заказанной партии в установленные сроки  или на 1 неделю раньше;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495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96766"/>
          </a:xfrm>
        </p:spPr>
        <p:txBody>
          <a:bodyPr>
            <a:normAutofit fontScale="90000"/>
          </a:bodyPr>
          <a:lstStyle/>
          <a:p>
            <a:r>
              <a:rPr lang="ru-RU" sz="2400" b="1"/>
              <a:t>Закупочная логистика. Критерий качество товара.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082566"/>
            <a:ext cx="10168759" cy="5433848"/>
          </a:xfrm>
        </p:spPr>
        <p:txBody>
          <a:bodyPr/>
          <a:lstStyle/>
          <a:p>
            <a:r>
              <a:rPr lang="ru-RU" smtClean="0"/>
              <a:t>80-при получении заказанной партии на 1 нед. позже или на 2 нед. раньше установленного срока;</a:t>
            </a:r>
          </a:p>
          <a:p>
            <a:r>
              <a:rPr lang="ru-RU" smtClean="0"/>
              <a:t>60- при получении </a:t>
            </a:r>
            <a:r>
              <a:rPr lang="ru-RU"/>
              <a:t>заказанной партии на </a:t>
            </a:r>
            <a:r>
              <a:rPr lang="ru-RU" smtClean="0"/>
              <a:t>2 нед. позже или на 3 нед. раньше </a:t>
            </a:r>
            <a:r>
              <a:rPr lang="ru-RU"/>
              <a:t>установленного </a:t>
            </a:r>
            <a:r>
              <a:rPr lang="ru-RU" smtClean="0"/>
              <a:t>срока;</a:t>
            </a:r>
          </a:p>
          <a:p>
            <a:r>
              <a:rPr lang="ru-RU" smtClean="0"/>
              <a:t>40- </a:t>
            </a:r>
            <a:r>
              <a:rPr lang="ru-RU"/>
              <a:t>при получении заказанной партии на </a:t>
            </a:r>
            <a:r>
              <a:rPr lang="ru-RU" smtClean="0"/>
              <a:t>3 </a:t>
            </a:r>
            <a:r>
              <a:rPr lang="ru-RU" err="1"/>
              <a:t>нед. позже или на </a:t>
            </a:r>
            <a:r>
              <a:rPr lang="ru-RU" smtClean="0"/>
              <a:t>4 </a:t>
            </a:r>
            <a:r>
              <a:rPr lang="ru-RU" err="1"/>
              <a:t>нед. раньше установленного срока</a:t>
            </a:r>
            <a:r>
              <a:rPr lang="ru-RU" smtClean="0"/>
              <a:t>;</a:t>
            </a:r>
          </a:p>
          <a:p>
            <a:r>
              <a:rPr lang="ru-RU" smtClean="0"/>
              <a:t>20- </a:t>
            </a:r>
            <a:r>
              <a:rPr lang="ru-RU"/>
              <a:t>при получении заказанной партии </a:t>
            </a:r>
            <a:r>
              <a:rPr lang="ru-RU" smtClean="0"/>
              <a:t>на 4 нед. </a:t>
            </a:r>
            <a:r>
              <a:rPr lang="ru-RU"/>
              <a:t>п</a:t>
            </a:r>
            <a:r>
              <a:rPr lang="ru-RU" smtClean="0"/>
              <a:t>озже;</a:t>
            </a:r>
          </a:p>
          <a:p>
            <a:r>
              <a:rPr lang="ru-RU" smtClean="0"/>
              <a:t>0- </a:t>
            </a:r>
            <a:r>
              <a:rPr lang="ru-RU"/>
              <a:t>при получении заказанной партии на </a:t>
            </a:r>
            <a:r>
              <a:rPr lang="ru-RU" smtClean="0"/>
              <a:t>5 </a:t>
            </a:r>
            <a:r>
              <a:rPr lang="ru-RU" err="1"/>
              <a:t>нед. и</a:t>
            </a:r>
            <a:r>
              <a:rPr lang="ru-RU" smtClean="0"/>
              <a:t> более позже;</a:t>
            </a:r>
          </a:p>
          <a:p>
            <a:pPr marL="0" indent="0">
              <a:buNone/>
            </a:pPr>
            <a:r>
              <a:rPr lang="ru-RU" smtClean="0"/>
              <a:t>Оценка за дробность поставок </a:t>
            </a:r>
            <a:r>
              <a:rPr lang="en-US" smtClean="0"/>
              <a:t>(</a:t>
            </a:r>
            <a:r>
              <a:rPr lang="ru-RU" smtClean="0"/>
              <a:t>Од) определяется путем деления  числа запланированных отгрузок (Ч</a:t>
            </a:r>
            <a:r>
              <a:rPr lang="ru-RU" sz="1200" err="1" smtClean="0"/>
              <a:t>план</a:t>
            </a:r>
            <a:r>
              <a:rPr lang="ru-RU" smtClean="0"/>
              <a:t>.)на число фактических отгрузок (Ч </a:t>
            </a:r>
            <a:r>
              <a:rPr lang="ru-RU" sz="1200" smtClean="0"/>
              <a:t>факт.</a:t>
            </a:r>
            <a:r>
              <a:rPr lang="ru-RU" smtClean="0"/>
              <a:t> )</a:t>
            </a:r>
          </a:p>
          <a:p>
            <a:pPr marL="0" indent="0">
              <a:buNone/>
            </a:pPr>
            <a:r>
              <a:rPr lang="ru-RU" smtClean="0"/>
              <a:t>Од= Ч </a:t>
            </a:r>
            <a:r>
              <a:rPr lang="ru-RU" sz="1400" smtClean="0"/>
              <a:t>план : Ч</a:t>
            </a:r>
            <a:r>
              <a:rPr lang="ru-RU" sz="1400"/>
              <a:t> факт. </a:t>
            </a:r>
            <a:r>
              <a:rPr lang="ru-RU" sz="1400" smtClean="0"/>
              <a:t>Х100</a:t>
            </a:r>
          </a:p>
          <a:p>
            <a:pPr marL="0" indent="0">
              <a:buNone/>
            </a:pPr>
            <a:r>
              <a:rPr lang="ru-RU" smtClean="0"/>
              <a:t>При подобной системе оценки «проходной» балл за качество обслуживания поставщиком потребителя не должен быть ниже 90. </a:t>
            </a: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0768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/>
              <a:t>Закупочная логистика.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051034"/>
            <a:ext cx="10231821" cy="5360276"/>
          </a:xfrm>
        </p:spPr>
        <p:txBody>
          <a:bodyPr/>
          <a:lstStyle/>
          <a:p>
            <a:r>
              <a:rPr lang="ru-RU" smtClean="0"/>
              <a:t>Очень важны фактором , определяющих конкурентноспособность , является деловая этика, которая не может быть измерена количественно. Деловая этика  определяет  основные принципы  поведения,  такие как  честность и порядочность, единство слова и дела, благожелательность, тактичность, деликатность, справедливость, самокритичность, высокая культура. </a:t>
            </a:r>
          </a:p>
          <a:p>
            <a:r>
              <a:rPr lang="ru-RU" smtClean="0"/>
              <a:t>Существует экспертная оценка нескольких поставщиков: выбираются критерии оценки, экспертным путем устанавливается вес каждого критерия, выбирается шкала оценки( например, балльная), проводится оценка поставщиков по выбранным критериям, рассчитывается оценка с учетом веса критерия, определяется суммарный рейтинг поставщиков по всем критериям, принимается решение о дальнейшем сотрудничестве. Рассчитывается вес критерия выбора поставщика, обращается внимание на наличие соответствующих лицензий, дающих право на осуществление фармацевтической деятельности.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93083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75745"/>
          </a:xfrm>
        </p:spPr>
        <p:txBody>
          <a:bodyPr>
            <a:normAutofit fontScale="90000"/>
          </a:bodyPr>
          <a:lstStyle/>
          <a:p>
            <a:r>
              <a:rPr lang="ru-RU" sz="2400" b="1"/>
              <a:t>Закупочная </a:t>
            </a:r>
            <a:r>
              <a:rPr lang="ru-RU" sz="2400" b="1" err="1" smtClean="0"/>
              <a:t>логистика.Управление тендерными закупками. 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156137"/>
            <a:ext cx="10357945" cy="5349765"/>
          </a:xfrm>
        </p:spPr>
        <p:txBody>
          <a:bodyPr>
            <a:normAutofit fontScale="85000" lnSpcReduction="10000"/>
          </a:bodyPr>
          <a:lstStyle/>
          <a:p>
            <a:r>
              <a:rPr lang="ru-RU" smtClean="0"/>
              <a:t>Наиболее адекватным способом размещения государственных заказов на закупку лекарственных препаратов, медтехники, изделий медицинского назначения являются конкурсные (тендерные закупки). </a:t>
            </a:r>
          </a:p>
          <a:p>
            <a:r>
              <a:rPr lang="ru-RU"/>
              <a:t>Основные нормативные документы, регламентирующие законодательство о контрактной системе в сфере закупок товаров, работ, услуг для государственных и муниципальных </a:t>
            </a:r>
            <a:r>
              <a:rPr lang="ru-RU" smtClean="0"/>
              <a:t>нужд:</a:t>
            </a:r>
          </a:p>
          <a:p>
            <a:r>
              <a:rPr lang="ru-RU">
                <a:solidFill>
                  <a:srgbClr val="FF0000"/>
                </a:solidFill>
              </a:rPr>
              <a:t>Законодательство РФ о контрактной системе в сфере закупок основывается на следующих документах</a:t>
            </a:r>
            <a:r>
              <a:rPr lang="ru-RU"/>
              <a:t>: </a:t>
            </a:r>
            <a:endParaRPr lang="ru-RU" smtClean="0"/>
          </a:p>
          <a:p>
            <a:r>
              <a:rPr lang="ru-RU" smtClean="0">
                <a:solidFill>
                  <a:srgbClr val="FF0000"/>
                </a:solidFill>
              </a:rPr>
              <a:t>1</a:t>
            </a:r>
            <a:r>
              <a:rPr lang="ru-RU"/>
              <a:t>. Конституции РФ </a:t>
            </a:r>
            <a:r>
              <a:rPr lang="ru-RU">
                <a:solidFill>
                  <a:srgbClr val="FF0000"/>
                </a:solidFill>
              </a:rPr>
              <a:t>2.</a:t>
            </a:r>
            <a:r>
              <a:rPr lang="ru-RU"/>
              <a:t> Гражданского кодекса РФ </a:t>
            </a:r>
            <a:r>
              <a:rPr lang="ru-RU">
                <a:solidFill>
                  <a:srgbClr val="FF0000"/>
                </a:solidFill>
              </a:rPr>
              <a:t>3.</a:t>
            </a:r>
            <a:r>
              <a:rPr lang="ru-RU"/>
              <a:t> Бюджетного кодекса РФ </a:t>
            </a:r>
            <a:r>
              <a:rPr lang="ru-RU">
                <a:solidFill>
                  <a:srgbClr val="FF0000"/>
                </a:solidFill>
              </a:rPr>
              <a:t>4</a:t>
            </a:r>
            <a:r>
              <a:rPr lang="ru-RU"/>
              <a:t>. Федерального закона от 05.04.2013 N 44-ФЗ "О контрактной системе в сфере закупок товаров, работ, услуг для обеспечения государственных и муниципальных </a:t>
            </a:r>
            <a:r>
              <a:rPr lang="ru-RU" smtClean="0"/>
              <a:t>нужд«, Законом №223-ФЗ, ФЗ  от 26.0</a:t>
            </a:r>
            <a:r>
              <a:rPr lang="en-US" smtClean="0"/>
              <a:t>7</a:t>
            </a:r>
            <a:r>
              <a:rPr lang="ru-RU" smtClean="0"/>
              <a:t>.2006 №135 –ФЗ «О защите  конкуренции  и др.   </a:t>
            </a:r>
            <a:r>
              <a:rPr lang="ru-RU">
                <a:solidFill>
                  <a:srgbClr val="FF0000"/>
                </a:solidFill>
              </a:rPr>
              <a:t>5</a:t>
            </a:r>
            <a:r>
              <a:rPr lang="ru-RU"/>
              <a:t>. и других федеральных законов, регулирующих отношения, указанные в ч. 1 ст. 1 данного Закона. Особое значение имеют положения ст. 71 Конституции РФ, относящие к ведению России такие вопросы, как установление порядка организации и деятельности федеральных органов исполнительной власти (п. "г"), установление правовых основ единого рынка (п. "ж"), гражданское законодательство (п. "о"). </a:t>
            </a:r>
            <a:endParaRPr lang="ru-RU" smtClean="0"/>
          </a:p>
          <a:p>
            <a:r>
              <a:rPr lang="ru-RU" smtClean="0"/>
              <a:t>В </a:t>
            </a:r>
            <a:r>
              <a:rPr lang="ru-RU"/>
              <a:t>соответствии же с ч. 1 ст. 76 Конституции РФ по предметам ведения России принимаются федеральные конституционные законы и федеральные законы, имеющие прямое действие на всей территории РФ. Соответственно, в ч. 1 комментируемой статьи речь идет о законодательных актах только федерального уровня. Определение в качестве основ законодательства РФ о контрактной системе в сфере закупок ГК РФ и БК РФ, т.е. основных законодательных актов соответственно гражданского законодательства и бюджетного законодательства, предопределено предметом регулирования данных законодательных отраслей. </a:t>
            </a:r>
            <a:r>
              <a:rPr lang="ru-RU" smtClean="0"/>
              <a:t>Каждый заказчик разрабатывает положение с целью регламентации закупочной деятельности.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5846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9187"/>
            <a:ext cx="9601200" cy="525516"/>
          </a:xfrm>
        </p:spPr>
        <p:txBody>
          <a:bodyPr>
            <a:normAutofit/>
          </a:bodyPr>
          <a:lstStyle/>
          <a:p>
            <a:pPr algn="ctr"/>
            <a:r>
              <a:rPr lang="ru-RU" sz="2400" b="1"/>
              <a:t>Закупочная логистика.Управление тендерными закупками. 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250731"/>
            <a:ext cx="10105697" cy="5507421"/>
          </a:xfrm>
        </p:spPr>
        <p:txBody>
          <a:bodyPr>
            <a:noAutofit/>
          </a:bodyPr>
          <a:lstStyle/>
          <a:p>
            <a:r>
              <a:rPr lang="ru-RU"/>
              <a:t>В соответствии с ч. 3 ст. 4 Федерального закона о контрактной системе в сфере закупок для обеспечения государственных и муниципальных нужд </a:t>
            </a:r>
            <a:r>
              <a:rPr lang="ru-RU">
                <a:solidFill>
                  <a:srgbClr val="FF0000"/>
                </a:solidFill>
              </a:rPr>
              <a:t>единая информационная система (далее - ЕИС) должна содержать: 1) </a:t>
            </a:r>
            <a:r>
              <a:rPr lang="ru-RU"/>
              <a:t>планы закупок; </a:t>
            </a:r>
            <a:r>
              <a:rPr lang="ru-RU">
                <a:solidFill>
                  <a:srgbClr val="FF0000"/>
                </a:solidFill>
              </a:rPr>
              <a:t>2) </a:t>
            </a:r>
            <a:r>
              <a:rPr lang="ru-RU"/>
              <a:t>планы-графики; </a:t>
            </a:r>
            <a:r>
              <a:rPr lang="ru-RU">
                <a:solidFill>
                  <a:srgbClr val="FF0000"/>
                </a:solidFill>
              </a:rPr>
              <a:t>3)</a:t>
            </a:r>
            <a:r>
              <a:rPr lang="ru-RU"/>
              <a:t> информацию о реализации планов закупок и планов-графиков; </a:t>
            </a:r>
            <a:r>
              <a:rPr lang="ru-RU">
                <a:solidFill>
                  <a:srgbClr val="FF0000"/>
                </a:solidFill>
              </a:rPr>
              <a:t>4)</a:t>
            </a:r>
            <a:r>
              <a:rPr lang="ru-RU"/>
              <a:t> информацию об условиях, о запретах и об ограничениях допуска товаров, происходящих из иностранного государства или группы иностранных государств, работ, услуг, соответственно выполняемых, оказываемых иностранными лицами, перечень иностранных государств, групп иностранных государств, с которыми Российской Федерацией заключены международные договоры о взаимном применении национального режима при осуществлении закупок, а также условия применения такого национального режима; </a:t>
            </a:r>
            <a:r>
              <a:rPr lang="ru-RU">
                <a:solidFill>
                  <a:srgbClr val="FF0000"/>
                </a:solidFill>
              </a:rPr>
              <a:t>5)</a:t>
            </a:r>
            <a:r>
              <a:rPr lang="ru-RU"/>
              <a:t> информацию о закупках, об исполнении контрактов; </a:t>
            </a:r>
            <a:r>
              <a:rPr lang="ru-RU">
                <a:solidFill>
                  <a:srgbClr val="FF0000"/>
                </a:solidFill>
              </a:rPr>
              <a:t>6)</a:t>
            </a:r>
            <a:r>
              <a:rPr lang="ru-RU"/>
              <a:t> реестр контрактов, заключенных заказчиками</a:t>
            </a:r>
            <a:r>
              <a:rPr lang="ru-RU">
                <a:solidFill>
                  <a:srgbClr val="FF0000"/>
                </a:solidFill>
              </a:rPr>
              <a:t>; 7) </a:t>
            </a:r>
            <a:r>
              <a:rPr lang="ru-RU"/>
              <a:t>реестр недобросовестных поставщиков (подрядчиков, исполнителей); </a:t>
            </a:r>
            <a:r>
              <a:rPr lang="ru-RU">
                <a:solidFill>
                  <a:srgbClr val="FF0000"/>
                </a:solidFill>
              </a:rPr>
              <a:t>8)</a:t>
            </a:r>
            <a:r>
              <a:rPr lang="ru-RU"/>
              <a:t> библиотеку типовых контрактов, типовых условий контрактов; </a:t>
            </a:r>
            <a:r>
              <a:rPr lang="ru-RU">
                <a:solidFill>
                  <a:srgbClr val="FF0000"/>
                </a:solidFill>
              </a:rPr>
              <a:t>9)</a:t>
            </a:r>
            <a:r>
              <a:rPr lang="ru-RU"/>
              <a:t> реестр банковских гарантий; </a:t>
            </a:r>
            <a:r>
              <a:rPr lang="ru-RU">
                <a:solidFill>
                  <a:srgbClr val="FF0000"/>
                </a:solidFill>
              </a:rPr>
              <a:t>10)</a:t>
            </a:r>
            <a:r>
              <a:rPr lang="ru-RU"/>
              <a:t> реестр жалоб, плановых и внеплановых проверок, их результатов и выданных предписаний; </a:t>
            </a:r>
            <a:r>
              <a:rPr lang="ru-RU">
                <a:solidFill>
                  <a:srgbClr val="FF0000"/>
                </a:solidFill>
              </a:rPr>
              <a:t>11)</a:t>
            </a:r>
            <a:r>
              <a:rPr lang="ru-RU"/>
              <a:t> перечень международных финансовых организаций, созданных в соответствии с международными договорами, участником которых является Российская Федерация, а также международных финансовых организаций, с которыми Российская Федерация заключила международные договоры; </a:t>
            </a:r>
          </a:p>
        </p:txBody>
      </p:sp>
    </p:spTree>
    <p:extLst>
      <p:ext uri="{BB962C8B-B14F-4D97-AF65-F5344CB8AC3E}">
        <p14:creationId xmlns:p14="http://schemas.microsoft.com/office/powerpoint/2010/main" val="7193790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20"/>
  <p:tag name="AS_OS" val="Unix 5.4.0.1103"/>
  <p:tag name="AS_RELEASE_DATE" val="2022.06.14"/>
  <p:tag name="AS_TITLE" val="Aspose.Slides for .NET5"/>
  <p:tag name="AS_VERSION" val="22.6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Franklin Gothic Book" panose="020b0503020102020204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Franklin Gothic Book" panose="020b0503020102020204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85</Paragraphs>
  <Slides>18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2">
      <vt:lpstr>Arial</vt:lpstr>
      <vt:lpstr>Calibri</vt:lpstr>
      <vt:lpstr>Franklin Gothic Book</vt:lpstr>
      <vt:lpstr>Office Theme</vt:lpstr>
      <vt:lpstr>Закупочная логистика фармацевтической организации</vt:lpstr>
      <vt:lpstr>Закупочная логистика</vt:lpstr>
      <vt:lpstr>Закупочная логистика</vt:lpstr>
      <vt:lpstr>Закупочная логистика</vt:lpstr>
      <vt:lpstr>Закупочная логистика. Критерий качество товара.</vt:lpstr>
      <vt:lpstr>Закупочная логистика. Критерий качество товара.</vt:lpstr>
      <vt:lpstr>Закупочная логистика.</vt:lpstr>
      <vt:lpstr>Закупочная логистика.Управление тендерными закупками. </vt:lpstr>
      <vt:lpstr>Закупочная логистика.Управление тендерными закупками. </vt:lpstr>
      <vt:lpstr>Закупочная логистика.Управление тендерными закупками. </vt:lpstr>
      <vt:lpstr>Способы закупок</vt:lpstr>
      <vt:lpstr>Закупочная логистика.Управление тендерными закупками. Надлежащая дистрибьюторская практика (GDP)</vt:lpstr>
      <vt:lpstr>Закупочная логистика.Управление тендерными закупками. Надлежащая дистрибьюторская практика (GDP)</vt:lpstr>
      <vt:lpstr>Основные этапы проведения тендерных закупок</vt:lpstr>
      <vt:lpstr>Рис.3 Разделение функций между управленцами различного уровня</vt:lpstr>
      <vt:lpstr>Фармацевтический рынок России</vt:lpstr>
      <vt:lpstr>Фармацевтический рынок России</vt:lpstr>
      <vt:lpstr>PowerPoint Presentation</vt:lpstr>
    </vt:vector>
  </TitlesOfParts>
  <LinksUpToDate>0</LinksUpToDate>
  <SharedDoc>0</SharedDoc>
  <HyperlinksChanged>0</HyperlinksChanged>
  <Application>Aspose.Slides for .NET</Application>
  <AppVersion>22.0600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2023-08-21T15:35:37.372</cp:lastPrinted>
  <dcterms:created xsi:type="dcterms:W3CDTF">2023-08-21T15:35:37Z</dcterms:created>
  <dcterms:modified xsi:type="dcterms:W3CDTF">2023-08-21T15:35:39Z</dcterms:modified>
</cp:coreProperties>
</file>