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6-->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Lst>
  <p:sldIdLst>
    <p:sldId id="259" r:id="rId3"/>
    <p:sldId id="262" r:id="rId4"/>
    <p:sldId id="265" r:id="rId5"/>
    <p:sldId id="268" r:id="rId6"/>
    <p:sldId id="271" r:id="rId7"/>
    <p:sldId id="274" r:id="rId8"/>
    <p:sldId id="277" r:id="rId9"/>
    <p:sldId id="280" r:id="rId10"/>
    <p:sldId id="283" r:id="rId11"/>
    <p:sldId id="286" r:id="rId12"/>
    <p:sldId id="289" r:id="rId13"/>
    <p:sldId id="292" r:id="rId14"/>
    <p:sldId id="295" r:id="rId15"/>
    <p:sldId id="298" r:id="rId16"/>
    <p:sldId id="301" r:id="rId17"/>
    <p:sldId id="304" r:id="rId18"/>
    <p:sldId id="307" r:id="rId19"/>
    <p:sldId id="310"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tags" Target="tags/tag1.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AFCB5CAC-CC8C-4258-A19B-99368D8B9476}"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DB836D6F-E323-4BBA-A3E0-9366486CF6C9}"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97917B4B-5597-463D-ACC9-4AEAA0DABBBA}"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ct val="0"/>
              </a:spcBef>
              <a:spcAft>
                <a:spcPct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a:t>8/21/2023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4" name="Freeform 6"/>
            <p:cNvSpPr/>
            <p:nvPr/>
          </p:nvSpPr>
          <p:spPr bwMode="auto">
            <a:xfrm flipH="1" flipV="1">
              <a:off x="752858" y="744469"/>
              <a:ext cx="3275668" cy="4408488"/>
            </a:xfrm>
            <a:custGeom>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spTree>
  </p:cSld>
  <p:clrMapOvr>
    <a:overrideClrMapping bg1="lt1" tx1="dk1" bg2="lt2" tx2="dk2" accent1="accent1" accent2="accent2" accent3="accent3" accent4="accent4" accent5="accent5" accent6="accent6" hlink="hlink" folHlink="folHlink"/>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DE6118-2437-4B30-8E3C-4D2BE6020583}" type="datetimeFigureOut">
              <a:rPr lang="en-US"/>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ct val="0"/>
              </a:spcBef>
              <a:spcAft>
                <a:spcPct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a:t>8/21/2023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a:t>‹#›</a:t>
            </a:fld>
            <a:endParaRPr lang="en-US"/>
          </a:p>
        </p:txBody>
      </p:sp>
      <p:sp>
        <p:nvSpPr>
          <p:cNvPr id="7" name="Freeform 6" title="Crop Mark"/>
          <p:cNvSpPr/>
          <p:nvPr/>
        </p:nvSpPr>
        <p:spPr bwMode="auto">
          <a:xfrm>
            <a:off x="8151962" y="1685652"/>
            <a:ext cx="3275013" cy="4408488"/>
          </a:xfrm>
          <a:custGeom>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Два объекта">
    <p:spTree>
      <p:nvGrpSpPr>
        <p:cNvPr id="1" name=""/>
        <p:cNvGrpSpPr/>
        <p:nvPr/>
      </p:nvGrpSpPr>
      <p:grpSpPr>
        <a:xfrm>
          <a:off x="0" y="0"/>
          <a: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87DE6118-2437-4B30-8E3C-4D2BE6020583}" type="datetimeFigureOut">
              <a:rPr lang="en-US"/>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Сравнение">
    <p:spTree>
      <p:nvGrpSpPr>
        <p:cNvPr id="1" name=""/>
        <p:cNvGrpSpPr/>
        <p:nvPr/>
      </p:nvGrpSpPr>
      <p:grpSpPr>
        <a:xfrm>
          <a:off x="0" y="0"/>
          <a: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ct val="0"/>
              </a:spcBef>
              <a:spcAft>
                <a:spcPct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7DE6118-2437-4B30-8E3C-4D2BE6020583}" type="datetimeFigureOut">
              <a:rPr lang="en-US"/>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7DE6118-2437-4B30-8E3C-4D2BE6020583}" type="datetimeFigureOut">
              <a:rPr lang="en-US"/>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87DE6118-2437-4B30-8E3C-4D2BE6020583}" type="datetimeFigureOut">
              <a:rPr lang="en-US"/>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Объект с подписью">
    <p:spTree>
      <p:nvGrpSpPr>
        <p:cNvPr id="1" name=""/>
        <p:cNvGrpSpPr/>
        <p:nvPr/>
      </p:nvGrpSpPr>
      <p:grpSpPr>
        <a:xfrm>
          <a:off x="0" y="0"/>
          <a: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t>8/21/2023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73C279B3-9E4D-4DAA-A014-863D0929BCAC}"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Рисунок с подписью">
    <p:spTree>
      <p:nvGrpSpPr>
        <p:cNvPr id="1" name=""/>
        <p:cNvGrpSpPr/>
        <p:nvPr/>
      </p:nvGrpSpPr>
      <p:grpSpPr>
        <a:xfrm>
          <a:off x="0" y="0"/>
          <a: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ct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t>8/21/2023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DE6118-2437-4B30-8E3C-4D2BE6020583}" type="datetimeFigureOut">
              <a:rPr lang="en-US"/>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7DE6118-2437-4B30-8E3C-4D2BE6020583}" type="datetimeFigureOut">
              <a:rPr lang="en-US"/>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7F23F213-21BB-4AFE-9684-82C48386DBAE}"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81B9987D-0B77-4D13-B042-EEDCF9D8C456}"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8B549FEF-0550-4CE8-86E9-E1137B7879D0}"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A6215945-34CC-4C01-8026-DDC512EB8920}"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0AEE40F1-C340-46CE-A095-4E6087AAF8B4}"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7263EF3E-8E44-47DC-AE7E-A1F30D9ED113}"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C91DBD22-049D-4C84-9B8A-892074B2DB69}"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DE6118-2437-4B30-8E3C-4D2BE6020583}" type="datetimeFigureOut">
              <a:rPr lang="en-US"/>
              <a:t>8/21/2023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E57DC2-970A-4B3E-BB1C-7A09969E49DF}" type="slidenum">
              <a:rPr lang="en-US"/>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zdrav.expert/index.php/%D0%A0%D0%BE%D1%81%D1%81%D0%B8%D0%B8" TargetMode="External" /><Relationship Id="rId3" Type="http://schemas.openxmlformats.org/officeDocument/2006/relationships/hyperlink" Target="https://zdrav.expert/index.php/%D0%A1%D1%82%D0%B0%D1%82%D1%8C%D1%8F:%D0%A0%D0%BE%D1%81%D1%81%D0%B8%D0%B9%D1%81%D0%BA%D0%B8%D0%B9_%D1%80%D1%83%D0%B1%D0%BB%D1%8C" TargetMode="External" /><Relationship Id="rId4" Type="http://schemas.openxmlformats.org/officeDocument/2006/relationships/hyperlink" Target="https://zdrav.expert/index.php/%D0%9A%D0%BE%D0%BC%D0%BC%D0%B5%D1%80%D1%81%D0%B0%D0%BD%D1%82%D1%8A" TargetMode="External" /><Relationship Id="rId5" Type="http://schemas.openxmlformats.org/officeDocument/2006/relationships/hyperlink" Target="https://zdrav.expert/index.php/%D0%9C%D0%BE%D1%81%D0%BA%D0%B2%D0%B0"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zdrav.expert/index.php/%D0%9A%D0%BE%D0%BC%D0%BF%D0%B0%D0%BD%D0%B8%D1%8F:%D0%92%D1%81%D0%B5%D1%80%D0%BE%D1%81%D1%81%D0%B8%D0%B9%D1%81%D0%BA%D0%B8%D0%B9_%D1%81%D0%BE%D1%8E%D0%B7_%D0%BF%D0%B0%D1%86%D0%B8%D0%B5%D0%BD%D1%82%D0%BE%D0%B2"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pharmprom.ru/glossary/medical-products/"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pharmprom.ru/glossary/farmacevticheskij-rynok/"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pharmprom.ru/glossary/farmacevticheskaya-deyatelnost/" TargetMode="External" /><Relationship Id="rId3" Type="http://schemas.openxmlformats.org/officeDocument/2006/relationships/hyperlink" Target="https://pharmprom.ru/glossary/zhnvlp/" TargetMode="External" /><Relationship Id="rId4" Type="http://schemas.openxmlformats.org/officeDocument/2006/relationships/hyperlink" Target="https://pharmprom.ru/glossary/lekarstvennye-preparaty/" TargetMode="External" /><Relationship Id="rId5" Type="http://schemas.openxmlformats.org/officeDocument/2006/relationships/hyperlink" Target="https://pharmprom.ru/glossary/medical-products/" TargetMode="Ex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endParaRPr lang="ru-RU" sz="2400"/>
          </a:p>
        </p:txBody>
      </p:sp>
      <p:sp>
        <p:nvSpPr>
          <p:cNvPr id="3" name="Объект 2"/>
          <p:cNvSpPr>
            <a:spLocks noGrp="1"/>
          </p:cNvSpPr>
          <p:nvPr>
            <p:ph idx="1"/>
          </p:nvPr>
        </p:nvSpPr>
        <p:spPr/>
        <p:txBody>
          <a:bodyPr>
            <a:normAutofit/>
          </a:bodyPr>
          <a:lstStyle/>
          <a:p>
            <a:pPr marL="0" indent="0">
              <a:buNone/>
            </a:pPr>
            <a:r>
              <a:rPr lang="ru-RU" sz="2400" b="1" smtClean="0"/>
              <a:t>     Закупочная </a:t>
            </a:r>
            <a:r>
              <a:rPr lang="ru-RU" sz="2400" b="1"/>
              <a:t>логистика фармацевтической </a:t>
            </a:r>
            <a:r>
              <a:rPr lang="ru-RU" sz="2400" b="1" smtClean="0"/>
              <a:t>организации</a:t>
            </a:r>
          </a:p>
          <a:p>
            <a:pPr marL="0" indent="0">
              <a:buNone/>
            </a:pPr>
            <a:r>
              <a:rPr lang="ru-RU" sz="2400" b="1" smtClean="0"/>
              <a:t>Проф. Тухбатуллина Р.Г. </a:t>
            </a:r>
          </a:p>
          <a:p>
            <a:pPr marL="0" indent="0">
              <a:buNone/>
            </a:pPr>
            <a:r>
              <a:rPr lang="ru-RU" sz="2400" b="1" smtClean="0"/>
              <a:t>Часть 2. </a:t>
            </a:r>
            <a:endParaRPr lang="ru-RU" sz="2400"/>
          </a:p>
        </p:txBody>
      </p:sp>
    </p:spTree>
    <p:extLst>
      <p:ext uri="{BB962C8B-B14F-4D97-AF65-F5344CB8AC3E}">
        <p14:creationId xmlns:p14="http://schemas.microsoft.com/office/powerpoint/2010/main" val="176157692"/>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685800"/>
            <a:ext cx="9601200" cy="470338"/>
          </a:xfrm>
        </p:spPr>
        <p:txBody>
          <a:bodyPr>
            <a:normAutofit fontScale="90000"/>
          </a:bodyPr>
          <a:lstStyle/>
          <a:p>
            <a:r>
              <a:rPr lang="ru-RU" sz="2400"/>
              <a:t>Сколько фармацевтических компаний в России?</a:t>
            </a:r>
            <a:br>
              <a:rPr lang="ru-RU" sz="2400"/>
            </a:br>
            <a:endParaRPr lang="ru-RU" sz="2400"/>
          </a:p>
        </p:txBody>
      </p:sp>
      <p:sp>
        <p:nvSpPr>
          <p:cNvPr id="3" name="Объект 2"/>
          <p:cNvSpPr>
            <a:spLocks noGrp="1"/>
          </p:cNvSpPr>
          <p:nvPr>
            <p:ph idx="1"/>
          </p:nvPr>
        </p:nvSpPr>
        <p:spPr>
          <a:xfrm>
            <a:off x="1371600" y="1156138"/>
            <a:ext cx="9601200" cy="4711262"/>
          </a:xfrm>
        </p:spPr>
        <p:txBody>
          <a:bodyPr/>
          <a:lstStyle/>
          <a:p>
            <a:r>
              <a:rPr lang="ru-RU" smtClean="0"/>
              <a:t>Если </a:t>
            </a:r>
            <a:r>
              <a:rPr lang="ru-RU"/>
              <a:t>посмотреть на структуру производителей ЖНВЛП в 2021 году, то российских и иностранных компаний примерно равное число: из 564 компаний 293 – российские, а 271 – иностранные. У последних на долю нелокализованных производств приходилось 167, на контрактные площадки – 88, а собственных площадок </a:t>
            </a:r>
            <a:r>
              <a:rPr lang="ru-RU" smtClean="0"/>
              <a:t>16.</a:t>
            </a:r>
            <a:endParaRPr lang="ru-RU"/>
          </a:p>
          <a:p>
            <a:pPr marL="0" indent="0">
              <a:buNone/>
            </a:pPr>
            <a:r>
              <a:rPr lang="ru-RU" smtClean="0"/>
              <a:t>Какие </a:t>
            </a:r>
            <a:r>
              <a:rPr lang="ru-RU"/>
              <a:t>российские производители лекарств лучше?</a:t>
            </a:r>
          </a:p>
          <a:p>
            <a:r>
              <a:rPr lang="ru-RU"/>
              <a:t>Так, в топ-3 российских компаний вошли ГК «Фармстандарт» (им доверяет 23,5% врачей), ГК «Фармасинтез» (18,9%) и Biocad (10%). В иностранных компаниях российские врачи, очевидно, уверены больше: лидеру рейтинга, компании Bayer AG, доверяют 57,5%, на втором месте Pfizer (52,9%), на третьем – AstraZeneca.</a:t>
            </a:r>
          </a:p>
          <a:p>
            <a:endParaRPr lang="ru-RU"/>
          </a:p>
        </p:txBody>
      </p:sp>
    </p:spTree>
    <p:extLst>
      <p:ext uri="{BB962C8B-B14F-4D97-AF65-F5344CB8AC3E}">
        <p14:creationId xmlns:p14="http://schemas.microsoft.com/office/powerpoint/2010/main" val="381568130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199698"/>
            <a:ext cx="9601200" cy="430924"/>
          </a:xfrm>
        </p:spPr>
        <p:txBody>
          <a:bodyPr>
            <a:normAutofit/>
          </a:bodyPr>
          <a:lstStyle/>
          <a:p>
            <a:pPr algn="ctr"/>
            <a:r>
              <a:rPr lang="ru-RU" sz="2400" smtClean="0"/>
              <a:t>Типы поставщиков</a:t>
            </a:r>
            <a:endParaRPr lang="ru-RU" sz="2400"/>
          </a:p>
        </p:txBody>
      </p:sp>
      <p:sp>
        <p:nvSpPr>
          <p:cNvPr id="3" name="Объект 2"/>
          <p:cNvSpPr>
            <a:spLocks noGrp="1"/>
          </p:cNvSpPr>
          <p:nvPr>
            <p:ph idx="1"/>
          </p:nvPr>
        </p:nvSpPr>
        <p:spPr>
          <a:xfrm>
            <a:off x="1371599" y="630622"/>
            <a:ext cx="9990083" cy="5906812"/>
          </a:xfrm>
        </p:spPr>
        <p:txBody>
          <a:bodyPr>
            <a:normAutofit fontScale="92500" lnSpcReduction="10000"/>
          </a:bodyPr>
          <a:lstStyle/>
          <a:p>
            <a:r>
              <a:rPr lang="ru-RU" smtClean="0"/>
              <a:t>Маркетинговый анализ рынка поставщиков помогает персоналу отдела закупок прогнозировать  число поставщиков, желающих принять участие в конкурсах. Выделяют четыре типа рынков с поставщиками:</a:t>
            </a:r>
          </a:p>
          <a:p>
            <a:r>
              <a:rPr lang="ru-RU" smtClean="0"/>
              <a:t>1. рынок свободной конкуренции, когда цены одного продавца  не оказывают  влияния  на цены другого , торгующего тем же товаром. Цена складывается  как равнодействующая  многих факторов, к которой приспосабливаются все участники рынка;</a:t>
            </a:r>
          </a:p>
          <a:p>
            <a:r>
              <a:rPr lang="ru-RU" smtClean="0"/>
              <a:t>2. рынок монополистической конкуренции, когда продавец предлагает разный товар, отличающийся  по свойствам и ценам. Производители стремятся  увеличить объем продаж за счет позиционирования, например, торговой марки( АПО, АКРИ, ГАЛЕНА-Фарм). Фирмы занимают свою рыночную нишу;</a:t>
            </a:r>
          </a:p>
          <a:p>
            <a:r>
              <a:rPr lang="ru-RU" smtClean="0"/>
              <a:t>3. </a:t>
            </a:r>
            <a:r>
              <a:rPr lang="ru-RU"/>
              <a:t>р</a:t>
            </a:r>
            <a:r>
              <a:rPr lang="ru-RU" smtClean="0"/>
              <a:t>ынок  олигополистической конкуренции-рынок небольшого числа крупных фирм, торгующих однородными и неоднородными товарами. Это рынок, на который доступ новой фирме затруднен, так  как изменения цен осуществляется после проведения </a:t>
            </a:r>
            <a:r>
              <a:rPr lang="ru-RU"/>
              <a:t>м</a:t>
            </a:r>
            <a:r>
              <a:rPr lang="ru-RU" smtClean="0"/>
              <a:t>аркетинговых исследований. </a:t>
            </a:r>
          </a:p>
          <a:p>
            <a:r>
              <a:rPr lang="ru-RU" smtClean="0"/>
              <a:t>4. рынок чистой конкуренции-рынок одного продавца( можно назвать ОАО «Нижфарм»((производитель мягких лек. Форм). Монополист свободен в установлении и изменении цен и ценовая политика направлена на получение доходов от наиболее платежеспособной категории покупателей. Цены контролируются государством. ФЗ «О конкуренции и ограничении монополистической деятельности на товарных рынках», «О естественных монополиях»</a:t>
            </a:r>
            <a:endParaRPr lang="ru-RU"/>
          </a:p>
        </p:txBody>
      </p:sp>
    </p:spTree>
    <p:extLst>
      <p:ext uri="{BB962C8B-B14F-4D97-AF65-F5344CB8AC3E}">
        <p14:creationId xmlns:p14="http://schemas.microsoft.com/office/powerpoint/2010/main" val="2597023045"/>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518745" y="794844"/>
            <a:ext cx="9601200" cy="512379"/>
          </a:xfrm>
        </p:spPr>
        <p:txBody>
          <a:bodyPr>
            <a:normAutofit/>
          </a:bodyPr>
          <a:lstStyle/>
          <a:p>
            <a:r>
              <a:rPr lang="ru-RU" sz="2400" smtClean="0"/>
              <a:t>Оптовые посредники: классификация и функции</a:t>
            </a:r>
            <a:endParaRPr lang="ru-RU" sz="2400"/>
          </a:p>
        </p:txBody>
      </p:sp>
      <p:sp>
        <p:nvSpPr>
          <p:cNvPr id="3" name="Объект 2"/>
          <p:cNvSpPr>
            <a:spLocks noGrp="1"/>
          </p:cNvSpPr>
          <p:nvPr>
            <p:ph idx="1"/>
          </p:nvPr>
        </p:nvSpPr>
        <p:spPr>
          <a:xfrm>
            <a:off x="1371600" y="1051034"/>
            <a:ext cx="9601200" cy="4816366"/>
          </a:xfrm>
        </p:spPr>
        <p:txBody>
          <a:bodyPr/>
          <a:lstStyle/>
          <a:p>
            <a:r>
              <a:rPr lang="ru-RU" smtClean="0"/>
              <a:t>ФЗ «О лекарственных средствах» впервые введено понятие «предприятия оптовой торговли ЛС» и установлен порядок взаимодействия оптового предприятия с другими субъектами фармацевтического рынка. </a:t>
            </a:r>
          </a:p>
          <a:p>
            <a:r>
              <a:rPr lang="ru-RU" smtClean="0"/>
              <a:t>Согласно международной терминологии  они могут выступать в качестве :</a:t>
            </a:r>
          </a:p>
          <a:p>
            <a:pPr marL="457200" indent="-457200">
              <a:buAutoNum type="arabicPeriod"/>
            </a:pPr>
            <a:r>
              <a:rPr lang="ru-RU" err="1" smtClean="0"/>
              <a:t>Дистрибъютора –когда получают товар в собственность (имеют право на продажу, распоряжение и использование)</a:t>
            </a:r>
          </a:p>
          <a:p>
            <a:pPr marL="457200" indent="-457200">
              <a:buAutoNum type="arabicPeriod"/>
            </a:pPr>
            <a:r>
              <a:rPr lang="ru-RU"/>
              <a:t> </a:t>
            </a:r>
            <a:r>
              <a:rPr lang="ru-RU" smtClean="0"/>
              <a:t>Агента (специализированного оператора или партнера по сбыту)-ведут дела нескольких предприятий, не получают товар в собственность, но могут заключать сделки от имени и за счет лиц, заключивших с ними агентский договор. </a:t>
            </a:r>
          </a:p>
          <a:p>
            <a:pPr marL="457200" indent="-457200">
              <a:buAutoNum type="arabicPeriod"/>
            </a:pPr>
            <a:r>
              <a:rPr lang="ru-RU" smtClean="0"/>
              <a:t>Для характеристики предприятия оптовой торговли может быть использовано семейство классификаций на основе различных признаков.</a:t>
            </a:r>
          </a:p>
          <a:p>
            <a:pPr marL="0" indent="0">
              <a:buNone/>
            </a:pPr>
            <a:r>
              <a:rPr lang="ru-RU" sz="1400" smtClean="0"/>
              <a:t>Ист. Управление и экономика фармации. Учебник под. Ред. В.Л.Багировой.с.78</a:t>
            </a:r>
            <a:endParaRPr lang="ru-RU" sz="1400"/>
          </a:p>
        </p:txBody>
      </p:sp>
    </p:spTree>
    <p:extLst>
      <p:ext uri="{BB962C8B-B14F-4D97-AF65-F5344CB8AC3E}">
        <p14:creationId xmlns:p14="http://schemas.microsoft.com/office/powerpoint/2010/main" val="336362427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157656"/>
            <a:ext cx="9601200" cy="430924"/>
          </a:xfrm>
        </p:spPr>
        <p:txBody>
          <a:bodyPr>
            <a:noAutofit/>
          </a:bodyPr>
          <a:lstStyle/>
          <a:p>
            <a:r>
              <a:rPr lang="ru-RU" sz="2400" b="1" smtClean="0"/>
              <a:t>Таб. 1. Классификация фармацевтический предприятий оптовой торговли</a:t>
            </a:r>
            <a:endParaRPr lang="ru-RU" sz="2400" b="1"/>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45" y="735013"/>
            <a:ext cx="5129047" cy="5991225"/>
          </a:xfrm>
        </p:spPr>
      </p:pic>
    </p:spTree>
    <p:extLst>
      <p:ext uri="{BB962C8B-B14F-4D97-AF65-F5344CB8AC3E}">
        <p14:creationId xmlns:p14="http://schemas.microsoft.com/office/powerpoint/2010/main" val="192183939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normAutofit/>
          </a:bodyPr>
          <a:lstStyle/>
          <a:p>
            <a:r>
              <a:rPr lang="ru-RU" sz="2400"/>
              <a:t>Стандарт GDP («Good distribution practice» - Надлежащая дистрибьюторская практика</a:t>
            </a:r>
            <a:r>
              <a:rPr lang="ru-RU" sz="2400" smtClean="0"/>
              <a:t>). </a:t>
            </a:r>
            <a:endParaRPr lang="ru-RU" sz="2400"/>
          </a:p>
        </p:txBody>
      </p:sp>
      <p:sp>
        <p:nvSpPr>
          <p:cNvPr id="3" name="Объект 2"/>
          <p:cNvSpPr>
            <a:spLocks noGrp="1"/>
          </p:cNvSpPr>
          <p:nvPr>
            <p:ph idx="1"/>
          </p:nvPr>
        </p:nvSpPr>
        <p:spPr>
          <a:xfrm>
            <a:off x="1371599" y="2171699"/>
            <a:ext cx="10189779" cy="4428797"/>
          </a:xfrm>
        </p:spPr>
        <p:txBody>
          <a:bodyPr/>
          <a:lstStyle/>
          <a:p>
            <a:pPr algn="just"/>
            <a:r>
              <a:rPr lang="ru-RU"/>
              <a:t>Стандарт GDP («Good distribution practice» - Надлежащая дистрибьюторская практика) устанавливает единый подход к организационному процессу оптовой реализации лекарственных средств и направлен на обеспечение качества препаратов на всем пути от производителя до розничной сети и медицинских учреждений</a:t>
            </a:r>
            <a:r>
              <a:rPr lang="ru-RU" smtClean="0"/>
              <a:t>.</a:t>
            </a:r>
            <a:endParaRPr lang="en-US" smtClean="0"/>
          </a:p>
          <a:p>
            <a:pPr algn="just"/>
            <a:r>
              <a:rPr lang="ru-RU" b="1"/>
              <a:t>Надлежащая дистрибьюторская практика (GDP)</a:t>
            </a:r>
            <a:r>
              <a:rPr lang="ru-RU"/>
              <a:t> — это система обеспечения качества для складских предприятий и оптовых баз в сфере обращения лекарственных средств. Согласно принятым на международном уровне правилам GDP дистрибьюторы фармацевтической продукции должны привести свою деятельность в соответствие с этими стандартами. Реализация правил GDP обеспечивает наличие во всей цепи поставок согласованных систем менеджмента качества: начиная с доставки сырья на производственные предприятия и заканчивая отгрузкой готовой продукции конечным пользователям. Независимая оценка — самый эффективный способ подтверждения соответствия вашей системы менеджмента качества международным требованиям GDP.</a:t>
            </a:r>
          </a:p>
        </p:txBody>
      </p:sp>
    </p:spTree>
    <p:extLst>
      <p:ext uri="{BB962C8B-B14F-4D97-AF65-F5344CB8AC3E}">
        <p14:creationId xmlns:p14="http://schemas.microsoft.com/office/powerpoint/2010/main" val="945311258"/>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210207"/>
            <a:ext cx="9601200" cy="525517"/>
          </a:xfrm>
        </p:spPr>
        <p:txBody>
          <a:bodyPr>
            <a:normAutofit fontScale="90000"/>
          </a:bodyPr>
          <a:lstStyle/>
          <a:p>
            <a:r>
              <a:rPr lang="ru-RU" sz="2700"/>
              <a:t>Надлежащая практика хранения Стандарт (GSP</a:t>
            </a:r>
            <a:r>
              <a:rPr lang="ru-RU"/>
              <a:t>) </a:t>
            </a:r>
          </a:p>
        </p:txBody>
      </p:sp>
      <p:sp>
        <p:nvSpPr>
          <p:cNvPr id="3" name="Объект 2"/>
          <p:cNvSpPr>
            <a:spLocks noGrp="1"/>
          </p:cNvSpPr>
          <p:nvPr>
            <p:ph idx="1"/>
          </p:nvPr>
        </p:nvSpPr>
        <p:spPr>
          <a:xfrm>
            <a:off x="1371600" y="872359"/>
            <a:ext cx="9601200" cy="4995041"/>
          </a:xfrm>
        </p:spPr>
        <p:txBody>
          <a:bodyPr/>
          <a:lstStyle/>
          <a:p>
            <a:r>
              <a:rPr lang="ru-RU"/>
              <a:t>Согласно принятым на международном уровне правилам GDP и национального законодательства дистрибьюторы фармацевтической продукции должны привести свою деятельность в соответствие с этими стандартами.Компании должны гарантировать, что все сотрудники, которые по роду служебных обязанностей имеющие доступ к лекарственным препаратам  и задействованы в процессах их  хранения и дистрибьюции, хорошо ознакомлены с принципами GDP. </a:t>
            </a:r>
            <a:endParaRPr lang="ru-RU" smtClean="0"/>
          </a:p>
          <a:p>
            <a:r>
              <a:rPr lang="ru-RU" smtClean="0"/>
              <a:t>Хранение </a:t>
            </a:r>
            <a:r>
              <a:rPr lang="ru-RU"/>
              <a:t>и транспортировка фармацевтических материалов  и продукции согласно правилами  GSP имеет место на всех этапах обращения, и в этих операциях задействованы практически все участники фармрынка.</a:t>
            </a:r>
          </a:p>
        </p:txBody>
      </p:sp>
    </p:spTree>
    <p:extLst>
      <p:ext uri="{BB962C8B-B14F-4D97-AF65-F5344CB8AC3E}">
        <p14:creationId xmlns:p14="http://schemas.microsoft.com/office/powerpoint/2010/main" val="400224650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685800"/>
            <a:ext cx="9601200" cy="691055"/>
          </a:xfrm>
        </p:spPr>
        <p:txBody>
          <a:bodyPr>
            <a:normAutofit fontScale="90000"/>
          </a:bodyPr>
          <a:lstStyle/>
          <a:p>
            <a:r>
              <a:rPr lang="ru-RU" sz="2400" b="1"/>
              <a:t>Надлежащая дистрибьюторская практика</a:t>
            </a:r>
            <a:r>
              <a:rPr lang="ru-RU" sz="2400"/>
              <a:t> (англ. GDP – good distribution practice</a:t>
            </a:r>
            <a:endParaRPr lang="ru-RU" sz="2400"/>
          </a:p>
        </p:txBody>
      </p:sp>
      <p:sp>
        <p:nvSpPr>
          <p:cNvPr id="3" name="Объект 2"/>
          <p:cNvSpPr>
            <a:spLocks noGrp="1"/>
          </p:cNvSpPr>
          <p:nvPr>
            <p:ph idx="1"/>
          </p:nvPr>
        </p:nvSpPr>
        <p:spPr>
          <a:xfrm>
            <a:off x="1371600" y="1450428"/>
            <a:ext cx="9601200" cy="4416972"/>
          </a:xfrm>
        </p:spPr>
        <p:txBody>
          <a:bodyPr>
            <a:normAutofit fontScale="92500"/>
          </a:bodyPr>
          <a:lstStyle/>
          <a:p>
            <a:pPr fontAlgn="base"/>
            <a:r>
              <a:rPr lang="ru-RU" b="1"/>
              <a:t>Надлежащая дистрибьюторская практика</a:t>
            </a:r>
            <a:r>
              <a:rPr lang="ru-RU"/>
              <a:t> (англ. GDP – good distribution practice): это жизненно важный компонент, который обеспечивает качество фармацевтических товаров посредством контроля всей цепочки поставок от исполнителя до заказчика.</a:t>
            </a:r>
          </a:p>
          <a:p>
            <a:pPr fontAlgn="base"/>
            <a:r>
              <a:rPr lang="ru-RU"/>
              <a:t>Все помещения, склады, контейнеры и задействованный транспорт для производства и распределения лекарственных средств должны соответствовать требованиям GDP (русск. ГДП) для того, чтобы лекарства, поступающие потребителю, соответствовали международному признанному уровню качества, безопасности и эффективности.</a:t>
            </a:r>
          </a:p>
          <a:p>
            <a:pPr fontAlgn="base"/>
            <a:r>
              <a:rPr lang="ru-RU"/>
              <a:t>Руководство ГДП состоит из требований, относящихся к персоналу, помещениям, оборудованию, документации, в том числе по системе качества, выполняемым операциям (хранение, транспортировка, сбыт и/или экспорт лекарственных средств), рассмотрению жалоб, возврату, внутреннему аудиту и т.д.</a:t>
            </a:r>
          </a:p>
          <a:p>
            <a:pPr fontAlgn="base"/>
            <a:r>
              <a:rPr lang="ru-RU"/>
              <a:t>Таким образом, </a:t>
            </a:r>
            <a:r>
              <a:rPr lang="ru-RU" b="1"/>
              <a:t>соответствие GDP</a:t>
            </a:r>
            <a:r>
              <a:rPr lang="ru-RU"/>
              <a:t> в цепочке поставок фармацевтических препаратов </a:t>
            </a:r>
            <a:r>
              <a:rPr lang="ru-RU" b="1"/>
              <a:t>улучшит отслеживаемость, подотчетность и надежность лекарств</a:t>
            </a:r>
            <a:r>
              <a:rPr lang="ru-RU"/>
              <a:t>, которые в конечном итоге попадают в руки потребителя.</a:t>
            </a:r>
          </a:p>
          <a:p>
            <a:endParaRPr lang="ru-RU"/>
          </a:p>
          <a:p>
            <a:endParaRPr lang="ru-RU"/>
          </a:p>
        </p:txBody>
      </p:sp>
    </p:spTree>
    <p:extLst>
      <p:ext uri="{BB962C8B-B14F-4D97-AF65-F5344CB8AC3E}">
        <p14:creationId xmlns:p14="http://schemas.microsoft.com/office/powerpoint/2010/main" val="255646541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105104"/>
            <a:ext cx="9601200" cy="472966"/>
          </a:xfrm>
        </p:spPr>
        <p:txBody>
          <a:bodyPr>
            <a:normAutofit fontScale="90000"/>
          </a:bodyPr>
          <a:lstStyle/>
          <a:p>
            <a:endParaRPr lang="ru-RU"/>
          </a:p>
        </p:txBody>
      </p:sp>
      <p:sp>
        <p:nvSpPr>
          <p:cNvPr id="3" name="Объект 2"/>
          <p:cNvSpPr>
            <a:spLocks noGrp="1"/>
          </p:cNvSpPr>
          <p:nvPr>
            <p:ph idx="1"/>
          </p:nvPr>
        </p:nvSpPr>
        <p:spPr>
          <a:xfrm>
            <a:off x="1371600" y="693683"/>
            <a:ext cx="9601200" cy="5173717"/>
          </a:xfrm>
        </p:spPr>
        <p:txBody>
          <a:bodyPr>
            <a:noAutofit/>
          </a:bodyPr>
          <a:lstStyle/>
          <a:p>
            <a:pPr fontAlgn="base"/>
            <a:r>
              <a:rPr lang="ru-RU" b="1" cap="all"/>
              <a:t>СИСТЕМА КОНТРОЛЯ КАЧЕСТВА ЛЕКАРСТВЕННЫХ ПРЕПАРАТОВ ОБЕСПЕЧИТ:</a:t>
            </a:r>
          </a:p>
          <a:p>
            <a:pPr fontAlgn="base"/>
            <a:r>
              <a:rPr lang="ru-RU"/>
              <a:t>применение системы GDP EU по всей цепочке поставок препаратов фармацевтической промышленности</a:t>
            </a:r>
          </a:p>
          <a:p>
            <a:pPr fontAlgn="base"/>
            <a:r>
              <a:rPr lang="ru-RU"/>
              <a:t>прозрачность, надежность и согласованность процесса дистрибьюции лекарственных средств</a:t>
            </a:r>
          </a:p>
          <a:p>
            <a:pPr fontAlgn="base"/>
            <a:r>
              <a:rPr lang="ru-RU"/>
              <a:t>целостность поставляемого продукта и безопасность пациентов</a:t>
            </a:r>
          </a:p>
          <a:p>
            <a:pPr fontAlgn="base"/>
            <a:r>
              <a:rPr lang="ru-RU"/>
              <a:t>снижение риска загрязнения, а также кражи или фальсификации лекарств</a:t>
            </a:r>
          </a:p>
          <a:p>
            <a:pPr fontAlgn="base"/>
            <a:r>
              <a:rPr lang="ru-RU"/>
              <a:t>уменьшение количества жалоб и потерь</a:t>
            </a:r>
          </a:p>
          <a:p>
            <a:pPr fontAlgn="base"/>
            <a:r>
              <a:rPr lang="ru-RU"/>
              <a:t>повышение эффективности и снижение затрат</a:t>
            </a:r>
          </a:p>
          <a:p>
            <a:pPr fontAlgn="base"/>
            <a:r>
              <a:rPr lang="ru-RU"/>
              <a:t>увеличение доверия заказчиков и улучшение репутации</a:t>
            </a:r>
          </a:p>
          <a:p>
            <a:pPr fontAlgn="base"/>
            <a:r>
              <a:rPr lang="ru-RU"/>
              <a:t>доставка товара до нужного адресата в срок</a:t>
            </a:r>
          </a:p>
          <a:p>
            <a:pPr fontAlgn="base"/>
            <a:r>
              <a:rPr lang="ru-RU"/>
              <a:t>Т. о. </a:t>
            </a:r>
            <a:r>
              <a:rPr lang="ru-RU" b="1"/>
              <a:t>выполнение правил GDP улучшит</a:t>
            </a:r>
            <a:r>
              <a:rPr lang="ru-RU"/>
              <a:t> не только </a:t>
            </a:r>
            <a:r>
              <a:rPr lang="ru-RU" b="1"/>
              <a:t>контроль цепочки поставок</a:t>
            </a:r>
            <a:r>
              <a:rPr lang="ru-RU"/>
              <a:t>, но и </a:t>
            </a:r>
            <a:r>
              <a:rPr lang="ru-RU" b="1"/>
              <a:t>уровень качества</a:t>
            </a:r>
            <a:r>
              <a:rPr lang="ru-RU"/>
              <a:t>, и </a:t>
            </a:r>
            <a:r>
              <a:rPr lang="ru-RU" b="1"/>
              <a:t>целостность препаратов</a:t>
            </a:r>
            <a:r>
              <a:rPr lang="ru-RU"/>
              <a:t> в фармацевтической отрасли.</a:t>
            </a:r>
          </a:p>
          <a:p>
            <a:endParaRPr lang="ru-RU"/>
          </a:p>
        </p:txBody>
      </p:sp>
    </p:spTree>
    <p:extLst>
      <p:ext uri="{BB962C8B-B14F-4D97-AF65-F5344CB8AC3E}">
        <p14:creationId xmlns:p14="http://schemas.microsoft.com/office/powerpoint/2010/main" val="111169076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2800" smtClean="0"/>
              <a:t>БЛАГОДАРЮ ЗА ВНИМАНИЕ!</a:t>
            </a:r>
            <a:endParaRPr lang="ru-RU" sz="2800"/>
          </a:p>
        </p:txBody>
      </p:sp>
    </p:spTree>
    <p:extLst>
      <p:ext uri="{BB962C8B-B14F-4D97-AF65-F5344CB8AC3E}">
        <p14:creationId xmlns:p14="http://schemas.microsoft.com/office/powerpoint/2010/main" val="300050751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685800"/>
            <a:ext cx="9601200" cy="491359"/>
          </a:xfrm>
        </p:spPr>
        <p:txBody>
          <a:bodyPr>
            <a:normAutofit/>
          </a:bodyPr>
          <a:lstStyle/>
          <a:p>
            <a:r>
              <a:rPr lang="ru-RU" sz="2400"/>
              <a:t>Фармацевтический рынок </a:t>
            </a:r>
            <a:r>
              <a:rPr lang="ru-RU" sz="2400" smtClean="0"/>
              <a:t>России. </a:t>
            </a:r>
            <a:r>
              <a:rPr lang="ru-RU" sz="2400" err="1"/>
              <a:t>Госзакупки лекарств в России </a:t>
            </a:r>
          </a:p>
        </p:txBody>
      </p:sp>
      <p:sp>
        <p:nvSpPr>
          <p:cNvPr id="3" name="Объект 2"/>
          <p:cNvSpPr>
            <a:spLocks noGrp="1"/>
          </p:cNvSpPr>
          <p:nvPr>
            <p:ph idx="1"/>
          </p:nvPr>
        </p:nvSpPr>
        <p:spPr>
          <a:xfrm>
            <a:off x="1371600" y="1177159"/>
            <a:ext cx="9601200" cy="5391807"/>
          </a:xfrm>
        </p:spPr>
        <p:txBody>
          <a:bodyPr>
            <a:normAutofit/>
          </a:bodyPr>
          <a:lstStyle/>
          <a:p>
            <a:r>
              <a:rPr lang="ru-RU" err="1"/>
              <a:t>Госзакупки лекарств в России выросли на 5%</a:t>
            </a:r>
          </a:p>
          <a:p>
            <a:r>
              <a:rPr lang="ru-RU"/>
              <a:t>В 2022 году объем госзакупок лекарств в </a:t>
            </a:r>
            <a:r>
              <a:rPr lang="ru-RU">
                <a:hlinkClick r:id="rId2" tooltip="России"/>
              </a:rPr>
              <a:t>России</a:t>
            </a:r>
            <a:r>
              <a:rPr lang="ru-RU"/>
              <a:t> составил около 910 млрд </a:t>
            </a:r>
            <a:r>
              <a:rPr lang="ru-RU">
                <a:hlinkClick r:id="rId3" tooltip="Российский рубль"/>
              </a:rPr>
              <a:t>рублей</a:t>
            </a:r>
            <a:r>
              <a:rPr lang="ru-RU"/>
              <a:t>, что на 5% больше, чем годом ранее. Больше половины продаж пришлось на Центральный федералный округ (472,9 млрд рублей). Об этом свидетельствуют данные Headway Company.</a:t>
            </a:r>
          </a:p>
          <a:p>
            <a:r>
              <a:rPr lang="ru-RU"/>
              <a:t>Как пишет «</a:t>
            </a:r>
            <a:r>
              <a:rPr lang="ru-RU">
                <a:hlinkClick r:id="rId4" tooltip="Коммерсантъ"/>
              </a:rPr>
              <a:t>Коммерсантъ</a:t>
            </a:r>
            <a:r>
              <a:rPr lang="ru-RU"/>
              <a:t>» со ссылкой на это исследование, в 2022 году власти </a:t>
            </a:r>
            <a:r>
              <a:rPr lang="ru-RU">
                <a:hlinkClick r:id="rId5" tooltip="Москва"/>
              </a:rPr>
              <a:t>Москвы</a:t>
            </a:r>
            <a:r>
              <a:rPr lang="ru-RU"/>
              <a:t> направили на эти цели 126,1 млрд рублей, Подмосковья — на 41 млрд рублей. Меньше всего — 38,6 млрд рублей и 25,3 млрд рублей — закуплено соответственно на Дальнем Востоке и Северном Кавказе.</a:t>
            </a:r>
          </a:p>
          <a:p>
            <a:r>
              <a:rPr lang="ru-RU"/>
              <a:t>В публикации отмечается, что закупки лекарственных препаратов для государственных медицинских учреждений снизились на 8% год к году, до 327,5 млрд рублей, против роста на 20%, до 355,8 млрд рублей, в 2021 году. Наибольшее падение закупок аналитики зафиксировали в районных клиниках — на 32%, городских больницах — на 28%, в региональных клиниках — на 14%.</a:t>
            </a:r>
          </a:p>
          <a:p>
            <a:endParaRPr lang="ru-RU"/>
          </a:p>
        </p:txBody>
      </p:sp>
    </p:spTree>
    <p:extLst>
      <p:ext uri="{BB962C8B-B14F-4D97-AF65-F5344CB8AC3E}">
        <p14:creationId xmlns:p14="http://schemas.microsoft.com/office/powerpoint/2010/main" val="240589368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685800"/>
            <a:ext cx="9601200" cy="428297"/>
          </a:xfrm>
        </p:spPr>
        <p:txBody>
          <a:bodyPr>
            <a:normAutofit/>
          </a:bodyPr>
          <a:lstStyle/>
          <a:p>
            <a:r>
              <a:rPr lang="ru-RU" sz="2400"/>
              <a:t>Фармацевтический рынок России. Госзакупки лекарств в России </a:t>
            </a:r>
          </a:p>
        </p:txBody>
      </p:sp>
      <p:pic>
        <p:nvPicPr>
          <p:cNvPr id="1026" name="Picture 2" descr="https://zdrav.expert/images/e/e2/2023d009-09-0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900931"/>
            <a:ext cx="9601200" cy="442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5438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338959"/>
            <a:ext cx="9601200" cy="543910"/>
          </a:xfrm>
        </p:spPr>
        <p:txBody>
          <a:bodyPr>
            <a:normAutofit/>
          </a:bodyPr>
          <a:lstStyle/>
          <a:p>
            <a:r>
              <a:rPr lang="ru-RU" sz="2400"/>
              <a:t>Фармацевтический рынок России. Госзакупки лекарств в России </a:t>
            </a:r>
          </a:p>
        </p:txBody>
      </p:sp>
      <p:sp>
        <p:nvSpPr>
          <p:cNvPr id="3" name="Объект 2"/>
          <p:cNvSpPr>
            <a:spLocks noGrp="1"/>
          </p:cNvSpPr>
          <p:nvPr>
            <p:ph idx="1"/>
          </p:nvPr>
        </p:nvSpPr>
        <p:spPr>
          <a:xfrm>
            <a:off x="1371600" y="1166648"/>
            <a:ext cx="9601200" cy="4700752"/>
          </a:xfrm>
        </p:spPr>
        <p:txBody>
          <a:bodyPr>
            <a:noAutofit/>
          </a:bodyPr>
          <a:lstStyle/>
          <a:p>
            <a:r>
              <a:rPr lang="ru-RU" err="1"/>
              <a:t>Headway Company отмечает, что существенное снижение в госпитальном сегменте началось во втором полугодии: в июле—декабре 2022 года было закуплено средств на 150,2 млрд рублей, в полтора раза меньше, чем за тот же период 2021 года. Уровень закупок лекарств медучреждениями в 2022 году «не соответствовал предыдущему десятилетнему периоду», сказала газете глава отдела стратегического развития Headway Company Людмила Баландина.</a:t>
            </a:r>
          </a:p>
          <a:p>
            <a:r>
              <a:rPr lang="ru-RU"/>
              <a:t>Такая динамика может быть связана с тем, что в марте 2022 года операторам разрешили получать опережающее финансирование в начале года, отметил эксперт </a:t>
            </a:r>
            <a:r>
              <a:rPr lang="ru-RU">
                <a:hlinkClick r:id="rId2" tooltip="Всероссийский союз пациентов"/>
              </a:rPr>
              <a:t>Всероссийского союза пациентов</a:t>
            </a:r>
            <a:r>
              <a:rPr lang="ru-RU"/>
              <a:t> Алексей Федоров. С этой точкой зрения согласился и гендиректор DSM Group Сергей Шуляк, указав, что весной 2022-го больницы могли закупаться лекарствами наперед.</a:t>
            </a:r>
          </a:p>
          <a:p>
            <a:r>
              <a:rPr lang="ru-RU"/>
              <a:t>Это мнение подтверждают и данные Headway Company: согласно им, только за март 2022 года медучреждения купили лекарств на 48,4 млрд рублей, что почти на 40% больше показателей 2021-го.</a:t>
            </a:r>
          </a:p>
          <a:p>
            <a:endParaRPr lang="ru-RU"/>
          </a:p>
        </p:txBody>
      </p:sp>
    </p:spTree>
    <p:extLst>
      <p:ext uri="{BB962C8B-B14F-4D97-AF65-F5344CB8AC3E}">
        <p14:creationId xmlns:p14="http://schemas.microsoft.com/office/powerpoint/2010/main" val="788137643"/>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157656"/>
            <a:ext cx="9601200" cy="357351"/>
          </a:xfrm>
        </p:spPr>
        <p:txBody>
          <a:bodyPr>
            <a:normAutofit fontScale="90000"/>
          </a:bodyPr>
          <a:lstStyle/>
          <a:p>
            <a:r>
              <a:rPr lang="ru-RU" sz="2400"/>
              <a:t>Фармацевтический рынок </a:t>
            </a:r>
            <a:r>
              <a:rPr lang="ru-RU" sz="2400" smtClean="0"/>
              <a:t>России. Понятийный аппарат</a:t>
            </a:r>
            <a:endParaRPr lang="ru-RU" sz="2400"/>
          </a:p>
        </p:txBody>
      </p:sp>
      <p:sp>
        <p:nvSpPr>
          <p:cNvPr id="5" name="Объект 2"/>
          <p:cNvSpPr>
            <a:spLocks noGrp="1"/>
          </p:cNvSpPr>
          <p:nvPr>
            <p:ph idx="1"/>
          </p:nvPr>
        </p:nvSpPr>
        <p:spPr>
          <a:xfrm>
            <a:off x="1371600" y="735013"/>
            <a:ext cx="10242550" cy="5918035"/>
          </a:xfrm>
        </p:spPr>
        <p:txBody>
          <a:bodyPr>
            <a:noAutofit/>
          </a:bodyPr>
          <a:lstStyle/>
          <a:p>
            <a:r>
              <a:rPr lang="ru-RU" b="1"/>
              <a:t>Фармацевтический рынок</a:t>
            </a:r>
            <a:r>
              <a:rPr lang="ru-RU"/>
              <a:t> (по функциональному признаку) – это часть рынка потребительских товаров и услуг, анализ которого осуществляется с использованием системного, маркетингового и институционального подходов.</a:t>
            </a:r>
          </a:p>
          <a:p>
            <a:r>
              <a:rPr lang="ru-RU" b="1"/>
              <a:t>Фармацевтический рынок</a:t>
            </a:r>
            <a:r>
              <a:rPr lang="ru-RU"/>
              <a:t> – это совокупность экономических отношений, возникающих между его субъектами по поводу купли-продажи и назначения-потребления </a:t>
            </a:r>
            <a:r>
              <a:rPr lang="ru-RU">
                <a:hlinkClick r:id="rId2"/>
              </a:rPr>
              <a:t>лекарственных средств</a:t>
            </a:r>
            <a:r>
              <a:rPr lang="ru-RU"/>
              <a:t> и других товаров аптечного ассортимента.</a:t>
            </a:r>
          </a:p>
          <a:p>
            <a:r>
              <a:rPr lang="ru-RU" b="1"/>
              <a:t>Основными экономическими законами фармацевтического рынка </a:t>
            </a:r>
            <a:r>
              <a:rPr lang="ru-RU"/>
              <a:t>являются объективные экономические законы:</a:t>
            </a:r>
          </a:p>
          <a:p>
            <a:r>
              <a:rPr lang="ru-RU"/>
              <a:t>закон спроса (повышение рыночной цены при прочих равных условиях уменьшает объем спроса и наоборот);</a:t>
            </a:r>
          </a:p>
          <a:p>
            <a:r>
              <a:rPr lang="ru-RU"/>
              <a:t>закон предложения (повышение рыночной цены при прочих равных условиях увеличивает объем предложения и наоборот);</a:t>
            </a:r>
          </a:p>
          <a:p>
            <a:r>
              <a:rPr lang="ru-RU"/>
              <a:t>закон стоимости</a:t>
            </a:r>
            <a:r>
              <a:rPr lang="ru-RU" smtClean="0"/>
              <a:t>.</a:t>
            </a:r>
          </a:p>
          <a:p>
            <a:r>
              <a:rPr lang="ru-RU"/>
              <a:t>Маркетинговый подход предполагает, что фармацевтический рынок может рассматриваться как совокупность существующих и потенциальных потребителей фармацевтической продукции и совокупность товаров и услуг, удовлетворяющих потребности в фармацевтической помощи.</a:t>
            </a:r>
          </a:p>
        </p:txBody>
      </p:sp>
    </p:spTree>
    <p:extLst>
      <p:ext uri="{BB962C8B-B14F-4D97-AF65-F5344CB8AC3E}">
        <p14:creationId xmlns:p14="http://schemas.microsoft.com/office/powerpoint/2010/main" val="357056388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685800"/>
            <a:ext cx="9601200" cy="438807"/>
          </a:xfrm>
        </p:spPr>
        <p:txBody>
          <a:bodyPr>
            <a:normAutofit/>
          </a:bodyPr>
          <a:lstStyle/>
          <a:p>
            <a:pPr algn="ctr"/>
            <a:r>
              <a:rPr lang="ru-RU" sz="2400" smtClean="0"/>
              <a:t>Анализ фармацевтического рынка</a:t>
            </a:r>
            <a:endParaRPr lang="ru-RU" sz="2400"/>
          </a:p>
        </p:txBody>
      </p:sp>
      <p:sp>
        <p:nvSpPr>
          <p:cNvPr id="3" name="Объект 2"/>
          <p:cNvSpPr>
            <a:spLocks noGrp="1"/>
          </p:cNvSpPr>
          <p:nvPr>
            <p:ph idx="1"/>
          </p:nvPr>
        </p:nvSpPr>
        <p:spPr>
          <a:xfrm>
            <a:off x="1371600" y="1124607"/>
            <a:ext cx="10210800" cy="5517931"/>
          </a:xfrm>
        </p:spPr>
        <p:txBody>
          <a:bodyPr>
            <a:normAutofit fontScale="92500"/>
          </a:bodyPr>
          <a:lstStyle/>
          <a:p>
            <a:r>
              <a:rPr lang="ru-RU"/>
              <a:t>Анализ фармацевтического рынка на основе системного подхода базируется на двух основных принципах:</a:t>
            </a:r>
          </a:p>
          <a:p>
            <a:r>
              <a:rPr lang="ru-RU" b="1"/>
              <a:t>1. Принцип открытой системы.</a:t>
            </a:r>
            <a:endParaRPr lang="ru-RU"/>
          </a:p>
          <a:p>
            <a:r>
              <a:rPr lang="ru-RU"/>
              <a:t>Фармацевтический рынок является открытой системой, представляющей совокупность взаимосвязанных составляющих, среди которых:</a:t>
            </a:r>
          </a:p>
          <a:p>
            <a:r>
              <a:rPr lang="ru-RU"/>
              <a:t>структурные элементы системы (внешняя среда, внутренняя среда, система “вход-выход”);</a:t>
            </a:r>
          </a:p>
          <a:p>
            <a:r>
              <a:rPr lang="ru-RU"/>
              <a:t>связи между элементами;</a:t>
            </a:r>
          </a:p>
          <a:p>
            <a:r>
              <a:rPr lang="ru-RU"/>
              <a:t>окружающая среда фармацевтической отрасли.</a:t>
            </a:r>
          </a:p>
          <a:p>
            <a:r>
              <a:rPr lang="ru-RU" b="1"/>
              <a:t>2. Принцип синергии.</a:t>
            </a:r>
            <a:endParaRPr lang="ru-RU"/>
          </a:p>
          <a:p>
            <a:r>
              <a:rPr lang="ru-RU"/>
              <a:t>Принцип синергии означает, что функционирующая система вследствие взаимодействия между ее структурными элементами приобретает свойства, отсутствующие при простом суммировании ее элементов. Притом изменение свойств любого из элементов повлечет за собой изменение характеристик всей системы в целом.</a:t>
            </a:r>
          </a:p>
          <a:p>
            <a:r>
              <a:rPr lang="ru-RU" b="1"/>
              <a:t>Субъекты фармацевтического рынка</a:t>
            </a:r>
            <a:r>
              <a:rPr lang="ru-RU"/>
              <a:t> – это участники рынка, активные по отношению к объектам, на которые они воздействуют.</a:t>
            </a:r>
          </a:p>
          <a:p>
            <a:endParaRPr lang="ru-RU"/>
          </a:p>
        </p:txBody>
      </p:sp>
    </p:spTree>
    <p:extLst>
      <p:ext uri="{BB962C8B-B14F-4D97-AF65-F5344CB8AC3E}">
        <p14:creationId xmlns:p14="http://schemas.microsoft.com/office/powerpoint/2010/main" val="136679669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220717"/>
            <a:ext cx="9601200" cy="462455"/>
          </a:xfrm>
        </p:spPr>
        <p:txBody>
          <a:bodyPr>
            <a:normAutofit/>
          </a:bodyPr>
          <a:lstStyle/>
          <a:p>
            <a:pPr algn="ctr"/>
            <a:r>
              <a:rPr lang="ru-RU" sz="2400"/>
              <a:t>Субъекты фармацевтического рынка</a:t>
            </a:r>
          </a:p>
        </p:txBody>
      </p:sp>
      <p:sp>
        <p:nvSpPr>
          <p:cNvPr id="3" name="Объект 2"/>
          <p:cNvSpPr>
            <a:spLocks noGrp="1"/>
          </p:cNvSpPr>
          <p:nvPr>
            <p:ph idx="1"/>
          </p:nvPr>
        </p:nvSpPr>
        <p:spPr>
          <a:xfrm>
            <a:off x="1371600" y="903890"/>
            <a:ext cx="9601200" cy="5749158"/>
          </a:xfrm>
        </p:spPr>
        <p:txBody>
          <a:bodyPr>
            <a:normAutofit lnSpcReduction="10000"/>
          </a:bodyPr>
          <a:lstStyle/>
          <a:p>
            <a:pPr marL="0" indent="0">
              <a:buNone/>
            </a:pPr>
            <a:r>
              <a:rPr lang="ru-RU"/>
              <a:t>Субъекты фармацевтического рынка представлены подсистемами (организациями):</a:t>
            </a:r>
          </a:p>
          <a:p>
            <a:r>
              <a:rPr lang="ru-RU"/>
              <a:t>управления и регулирования (представленные органами по осуществлению надзора за фармацевтической деятельностью, контроля качества, эффективности и безопасности лекарственных средств на федеральном и региональном уровнях);</a:t>
            </a:r>
          </a:p>
          <a:p>
            <a:r>
              <a:rPr lang="ru-RU"/>
              <a:t>научно-исследовательские;</a:t>
            </a:r>
          </a:p>
          <a:p>
            <a:r>
              <a:rPr lang="ru-RU"/>
              <a:t>производственные и распределения, включающие фармацевтические промышленные отечественные предприятия, представительства зарубежных</a:t>
            </a:r>
            <a:br>
              <a:rPr lang="ru-RU"/>
            </a:br>
            <a:r>
              <a:rPr lang="ru-RU"/>
              <a:t>компаний, оптовые и розничные организации;</a:t>
            </a:r>
          </a:p>
          <a:p>
            <a:r>
              <a:rPr lang="ru-RU"/>
              <a:t>потребителей (институциональных, промежуточных и конечных);</a:t>
            </a:r>
          </a:p>
          <a:p>
            <a:r>
              <a:rPr lang="ru-RU"/>
              <a:t>фармацевтической информации, объединяющими специализированные информационно-аналитические издания и агентства, консалтинговые компании и др.;</a:t>
            </a:r>
          </a:p>
          <a:p>
            <a:r>
              <a:rPr lang="ru-RU"/>
              <a:t>подготовки кадров, ориентированными на непрерывное фармацевтическое обучение на этапах профориентации, дипломного (среднего и высшего) и последипломного образования;</a:t>
            </a:r>
          </a:p>
          <a:p>
            <a:r>
              <a:rPr lang="ru-RU"/>
              <a:t>профессиональных общественных организаций.</a:t>
            </a:r>
          </a:p>
          <a:p>
            <a:endParaRPr lang="ru-RU"/>
          </a:p>
        </p:txBody>
      </p:sp>
    </p:spTree>
    <p:extLst>
      <p:ext uri="{BB962C8B-B14F-4D97-AF65-F5344CB8AC3E}">
        <p14:creationId xmlns:p14="http://schemas.microsoft.com/office/powerpoint/2010/main" val="407244876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210207"/>
            <a:ext cx="10273862" cy="620110"/>
          </a:xfrm>
        </p:spPr>
        <p:txBody>
          <a:bodyPr>
            <a:normAutofit fontScale="90000"/>
          </a:bodyPr>
          <a:lstStyle/>
          <a:p>
            <a:pPr algn="ctr"/>
            <a:r>
              <a:rPr lang="ru-RU" sz="2700" b="1"/>
              <a:t>Объекты фармацевтического рынка</a:t>
            </a:r>
            <a:r>
              <a:rPr lang="ru-RU"/>
              <a:t> </a:t>
            </a:r>
          </a:p>
        </p:txBody>
      </p:sp>
      <p:sp>
        <p:nvSpPr>
          <p:cNvPr id="3" name="Объект 2"/>
          <p:cNvSpPr>
            <a:spLocks noGrp="1"/>
          </p:cNvSpPr>
          <p:nvPr>
            <p:ph idx="1"/>
          </p:nvPr>
        </p:nvSpPr>
        <p:spPr>
          <a:xfrm>
            <a:off x="1371600" y="830317"/>
            <a:ext cx="10200290" cy="5633545"/>
          </a:xfrm>
        </p:spPr>
        <p:txBody>
          <a:bodyPr/>
          <a:lstStyle/>
          <a:p>
            <a:pPr marL="0" indent="0">
              <a:buNone/>
            </a:pPr>
            <a:endParaRPr lang="ru-RU"/>
          </a:p>
          <a:p>
            <a:r>
              <a:rPr lang="ru-RU"/>
              <a:t>фармацевтические товары и услуги;</a:t>
            </a:r>
          </a:p>
          <a:p>
            <a:r>
              <a:rPr lang="ru-RU" err="1"/>
              <a:t>парафармацевтические товары;</a:t>
            </a:r>
          </a:p>
          <a:p>
            <a:r>
              <a:rPr lang="ru-RU"/>
              <a:t>фармацевтическая информация;</a:t>
            </a:r>
          </a:p>
          <a:p>
            <a:r>
              <a:rPr lang="ru-RU"/>
              <a:t>вкусы и предпочтения потребителей;</a:t>
            </a:r>
          </a:p>
          <a:p>
            <a:r>
              <a:rPr lang="ru-RU"/>
              <a:t>платежеспособная потребность;</a:t>
            </a:r>
          </a:p>
          <a:p>
            <a:r>
              <a:rPr lang="ru-RU"/>
              <a:t>качество продукции, технологии и т.п.</a:t>
            </a:r>
          </a:p>
          <a:p>
            <a:pPr marL="0" indent="0">
              <a:buNone/>
            </a:pPr>
            <a:r>
              <a:rPr lang="ru-RU"/>
              <a:t>Особенностью фармацевтического рынка России является то, что более 30% населения России, находясь на амбулаторном лечении, пользуются льготами при получении лекарств. Порядка 70% всех обращающихся ЛС (в том числе 100% лекарств, применяемых для диагностики и лечения в больницах – в рамках программ предоставления государственных гарантий) оплачиваются за счет </a:t>
            </a:r>
            <a:r>
              <a:rPr lang="ru-RU" smtClean="0"/>
              <a:t>бюджетных </a:t>
            </a:r>
            <a:r>
              <a:rPr lang="ru-RU"/>
              <a:t>средств всех уровней или </a:t>
            </a:r>
            <a:r>
              <a:rPr lang="ru-RU" smtClean="0"/>
              <a:t>фондов </a:t>
            </a:r>
            <a:r>
              <a:rPr lang="ru-RU"/>
              <a:t>ОМС</a:t>
            </a:r>
            <a:r>
              <a:rPr lang="ru-RU" smtClean="0"/>
              <a:t>.</a:t>
            </a:r>
          </a:p>
          <a:p>
            <a:pPr marL="0" indent="0">
              <a:buNone/>
            </a:pPr>
            <a:r>
              <a:rPr lang="en-US">
                <a:hlinkClick r:id="rId2"/>
              </a:rPr>
              <a:t>https://pharmprom.ru/glossary/farmacevticheskij-rynok</a:t>
            </a:r>
            <a:r>
              <a:rPr lang="en-US" smtClean="0">
                <a:hlinkClick r:id="rId2"/>
              </a:rPr>
              <a:t>/</a:t>
            </a:r>
            <a:endParaRPr lang="ru-RU" smtClean="0"/>
          </a:p>
          <a:p>
            <a:pPr marL="0" indent="0">
              <a:buNone/>
            </a:pPr>
            <a:endParaRPr lang="ru-RU"/>
          </a:p>
        </p:txBody>
      </p:sp>
    </p:spTree>
    <p:extLst>
      <p:ext uri="{BB962C8B-B14F-4D97-AF65-F5344CB8AC3E}">
        <p14:creationId xmlns:p14="http://schemas.microsoft.com/office/powerpoint/2010/main" val="414628646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371600" y="115614"/>
            <a:ext cx="9601200" cy="672663"/>
          </a:xfrm>
        </p:spPr>
        <p:txBody>
          <a:bodyPr>
            <a:noAutofit/>
          </a:bodyPr>
          <a:lstStyle/>
          <a:p>
            <a:r>
              <a:rPr lang="ru-RU" sz="2400" smtClean="0"/>
              <a:t>основные формы </a:t>
            </a:r>
            <a:r>
              <a:rPr lang="ru-RU" sz="2400"/>
              <a:t>государственного регулирования фармацевтического рынка</a:t>
            </a:r>
          </a:p>
        </p:txBody>
      </p:sp>
      <p:sp>
        <p:nvSpPr>
          <p:cNvPr id="3" name="Объект 2"/>
          <p:cNvSpPr>
            <a:spLocks noGrp="1"/>
          </p:cNvSpPr>
          <p:nvPr>
            <p:ph idx="1"/>
          </p:nvPr>
        </p:nvSpPr>
        <p:spPr>
          <a:xfrm>
            <a:off x="1371600" y="788277"/>
            <a:ext cx="10389476" cy="5885792"/>
          </a:xfrm>
        </p:spPr>
        <p:txBody>
          <a:bodyPr>
            <a:normAutofit fontScale="70000" lnSpcReduction="20000"/>
          </a:bodyPr>
          <a:lstStyle/>
          <a:p>
            <a:pPr marL="0" indent="0">
              <a:buNone/>
            </a:pPr>
            <a:endParaRPr lang="ru-RU"/>
          </a:p>
          <a:p>
            <a:r>
              <a:rPr lang="ru-RU" sz="2600"/>
              <a:t>разработка и утверждение нормативных документов, регулирующих порядок обращения ЛС, устанавливающих требования к фармацевтическим организациям, лицензированию </a:t>
            </a:r>
            <a:r>
              <a:rPr lang="ru-RU" sz="2600">
                <a:hlinkClick r:id="rId2"/>
              </a:rPr>
              <a:t>фармацевтической деятельности</a:t>
            </a:r>
            <a:r>
              <a:rPr lang="ru-RU" sz="2600"/>
              <a:t>;</a:t>
            </a:r>
          </a:p>
          <a:p>
            <a:r>
              <a:rPr lang="ru-RU" sz="2600"/>
              <a:t>регулирование экспорта и импорта фармацевтической продукции, направленное, с одной стороны, на защиту отечественных производителей ЛС, с другой стороны, на насыщение рынка лекарственными средствами, которые не производятся в России, или их производство недостаточно;</a:t>
            </a:r>
          </a:p>
          <a:p>
            <a:r>
              <a:rPr lang="ru-RU" sz="2600"/>
              <a:t>стандартизация объемов и качества оказания фармацевтической и медицинской помощи, что связано с ограниченными возможностями финансирования отрасли. Основными направлениями стандартизации являются разработка стандартов лечения и введение формуляров, формирование перечней </a:t>
            </a:r>
            <a:r>
              <a:rPr lang="ru-RU" sz="2600">
                <a:hlinkClick r:id="rId3"/>
              </a:rPr>
              <a:t>ЖНВЛП</a:t>
            </a:r>
            <a:r>
              <a:rPr lang="ru-RU" sz="2600"/>
              <a:t>, а также финансирование их производства и закупки;</a:t>
            </a:r>
          </a:p>
          <a:p>
            <a:r>
              <a:rPr lang="ru-RU" sz="2600"/>
              <a:t>разработка и совершенствование системы регистрации и сертификации ЛС и другой продукции, оказывающей воздействие на здоровье граждан. Система ориентирована на обеспечение безопасности фармацевтической продукции;</a:t>
            </a:r>
          </a:p>
          <a:p>
            <a:r>
              <a:rPr lang="ru-RU" sz="2600"/>
              <a:t>финансовая и налоговая политика, предусматривающая контроль за рациональным использованием финансовых средств на закупку </a:t>
            </a:r>
            <a:r>
              <a:rPr lang="ru-RU" sz="2600">
                <a:hlinkClick r:id="rId4"/>
              </a:rPr>
              <a:t>лекарственных препаратов</a:t>
            </a:r>
            <a:r>
              <a:rPr lang="ru-RU" sz="2600"/>
              <a:t>, предоставление налоговых льгот предприятиям, производящим и реализующим ЛС;</a:t>
            </a:r>
          </a:p>
          <a:p>
            <a:r>
              <a:rPr lang="ru-RU" sz="2600"/>
              <a:t>социальная защита потребителей, выражающаяся в регулировании цен на </a:t>
            </a:r>
            <a:r>
              <a:rPr lang="ru-RU" sz="2600">
                <a:hlinkClick r:id="rId5"/>
              </a:rPr>
              <a:t>лекарственные средства</a:t>
            </a:r>
            <a:r>
              <a:rPr lang="ru-RU" sz="2600"/>
              <a:t> для обеспечения их доступности; формировании групп населения, имеющих льготы при получении лекарственной помощи; ограничении рекламы лекарственных средств, отпускаемых по рецептам врачей.</a:t>
            </a:r>
          </a:p>
        </p:txBody>
      </p:sp>
    </p:spTree>
    <p:extLst>
      <p:ext uri="{BB962C8B-B14F-4D97-AF65-F5344CB8AC3E}">
        <p14:creationId xmlns:p14="http://schemas.microsoft.com/office/powerpoint/2010/main" val="1220455159"/>
      </p:ext>
    </p:extLst>
  </p:cSld>
  <p:clrMapOvr>
    <a:masterClrMapping/>
  </p:clrMapOvr>
  <p:transition/>
  <p:timing/>
</p:sld>
</file>

<file path=ppt/tags/tag1.xml><?xml version="1.0" encoding="utf-8"?>
<p:tagLst xmlns:p="http://schemas.openxmlformats.org/presentationml/2006/main">
  <p:tag name="AS_NET" val="6.0.20"/>
  <p:tag name="AS_OS" val="Unix 5.4.0.1103"/>
  <p:tag name="AS_RELEASE_DATE" val="2022.06.14"/>
  <p:tag name="AS_TITLE" val="Aspose.Slides for .NET5"/>
  <p:tag name="AS_VERSION" val="22.6"/>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Franklin Gothic Book" panose="020b0503020102020204"/>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Franklin Gothic Book" panose="020b0503020102020204"/>
        <a:cs typeface="Arial"/>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96</Paragraphs>
  <Slides>18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18</vt:i4>
      </vt:variant>
    </vt:vector>
  </HeadingPairs>
  <TitlesOfParts>
    <vt:vector baseType="lpstr" size="22">
      <vt:lpstr>Arial</vt:lpstr>
      <vt:lpstr>Calibri</vt:lpstr>
      <vt:lpstr>Franklin Gothic Book</vt:lpstr>
      <vt:lpstr>Office Theme</vt:lpstr>
      <vt:lpstr>PowerPoint Presentation</vt:lpstr>
      <vt:lpstr>Фармацевтический рынок России. Госзакупки лекарств в России </vt:lpstr>
      <vt:lpstr>Фармацевтический рынок России. Госзакупки лекарств в России </vt:lpstr>
      <vt:lpstr>Фармацевтический рынок России. Госзакупки лекарств в России </vt:lpstr>
      <vt:lpstr>Фармацевтический рынок России. Понятийный аппарат</vt:lpstr>
      <vt:lpstr>Анализ фармацевтического рынка</vt:lpstr>
      <vt:lpstr>Субъекты фармацевтического рынка</vt:lpstr>
      <vt:lpstr>Объекты фармацевтического рынка </vt:lpstr>
      <vt:lpstr>основные формы государственного регулирования фармацевтического рынка</vt:lpstr>
      <vt:lpstr>Сколько фармацевтических компаний в России?</vt:lpstr>
      <vt:lpstr>Типы поставщиков</vt:lpstr>
      <vt:lpstr>Оптовые посредники: классификация и функции</vt:lpstr>
      <vt:lpstr>Таб. 1. Классификация фармацевтический предприятий оптовой торговли</vt:lpstr>
      <vt:lpstr>Стандарт GDP («Good distribution practice» - Надлежащая дистрибьюторская практика). </vt:lpstr>
      <vt:lpstr>Надлежащая практика хранения Стандарт (GSP) </vt:lpstr>
      <vt:lpstr>Надлежащая дистрибьюторская практика (англ. GDP – good distribution practice</vt:lpstr>
      <vt:lpstr>PowerPoint Presentation</vt:lpstr>
      <vt:lpstr>PowerPoint Presentation</vt:lpstr>
    </vt:vector>
  </TitlesOfParts>
  <LinksUpToDate>0</LinksUpToDate>
  <SharedDoc>0</SharedDoc>
  <HyperlinksChanged>0</HyperlinksChanged>
  <Application>Aspose.Slides for .NET</Application>
  <AppVersion>22.0600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2023-08-21T15:35:46.855</cp:lastPrinted>
  <dcterms:created xsi:type="dcterms:W3CDTF">2023-08-21T15:35:46Z</dcterms:created>
  <dcterms:modified xsi:type="dcterms:W3CDTF">2023-08-21T15:35:48Z</dcterms:modified>
</cp:coreProperties>
</file>