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2" r:id="rId4"/>
    <p:sldId id="261" r:id="rId5"/>
    <p:sldId id="273" r:id="rId6"/>
    <p:sldId id="263" r:id="rId7"/>
    <p:sldId id="274" r:id="rId8"/>
    <p:sldId id="275" r:id="rId9"/>
    <p:sldId id="276" r:id="rId10"/>
    <p:sldId id="264" r:id="rId11"/>
    <p:sldId id="265" r:id="rId12"/>
    <p:sldId id="266" r:id="rId13"/>
    <p:sldId id="302" r:id="rId14"/>
    <p:sldId id="278" r:id="rId15"/>
    <p:sldId id="280" r:id="rId16"/>
    <p:sldId id="283" r:id="rId17"/>
    <p:sldId id="284" r:id="rId18"/>
    <p:sldId id="285" r:id="rId19"/>
    <p:sldId id="293" r:id="rId20"/>
    <p:sldId id="301" r:id="rId21"/>
    <p:sldId id="25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5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A59-9ECA-442A-AB23-336CAECBE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04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C2672-08D0-43FC-849B-A2D4CC00F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0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9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2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9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9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9DD9E-2C6A-4E80-BD16-9289BEE8F13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Психология труда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Рябова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66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психологии труда (практические)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sz="3200" dirty="0"/>
              <a:t>Разработка методологических основ и практических процедур профессионального отбора.</a:t>
            </a:r>
          </a:p>
          <a:p>
            <a:pPr lvl="0" algn="just">
              <a:spcBef>
                <a:spcPts val="0"/>
              </a:spcBef>
            </a:pPr>
            <a:r>
              <a:rPr lang="ru-RU" sz="3200" dirty="0"/>
              <a:t>Оптимизация процедур профессиональной подготовки и профессионального обучения в целом.</a:t>
            </a:r>
          </a:p>
          <a:p>
            <a:pPr lvl="0" algn="just">
              <a:spcBef>
                <a:spcPts val="0"/>
              </a:spcBef>
            </a:pPr>
            <a:r>
              <a:rPr lang="ru-RU" sz="3200" dirty="0"/>
              <a:t>Психологическая рационализация и оптимизация содержания и условий профессиональной деятельности на основе раскрытия и учета психологических особенностей субъекта труда.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5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психологии труда (практические)(3)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</a:pPr>
            <a:r>
              <a:rPr lang="ru-RU" sz="3200" dirty="0" smtClean="0"/>
              <a:t>Разработка теоретически обоснованных и практически эффективных систем и процедур проведения профессиональной аттестации, осуществляемой в различных целях (отбор, подбор, набор, «вербовка» кадров).</a:t>
            </a:r>
          </a:p>
          <a:p>
            <a:pPr lvl="0" algn="just">
              <a:spcBef>
                <a:spcPts val="0"/>
              </a:spcBef>
            </a:pPr>
            <a:r>
              <a:rPr lang="ru-RU" sz="3200" dirty="0" smtClean="0"/>
              <a:t>Разработка оптимальных режимов труда и отдыха для разных видов и типов трудовой деятельности, соблюдение техники безопасности.</a:t>
            </a:r>
          </a:p>
          <a:p>
            <a:pPr lvl="0" algn="just">
              <a:spcBef>
                <a:spcPts val="0"/>
              </a:spcBef>
            </a:pPr>
            <a:r>
              <a:rPr lang="ru-RU" sz="3200" dirty="0" smtClean="0"/>
              <a:t>Разработка психологических средств для повышения мотивации, для улучшения организации среды.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67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Профессионально –важные качества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30320"/>
              </p:ext>
            </p:extLst>
          </p:nvPr>
        </p:nvGraphicFramePr>
        <p:xfrm>
          <a:off x="3166464" y="1806734"/>
          <a:ext cx="5859071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929221"/>
                <a:gridCol w="29298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Социальных работников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эмпатия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альтруизм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чувство юмора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00475" algn="l"/>
                        </a:tabLst>
                      </a:pPr>
                      <a:r>
                        <a:rPr lang="ru-RU" sz="1200" dirty="0">
                          <a:effectLst/>
                        </a:rPr>
                        <a:t>конфиденциальность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понимание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гуманность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внимательность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точность изложения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стрессоустойчивость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воображение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уважение к клиенту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общительность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умение управлять собой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выносливость слухового анализатора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 рече-голосового аппарата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личная организованность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социальный интеллект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интеллектуальная самостоятельность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способность адекватно воспринимать и оценивать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эрудиция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срганизаторские способности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стремление к профессиональному самосовершенствованию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уверенность в себе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доброта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самопринятие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Авторитетность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интуиция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7990" marR="679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9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Понятие способности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dirty="0" smtClean="0"/>
              <a:t>Способности – индивидуально – психологические особенности человека, которые выражают готовность человека к овладению определёнными видами деятельности и к их успешному осуществлению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s://pbs.twimg.com/media/EAFBE6YX4AMzTVy.jpg: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0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/>
              <a:t>Виды способностей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altLang="ru-RU" dirty="0"/>
              <a:t>Общие </a:t>
            </a:r>
            <a:r>
              <a:rPr lang="ru-RU" altLang="ru-RU" dirty="0" smtClean="0"/>
              <a:t>- обеспечивают </a:t>
            </a:r>
            <a:r>
              <a:rPr lang="ru-RU" altLang="ru-RU" dirty="0"/>
              <a:t>лёгкость и продуктивность в овладении знаниями об осуществлении различных видов  </a:t>
            </a:r>
            <a:r>
              <a:rPr lang="ru-RU" altLang="ru-RU" dirty="0" smtClean="0"/>
              <a:t>деятельности.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altLang="ru-RU" dirty="0" smtClean="0"/>
              <a:t> Это </a:t>
            </a:r>
            <a:r>
              <a:rPr lang="ru-RU" altLang="ru-RU" dirty="0"/>
              <a:t>общий интеллект, обучаемость, </a:t>
            </a:r>
            <a:r>
              <a:rPr lang="ru-RU" altLang="ru-RU" dirty="0" smtClean="0"/>
              <a:t>креативность. </a:t>
            </a:r>
            <a:endParaRPr lang="ru-RU" altLang="ru-RU" dirty="0"/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altLang="ru-RU" dirty="0"/>
              <a:t>Специальные </a:t>
            </a:r>
            <a:r>
              <a:rPr lang="ru-RU" altLang="ru-RU" dirty="0" smtClean="0"/>
              <a:t>-помогают </a:t>
            </a:r>
            <a:r>
              <a:rPr lang="ru-RU" altLang="ru-RU" dirty="0"/>
              <a:t>достигнуть высоких результатов в какой – либо области  </a:t>
            </a:r>
            <a:r>
              <a:rPr lang="ru-RU" altLang="ru-RU" dirty="0" smtClean="0"/>
              <a:t>деятельности. </a:t>
            </a:r>
            <a:r>
              <a:rPr lang="ru-RU" altLang="ru-RU" dirty="0"/>
              <a:t>Это научные (математические, лингвистические), творческие (муз., худ, литер.), инженерные.</a:t>
            </a:r>
          </a:p>
        </p:txBody>
      </p:sp>
    </p:spTree>
    <p:extLst>
      <p:ext uri="{BB962C8B-B14F-4D97-AF65-F5344CB8AC3E}">
        <p14:creationId xmlns:p14="http://schemas.microsoft.com/office/powerpoint/2010/main" val="101951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dirty="0" smtClean="0"/>
              <a:t>Задатки и способности</a:t>
            </a:r>
            <a:endParaRPr lang="ru-RU" altLang="ru-RU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Способности – задатки в развитии (Теплов).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Задатки - генетически детерминированные </a:t>
            </a:r>
            <a:r>
              <a:rPr lang="ru-RU" altLang="ru-RU" sz="2400" dirty="0" err="1"/>
              <a:t>анатомо</a:t>
            </a:r>
            <a:r>
              <a:rPr lang="ru-RU" altLang="ru-RU" sz="2400" dirty="0"/>
              <a:t> –физиологические особенности мозга и нервной системы.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Задатки: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 1. индивидуальные особенности строения анализаторов , отдельных областей коры больших полушарий.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2. Особенности нервной системы, изучаются в разделе психологии индивидуальных различий (Павлов, </a:t>
            </a:r>
            <a:r>
              <a:rPr lang="ru-RU" altLang="ru-RU" sz="2400" dirty="0" err="1"/>
              <a:t>Небылицын</a:t>
            </a:r>
            <a:r>
              <a:rPr lang="ru-RU" altLang="ru-RU" sz="2400" dirty="0"/>
              <a:t>, Теплов). Это подвижность </a:t>
            </a:r>
            <a:r>
              <a:rPr lang="ru-RU" altLang="ru-RU" sz="2400" dirty="0" err="1"/>
              <a:t>нс</a:t>
            </a:r>
            <a:r>
              <a:rPr lang="ru-RU" altLang="ru-RU" sz="2400" dirty="0"/>
              <a:t>, сила по возбуждению, торможению, динамичность и др. </a:t>
            </a:r>
            <a:r>
              <a:rPr lang="ru-RU" altLang="ru-RU" sz="2400" b="1" dirty="0"/>
              <a:t>Индивидуальные различия- темперамент – стиль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569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/>
              <a:t>Признаки наличия способностей к деятельности</a:t>
            </a:r>
          </a:p>
        </p:txBody>
      </p:sp>
      <p:pic>
        <p:nvPicPr>
          <p:cNvPr id="9219" name="Picture 3" descr="вундеркин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1981201"/>
            <a:ext cx="1770063" cy="1298575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Высокий темп обучения этой деятельности, лёгкость и скорость обучения;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Раннее проявление способностей к определённому виду деятельности (вундеркинды);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Индивидуальное своеобразие выполнения;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Высокая степень творчества в деятельности;</a:t>
            </a:r>
          </a:p>
        </p:txBody>
      </p:sp>
      <p:pic>
        <p:nvPicPr>
          <p:cNvPr id="9221" name="Picture 5" descr="спивак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4639" y="3938589"/>
            <a:ext cx="2370137" cy="2187575"/>
          </a:xfrm>
        </p:spPr>
      </p:pic>
    </p:spTree>
    <p:extLst>
      <p:ext uri="{BB962C8B-B14F-4D97-AF65-F5344CB8AC3E}">
        <p14:creationId xmlns:p14="http://schemas.microsoft.com/office/powerpoint/2010/main" val="40511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Признаки наличия способностей к деятельности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Обучившись применению операции в 1 ситуации, человек способен легко применить в другой ситуации;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Энергетическая экономность выполнения;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Высокая мотивация, глубокий интерес, стремление к деятельности;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преодоление неблагоприятных жизненных обстоятельств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b="1" dirty="0"/>
              <a:t>Индивидуальные особенности человека обуславливают индивидуальный стиль деятельности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52742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/>
              <a:t>Личностные способности соц. работника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/>
              <a:t>Эмоциональная устойчивость</a:t>
            </a:r>
            <a:r>
              <a:rPr lang="ru-RU" altLang="ru-RU" sz="2400" dirty="0" smtClean="0"/>
              <a:t>;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умение управлять собой, </a:t>
            </a:r>
            <a:endParaRPr lang="ru-RU" altLang="ru-RU" sz="2400" dirty="0" smtClean="0"/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личная </a:t>
            </a:r>
            <a:r>
              <a:rPr lang="ru-RU" altLang="ru-RU" sz="2400" dirty="0"/>
              <a:t>организованность;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Коммуникативные способности;</a:t>
            </a:r>
          </a:p>
          <a:p>
            <a:pPr eaLnBrk="1" hangingPunct="1">
              <a:buFontTx/>
              <a:buNone/>
            </a:pPr>
            <a:r>
              <a:rPr lang="ru-RU" altLang="ru-RU" sz="2400" b="1" dirty="0"/>
              <a:t>Способность сопереживать </a:t>
            </a:r>
            <a:r>
              <a:rPr lang="ru-RU" altLang="ru-RU" sz="2400" b="1" dirty="0" smtClean="0"/>
              <a:t>клиентам;</a:t>
            </a:r>
            <a:endParaRPr lang="ru-RU" altLang="ru-RU" sz="2400" b="1" dirty="0"/>
          </a:p>
          <a:p>
            <a:pPr eaLnBrk="1" hangingPunct="1">
              <a:buFontTx/>
              <a:buNone/>
            </a:pPr>
            <a:r>
              <a:rPr lang="ru-RU" altLang="ru-RU" sz="2400" dirty="0"/>
              <a:t>Аккуратность;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Внимательность;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Ответственность.</a:t>
            </a:r>
          </a:p>
        </p:txBody>
      </p:sp>
      <p:pic>
        <p:nvPicPr>
          <p:cNvPr id="11268" name="Picture 8" descr="2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9664" y="1624014"/>
            <a:ext cx="1463675" cy="2185987"/>
          </a:xfrm>
        </p:spPr>
      </p:pic>
      <p:pic>
        <p:nvPicPr>
          <p:cNvPr id="11269" name="Picture 9" descr="23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76" y="3938589"/>
            <a:ext cx="3268663" cy="2187575"/>
          </a:xfrm>
        </p:spPr>
      </p:pic>
    </p:spTree>
    <p:extLst>
      <p:ext uri="{BB962C8B-B14F-4D97-AF65-F5344CB8AC3E}">
        <p14:creationId xmlns:p14="http://schemas.microsoft.com/office/powerpoint/2010/main" val="245550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Креативность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dirty="0"/>
              <a:t>Это способность, отражающая свойство индивида создавать новые понятия и формировать новые навыки, связана с творческими достижениями личности.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altLang="ru-RU" dirty="0"/>
          </a:p>
          <a:p>
            <a:pPr eaLnBrk="1" hangingPunct="1">
              <a:buFontTx/>
              <a:buNone/>
            </a:pPr>
            <a:endParaRPr lang="ru-RU" altLang="ru-RU" dirty="0"/>
          </a:p>
        </p:txBody>
      </p:sp>
      <p:pic>
        <p:nvPicPr>
          <p:cNvPr id="19460" name="Picture 4" descr="креативн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1" y="1143000"/>
            <a:ext cx="1954213" cy="2901950"/>
          </a:xfrm>
        </p:spPr>
      </p:pic>
      <p:pic>
        <p:nvPicPr>
          <p:cNvPr id="19461" name="Picture 5" descr="креативн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4114801"/>
            <a:ext cx="2328863" cy="2328863"/>
          </a:xfrm>
        </p:spPr>
      </p:pic>
    </p:spTree>
    <p:extLst>
      <p:ext uri="{BB962C8B-B14F-4D97-AF65-F5344CB8AC3E}">
        <p14:creationId xmlns:p14="http://schemas.microsoft.com/office/powerpoint/2010/main" val="53745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Психология труда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– это отрасль психологической науки, изучающая психические процессы, состояния, свойства личности, которые составляют необходимый внутренний компонент трудовой деятельности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cdn1.ozone.ru/multimedia/10125009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213"/>
            <a:ext cx="27615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1.ozone.ru/multimedia/1017601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40" y="3224963"/>
            <a:ext cx="2068859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45968"/>
              </p:ext>
            </p:extLst>
          </p:nvPr>
        </p:nvGraphicFramePr>
        <p:xfrm>
          <a:off x="92075" y="92075"/>
          <a:ext cx="35036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5" imgW="5938880" imgH="9184655" progId="Word.Document.12">
                  <p:embed/>
                </p:oleObj>
              </mc:Choice>
              <mc:Fallback>
                <p:oleObj name="Документ" r:id="rId5" imgW="5938880" imgH="9184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5036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35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du008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557339"/>
            <a:ext cx="76819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79650" y="301625"/>
            <a:ext cx="8388350" cy="1143000"/>
          </a:xfrm>
        </p:spPr>
        <p:txBody>
          <a:bodyPr/>
          <a:lstStyle/>
          <a:p>
            <a:pPr eaLnBrk="1" hangingPunct="1"/>
            <a:r>
              <a:rPr lang="ru-RU" altLang="ru-RU" sz="2800"/>
              <a:t>Спасибо за внимание!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5913" y="5949950"/>
            <a:ext cx="7313612" cy="7191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</a:rPr>
              <a:t>То, что мы знаем – ограниченно, </a:t>
            </a:r>
          </a:p>
          <a:p>
            <a:pPr eaLnBrk="1" hangingPunct="1"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</a:rPr>
              <a:t>а то чего не знаем – бесконечно.                  Лаплас.</a:t>
            </a:r>
          </a:p>
        </p:txBody>
      </p:sp>
    </p:spTree>
    <p:extLst>
      <p:ext uri="{BB962C8B-B14F-4D97-AF65-F5344CB8AC3E}">
        <p14:creationId xmlns:p14="http://schemas.microsoft.com/office/powerpoint/2010/main" val="157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9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Отрасли психологии труда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рамках психологии труда сложились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промышленная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транспортная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медицинская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юридическая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авиационная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военная психология и др.</a:t>
            </a:r>
            <a:endParaRPr lang="ru-RU" dirty="0"/>
          </a:p>
        </p:txBody>
      </p:sp>
      <p:pic>
        <p:nvPicPr>
          <p:cNvPr id="6146" name="Picture 2" descr="http://serdcezdorovo.ru/wp-content/uploads/2015/03/meddiagnostika_prizyvnikov_v_armiyu_1-1140x7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3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 психологии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Это психологические </a:t>
            </a:r>
            <a:r>
              <a:rPr lang="ru-RU" dirty="0"/>
              <a:t>особенности деятельности человека в трудовых </a:t>
            </a:r>
            <a:r>
              <a:rPr lang="ru-RU" dirty="0" smtClean="0"/>
              <a:t>условиях.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таких аспектах, как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становление </a:t>
            </a:r>
            <a:r>
              <a:rPr lang="ru-RU" dirty="0"/>
              <a:t>его как профессионала,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профессиональная </a:t>
            </a:r>
            <a:r>
              <a:rPr lang="ru-RU" dirty="0"/>
              <a:t>ориентация и самоопределение</a:t>
            </a:r>
            <a:r>
              <a:rPr lang="ru-RU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мотивация трудового процесса,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механизм </a:t>
            </a:r>
            <a:r>
              <a:rPr lang="ru-RU" dirty="0"/>
              <a:t>трудового опыта,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качество </a:t>
            </a:r>
            <a:r>
              <a:rPr lang="ru-RU" dirty="0"/>
              <a:t>труда,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адаптация </a:t>
            </a:r>
            <a:r>
              <a:rPr lang="ru-RU" dirty="0"/>
              <a:t>к трудовым условиям.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7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Объект психологии труда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труд как специфическая активность человека, </a:t>
            </a:r>
          </a:p>
          <a:p>
            <a:pPr marL="0" indent="0">
              <a:buNone/>
            </a:pPr>
            <a:r>
              <a:rPr lang="ru-RU" dirty="0" smtClean="0"/>
              <a:t>идентифицирующего себя с определённым профессиональным сообществом и </a:t>
            </a:r>
          </a:p>
          <a:p>
            <a:pPr marL="0" indent="0">
              <a:buNone/>
            </a:pPr>
            <a:r>
              <a:rPr lang="ru-RU" dirty="0" smtClean="0"/>
              <a:t>продуцирующего воспроизведение</a:t>
            </a:r>
          </a:p>
          <a:p>
            <a:pPr marL="0" indent="0">
              <a:buNone/>
            </a:pPr>
            <a:r>
              <a:rPr lang="ru-RU" dirty="0" smtClean="0"/>
              <a:t> навыков, установок, знаний в данном виде деятельности.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presentacii.ru/documents_4/9017a226a251b5c86d4d611e161f6edd/img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2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психологии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dirty="0" smtClean="0"/>
              <a:t>изучение </a:t>
            </a:r>
            <a:r>
              <a:rPr lang="ru-RU" dirty="0"/>
              <a:t>психики субъекта труда. </a:t>
            </a:r>
            <a:endParaRPr lang="ru-R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/>
              <a:t>Субъектом </a:t>
            </a:r>
            <a:r>
              <a:rPr lang="ru-RU" b="1" dirty="0"/>
              <a:t>труда</a:t>
            </a:r>
            <a:r>
              <a:rPr lang="ru-RU" dirty="0"/>
              <a:t> является каждый работник предприятия, непосредственно вовлечённый в трудовую деятельность и имеющий возможность инициативного воздействия на производственный процесс.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08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задачи психологии труда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Повышение </a:t>
            </a:r>
            <a:r>
              <a:rPr lang="ru-RU" dirty="0"/>
              <a:t>производительности, эффективности трудовой деятельности;</a:t>
            </a:r>
          </a:p>
          <a:p>
            <a:r>
              <a:rPr lang="ru-RU" dirty="0" err="1"/>
              <a:t>Гуманизация</a:t>
            </a:r>
            <a:r>
              <a:rPr lang="ru-RU" dirty="0"/>
              <a:t> трудовой деятельности и содействие развитию личности.</a:t>
            </a:r>
          </a:p>
          <a:p>
            <a:pPr marL="0" indent="0">
              <a:buNone/>
            </a:pPr>
            <a:r>
              <a:rPr lang="ru-RU" dirty="0" smtClean="0"/>
              <a:t>(А.В. Карпов)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nvrsk.ifinmon.ru/images/novoross/news/tru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психологии труда (теоретические)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Теоретические (исследовательские) задачи</a:t>
            </a:r>
          </a:p>
          <a:p>
            <a:pPr lvl="1"/>
            <a:r>
              <a:rPr lang="ru-RU" dirty="0"/>
              <a:t>Исследование особенностей психических процессов (ощущения, восприятия, внимания, представления, памяти, мышления) как регуляторов трудовой деятельности</a:t>
            </a:r>
          </a:p>
          <a:p>
            <a:pPr lvl="1"/>
            <a:r>
              <a:rPr lang="ru-RU" dirty="0"/>
              <a:t>изучение психических свойств субъекта трудовой деятельности;</a:t>
            </a:r>
          </a:p>
          <a:p>
            <a:pPr lvl="1"/>
            <a:r>
              <a:rPr lang="ru-RU" dirty="0"/>
              <a:t>исследование закономерностей развития личности в трудовом процессе;</a:t>
            </a:r>
          </a:p>
          <a:p>
            <a:pPr lvl="1"/>
            <a:r>
              <a:rPr lang="ru-RU" dirty="0"/>
              <a:t>изучение проблемы мотивации трудовой деятельности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5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психологии труда (практические)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Прикладные задачи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разработка процедур профотбора;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оптимизация процедур </a:t>
            </a:r>
            <a:r>
              <a:rPr lang="ru-RU" dirty="0" err="1" smtClean="0"/>
              <a:t>профподготовки</a:t>
            </a:r>
            <a:r>
              <a:rPr lang="ru-RU" dirty="0" smtClean="0"/>
              <a:t>;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разработка оптимальных режимов труда и отдыха и </a:t>
            </a:r>
            <a:r>
              <a:rPr lang="ru-RU" dirty="0" err="1" smtClean="0"/>
              <a:t>др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vamto.net/upload/medialibrary/48c/48c1c6adb24a18d1c9855324f20b10d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901"/>
            <a:ext cx="5181600" cy="34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1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719</Words>
  <Application>Microsoft Office PowerPoint</Application>
  <PresentationFormat>Широкоэкранный</PresentationFormat>
  <Paragraphs>121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Batang</vt:lpstr>
      <vt:lpstr>Arial</vt:lpstr>
      <vt:lpstr>Calibri</vt:lpstr>
      <vt:lpstr>Calibri Light</vt:lpstr>
      <vt:lpstr>Times New Roman</vt:lpstr>
      <vt:lpstr>Wingdings</vt:lpstr>
      <vt:lpstr>Тема Office</vt:lpstr>
      <vt:lpstr>Документ Microsoft Word</vt:lpstr>
      <vt:lpstr>Психология труда</vt:lpstr>
      <vt:lpstr>Психология труда</vt:lpstr>
      <vt:lpstr>Отрасли психологии труда</vt:lpstr>
      <vt:lpstr>Предмет психологии труда</vt:lpstr>
      <vt:lpstr>Объект психологии труда</vt:lpstr>
      <vt:lpstr>Цель психологии труда</vt:lpstr>
      <vt:lpstr>Основные задачи психологии труда</vt:lpstr>
      <vt:lpstr>Задачи психологии труда (теоретические)</vt:lpstr>
      <vt:lpstr>Задачи психологии труда (практические)</vt:lpstr>
      <vt:lpstr>Задачи психологии труда (практические) (2)</vt:lpstr>
      <vt:lpstr>Задачи психологии труда (практические)(3)</vt:lpstr>
      <vt:lpstr>Профессионально –важные качества</vt:lpstr>
      <vt:lpstr>Понятие способности</vt:lpstr>
      <vt:lpstr>Виды способностей</vt:lpstr>
      <vt:lpstr>Задатки и способности</vt:lpstr>
      <vt:lpstr>Признаки наличия способностей к деятельности</vt:lpstr>
      <vt:lpstr>Признаки наличия способностей к деятельности</vt:lpstr>
      <vt:lpstr>Личностные способности соц. работника</vt:lpstr>
      <vt:lpstr>Креативность</vt:lpstr>
      <vt:lpstr>Спасибо за внимание!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труда</dc:title>
  <dc:creator>Qwert</dc:creator>
  <cp:lastModifiedBy>Qwert</cp:lastModifiedBy>
  <cp:revision>7</cp:revision>
  <dcterms:created xsi:type="dcterms:W3CDTF">2020-04-14T13:33:49Z</dcterms:created>
  <dcterms:modified xsi:type="dcterms:W3CDTF">2020-04-15T16:48:18Z</dcterms:modified>
</cp:coreProperties>
</file>