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308" r:id="rId25"/>
    <p:sldId id="281" r:id="rId26"/>
    <p:sldId id="282" r:id="rId27"/>
    <p:sldId id="283" r:id="rId28"/>
    <p:sldId id="284" r:id="rId29"/>
    <p:sldId id="285" r:id="rId30"/>
    <p:sldId id="290" r:id="rId31"/>
    <p:sldId id="288" r:id="rId32"/>
    <p:sldId id="286" r:id="rId33"/>
    <p:sldId id="287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279" r:id="rId53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255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biomolecula.ru/articles/poisk-lekarstvennykh-mishenei" TargetMode="External" /><Relationship Id="rId3" Type="http://schemas.openxmlformats.org/officeDocument/2006/relationships/hyperlink" Target="https://ria.ru/20221227/farmsubstantsii_promomed-1821217314.html" TargetMode="External" /><Relationship Id="rId4" Type="http://schemas.openxmlformats.org/officeDocument/2006/relationships/hyperlink" Target="https://pharmadvisor.ru/document/tr3641/" TargetMode="External" /><Relationship Id="rId5" Type="http://schemas.openxmlformats.org/officeDocument/2006/relationships/hyperlink" Target="https://gxpnews.net/category/praktika/medicine-quality/" TargetMode="Externa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ФГБОУ ВО « КАЗАНСКИЙ ГОСУдарственный медицинский университет» МЗ РФ</a:t>
            </a:r>
            <a:br>
              <a:rPr lang="ru-RU" sz="18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</a:br>
            <a:br>
              <a:rPr lang="ru-RU" sz="1800" b="1">
                <a:latin typeface="Bahnschrift SemiBold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Институт Фармации</a:t>
            </a:r>
            <a:br>
              <a:rPr lang="ru-RU" sz="1800" b="1">
                <a:latin typeface="Bahnschrift SemiBold Condensed" panose="020b0502040204020203" pitchFamily="34" charset="0"/>
                <a:cs typeface="Times New Roman" panose="02020603050405020304" pitchFamily="18" charset="0"/>
              </a:rPr>
            </a:br>
            <a:br>
              <a:rPr lang="ru-RU" sz="18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</a:br>
            <a:br>
              <a:rPr lang="ru-RU" sz="1800" b="1">
                <a:latin typeface="Bahnschrift SemiBold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Раздел 1. Нормативно-правовая база и принципы создания новых </a:t>
            </a:r>
            <a:r>
              <a:rPr lang="ru-RU" sz="1800" b="1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л</a:t>
            </a:r>
            <a:r>
              <a:rPr lang="ru-RU" sz="18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екарственных средств</a:t>
            </a:r>
            <a:endParaRPr lang="ru-RU" sz="1800" b="1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Лекция1.</a:t>
            </a:r>
            <a:r>
              <a:rPr lang="ru-RU" sz="800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8000" u="sng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Система </a:t>
            </a:r>
            <a:r>
              <a:rPr lang="en-US" sz="8000" u="sng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ICH </a:t>
            </a:r>
            <a:r>
              <a:rPr lang="ru-RU" sz="8000" u="sng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( </a:t>
            </a:r>
            <a:r>
              <a:rPr lang="en-US" sz="8000" u="sng" err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Inernational conference of Harmonization)</a:t>
            </a:r>
            <a:r>
              <a:rPr lang="ru-RU" sz="8000" u="sng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. Структура фармацевтической разработки. Пути поиска активной субстанции</a:t>
            </a:r>
          </a:p>
          <a:p>
            <a:endParaRPr lang="ru-RU" sz="8000" u="sng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8000" u="sng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Проф. Тухбатуллина Р.Г. </a:t>
            </a:r>
            <a:endParaRPr lang="ru-RU" sz="8000" u="sng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1295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69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ru-RU" sz="2000" b="1"/>
              <a:t>1</a:t>
            </a:r>
            <a:r>
              <a:rPr lang="en-US" sz="2000" b="1"/>
              <a:t>.7  </a:t>
            </a:r>
            <a:r>
              <a:rPr lang="ru-RU" sz="2000" b="1"/>
              <a:t>Вопросы дизайна и содержания </a:t>
            </a:r>
            <a:r>
              <a:rPr lang="ru-RU" sz="2000" b="1" smtClean="0"/>
              <a:t>.</a:t>
            </a:r>
            <a:r>
              <a:rPr lang="ru-RU" sz="2000"/>
              <a:t> </a:t>
            </a:r>
            <a:r>
              <a:rPr lang="ru-RU" sz="2000" b="1"/>
              <a:t>1.8  Руководство по качеству </a:t>
            </a:r>
            <a:br>
              <a:rPr lang="ru-RU" sz="2000" b="1"/>
            </a:br>
            <a:br>
              <a:rPr lang="ru-RU" sz="1800" b="1"/>
            </a:br>
            <a:endParaRPr lang="ru-RU" sz="18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439917"/>
            <a:ext cx="10011103" cy="505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/>
              <a:t>В  рамках  системы  фармацевтического  качества  должна  быть  определена </a:t>
            </a:r>
            <a:r>
              <a:rPr lang="ru-RU" smtClean="0"/>
              <a:t>ответственность </a:t>
            </a:r>
            <a:r>
              <a:rPr lang="ru-RU"/>
              <a:t>руководства, как описано в разделе 2.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Система </a:t>
            </a:r>
            <a:r>
              <a:rPr lang="ru-RU"/>
              <a:t>фармацевтического качества должна включать следующие элементы </a:t>
            </a:r>
            <a:r>
              <a:rPr lang="ru-RU" smtClean="0"/>
              <a:t>(</a:t>
            </a:r>
            <a:r>
              <a:rPr lang="ru-RU"/>
              <a:t>как описано в разделе 3): мониторинг работы процесса и качества продукта, </a:t>
            </a:r>
            <a:r>
              <a:rPr lang="ru-RU" smtClean="0"/>
              <a:t>корректирующее </a:t>
            </a:r>
            <a:r>
              <a:rPr lang="ru-RU"/>
              <a:t>и предупреждающее действие, управление изменениями и </a:t>
            </a:r>
            <a:r>
              <a:rPr lang="ru-RU" smtClean="0"/>
              <a:t>управленческий </a:t>
            </a:r>
            <a:r>
              <a:rPr lang="ru-RU"/>
              <a:t>анализ</a:t>
            </a:r>
            <a:r>
              <a:rPr lang="en-US"/>
              <a:t>. </a:t>
            </a:r>
            <a:r>
              <a:rPr lang="ru-RU"/>
              <a:t>Необходимо определить индикаторы работы в соответствии с описанным в </a:t>
            </a:r>
            <a:r>
              <a:rPr lang="ru-RU" smtClean="0"/>
              <a:t>разделе  </a:t>
            </a:r>
            <a:r>
              <a:rPr lang="ru-RU"/>
              <a:t>4  и  использовать  их  для  мониторинга  эффективности  процессов  в </a:t>
            </a:r>
            <a:r>
              <a:rPr lang="ru-RU" smtClean="0"/>
              <a:t>рамках </a:t>
            </a:r>
            <a:r>
              <a:rPr lang="ru-RU"/>
              <a:t>системы фармацевтического качества</a:t>
            </a:r>
            <a:r>
              <a:rPr lang="en-US"/>
              <a:t>. </a:t>
            </a:r>
            <a:endParaRPr lang="ru-RU" smtClean="0"/>
          </a:p>
          <a:p>
            <a:pPr marL="0" indent="0">
              <a:buNone/>
            </a:pPr>
            <a:r>
              <a:rPr lang="ru-RU"/>
              <a:t>1.8  Руководство по </a:t>
            </a:r>
            <a:r>
              <a:rPr lang="ru-RU" smtClean="0"/>
              <a:t>качеству. </a:t>
            </a:r>
            <a:r>
              <a:rPr lang="ru-RU"/>
              <a:t>Необходимо  разработать  Руководство  по  качеству  или  эквивалентный </a:t>
            </a:r>
            <a:r>
              <a:rPr lang="ru-RU" smtClean="0"/>
              <a:t>документационный  </a:t>
            </a:r>
            <a:r>
              <a:rPr lang="ru-RU"/>
              <a:t>подход,  которые  должны  содержать  описание  системы </a:t>
            </a:r>
            <a:r>
              <a:rPr lang="ru-RU" smtClean="0"/>
              <a:t>фармацевтического </a:t>
            </a:r>
            <a:r>
              <a:rPr lang="ru-RU"/>
              <a:t>качества. Такое описание должно включать: </a:t>
            </a:r>
            <a:r>
              <a:rPr lang="en-US" smtClean="0"/>
              <a:t> </a:t>
            </a:r>
            <a:r>
              <a:rPr lang="ru-RU"/>
              <a:t>политику в области качества </a:t>
            </a:r>
            <a:r>
              <a:rPr lang="en-US"/>
              <a:t>(</a:t>
            </a:r>
            <a:r>
              <a:rPr lang="ru-RU"/>
              <a:t>см</a:t>
            </a:r>
            <a:r>
              <a:rPr lang="en-US"/>
              <a:t>. </a:t>
            </a:r>
            <a:r>
              <a:rPr lang="ru-RU"/>
              <a:t>раздел</a:t>
            </a:r>
            <a:r>
              <a:rPr lang="en-US"/>
              <a:t> 2); </a:t>
            </a:r>
            <a:r>
              <a:rPr lang="ru-RU"/>
              <a:t>)  сферу применения системы фармацевтического качества; )  идентификацию процессов системы фармацевтического качества, а также их </a:t>
            </a:r>
            <a:r>
              <a:rPr lang="ru-RU" smtClean="0"/>
              <a:t>последовательности</a:t>
            </a:r>
            <a:r>
              <a:rPr lang="ru-RU"/>
              <a:t>,  связи  и  взаимозависимости.  Для  облегчения </a:t>
            </a:r>
            <a:r>
              <a:rPr lang="ru-RU" smtClean="0"/>
              <a:t>визуального  </a:t>
            </a:r>
            <a:r>
              <a:rPr lang="ru-RU"/>
              <a:t>отображения  процессов  системы  фармацевтического  качества </a:t>
            </a:r>
            <a:r>
              <a:rPr lang="ru-RU" smtClean="0"/>
              <a:t> полезными </a:t>
            </a:r>
            <a:r>
              <a:rPr lang="ru-RU"/>
              <a:t>инструментами могут быть карты процессов и блок-схемы; ответственность руководства в рамках системы фармацевтического качества </a:t>
            </a:r>
          </a:p>
          <a:p>
            <a:pPr marL="0" indent="0">
              <a:buNone/>
            </a:pPr>
            <a:r>
              <a:rPr lang="en-US"/>
              <a:t>(</a:t>
            </a:r>
            <a:r>
              <a:rPr lang="ru-RU"/>
              <a:t>см</a:t>
            </a:r>
            <a:r>
              <a:rPr lang="en-US"/>
              <a:t>. </a:t>
            </a:r>
            <a:r>
              <a:rPr lang="ru-RU"/>
              <a:t>раздел</a:t>
            </a:r>
            <a:r>
              <a:rPr lang="en-US"/>
              <a:t> 2). </a:t>
            </a: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56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2456"/>
            <a:ext cx="9601200" cy="609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b="1"/>
              <a:t>2.  </a:t>
            </a:r>
            <a:r>
              <a:rPr lang="ru-RU" sz="2000" b="1" smtClean="0"/>
              <a:t>Ответственность руководства</a:t>
            </a:r>
            <a:br>
              <a:rPr lang="ru-RU" sz="2000" b="1"/>
            </a:br>
            <a:br>
              <a:rPr lang="ru-RU" sz="1800" b="1"/>
            </a:br>
            <a:endParaRPr lang="ru-RU" sz="18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72054"/>
            <a:ext cx="9601200" cy="5496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/>
              <a:t>Лидерство  играет  основополагающую  роль  в  формировании  и  поддержании </a:t>
            </a:r>
            <a:r>
              <a:rPr lang="ru-RU" sz="1800" smtClean="0"/>
              <a:t>общекорпоративной  </a:t>
            </a:r>
            <a:r>
              <a:rPr lang="ru-RU" sz="1800"/>
              <a:t>приверженности  качеству  и  функционировании  системы </a:t>
            </a:r>
            <a:r>
              <a:rPr lang="ru-RU" sz="1800" smtClean="0"/>
              <a:t>фармацевтического </a:t>
            </a:r>
            <a:r>
              <a:rPr lang="ru-RU" sz="1800"/>
              <a:t>качества</a:t>
            </a:r>
            <a:r>
              <a:rPr lang="en-US" sz="1800"/>
              <a:t>. </a:t>
            </a:r>
            <a:endParaRPr lang="ru-RU" sz="1800" smtClean="0"/>
          </a:p>
          <a:p>
            <a:pPr marL="0" indent="0">
              <a:buNone/>
            </a:pPr>
            <a:r>
              <a:rPr lang="ru-RU" sz="1800"/>
              <a:t>2.1  Обязательства руководства </a:t>
            </a:r>
            <a:r>
              <a:rPr lang="ru-RU" sz="1800" smtClean="0"/>
              <a:t>.</a:t>
            </a:r>
            <a:r>
              <a:rPr lang="ru-RU" sz="1800"/>
              <a:t> )  Высшее руководство несет окончательную ответственность за  обеспечение </a:t>
            </a:r>
            <a:r>
              <a:rPr lang="ru-RU" sz="1800" smtClean="0"/>
              <a:t>наличия </a:t>
            </a:r>
            <a:r>
              <a:rPr lang="ru-RU" sz="1800"/>
              <a:t>эффективной системы фармацевтического качества для достижения </a:t>
            </a:r>
            <a:r>
              <a:rPr lang="ru-RU" sz="1800" smtClean="0"/>
              <a:t>целей  </a:t>
            </a:r>
            <a:r>
              <a:rPr lang="ru-RU" sz="1800"/>
              <a:t>в  области  качества,  а  также  за  то,  что  роли,  ответственность  и </a:t>
            </a:r>
            <a:r>
              <a:rPr lang="ru-RU" sz="1800" smtClean="0"/>
              <a:t>полномочия  </a:t>
            </a:r>
            <a:r>
              <a:rPr lang="ru-RU" sz="1800"/>
              <a:t>определены,  доведены  до  сведения  и  внедрены  во  всей </a:t>
            </a:r>
            <a:r>
              <a:rPr lang="ru-RU" sz="1800" smtClean="0"/>
              <a:t>компании</a:t>
            </a:r>
            <a:r>
              <a:rPr lang="en-US" sz="1800"/>
              <a:t>. </a:t>
            </a:r>
            <a:r>
              <a:rPr lang="en-US" sz="1800" smtClean="0"/>
              <a:t>  </a:t>
            </a:r>
            <a:r>
              <a:rPr lang="ru-RU" sz="1800"/>
              <a:t>Руководство обязано</a:t>
            </a:r>
            <a:r>
              <a:rPr lang="en-US" sz="1800"/>
              <a:t>: </a:t>
            </a:r>
            <a:r>
              <a:rPr lang="ru-RU" sz="1800"/>
              <a:t>участвовать  в  планировании,  внедрении,  мониторинге  и  поддержании </a:t>
            </a:r>
            <a:r>
              <a:rPr lang="ru-RU" sz="1800" smtClean="0"/>
              <a:t>эффективной </a:t>
            </a:r>
            <a:r>
              <a:rPr lang="ru-RU" sz="1800"/>
              <a:t>системы фармацевтического качества</a:t>
            </a:r>
            <a:r>
              <a:rPr lang="en-US" sz="1800"/>
              <a:t>; </a:t>
            </a:r>
            <a:r>
              <a:rPr lang="ru-RU" sz="1800"/>
              <a:t>демонстрировать</a:t>
            </a:r>
            <a:r>
              <a:rPr lang="en-US" sz="1800"/>
              <a:t>  </a:t>
            </a:r>
            <a:r>
              <a:rPr lang="ru-RU" sz="1800"/>
              <a:t>сильную</a:t>
            </a:r>
            <a:r>
              <a:rPr lang="en-US" sz="1800"/>
              <a:t>  </a:t>
            </a:r>
            <a:r>
              <a:rPr lang="ru-RU" sz="1800"/>
              <a:t>и  ощутимую  поддержку  системе </a:t>
            </a:r>
            <a:r>
              <a:rPr lang="ru-RU" sz="1800" smtClean="0"/>
              <a:t>фармацевтического  </a:t>
            </a:r>
            <a:r>
              <a:rPr lang="ru-RU" sz="1800"/>
              <a:t>качества  и  обеспечивать  ее  внедрение  в  своей </a:t>
            </a:r>
            <a:r>
              <a:rPr lang="ru-RU" sz="1800" smtClean="0"/>
              <a:t>организации</a:t>
            </a:r>
            <a:r>
              <a:rPr lang="en-US" sz="1800"/>
              <a:t>; </a:t>
            </a:r>
            <a:r>
              <a:rPr lang="ru-RU" sz="1800"/>
              <a:t>)  обеспечить  наличие  своевременного  и  эффективного  процесса </a:t>
            </a:r>
            <a:r>
              <a:rPr lang="ru-RU" sz="1800" smtClean="0"/>
              <a:t> коммуникаций  </a:t>
            </a:r>
            <a:r>
              <a:rPr lang="ru-RU" sz="1800"/>
              <a:t>и  донесения  информации,  чтобы  довести  проблемы </a:t>
            </a:r>
            <a:r>
              <a:rPr lang="ru-RU" sz="1800" smtClean="0"/>
              <a:t>качества </a:t>
            </a:r>
            <a:r>
              <a:rPr lang="ru-RU" sz="1800"/>
              <a:t>до сведения руководства соответствующего уровня; )  определять  индивидуальные  и  коллективные  роли,  ответственность, </a:t>
            </a:r>
            <a:r>
              <a:rPr lang="ru-RU" sz="1800" smtClean="0"/>
              <a:t>полномочия  </a:t>
            </a:r>
            <a:r>
              <a:rPr lang="ru-RU" sz="1800"/>
              <a:t>и  взаимозависимости  всех  организационных  единиц, </a:t>
            </a:r>
            <a:r>
              <a:rPr lang="ru-RU" sz="1800" smtClean="0"/>
              <a:t> связанных  </a:t>
            </a:r>
            <a:r>
              <a:rPr lang="ru-RU" sz="1800"/>
              <a:t>с  системой  фармацевтического  качества.  Обеспечивать </a:t>
            </a:r>
            <a:r>
              <a:rPr lang="ru-RU" sz="1800" smtClean="0"/>
              <a:t>передачу </a:t>
            </a:r>
            <a:r>
              <a:rPr lang="ru-RU" sz="1800"/>
              <a:t>и понимание этих взаимодействий на всех уровнях организации. </a:t>
            </a:r>
            <a:r>
              <a:rPr lang="ru-RU" sz="1800" smtClean="0"/>
              <a:t>На  </a:t>
            </a:r>
            <a:r>
              <a:rPr lang="ru-RU" sz="1800"/>
              <a:t>основании  региональных  регламентов  требуется  независимая </a:t>
            </a:r>
            <a:r>
              <a:rPr lang="ru-RU" sz="1800" smtClean="0"/>
              <a:t>единица/структура  </a:t>
            </a:r>
            <a:r>
              <a:rPr lang="ru-RU" sz="1800"/>
              <a:t>по  качеству,  уполномоченная  выполнять </a:t>
            </a:r>
            <a:r>
              <a:rPr lang="ru-RU" sz="1800" smtClean="0"/>
              <a:t>определенные  </a:t>
            </a:r>
            <a:r>
              <a:rPr lang="ru-RU" sz="1800"/>
              <a:t>обязанности  в  области  системы  фармацевтического </a:t>
            </a:r>
            <a:r>
              <a:rPr lang="ru-RU" sz="1800" smtClean="0"/>
              <a:t> качества</a:t>
            </a:r>
            <a:r>
              <a:rPr lang="en-US" sz="1800"/>
              <a:t>; </a:t>
            </a:r>
            <a:r>
              <a:rPr lang="ru-RU" sz="1800"/>
              <a:t>проводить управленческий анализ работы процесса и качества продукта, </a:t>
            </a:r>
            <a:r>
              <a:rPr lang="ru-RU" sz="1800" smtClean="0"/>
              <a:t>а </a:t>
            </a:r>
            <a:r>
              <a:rPr lang="ru-RU" sz="1800"/>
              <a:t>также системы фармацевтического качества; поощрять постоянное улучшение</a:t>
            </a:r>
            <a:r>
              <a:rPr lang="en-US" sz="1800"/>
              <a:t>; </a:t>
            </a:r>
            <a:r>
              <a:rPr lang="ru-RU" sz="1800"/>
              <a:t>выделять необходимые ресурсы</a:t>
            </a:r>
            <a:r>
              <a:rPr lang="en-US" sz="1800"/>
              <a:t>. </a:t>
            </a:r>
            <a:endParaRPr lang="ru-RU"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lang="ru-RU" sz="1800"/>
          </a:p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80563514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79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ru-RU" sz="2000" b="1" smtClean="0"/>
              <a:t>2.2  </a:t>
            </a:r>
            <a:r>
              <a:rPr lang="ru-RU" sz="2000" b="1"/>
              <a:t>Политика в области качества </a:t>
            </a:r>
            <a:r>
              <a:rPr lang="ru-RU" sz="2000" b="1" smtClean="0"/>
              <a:t>. </a:t>
            </a:r>
            <a:r>
              <a:rPr lang="ru-RU" sz="2000" b="1"/>
              <a:t>2.3  Планирование качества 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13793"/>
            <a:ext cx="9601200" cy="5223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mtClean="0"/>
              <a:t>2.2. Высшее  </a:t>
            </a:r>
            <a:r>
              <a:rPr lang="ru-RU"/>
              <a:t>руководство  должно  установить  политику  в  области  качества, </a:t>
            </a:r>
          </a:p>
          <a:p>
            <a:pPr marL="0" indent="0">
              <a:buNone/>
            </a:pPr>
            <a:r>
              <a:rPr lang="ru-RU"/>
              <a:t>которая описывала бы общие намерения и стремления компании в области </a:t>
            </a:r>
            <a:r>
              <a:rPr lang="ru-RU" smtClean="0"/>
              <a:t>качества</a:t>
            </a:r>
            <a:r>
              <a:rPr lang="en-US"/>
              <a:t>. </a:t>
            </a:r>
            <a:r>
              <a:rPr lang="ru-RU"/>
              <a:t>Политика в области качества должна предусматривать ожидание выполнения </a:t>
            </a:r>
            <a:r>
              <a:rPr lang="ru-RU" smtClean="0"/>
              <a:t>применимых  </a:t>
            </a:r>
            <a:r>
              <a:rPr lang="ru-RU"/>
              <a:t>регуляторных  требований  и  способствовать  постоянному </a:t>
            </a:r>
            <a:r>
              <a:rPr lang="ru-RU" smtClean="0"/>
              <a:t>улучшению </a:t>
            </a:r>
            <a:r>
              <a:rPr lang="ru-RU"/>
              <a:t>системы фармацевтического качества</a:t>
            </a:r>
            <a:r>
              <a:rPr lang="en-US"/>
              <a:t>. </a:t>
            </a:r>
            <a:r>
              <a:rPr lang="ru-RU"/>
              <a:t>Политика в области качества должна быть доведена до сведения и понятна </a:t>
            </a:r>
            <a:r>
              <a:rPr lang="ru-RU" smtClean="0"/>
              <a:t> персоналу </a:t>
            </a:r>
            <a:r>
              <a:rPr lang="ru-RU"/>
              <a:t>на всех уровнях компании. )  Политику  в  области  качества  необходимо  периодически  пересматривать  в </a:t>
            </a:r>
            <a:r>
              <a:rPr lang="ru-RU" smtClean="0"/>
              <a:t> целях </a:t>
            </a:r>
            <a:r>
              <a:rPr lang="ru-RU"/>
              <a:t>непрерывной эффективности</a:t>
            </a:r>
            <a:r>
              <a:rPr lang="en-US"/>
              <a:t>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2.3. Высшее </a:t>
            </a:r>
            <a:r>
              <a:rPr lang="ru-RU"/>
              <a:t>руководство обязано обеспечить определение и донесение целей в </a:t>
            </a:r>
          </a:p>
          <a:p>
            <a:pPr marL="0" indent="0">
              <a:buNone/>
            </a:pPr>
            <a:r>
              <a:rPr lang="ru-RU"/>
              <a:t>области  качества,  необходимых  для  претворения  политики  в  области </a:t>
            </a:r>
            <a:r>
              <a:rPr lang="ru-RU" smtClean="0"/>
              <a:t>качества</a:t>
            </a:r>
            <a:r>
              <a:rPr lang="en-US"/>
              <a:t>. </a:t>
            </a:r>
            <a:endParaRPr lang="ru-RU" smtClean="0"/>
          </a:p>
          <a:p>
            <a:pPr marL="0" indent="0">
              <a:buNone/>
            </a:pPr>
            <a:r>
              <a:rPr lang="ru-RU"/>
              <a:t>Цели в области качества должны поддерживаться на всех соответствующих </a:t>
            </a:r>
          </a:p>
          <a:p>
            <a:pPr marL="0" indent="0">
              <a:buNone/>
            </a:pPr>
            <a:r>
              <a:rPr lang="ru-RU"/>
              <a:t>уровнях компании</a:t>
            </a:r>
            <a:r>
              <a:rPr lang="en-US"/>
              <a:t>. </a:t>
            </a:r>
            <a:r>
              <a:rPr lang="ru-RU"/>
              <a:t>Цели в области качества должны соотноситься со стратегиями компании и </a:t>
            </a:r>
            <a:r>
              <a:rPr lang="ru-RU" smtClean="0"/>
              <a:t>согласовываться </a:t>
            </a:r>
            <a:r>
              <a:rPr lang="ru-RU"/>
              <a:t>с политикой в области качества. Чтобы достичь целей в области качества, руководство обязано обеспечивать </a:t>
            </a:r>
          </a:p>
          <a:p>
            <a:pPr marL="0" indent="0">
              <a:buNone/>
            </a:pPr>
            <a:r>
              <a:rPr lang="ru-RU"/>
              <a:t>соответствующие ресурсы и подготовку</a:t>
            </a:r>
            <a:r>
              <a:rPr lang="en-US"/>
              <a:t>. </a:t>
            </a:r>
            <a:r>
              <a:rPr lang="ru-RU"/>
              <a:t>Индикаторы  работы,  измеряющие  прогресс  в  достижении  целей  в области </a:t>
            </a:r>
            <a:r>
              <a:rPr lang="ru-RU" smtClean="0"/>
              <a:t>качества</a:t>
            </a:r>
            <a:r>
              <a:rPr lang="ru-RU"/>
              <a:t>,  должны  устанавливаться,  контролироваться,  регулярно </a:t>
            </a:r>
            <a:r>
              <a:rPr lang="ru-RU" smtClean="0"/>
              <a:t> передаваться  </a:t>
            </a:r>
            <a:r>
              <a:rPr lang="ru-RU"/>
              <a:t>и  вести  к  действиям  сообразно  описанному  в  разделе  4.1 </a:t>
            </a:r>
            <a:r>
              <a:rPr lang="ru-RU" smtClean="0"/>
              <a:t> настоящего </a:t>
            </a:r>
            <a:r>
              <a:rPr lang="ru-RU"/>
              <a:t>документа</a:t>
            </a:r>
            <a:r>
              <a:rPr lang="en-US"/>
              <a:t>. </a:t>
            </a: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4032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6841"/>
            <a:ext cx="9601200" cy="599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 smtClean="0"/>
              <a:t>.</a:t>
            </a:r>
            <a:br>
              <a:rPr lang="ru-RU" sz="2000" b="1" smtClean="0"/>
            </a:br>
            <a:r>
              <a:rPr lang="ru-RU" sz="2000" b="1"/>
              <a:t>2.4  Управление ресурсами </a:t>
            </a:r>
            <a:r>
              <a:rPr lang="ru-RU" sz="2000" b="1" smtClean="0"/>
              <a:t>. </a:t>
            </a:r>
            <a:r>
              <a:rPr lang="ru-RU" sz="2000" b="1"/>
              <a:t>2.5  Внутренние коммуникации </a:t>
            </a:r>
            <a:r>
              <a:rPr lang="ru-RU" sz="2000" b="1" smtClean="0"/>
              <a:t>.</a:t>
            </a:r>
            <a:r>
              <a:rPr lang="ru-RU" sz="2000" b="1"/>
              <a:t> 2.6  Управленческий анализ </a:t>
            </a:r>
            <a:br>
              <a:rPr lang="ru-RU" sz="2000" b="1"/>
            </a:br>
            <a:r>
              <a:rPr lang="ru-RU" sz="2200" b="1" smtClean="0"/>
              <a:t> </a:t>
            </a:r>
            <a:br>
              <a:rPr lang="ru-RU" sz="2200" b="1"/>
            </a:br>
            <a:br>
              <a:rPr lang="ru-RU" sz="1600"/>
            </a:br>
            <a:br>
              <a:rPr lang="ru-RU" sz="1600" b="1"/>
            </a:br>
            <a:br>
              <a:rPr lang="ru-RU" sz="1600"/>
            </a:br>
            <a:endParaRPr lang="ru-RU" sz="1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45931"/>
            <a:ext cx="9601200" cy="559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mtClean="0"/>
              <a:t>  </a:t>
            </a:r>
            <a:r>
              <a:rPr lang="ru-RU"/>
              <a:t>Руководство  обязано  определить  и  предоставлять  достаточные  и </a:t>
            </a:r>
            <a:r>
              <a:rPr lang="ru-RU" smtClean="0"/>
              <a:t>соответствующие </a:t>
            </a:r>
            <a:r>
              <a:rPr lang="ru-RU"/>
              <a:t>ресурсы (человеческие, финансовые, материалы, объекты и </a:t>
            </a:r>
            <a:r>
              <a:rPr lang="ru-RU" smtClean="0"/>
              <a:t>оборудование</a:t>
            </a:r>
            <a:r>
              <a:rPr lang="ru-RU"/>
              <a:t>), чтобы внедрить и поддерживать систему фармацевтического </a:t>
            </a:r>
            <a:r>
              <a:rPr lang="ru-RU" smtClean="0"/>
              <a:t>качества </a:t>
            </a:r>
            <a:r>
              <a:rPr lang="ru-RU"/>
              <a:t>и непрерывно совершенствовать ее эффективность. </a:t>
            </a:r>
            <a:r>
              <a:rPr lang="ru-RU" smtClean="0"/>
              <a:t> </a:t>
            </a:r>
            <a:r>
              <a:rPr lang="ru-RU"/>
              <a:t>Руководство  обязано  обеспечить,  чтобы  ресурсы  должным  образом </a:t>
            </a:r>
            <a:r>
              <a:rPr lang="ru-RU" smtClean="0"/>
              <a:t>применялись </a:t>
            </a:r>
            <a:r>
              <a:rPr lang="ru-RU"/>
              <a:t>к конкретному продукту, процессу или площадке. </a:t>
            </a:r>
          </a:p>
          <a:p>
            <a:pPr marL="0" indent="0">
              <a:buNone/>
            </a:pPr>
            <a:r>
              <a:rPr lang="ru-RU"/>
              <a:t>2.5  Внутренние </a:t>
            </a:r>
            <a:r>
              <a:rPr lang="ru-RU" smtClean="0"/>
              <a:t>коммуникации. </a:t>
            </a:r>
            <a:r>
              <a:rPr lang="ru-RU"/>
              <a:t>Руководство  обязано  обеспечить  установление  и  исполнение </a:t>
            </a:r>
            <a:r>
              <a:rPr lang="ru-RU" smtClean="0"/>
              <a:t>соответствующих </a:t>
            </a:r>
            <a:r>
              <a:rPr lang="ru-RU"/>
              <a:t>процессов коммуникации в организации. </a:t>
            </a:r>
            <a:r>
              <a:rPr lang="ru-RU" smtClean="0"/>
              <a:t>  </a:t>
            </a:r>
            <a:r>
              <a:rPr lang="ru-RU"/>
              <a:t>Процессы коммуникации должны обеспечивать движение соответствующей </a:t>
            </a:r>
            <a:r>
              <a:rPr lang="ru-RU" smtClean="0"/>
              <a:t> информации </a:t>
            </a:r>
            <a:r>
              <a:rPr lang="ru-RU"/>
              <a:t>между всеми уровнями компании. Процессы  коммуникации  должны  обеспечивать  соответствующее  и </a:t>
            </a:r>
            <a:r>
              <a:rPr lang="ru-RU" smtClean="0"/>
              <a:t>своевременное  </a:t>
            </a:r>
            <a:r>
              <a:rPr lang="ru-RU"/>
              <a:t>донесение  определенных  проблем  с  качеством  продукта  и </a:t>
            </a:r>
            <a:r>
              <a:rPr lang="ru-RU" smtClean="0"/>
              <a:t>системой </a:t>
            </a:r>
            <a:r>
              <a:rPr lang="ru-RU"/>
              <a:t>фармацевтического качества</a:t>
            </a:r>
            <a:r>
              <a:rPr lang="en-US"/>
              <a:t>. </a:t>
            </a:r>
            <a:endParaRPr lang="ru-RU" smtClean="0"/>
          </a:p>
          <a:p>
            <a:pPr marL="0" indent="0">
              <a:buNone/>
            </a:pPr>
            <a:r>
              <a:rPr lang="ru-RU"/>
              <a:t>Высшее  руководство  обязано  отвечать  за  управление  </a:t>
            </a:r>
            <a:r>
              <a:rPr lang="ru-RU" smtClean="0"/>
              <a:t>системой фармацевтического  </a:t>
            </a:r>
            <a:r>
              <a:rPr lang="ru-RU"/>
              <a:t>качества  посредством  управленческого  анализа,  чтобы </a:t>
            </a:r>
            <a:r>
              <a:rPr lang="ru-RU" smtClean="0"/>
              <a:t>обеспечивать </a:t>
            </a:r>
            <a:r>
              <a:rPr lang="ru-RU"/>
              <a:t>ее непрерывную пригодность и эффективность. ) 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Руководство  </a:t>
            </a:r>
            <a:r>
              <a:rPr lang="ru-RU"/>
              <a:t>обязано  оценивать  выводы  периодических  проверок  работы </a:t>
            </a:r>
            <a:r>
              <a:rPr lang="ru-RU" smtClean="0"/>
              <a:t>процесса </a:t>
            </a:r>
            <a:r>
              <a:rPr lang="ru-RU"/>
              <a:t>и качества продукта, а также системы фармацевтического качества, </a:t>
            </a:r>
            <a:r>
              <a:rPr lang="ru-RU" smtClean="0"/>
              <a:t>как </a:t>
            </a:r>
            <a:r>
              <a:rPr lang="ru-RU"/>
              <a:t>описано в разделах 3 и 4. </a:t>
            </a: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 sz="160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8164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6842"/>
            <a:ext cx="9601200" cy="8933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/>
              <a:t>Система фармацевтического качества (</a:t>
            </a:r>
            <a:r>
              <a:rPr lang="en-US" sz="2200"/>
              <a:t>ICH Q10)Pharmaceutical Quality System</a:t>
            </a:r>
            <a:r>
              <a:rPr lang="ru-RU" sz="2200" smtClean="0"/>
              <a:t>.</a:t>
            </a:r>
            <a:br>
              <a:rPr lang="ru-RU" sz="2200" smtClean="0"/>
            </a:br>
            <a:r>
              <a:rPr lang="ru-RU" sz="2200" b="1" smtClean="0"/>
              <a:t>3. Непрерывное совершенствование работы процесса и качества продукта.</a:t>
            </a:r>
            <a:br>
              <a:rPr lang="ru-RU" sz="2200" b="1" smtClean="0"/>
            </a:br>
            <a:r>
              <a:rPr lang="ru-RU" sz="2200" b="1"/>
              <a:t>3.1  Цели стадий жизненного цикла </a:t>
            </a:r>
            <a:br>
              <a:rPr lang="ru-RU" sz="2200" b="1"/>
            </a:br>
            <a:br>
              <a:rPr lang="ru-RU" sz="2000" b="1"/>
            </a:b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40221"/>
            <a:ext cx="10147738" cy="5360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/>
              <a:t>О</a:t>
            </a:r>
            <a:r>
              <a:rPr lang="ru-RU" sz="2200" smtClean="0"/>
              <a:t>писаны </a:t>
            </a:r>
            <a:r>
              <a:rPr lang="ru-RU" sz="2200"/>
              <a:t>цели каждой стадии жизненного цикла продукта. </a:t>
            </a:r>
            <a:endParaRPr lang="ru-RU" sz="2200" smtClean="0"/>
          </a:p>
          <a:p>
            <a:pPr marL="0" indent="0">
              <a:buNone/>
            </a:pPr>
            <a:r>
              <a:rPr lang="ru-RU" sz="2200" smtClean="0">
                <a:solidFill>
                  <a:srgbClr val="FF0000"/>
                </a:solidFill>
              </a:rPr>
              <a:t>Цель </a:t>
            </a:r>
            <a:r>
              <a:rPr lang="ru-RU" sz="2200">
                <a:solidFill>
                  <a:srgbClr val="FF0000"/>
                </a:solidFill>
              </a:rPr>
              <a:t>деятельности по фармацевтической разработке </a:t>
            </a:r>
            <a:r>
              <a:rPr lang="ru-RU" sz="2200"/>
              <a:t>состоит в проектировании </a:t>
            </a:r>
          </a:p>
          <a:p>
            <a:pPr marL="0" indent="0">
              <a:buNone/>
            </a:pPr>
            <a:r>
              <a:rPr lang="ru-RU" sz="2200"/>
              <a:t>продукта  и  процесса  его  производства,  чтобы  на  постоянной  основе  получать </a:t>
            </a:r>
          </a:p>
          <a:p>
            <a:pPr marL="0" indent="0">
              <a:buNone/>
            </a:pPr>
            <a:r>
              <a:rPr lang="ru-RU" sz="2200"/>
              <a:t>планируемое поведение и удовлетворять потребности пациентов и медицинских </a:t>
            </a:r>
          </a:p>
          <a:p>
            <a:pPr marL="0" indent="0">
              <a:buNone/>
            </a:pPr>
            <a:r>
              <a:rPr lang="ru-RU" sz="2200"/>
              <a:t>работников, а также требования регуляторных органов и внутренних заказчиков. </a:t>
            </a:r>
          </a:p>
          <a:p>
            <a:pPr marL="0" indent="0">
              <a:buNone/>
            </a:pPr>
            <a:r>
              <a:rPr lang="ru-RU" sz="2200"/>
              <a:t>Подходы  к  фармацевтической  разработке  описаны  в  ICH Q8.  Результаты </a:t>
            </a:r>
          </a:p>
          <a:p>
            <a:pPr marL="0" indent="0">
              <a:buNone/>
            </a:pPr>
            <a:r>
              <a:rPr lang="ru-RU" sz="2200"/>
              <a:t>поисковых  и  клинических  исследований,  хотя  и  вне  сферы  применения </a:t>
            </a:r>
          </a:p>
          <a:p>
            <a:pPr marL="0" indent="0">
              <a:buNone/>
            </a:pPr>
            <a:r>
              <a:rPr lang="ru-RU" sz="2200"/>
              <a:t>настоящих указаний, вносят вклад в фармацевтическую разработку</a:t>
            </a:r>
            <a:r>
              <a:rPr lang="ru-RU" sz="2200" smtClean="0"/>
              <a:t>.</a:t>
            </a:r>
          </a:p>
          <a:p>
            <a:pPr marL="0" indent="0">
              <a:buNone/>
            </a:pPr>
            <a:r>
              <a:rPr lang="ru-RU" sz="2200" smtClean="0"/>
              <a:t> </a:t>
            </a:r>
            <a:r>
              <a:rPr lang="ru-RU" sz="2200">
                <a:solidFill>
                  <a:srgbClr val="FF0000"/>
                </a:solidFill>
              </a:rPr>
              <a:t>Цель  деятельности  по  трансферу  технологий  </a:t>
            </a:r>
            <a:r>
              <a:rPr lang="ru-RU" sz="2200"/>
              <a:t>состоит  в  передаче  знаний  о </a:t>
            </a:r>
          </a:p>
          <a:p>
            <a:pPr marL="0" indent="0">
              <a:buNone/>
            </a:pPr>
            <a:r>
              <a:rPr lang="ru-RU" sz="2200"/>
              <a:t>продукте и процессе между разработкой и производством, а также внутри или </a:t>
            </a:r>
          </a:p>
          <a:p>
            <a:pPr marL="0" indent="0">
              <a:buNone/>
            </a:pPr>
            <a:r>
              <a:rPr lang="ru-RU" sz="2200"/>
              <a:t>между производственными площадками, чтобы добиться воплощения концепции </a:t>
            </a:r>
          </a:p>
          <a:p>
            <a:pPr marL="0" indent="0">
              <a:buNone/>
            </a:pPr>
            <a:r>
              <a:rPr lang="ru-RU" sz="2200"/>
              <a:t>продукта. Эти знания формируют основу для процесса производства, стратегии </a:t>
            </a:r>
          </a:p>
          <a:p>
            <a:pPr marL="0" indent="0">
              <a:buNone/>
            </a:pPr>
            <a:r>
              <a:rPr lang="ru-RU" sz="2200"/>
              <a:t>контроля,  подхода  к  валидации  процесса  и  постоянного  непрерывного </a:t>
            </a:r>
          </a:p>
          <a:p>
            <a:pPr marL="0" indent="0">
              <a:buNone/>
            </a:pPr>
            <a:r>
              <a:rPr lang="ru-RU" sz="2200"/>
              <a:t>улучшения</a:t>
            </a:r>
            <a:r>
              <a:rPr lang="en-US" sz="2200"/>
              <a:t>. </a:t>
            </a:r>
            <a:endParaRPr lang="ru-RU" sz="220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150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5310"/>
            <a:ext cx="9601200" cy="9354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ru-RU" sz="2000" b="1"/>
              <a:t>3. Непрерывное совершенствование работы процесса и качества продукта.</a:t>
            </a:r>
            <a:br>
              <a:rPr lang="ru-RU" sz="2000" b="1"/>
            </a:br>
            <a:r>
              <a:rPr lang="ru-RU" sz="2000" b="1"/>
              <a:t>3.1  Цели стадий жизненного цикла 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14097"/>
            <a:ext cx="10273862" cy="5444358"/>
          </a:xfrm>
        </p:spPr>
        <p:txBody>
          <a:bodyPr/>
          <a:lstStyle/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Цели  производственной  деятельности  </a:t>
            </a:r>
            <a:r>
              <a:rPr lang="ru-RU"/>
              <a:t>включают  воплощение  концепции </a:t>
            </a:r>
          </a:p>
          <a:p>
            <a:pPr marL="0" indent="0">
              <a:buNone/>
            </a:pPr>
            <a:r>
              <a:rPr lang="ru-RU"/>
              <a:t>продукта,  установление  и  поддержание  состояния  контроля  и  содействие </a:t>
            </a:r>
          </a:p>
          <a:p>
            <a:pPr marL="0" indent="0">
              <a:buNone/>
            </a:pPr>
            <a:r>
              <a:rPr lang="ru-RU"/>
              <a:t>постоянному  улучшению.  Система  фармацевтического  качества  должна </a:t>
            </a:r>
          </a:p>
          <a:p>
            <a:pPr marL="0" indent="0">
              <a:buNone/>
            </a:pPr>
            <a:r>
              <a:rPr lang="ru-RU"/>
              <a:t>обеспечивать  плановое  достижение  желаемого  качества  продукта,  достижение </a:t>
            </a:r>
          </a:p>
          <a:p>
            <a:pPr marL="0" indent="0">
              <a:buNone/>
            </a:pPr>
            <a:r>
              <a:rPr lang="ru-RU"/>
              <a:t>подходящей  работы  процесса,  достаточность  совокупности  контролей, </a:t>
            </a:r>
          </a:p>
          <a:p>
            <a:pPr marL="0" indent="0">
              <a:buNone/>
            </a:pPr>
            <a:r>
              <a:rPr lang="ru-RU"/>
              <a:t>выявление  и  оценку  возможностей  для  улучшения  и  постоянное  пополнение </a:t>
            </a:r>
          </a:p>
          <a:p>
            <a:pPr marL="0" indent="0">
              <a:buNone/>
            </a:pPr>
            <a:r>
              <a:rPr lang="ru-RU"/>
              <a:t>объема знаний</a:t>
            </a:r>
            <a:r>
              <a:rPr lang="en-US"/>
              <a:t>. </a:t>
            </a:r>
            <a:endParaRPr lang="ru-RU" smtClean="0"/>
          </a:p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</a:rPr>
              <a:t>Цель </a:t>
            </a:r>
            <a:r>
              <a:rPr lang="ru-RU">
                <a:solidFill>
                  <a:srgbClr val="FF0000"/>
                </a:solidFill>
              </a:rPr>
              <a:t>действий по выводу продукта с рынка </a:t>
            </a:r>
            <a:r>
              <a:rPr lang="ru-RU"/>
              <a:t>состоит в эффективном управлении </a:t>
            </a:r>
            <a:r>
              <a:rPr lang="ru-RU" smtClean="0"/>
              <a:t>конечной </a:t>
            </a:r>
            <a:r>
              <a:rPr lang="ru-RU"/>
              <a:t>стадией жизненного цикла продукта. В случае вывода продукта с рынка </a:t>
            </a:r>
            <a:r>
              <a:rPr lang="ru-RU" smtClean="0"/>
              <a:t>необходимо  </a:t>
            </a:r>
            <a:r>
              <a:rPr lang="ru-RU"/>
              <a:t>использовать  заранее  выработанный  подход,  чтобы  управлять </a:t>
            </a:r>
          </a:p>
          <a:p>
            <a:pPr marL="0" indent="0">
              <a:buNone/>
            </a:pPr>
            <a:r>
              <a:rPr lang="ru-RU"/>
              <a:t>такими  действиями,  как  сохранение  документации  и  </a:t>
            </a:r>
            <a:r>
              <a:rPr lang="ru-RU" smtClean="0"/>
              <a:t>образцов </a:t>
            </a:r>
            <a:r>
              <a:rPr lang="ru-RU"/>
              <a:t>,  а  также постоянная оценка продукта (например, работа с претензиями и стабильностью) </a:t>
            </a:r>
            <a:r>
              <a:rPr lang="ru-RU" smtClean="0"/>
              <a:t>и </a:t>
            </a:r>
            <a:r>
              <a:rPr lang="ru-RU" err="1"/>
              <a:t>репортирование в соответствии с регуляторными требованиями.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7843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2248"/>
            <a:ext cx="9601200" cy="8303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en-US" sz="2000" b="1"/>
              <a:t>3.2  </a:t>
            </a:r>
            <a:r>
              <a:rPr lang="ru-RU" sz="2000" b="1"/>
              <a:t>Элементы системы фармацевтического </a:t>
            </a:r>
            <a:r>
              <a:rPr lang="ru-RU" sz="2000" b="1" smtClean="0"/>
              <a:t>качества. </a:t>
            </a:r>
            <a:r>
              <a:rPr lang="ru-RU" sz="2000" b="1"/>
              <a:t>3.2.1</a:t>
            </a:r>
            <a:r>
              <a:rPr lang="ru-RU" sz="2000"/>
              <a:t> .</a:t>
            </a:r>
            <a:r>
              <a:rPr lang="ru-RU" sz="2000" b="1"/>
              <a:t>Система мониторинга работы процесса и качества продукта</a:t>
            </a:r>
            <a:br>
              <a:rPr lang="ru-RU" sz="2000"/>
            </a:br>
            <a:br>
              <a:rPr lang="ru-RU" sz="2000" b="1"/>
            </a:b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77159"/>
            <a:ext cx="10326414" cy="61732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000" b="1"/>
              <a:t>3.2 </a:t>
            </a:r>
            <a:r>
              <a:rPr lang="en-US" sz="8000"/>
              <a:t> </a:t>
            </a:r>
            <a:r>
              <a:rPr lang="ru-RU" sz="8000"/>
              <a:t>Элементы системы фармацевтического качества</a:t>
            </a:r>
            <a:r>
              <a:rPr lang="en-US" sz="8000"/>
              <a:t> </a:t>
            </a:r>
            <a:r>
              <a:rPr lang="ru-RU" sz="8000" smtClean="0"/>
              <a:t>.</a:t>
            </a:r>
            <a:r>
              <a:rPr lang="ru-RU" sz="8000"/>
              <a:t> Элементы, описанные ниже, могут отчасти требоваться в рамках региональных </a:t>
            </a:r>
            <a:r>
              <a:rPr lang="ru-RU" sz="8000" smtClean="0"/>
              <a:t>GMP-требований</a:t>
            </a:r>
            <a:r>
              <a:rPr lang="ru-RU" sz="8000"/>
              <a:t>. Однако замысел модели ICH Q10 состоит в укреплении этих </a:t>
            </a:r>
            <a:r>
              <a:rPr lang="ru-RU" sz="8000" smtClean="0"/>
              <a:t>элементов</a:t>
            </a:r>
            <a:r>
              <a:rPr lang="ru-RU" sz="8000"/>
              <a:t>, чтобы стимулировать подход жизненного цикла к качеству продукта.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/>
              <a:t>Этими четырьмя элементами являются</a:t>
            </a:r>
            <a:r>
              <a:rPr lang="en-US" sz="8000"/>
              <a:t>: </a:t>
            </a:r>
            <a:r>
              <a:rPr lang="ru-RU" sz="8000" smtClean="0"/>
              <a:t>  </a:t>
            </a:r>
            <a:r>
              <a:rPr lang="ru-RU" sz="8000"/>
              <a:t>система мониторинга работы процесса и качества продукта; система корректирующих действий и предупреждающих действий (CAPA); система управления изменениями; управленческий анализ работы процесса и качества продукта. Эти  элементы следует  применять  в  порядке,  который  является  подходящим  и </a:t>
            </a:r>
            <a:r>
              <a:rPr lang="ru-RU" sz="8000" smtClean="0"/>
              <a:t>соразмерным </a:t>
            </a:r>
            <a:r>
              <a:rPr lang="ru-RU" sz="8000"/>
              <a:t>для каждой стадии жизненного цикла продукта, с учетом разницы </a:t>
            </a:r>
            <a:r>
              <a:rPr lang="ru-RU" sz="8000" smtClean="0"/>
              <a:t>между  </a:t>
            </a:r>
            <a:r>
              <a:rPr lang="ru-RU" sz="8000"/>
              <a:t>стадиями  и  разными  целями  на  каждой  стадии.  На  протяжении </a:t>
            </a:r>
            <a:r>
              <a:rPr lang="ru-RU" sz="8000" smtClean="0"/>
              <a:t>жизненного </a:t>
            </a:r>
            <a:r>
              <a:rPr lang="ru-RU" sz="8000"/>
              <a:t>цикла продукта компаниям рекомендуется оценивать возможности </a:t>
            </a:r>
            <a:r>
              <a:rPr lang="ru-RU" sz="8000" smtClean="0"/>
              <a:t>для </a:t>
            </a:r>
            <a:r>
              <a:rPr lang="ru-RU" sz="8000"/>
              <a:t>инновационных подходов для улучшения его качества. Каждый элемент сопровождается таблицей примеров его применения на стадиях </a:t>
            </a:r>
            <a:r>
              <a:rPr lang="ru-RU" sz="8000" smtClean="0"/>
              <a:t>жизненного </a:t>
            </a:r>
            <a:r>
              <a:rPr lang="ru-RU" sz="8000"/>
              <a:t>цикла лекарства</a:t>
            </a:r>
            <a:r>
              <a:rPr lang="en-US" sz="8000"/>
              <a:t>. </a:t>
            </a:r>
            <a:endParaRPr lang="ru-RU" sz="800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smtClean="0"/>
              <a:t>3.2.1</a:t>
            </a:r>
            <a:r>
              <a:rPr lang="ru-RU" sz="8000" smtClean="0"/>
              <a:t> .Система мониторинга работы процесса и качества продукта. Фармацевтические  </a:t>
            </a:r>
            <a:r>
              <a:rPr lang="ru-RU" sz="8000"/>
              <a:t>компании  должны  спланировать  и  внедрить  систему </a:t>
            </a:r>
            <a:r>
              <a:rPr lang="ru-RU" sz="8000" smtClean="0"/>
              <a:t>мониторинга  </a:t>
            </a:r>
            <a:r>
              <a:rPr lang="ru-RU" sz="8000"/>
              <a:t>работы  процесса  и  качества  продукта,  чтобы  обеспечить </a:t>
            </a:r>
            <a:r>
              <a:rPr lang="ru-RU" sz="8000" smtClean="0"/>
              <a:t>поддержание  </a:t>
            </a:r>
            <a:r>
              <a:rPr lang="ru-RU" sz="8000"/>
              <a:t>состояния  контроля.  Эффективная  система  мониторинга  дает </a:t>
            </a:r>
            <a:r>
              <a:rPr lang="ru-RU" sz="8000" smtClean="0"/>
              <a:t>гарантию </a:t>
            </a:r>
            <a:r>
              <a:rPr lang="ru-RU" sz="8000"/>
              <a:t>постоянной способности процессов и контролей производить продукт </a:t>
            </a:r>
            <a:r>
              <a:rPr lang="ru-RU" sz="8000" smtClean="0"/>
              <a:t>желаемого  </a:t>
            </a:r>
            <a:r>
              <a:rPr lang="ru-RU" sz="8000"/>
              <a:t>качества  и  выявлять  области для  постоянного  улучшения. </a:t>
            </a:r>
            <a:endParaRPr lang="ru-RU" sz="800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8000" smtClean="0"/>
              <a:t> </a:t>
            </a:r>
            <a:endParaRPr lang="ru-RU" sz="8000"/>
          </a:p>
          <a:p>
            <a:pPr marL="0" indent="0">
              <a:buNone/>
            </a:pPr>
            <a:endParaRPr lang="ru-RU" sz="3800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5097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99394"/>
            <a:ext cx="96012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en-US" sz="2000" b="1" smtClean="0"/>
              <a:t>3.2</a:t>
            </a:r>
            <a:r>
              <a:rPr lang="ru-RU" sz="2000" b="1" smtClean="0"/>
              <a:t>.1</a:t>
            </a:r>
            <a:r>
              <a:rPr lang="en-US" sz="2000" b="1" smtClean="0"/>
              <a:t>  </a:t>
            </a:r>
            <a:r>
              <a:rPr lang="ru-RU" sz="2000" b="1"/>
              <a:t>Элементы системы фармацевтического качества</a:t>
            </a:r>
            <a:br>
              <a:rPr lang="ru-RU" sz="2000" b="1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008995"/>
            <a:ext cx="10063655" cy="5496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/>
              <a:t> </a:t>
            </a:r>
            <a:r>
              <a:rPr lang="ru-RU">
                <a:solidFill>
                  <a:srgbClr val="FF0000"/>
                </a:solidFill>
              </a:rPr>
              <a:t>Система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 мониторинга работы процесса и качества продукта должна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ru-RU" smtClean="0"/>
              <a:t>использовать </a:t>
            </a:r>
            <a:r>
              <a:rPr lang="ru-RU"/>
              <a:t>управление рисками для качества для установления стратегии </a:t>
            </a:r>
            <a:r>
              <a:rPr lang="ru-RU" smtClean="0"/>
              <a:t>контроля</a:t>
            </a:r>
            <a:r>
              <a:rPr lang="ru-RU"/>
              <a:t>.  Это  может  включать  параметры  и  показатели,  относящиеся  к </a:t>
            </a:r>
            <a:r>
              <a:rPr lang="ru-RU" smtClean="0"/>
              <a:t>материалам  </a:t>
            </a:r>
            <a:r>
              <a:rPr lang="ru-RU"/>
              <a:t>и  компонентам  лекарственного  вещества  и  лекарственного </a:t>
            </a:r>
            <a:r>
              <a:rPr lang="ru-RU" smtClean="0"/>
              <a:t>препарата</a:t>
            </a:r>
            <a:r>
              <a:rPr lang="ru-RU"/>
              <a:t>,  условиям  эксплуатации  объектов  и  оборудования, </a:t>
            </a:r>
            <a:r>
              <a:rPr lang="ru-RU" smtClean="0"/>
              <a:t>внутрипроизводственным </a:t>
            </a:r>
            <a:r>
              <a:rPr lang="ru-RU"/>
              <a:t>контролям, спецификациям на готовый продукт и </a:t>
            </a:r>
            <a:r>
              <a:rPr lang="ru-RU" smtClean="0"/>
              <a:t>связанным  </a:t>
            </a:r>
            <a:r>
              <a:rPr lang="ru-RU"/>
              <a:t>с  ними  методам,  а  также  к  частоте  мониторинга  и  контроля. </a:t>
            </a:r>
          </a:p>
          <a:p>
            <a:pPr marL="0" indent="0">
              <a:buNone/>
            </a:pPr>
            <a:r>
              <a:rPr lang="ru-RU"/>
              <a:t>Стратегия контроля должна содействовать своевременной обратной связи </a:t>
            </a:r>
            <a:r>
              <a:rPr lang="ru-RU" smtClean="0"/>
              <a:t>/прямой  </a:t>
            </a:r>
            <a:r>
              <a:rPr lang="ru-RU"/>
              <a:t>связи,  а  также  соответствующему  корректирующему  действию  и </a:t>
            </a:r>
            <a:r>
              <a:rPr lang="ru-RU" smtClean="0"/>
              <a:t>предупреждающему </a:t>
            </a:r>
            <a:r>
              <a:rPr lang="ru-RU"/>
              <a:t>действию; </a:t>
            </a:r>
            <a:r>
              <a:rPr lang="ru-RU" smtClean="0"/>
              <a:t>  </a:t>
            </a:r>
            <a:r>
              <a:rPr lang="ru-RU"/>
              <a:t>предоставлять  инструменты  для  измерения  и  анализа  параметров  и </a:t>
            </a:r>
            <a:r>
              <a:rPr lang="ru-RU" smtClean="0"/>
              <a:t>показателей</a:t>
            </a:r>
            <a:r>
              <a:rPr lang="ru-RU"/>
              <a:t>,  определенных  в  стратегии  контроля  (например,  управление данными и статистические инструменты</a:t>
            </a:r>
            <a:r>
              <a:rPr lang="en-US"/>
              <a:t>); </a:t>
            </a:r>
            <a:r>
              <a:rPr lang="ru-RU"/>
              <a:t>анализировать параметры и показатели, определенные в стратегии контроля, </a:t>
            </a:r>
            <a:r>
              <a:rPr lang="ru-RU" smtClean="0"/>
              <a:t>для </a:t>
            </a:r>
            <a:r>
              <a:rPr lang="ru-RU"/>
              <a:t>проверки постоянной работы в состоянии контроля; выявлять  источники  вариации,  влияющие  на  работу  процесса  и  качество </a:t>
            </a:r>
            <a:r>
              <a:rPr lang="ru-RU" smtClean="0"/>
              <a:t>продукта </a:t>
            </a:r>
            <a:r>
              <a:rPr lang="ru-RU"/>
              <a:t>на предмет потенциальных действий по постоянному улучшению, </a:t>
            </a:r>
            <a:r>
              <a:rPr lang="ru-RU" smtClean="0"/>
              <a:t>чтобы </a:t>
            </a:r>
            <a:r>
              <a:rPr lang="ru-RU"/>
              <a:t>уменьшить или контролировать вариацию; включать  обратную  связь  о  качестве  продукта  из  внутренних  и  внешних </a:t>
            </a:r>
            <a:r>
              <a:rPr lang="ru-RU" smtClean="0"/>
              <a:t>источников</a:t>
            </a:r>
            <a:r>
              <a:rPr lang="ru-RU"/>
              <a:t>,  например  претензии,  браковка  продукта,  несоответствия, </a:t>
            </a:r>
            <a:r>
              <a:rPr lang="ru-RU" smtClean="0"/>
              <a:t>отзывы</a:t>
            </a:r>
            <a:r>
              <a:rPr lang="ru-RU"/>
              <a:t>, отклонения, аудиты и регуляторные инспекции и находки;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0114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9601200" cy="767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en-US" sz="2000" b="1" smtClean="0"/>
              <a:t>3.2</a:t>
            </a:r>
            <a:r>
              <a:rPr lang="ru-RU" sz="2000" b="1" smtClean="0"/>
              <a:t>.1</a:t>
            </a:r>
            <a:r>
              <a:rPr lang="en-US" sz="2000" b="1" smtClean="0"/>
              <a:t>  </a:t>
            </a:r>
            <a:r>
              <a:rPr lang="ru-RU" sz="2000" b="1"/>
              <a:t>Элементы системы фармацевтического </a:t>
            </a:r>
            <a:r>
              <a:rPr lang="ru-RU" sz="2000" b="1" smtClean="0"/>
              <a:t>качества. 3.2.2. Система корректирующих действий  и предупреждающих действий (</a:t>
            </a:r>
            <a:r>
              <a:rPr lang="en-US" sz="2000" b="1" smtClean="0"/>
              <a:t>CAPA)</a:t>
            </a:r>
            <a:r>
              <a:rPr lang="ru-RU" sz="2000" b="1" smtClean="0"/>
              <a:t>. 3.2.3. Система управления изменениями. </a:t>
            </a:r>
            <a:br>
              <a:rPr lang="ru-RU" sz="2000" b="1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72056"/>
            <a:ext cx="10042634" cy="5454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mtClean="0"/>
              <a:t> </a:t>
            </a:r>
            <a:r>
              <a:rPr lang="ru-RU"/>
              <a:t>давать знания для углубления понимания процесса, обогащения проектного </a:t>
            </a:r>
          </a:p>
          <a:p>
            <a:pPr marL="0" indent="0">
              <a:buNone/>
            </a:pPr>
            <a:r>
              <a:rPr lang="ru-RU"/>
              <a:t>поля (если установлено) и давать возможности для инновационных подходов </a:t>
            </a:r>
          </a:p>
          <a:p>
            <a:pPr marL="0" indent="0">
              <a:buNone/>
            </a:pPr>
            <a:r>
              <a:rPr lang="ru-RU"/>
              <a:t>к валидации процесса</a:t>
            </a:r>
            <a:r>
              <a:rPr lang="en-US" i="1"/>
              <a:t>. </a:t>
            </a:r>
            <a:r>
              <a:rPr lang="ru-RU" i="1" smtClean="0"/>
              <a:t>В документе приводится табл.1.  </a:t>
            </a:r>
            <a:r>
              <a:rPr lang="ru-RU" i="1"/>
              <a:t>Применение системы мониторинга работы процесса и </a:t>
            </a:r>
            <a:r>
              <a:rPr lang="ru-RU" i="1" smtClean="0"/>
              <a:t>качества </a:t>
            </a:r>
            <a:r>
              <a:rPr lang="ru-RU" i="1"/>
              <a:t>продукта на протяжении жизненного цикла </a:t>
            </a:r>
            <a:r>
              <a:rPr lang="ru-RU" i="1" smtClean="0"/>
              <a:t>продукта  (разберем на практическом занятии).</a:t>
            </a:r>
          </a:p>
          <a:p>
            <a:pPr marL="0" indent="0">
              <a:buNone/>
            </a:pPr>
            <a:r>
              <a:rPr lang="ru-RU" i="1" smtClean="0"/>
              <a:t>3.2.2. фармкомпания должна располагать системой  для выполнения корректирующих действий  и предупреждающих действий по результатам расследования претензий, отработки продуктов несоответствия, отзывов. Уровень усилий должен быть соразмерным уровню риска в соответствии с </a:t>
            </a:r>
            <a:r>
              <a:rPr lang="en-US" i="1" smtClean="0"/>
              <a:t>ICHQ9</a:t>
            </a:r>
            <a:r>
              <a:rPr lang="ru-RU" i="1" smtClean="0"/>
              <a:t>. САРА методология должна приводить к улучшению продукта и процесса, а также к углублению понимания продукта  и процесса. (таб.2)</a:t>
            </a:r>
          </a:p>
          <a:p>
            <a:pPr marL="0" indent="0">
              <a:buNone/>
            </a:pPr>
            <a:r>
              <a:rPr lang="ru-RU" smtClean="0"/>
              <a:t>3.2.3. Система управления изменениями должна обеспечивать управление </a:t>
            </a:r>
            <a:r>
              <a:rPr lang="ru-RU"/>
              <a:t>и </a:t>
            </a:r>
            <a:r>
              <a:rPr lang="ru-RU" smtClean="0"/>
              <a:t>документирование корректировок процесса </a:t>
            </a:r>
            <a:r>
              <a:rPr lang="ru-RU"/>
              <a:t>во время </a:t>
            </a:r>
            <a:r>
              <a:rPr lang="ru-RU" smtClean="0"/>
              <a:t>трансфера технологий.  Необходимо располагать формальной </a:t>
            </a:r>
            <a:r>
              <a:rPr lang="ru-RU"/>
              <a:t>системой </a:t>
            </a:r>
            <a:r>
              <a:rPr lang="ru-RU" smtClean="0"/>
              <a:t>управления изменениями </a:t>
            </a:r>
            <a:r>
              <a:rPr lang="ru-RU"/>
              <a:t>в </a:t>
            </a:r>
            <a:r>
              <a:rPr lang="ru-RU" smtClean="0"/>
              <a:t>коммерческом производстве</a:t>
            </a:r>
            <a:r>
              <a:rPr lang="ru-RU"/>
              <a:t>.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 i="1"/>
          </a:p>
          <a:p>
            <a:pPr marL="0" indent="0">
              <a:buNone/>
            </a:pPr>
            <a:br>
              <a:rPr lang="ru-RU"/>
            </a:b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830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1738"/>
            <a:ext cx="9601200" cy="9038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en-US" sz="2000" b="1"/>
              <a:t>3.2</a:t>
            </a:r>
            <a:r>
              <a:rPr lang="ru-RU" sz="2000" b="1"/>
              <a:t>.1</a:t>
            </a:r>
            <a:r>
              <a:rPr lang="en-US" sz="2000" b="1"/>
              <a:t>  </a:t>
            </a:r>
            <a:r>
              <a:rPr lang="ru-RU" sz="2000" b="1"/>
              <a:t>Элементы системы фармацевтического качества. 3.2.2. Система корректирующих действий  и предупреждающих действий (</a:t>
            </a:r>
            <a:r>
              <a:rPr lang="en-US" sz="2000" b="1"/>
              <a:t>CAPA</a:t>
            </a:r>
            <a:r>
              <a:rPr lang="en-US" sz="2000" b="1" smtClean="0"/>
              <a:t>)</a:t>
            </a:r>
            <a:r>
              <a:rPr lang="ru-RU" sz="2000" b="1"/>
              <a:t>. 3.2.3. Система управления изменениями. </a:t>
            </a:r>
            <a:br>
              <a:rPr lang="ru-RU" sz="2000" b="1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145629"/>
            <a:ext cx="10189779" cy="53707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smtClean="0"/>
              <a:t>Надзор </a:t>
            </a:r>
            <a:r>
              <a:rPr lang="ru-RU" sz="8000"/>
              <a:t>службой </a:t>
            </a:r>
            <a:r>
              <a:rPr lang="ru-RU" sz="8000" smtClean="0"/>
              <a:t>качества </a:t>
            </a:r>
            <a:r>
              <a:rPr lang="ru-RU" sz="8000"/>
              <a:t>должен </a:t>
            </a:r>
            <a:r>
              <a:rPr lang="ru-RU" sz="8000" smtClean="0"/>
              <a:t>давать </a:t>
            </a:r>
            <a:r>
              <a:rPr lang="ru-RU" sz="8000"/>
              <a:t>гарантию </a:t>
            </a:r>
            <a:r>
              <a:rPr lang="ru-RU" sz="8000" smtClean="0"/>
              <a:t>соответствующих научных </a:t>
            </a:r>
            <a:r>
              <a:rPr lang="ru-RU" sz="8000"/>
              <a:t>и </a:t>
            </a:r>
            <a:r>
              <a:rPr lang="ru-RU" sz="8000" smtClean="0"/>
              <a:t>основанных </a:t>
            </a:r>
            <a:r>
              <a:rPr lang="ru-RU" sz="8000"/>
              <a:t>на </a:t>
            </a:r>
            <a:r>
              <a:rPr lang="ru-RU" sz="8000" smtClean="0"/>
              <a:t>риске оценок.  Любые </a:t>
            </a:r>
            <a:r>
              <a:rPr lang="ru-RU" sz="8000"/>
              <a:t>изменения </a:t>
            </a:r>
            <a:r>
              <a:rPr lang="ru-RU" sz="8000" smtClean="0"/>
              <a:t>после </a:t>
            </a:r>
            <a:r>
              <a:rPr lang="ru-RU" sz="8000"/>
              <a:t>вывода </a:t>
            </a:r>
            <a:r>
              <a:rPr lang="ru-RU" sz="8000" smtClean="0"/>
              <a:t>продукта </a:t>
            </a:r>
            <a:r>
              <a:rPr lang="ru-RU" sz="8000"/>
              <a:t>с рынка </a:t>
            </a:r>
            <a:r>
              <a:rPr lang="ru-RU" sz="8000" smtClean="0"/>
              <a:t>должны проходить </a:t>
            </a:r>
            <a:r>
              <a:rPr lang="ru-RU" sz="8000"/>
              <a:t>через </a:t>
            </a:r>
            <a:r>
              <a:rPr lang="ru-RU" sz="8000" smtClean="0"/>
              <a:t>надлежащую систему управления изменениями.  </a:t>
            </a:r>
          </a:p>
          <a:p>
            <a:pPr marL="0" indent="0">
              <a:buNone/>
            </a:pPr>
            <a:r>
              <a:rPr lang="ru-RU" sz="8000"/>
              <a:t>Инновации,  постоянное  улучшение,  итоги  мониторинга  работы  процесса  и </a:t>
            </a:r>
            <a:r>
              <a:rPr lang="ru-RU" sz="8000" smtClean="0"/>
              <a:t>качества  </a:t>
            </a:r>
            <a:r>
              <a:rPr lang="ru-RU" sz="8000"/>
              <a:t>продукта  и  CAPA  —  движущая  сила  изменений.  Чтобы  правильно </a:t>
            </a:r>
            <a:r>
              <a:rPr lang="ru-RU" sz="8000" smtClean="0"/>
              <a:t>оценить</a:t>
            </a:r>
            <a:r>
              <a:rPr lang="ru-RU" sz="8000"/>
              <a:t>,  одобрить  и  внедрить  эти  изменения,  компания  должна  располагать </a:t>
            </a:r>
            <a:r>
              <a:rPr lang="ru-RU" sz="8000" smtClean="0"/>
              <a:t>эффективной  </a:t>
            </a:r>
            <a:r>
              <a:rPr lang="ru-RU" sz="8000"/>
              <a:t>системой  управления  ими.  Как  правило,  имеет  место  разница  в </a:t>
            </a:r>
            <a:r>
              <a:rPr lang="ru-RU" sz="8000" smtClean="0"/>
              <a:t>формальности  </a:t>
            </a:r>
            <a:r>
              <a:rPr lang="ru-RU" sz="8000"/>
              <a:t>процессов  управления  изменениями  до  первоначальной </a:t>
            </a:r>
            <a:r>
              <a:rPr lang="ru-RU" sz="8000" smtClean="0"/>
              <a:t>регуляторной  </a:t>
            </a:r>
            <a:r>
              <a:rPr lang="ru-RU" sz="8000"/>
              <a:t>подачи  и  после  нее,  когда  могут  требоваться  изменения </a:t>
            </a:r>
            <a:r>
              <a:rPr lang="ru-RU" sz="8000" smtClean="0"/>
              <a:t>регуляторного </a:t>
            </a:r>
            <a:r>
              <a:rPr lang="ru-RU" sz="8000"/>
              <a:t>досье в соответствии с региональными требованиями. </a:t>
            </a:r>
          </a:p>
          <a:p>
            <a:pPr marL="0" indent="0">
              <a:buNone/>
            </a:pPr>
            <a:r>
              <a:rPr lang="ru-RU" sz="8000"/>
              <a:t>Система управления изменениями обеспечивает своевременное и  эффективное </a:t>
            </a:r>
            <a:r>
              <a:rPr lang="ru-RU" sz="8000" smtClean="0"/>
              <a:t>постоянное  </a:t>
            </a:r>
            <a:r>
              <a:rPr lang="ru-RU" sz="8000"/>
              <a:t>улучшение.  Она  должна  давать  высокую  степень  гарантии  того, </a:t>
            </a:r>
            <a:r>
              <a:rPr lang="ru-RU" sz="8000" smtClean="0"/>
              <a:t>чтобы </a:t>
            </a:r>
            <a:r>
              <a:rPr lang="ru-RU" sz="8000"/>
              <a:t>изменение не имело непреднамеренных последствий. Система управления изменениями должна включать следующее сообразно этапу </a:t>
            </a:r>
            <a:r>
              <a:rPr lang="ru-RU" sz="8000" smtClean="0"/>
              <a:t>жизненного </a:t>
            </a:r>
            <a:r>
              <a:rPr lang="ru-RU" sz="8000"/>
              <a:t>цикла</a:t>
            </a:r>
            <a:r>
              <a:rPr lang="en-US" sz="8000"/>
              <a:t>: </a:t>
            </a:r>
            <a:r>
              <a:rPr lang="ru-RU" sz="8000"/>
              <a:t>для оценки предлагаемых изменений необходимо использовать управление </a:t>
            </a:r>
            <a:r>
              <a:rPr lang="ru-RU" sz="8000" smtClean="0"/>
              <a:t>рисками  </a:t>
            </a:r>
            <a:r>
              <a:rPr lang="ru-RU" sz="8000"/>
              <a:t>для  качества.  Степень  усилий  и  формальности  оценки  должна </a:t>
            </a:r>
            <a:r>
              <a:rPr lang="ru-RU" sz="8000" smtClean="0"/>
              <a:t>соразмеряться </a:t>
            </a:r>
            <a:r>
              <a:rPr lang="ru-RU" sz="8000"/>
              <a:t>со степенью риска</a:t>
            </a:r>
            <a:r>
              <a:rPr lang="en-US" sz="8000"/>
              <a:t>; </a:t>
            </a:r>
            <a:r>
              <a:rPr lang="ru-RU" sz="8000"/>
              <a:t>предлагаемые изменения необходимо оценивать относительно разрешения на </a:t>
            </a:r>
            <a:r>
              <a:rPr lang="ru-RU" sz="8000" smtClean="0"/>
              <a:t>продажу</a:t>
            </a:r>
            <a:r>
              <a:rPr lang="ru-RU" sz="8000"/>
              <a:t>,  включая  проектное  поле  (если  установлено)  и (или)  текущее </a:t>
            </a:r>
            <a:r>
              <a:rPr lang="ru-RU" sz="8000" smtClean="0"/>
              <a:t>понимание </a:t>
            </a:r>
            <a:r>
              <a:rPr lang="ru-RU" sz="8000"/>
              <a:t>продукта и процесса. Должна быть оценка для определения того, </a:t>
            </a:r>
            <a:r>
              <a:rPr lang="ru-RU" sz="8000" smtClean="0"/>
              <a:t>требуется </a:t>
            </a:r>
            <a:r>
              <a:rPr lang="ru-RU" sz="8000"/>
              <a:t>ли — в соответствии с региональными требованиями — изменение </a:t>
            </a:r>
            <a:r>
              <a:rPr lang="ru-RU" sz="8000" smtClean="0"/>
              <a:t>регуляторного </a:t>
            </a:r>
            <a:r>
              <a:rPr lang="ru-RU" sz="8000"/>
              <a:t>досье. Как указано в ICH Q8, работа в  пределах проектного </a:t>
            </a:r>
            <a:r>
              <a:rPr lang="ru-RU" sz="8000" smtClean="0"/>
              <a:t>поля  </a:t>
            </a:r>
            <a:r>
              <a:rPr lang="ru-RU" sz="8000"/>
              <a:t>не  рассматривается  в  качестве  изменения  (с  точки  зрения  подачи </a:t>
            </a:r>
            <a:r>
              <a:rPr lang="ru-RU" sz="8000" smtClean="0"/>
              <a:t>регуляторного  </a:t>
            </a:r>
            <a:r>
              <a:rPr lang="ru-RU" sz="8000"/>
              <a:t>досье).  </a:t>
            </a:r>
            <a:endParaRPr lang="ru-RU" sz="6400"/>
          </a:p>
          <a:p>
            <a:pPr marL="0" indent="0">
              <a:buNone/>
            </a:pPr>
            <a:endParaRPr lang="ru-RU" sz="6400" smtClean="0"/>
          </a:p>
          <a:p>
            <a:pPr marL="0" indent="0">
              <a:buNone/>
            </a:pPr>
            <a:endParaRPr lang="ru-RU" sz="6400"/>
          </a:p>
          <a:p>
            <a:pPr marL="0" indent="0">
              <a:buNone/>
            </a:pPr>
            <a:endParaRPr lang="ru-RU" sz="4000"/>
          </a:p>
          <a:p>
            <a:pPr marL="0" indent="0">
              <a:buNone/>
            </a:pPr>
            <a:endParaRPr lang="ru-RU" sz="2100"/>
          </a:p>
          <a:p>
            <a:pPr marL="0" indent="0">
              <a:buNone/>
            </a:pPr>
            <a:endParaRPr lang="ru-RU" sz="2100" smtClean="0"/>
          </a:p>
          <a:p>
            <a:pPr marL="0" indent="0">
              <a:buNone/>
            </a:pPr>
            <a:endParaRPr lang="ru-RU" sz="1600"/>
          </a:p>
          <a:p>
            <a:pPr marL="0" indent="0">
              <a:buNone/>
            </a:pPr>
            <a:endParaRPr lang="ru-RU" sz="1600" i="1"/>
          </a:p>
          <a:p>
            <a:pPr marL="0" indent="0">
              <a:buNone/>
            </a:pPr>
            <a:br>
              <a:rPr lang="ru-RU" sz="1600"/>
            </a:br>
            <a:endParaRPr lang="ru-RU" sz="1600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9718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96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base"/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</a:t>
            </a:r>
            <a:r>
              <a:rPr lang="en-US" sz="2000" smtClean="0"/>
              <a:t>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b="1" smtClean="0"/>
              <a:t>Введение</a:t>
            </a:r>
            <a:endParaRPr lang="en-US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097" y="1545021"/>
            <a:ext cx="10657489" cy="4929352"/>
          </a:xfrm>
        </p:spPr>
        <p:txBody>
          <a:bodyPr>
            <a:normAutofit fontScale="25000" lnSpcReduction="20000"/>
          </a:bodyPr>
          <a:lstStyle/>
          <a:p>
            <a:endParaRPr lang="ru-RU" sz="6400" i="1" smtClean="0"/>
          </a:p>
          <a:p>
            <a:pPr marL="0" indent="0">
              <a:buNone/>
            </a:pPr>
            <a:r>
              <a:rPr lang="ru-RU" sz="6400" i="1" smtClean="0"/>
              <a:t>Настоящий </a:t>
            </a:r>
            <a:r>
              <a:rPr lang="ru-RU" sz="6400" i="1"/>
              <a:t>документ </a:t>
            </a:r>
            <a:r>
              <a:rPr lang="ru-RU" sz="6400" b="1" i="1"/>
              <a:t>устанавливает новое </a:t>
            </a:r>
            <a:r>
              <a:rPr lang="ru-RU" sz="6400" i="1"/>
              <a:t>трехстороннее руководство </a:t>
            </a:r>
            <a:r>
              <a:rPr lang="en-US" sz="6400" i="1"/>
              <a:t>ICH, </a:t>
            </a:r>
            <a:r>
              <a:rPr lang="ru-RU" sz="6400" i="1" smtClean="0"/>
              <a:t>описывающее </a:t>
            </a:r>
            <a:r>
              <a:rPr lang="ru-RU" sz="6400" i="1"/>
              <a:t>модель эффективной системы управления качеством </a:t>
            </a:r>
          </a:p>
          <a:p>
            <a:pPr marL="0" indent="0">
              <a:buNone/>
            </a:pPr>
            <a:r>
              <a:rPr lang="ru-RU" sz="6400" i="1"/>
              <a:t>(менеджмента качества) для фармацевтической отрасли, называемую системой </a:t>
            </a:r>
          </a:p>
          <a:p>
            <a:pPr marL="0" indent="0">
              <a:buNone/>
            </a:pPr>
            <a:r>
              <a:rPr lang="ru-RU" sz="6400" i="1"/>
              <a:t>фармацевтического качества. </a:t>
            </a:r>
            <a:endParaRPr lang="ru-RU" sz="6400" i="1" smtClean="0"/>
          </a:p>
          <a:p>
            <a:pPr marL="0" indent="0">
              <a:buNone/>
            </a:pPr>
            <a:r>
              <a:rPr lang="ru-RU" sz="6400" smtClean="0"/>
              <a:t>На </a:t>
            </a:r>
            <a:r>
              <a:rPr lang="ru-RU" sz="6400"/>
              <a:t>протяжении настоящего руководства понятие </a:t>
            </a:r>
          </a:p>
          <a:p>
            <a:pPr marL="0" indent="0">
              <a:buNone/>
            </a:pPr>
            <a:r>
              <a:rPr lang="ru-RU" sz="6400"/>
              <a:t>«система фармацевтического качества» обозначает </a:t>
            </a:r>
            <a:r>
              <a:rPr lang="en-US" sz="6400"/>
              <a:t>ICH Q10-</a:t>
            </a:r>
            <a:r>
              <a:rPr lang="ru-RU" sz="6400"/>
              <a:t>модель. </a:t>
            </a:r>
          </a:p>
          <a:p>
            <a:pPr marL="0" indent="0">
              <a:buNone/>
            </a:pPr>
            <a:r>
              <a:rPr lang="en-US" sz="6400" smtClean="0"/>
              <a:t>ICH </a:t>
            </a:r>
            <a:r>
              <a:rPr lang="en-US" sz="6400"/>
              <a:t>Q10 </a:t>
            </a:r>
            <a:r>
              <a:rPr lang="ru-RU" sz="6400" i="1"/>
              <a:t>описывает </a:t>
            </a:r>
            <a:r>
              <a:rPr lang="ru-RU" sz="6400" b="1" i="1"/>
              <a:t>единую всеобъемлющую модель эффективной системы </a:t>
            </a:r>
          </a:p>
          <a:p>
            <a:pPr marL="0" indent="0">
              <a:buNone/>
            </a:pPr>
            <a:r>
              <a:rPr lang="ru-RU" sz="6400" b="1" i="1"/>
              <a:t>фармацевтического качества, которая </a:t>
            </a:r>
            <a:r>
              <a:rPr lang="ru-RU" sz="6400" b="1" i="1" smtClean="0"/>
              <a:t>основывается:</a:t>
            </a:r>
          </a:p>
          <a:p>
            <a:pPr marL="0" indent="0">
              <a:buNone/>
            </a:pPr>
            <a:r>
              <a:rPr lang="ru-RU" sz="6400" smtClean="0"/>
              <a:t> </a:t>
            </a:r>
            <a:r>
              <a:rPr lang="ru-RU" sz="6400"/>
              <a:t>на концепциях качества </a:t>
            </a:r>
          </a:p>
          <a:p>
            <a:pPr marL="0" indent="0">
              <a:buNone/>
            </a:pPr>
            <a:r>
              <a:rPr lang="ru-RU" sz="6400"/>
              <a:t>Международной организации по стандартизации (ИСО), включает применимые </a:t>
            </a:r>
          </a:p>
          <a:p>
            <a:pPr marL="0" indent="0">
              <a:buNone/>
            </a:pPr>
            <a:r>
              <a:rPr lang="ru-RU" sz="6400"/>
              <a:t>регламенты по надлежащей производственной практике (</a:t>
            </a:r>
            <a:r>
              <a:rPr lang="en-US" sz="6400"/>
              <a:t>GMP) </a:t>
            </a:r>
            <a:r>
              <a:rPr lang="ru-RU" sz="6400"/>
              <a:t>и дополняет </a:t>
            </a:r>
          </a:p>
          <a:p>
            <a:pPr marL="0" indent="0">
              <a:buNone/>
            </a:pPr>
            <a:r>
              <a:rPr lang="en-US" sz="6400"/>
              <a:t>ICH Q8 «</a:t>
            </a:r>
            <a:r>
              <a:rPr lang="ru-RU" sz="6400"/>
              <a:t>Фармацевтическая разработка» и </a:t>
            </a:r>
            <a:r>
              <a:rPr lang="en-US" sz="6400"/>
              <a:t>ICH Q9 «</a:t>
            </a:r>
            <a:r>
              <a:rPr lang="ru-RU" sz="6400"/>
              <a:t>Управление рисками для </a:t>
            </a:r>
          </a:p>
          <a:p>
            <a:pPr marL="0" indent="0">
              <a:buNone/>
            </a:pPr>
            <a:r>
              <a:rPr lang="ru-RU" sz="6400"/>
              <a:t>качества».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6845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7352"/>
            <a:ext cx="9601200" cy="9249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</a:t>
            </a:r>
            <a:br>
              <a:rPr lang="ru-RU" sz="2000"/>
            </a:br>
            <a:r>
              <a:rPr lang="en-US" sz="2000" b="1"/>
              <a:t>3.2</a:t>
            </a:r>
            <a:r>
              <a:rPr lang="ru-RU" sz="2000" b="1"/>
              <a:t>.1</a:t>
            </a:r>
            <a:r>
              <a:rPr lang="en-US" sz="2000" b="1"/>
              <a:t>  </a:t>
            </a:r>
            <a:r>
              <a:rPr lang="ru-RU" sz="2000" b="1"/>
              <a:t>Элементы системы фармацевтического качества. 3.2.2. Система корректирующих действий  и предупреждающих действий (</a:t>
            </a:r>
            <a:r>
              <a:rPr lang="en-US" sz="2000" b="1"/>
              <a:t>CAPA</a:t>
            </a:r>
            <a:r>
              <a:rPr lang="en-US" sz="2000" b="1" smtClean="0"/>
              <a:t>)</a:t>
            </a:r>
            <a:r>
              <a:rPr lang="ru-RU" sz="2000" b="1"/>
              <a:t>. 3.2.3. Система управления изменениями. </a:t>
            </a:r>
            <a:br>
              <a:rPr lang="ru-RU" sz="2000" b="1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282262"/>
            <a:ext cx="10011103" cy="5475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smtClean="0"/>
              <a:t> </a:t>
            </a:r>
            <a:r>
              <a:rPr lang="ru-RU"/>
              <a:t>Однако  с  точки  зрения  системы  фармацевтического качества все изменения подлежат оценке системой управления изменениями компании</a:t>
            </a:r>
            <a:r>
              <a:rPr lang="en-US"/>
              <a:t>; </a:t>
            </a:r>
            <a:r>
              <a:rPr lang="ru-RU"/>
              <a:t>экспертные команды, обладающие соответствующими опытом и знаниями в релевантных  областях  (например,  фармацевтической  разработке, производстве,  качестве,  регуляторных  отношениях  и  медицине),  должны оценивать  предлагаемые  изменения,  чтобы  обеспечить  техническую обоснованность изменения. Необходимо заранее установить критерии оценки предлагаемого изменения</a:t>
            </a:r>
            <a:r>
              <a:rPr lang="en-US"/>
              <a:t>; </a:t>
            </a:r>
            <a:endParaRPr lang="ru-RU"/>
          </a:p>
          <a:p>
            <a:pPr marL="0" indent="0">
              <a:buNone/>
            </a:pPr>
            <a:r>
              <a:rPr lang="ru-RU"/>
              <a:t>П</a:t>
            </a:r>
            <a:r>
              <a:rPr lang="ru-RU" smtClean="0"/>
              <a:t>осле  </a:t>
            </a:r>
            <a:r>
              <a:rPr lang="ru-RU"/>
              <a:t>внедрения  необходимо  выполнить  оценку  изменения,  чтобы </a:t>
            </a:r>
            <a:r>
              <a:rPr lang="ru-RU" smtClean="0"/>
              <a:t>подтвердить</a:t>
            </a:r>
            <a:r>
              <a:rPr lang="ru-RU"/>
              <a:t>,  что  цели  его  были  достигнуты  и  что  не  возникло </a:t>
            </a:r>
            <a:r>
              <a:rPr lang="ru-RU" smtClean="0"/>
              <a:t>неблагоприятного </a:t>
            </a:r>
            <a:r>
              <a:rPr lang="ru-RU"/>
              <a:t>влияния на качество</a:t>
            </a:r>
            <a:r>
              <a:rPr lang="en-US"/>
              <a:t>. </a:t>
            </a:r>
            <a:r>
              <a:rPr lang="ru-RU"/>
              <a:t>Изменения</a:t>
            </a:r>
            <a:r>
              <a:rPr lang="en-US"/>
              <a:t> — </a:t>
            </a:r>
            <a:r>
              <a:rPr lang="ru-RU" smtClean="0"/>
              <a:t>неотъемлемая часть </a:t>
            </a:r>
            <a:r>
              <a:rPr lang="ru-RU"/>
              <a:t>процесса </a:t>
            </a:r>
            <a:r>
              <a:rPr lang="ru-RU" smtClean="0"/>
              <a:t>разработки </a:t>
            </a:r>
            <a:r>
              <a:rPr lang="ru-RU"/>
              <a:t>и </a:t>
            </a:r>
            <a:r>
              <a:rPr lang="ru-RU" smtClean="0"/>
              <a:t>требует документирования</a:t>
            </a:r>
            <a:r>
              <a:rPr lang="ru-RU"/>
              <a:t>; формальность </a:t>
            </a:r>
            <a:r>
              <a:rPr lang="ru-RU" smtClean="0"/>
              <a:t>процесса управления изменениями должна согласовываться со </a:t>
            </a:r>
            <a:r>
              <a:rPr lang="ru-RU"/>
              <a:t>стадией </a:t>
            </a:r>
            <a:r>
              <a:rPr lang="ru-RU" smtClean="0"/>
              <a:t>фармацевтической разработки. Система управления изменениями должна обеспечивать управление </a:t>
            </a:r>
            <a:r>
              <a:rPr lang="ru-RU"/>
              <a:t>и </a:t>
            </a:r>
            <a:r>
              <a:rPr lang="ru-RU" smtClean="0"/>
              <a:t>документирование корректировок процесса </a:t>
            </a:r>
            <a:r>
              <a:rPr lang="ru-RU"/>
              <a:t>во время </a:t>
            </a:r>
            <a:r>
              <a:rPr lang="ru-RU" smtClean="0"/>
              <a:t>трансфера технологий.  Необходимо располагать формальной системой управления изменениями </a:t>
            </a:r>
            <a:r>
              <a:rPr lang="ru-RU"/>
              <a:t>в </a:t>
            </a:r>
            <a:r>
              <a:rPr lang="ru-RU" smtClean="0"/>
              <a:t>коммерческом производстве</a:t>
            </a:r>
            <a:r>
              <a:rPr lang="ru-RU"/>
              <a:t>. </a:t>
            </a:r>
            <a:r>
              <a:rPr lang="ru-RU" smtClean="0"/>
              <a:t>Надзор </a:t>
            </a:r>
            <a:r>
              <a:rPr lang="ru-RU"/>
              <a:t>службой </a:t>
            </a:r>
            <a:r>
              <a:rPr lang="ru-RU" smtClean="0"/>
              <a:t>качества </a:t>
            </a:r>
            <a:r>
              <a:rPr lang="ru-RU"/>
              <a:t>должен </a:t>
            </a:r>
            <a:r>
              <a:rPr lang="ru-RU" smtClean="0"/>
              <a:t>давать </a:t>
            </a:r>
            <a:r>
              <a:rPr lang="ru-RU"/>
              <a:t>гарантию </a:t>
            </a:r>
            <a:r>
              <a:rPr lang="ru-RU" smtClean="0"/>
              <a:t>соответствующих научных </a:t>
            </a:r>
            <a:r>
              <a:rPr lang="ru-RU"/>
              <a:t>и </a:t>
            </a:r>
            <a:r>
              <a:rPr lang="ru-RU" smtClean="0"/>
              <a:t>основанных </a:t>
            </a:r>
            <a:r>
              <a:rPr lang="ru-RU"/>
              <a:t>на </a:t>
            </a:r>
            <a:r>
              <a:rPr lang="ru-RU" smtClean="0"/>
              <a:t>риске оценок. Любые </a:t>
            </a:r>
            <a:r>
              <a:rPr lang="ru-RU"/>
              <a:t>изменения </a:t>
            </a:r>
            <a:r>
              <a:rPr lang="ru-RU" smtClean="0"/>
              <a:t>после </a:t>
            </a:r>
            <a:r>
              <a:rPr lang="ru-RU"/>
              <a:t>вывода </a:t>
            </a:r>
            <a:r>
              <a:rPr lang="ru-RU" smtClean="0"/>
              <a:t>продукта </a:t>
            </a:r>
            <a:r>
              <a:rPr lang="ru-RU"/>
              <a:t>с рынка </a:t>
            </a:r>
            <a:r>
              <a:rPr lang="ru-RU" smtClean="0"/>
              <a:t>должны проходить </a:t>
            </a:r>
            <a:r>
              <a:rPr lang="ru-RU"/>
              <a:t>через </a:t>
            </a:r>
            <a:r>
              <a:rPr lang="ru-RU" smtClean="0"/>
              <a:t>надлежащую систему управления изменениями. 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 sz="1600"/>
          </a:p>
          <a:p>
            <a:pPr marL="0" indent="0">
              <a:buNone/>
            </a:pPr>
            <a:endParaRPr lang="ru-RU" sz="1600"/>
          </a:p>
          <a:p>
            <a:pPr marL="0" indent="0">
              <a:buNone/>
            </a:pP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39810326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2760"/>
            <a:ext cx="9601200" cy="7882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/>
              <a:t>Система </a:t>
            </a:r>
            <a:r>
              <a:rPr lang="ru-RU" sz="2000"/>
              <a:t>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b="1" smtClean="0"/>
              <a:t>3.2.4. Управленческий анализ работы процесса и качества продукта. </a:t>
            </a: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19200"/>
            <a:ext cx="9601200" cy="54969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/>
              <a:t>Управленческий анализ должен гарантировать, чтобы на протяжении жизненного </a:t>
            </a:r>
          </a:p>
          <a:p>
            <a:pPr marL="0" indent="0" algn="just">
              <a:buNone/>
            </a:pPr>
            <a:r>
              <a:rPr lang="ru-RU" sz="8000"/>
              <a:t>цикла  происходило  управление  работой  процесса  и  качеством  продукта.  В </a:t>
            </a:r>
          </a:p>
          <a:p>
            <a:pPr marL="0" indent="0" algn="just">
              <a:buNone/>
            </a:pPr>
            <a:r>
              <a:rPr lang="ru-RU" sz="8000"/>
              <a:t>зависимости  от  размера и  сложности компании  управленческий  анализ  может </a:t>
            </a:r>
          </a:p>
          <a:p>
            <a:pPr marL="0" indent="0" algn="just">
              <a:buNone/>
            </a:pPr>
            <a:r>
              <a:rPr lang="ru-RU" sz="8000"/>
              <a:t>представлять  собой  серию  оценок  на  различных  управленческих  уровнях  и </a:t>
            </a:r>
          </a:p>
          <a:p>
            <a:pPr marL="0" indent="0" algn="just">
              <a:buNone/>
            </a:pPr>
            <a:r>
              <a:rPr lang="ru-RU" sz="8000"/>
              <a:t>должен  включать  своевременный  и  эффективный  процесс  коммуникации  и донесения информации, чтобы довести соответствующие проблемы с качеством до сведения высших уровней руководства для оценки.   Система управленческого анализа должна включать: результаты регуляторных инспекций и находок, аудитов и других оценок, а также обязательства перед регуляторными органами; </a:t>
            </a:r>
          </a:p>
          <a:p>
            <a:pPr marL="0" indent="0" algn="just">
              <a:buNone/>
            </a:pPr>
            <a:r>
              <a:rPr lang="ru-RU" sz="8000" smtClean="0"/>
              <a:t>периодические </a:t>
            </a:r>
            <a:r>
              <a:rPr lang="ru-RU" sz="8000"/>
              <a:t>обзоры качества, которые могут включать: )  такие  меры  удовлетворенности  потребителей,  как  претензии  к </a:t>
            </a:r>
            <a:r>
              <a:rPr lang="ru-RU" sz="8000" smtClean="0"/>
              <a:t>качеству </a:t>
            </a:r>
            <a:r>
              <a:rPr lang="ru-RU" sz="8000"/>
              <a:t>и отзывы</a:t>
            </a:r>
            <a:r>
              <a:rPr lang="en-US" sz="8000"/>
              <a:t>; </a:t>
            </a:r>
            <a:endParaRPr lang="ru-RU" sz="8000"/>
          </a:p>
          <a:p>
            <a:pPr marL="0" indent="0" algn="just">
              <a:buNone/>
            </a:pPr>
            <a:r>
              <a:rPr lang="ru-RU" sz="8000"/>
              <a:t>выводы мониторинга за работой процесса и качеством продукта; эффективность  изменений  процесса  и  продукта,  в  том  числе </a:t>
            </a:r>
            <a:r>
              <a:rPr lang="ru-RU" sz="8000" smtClean="0"/>
              <a:t>обусловленные  </a:t>
            </a:r>
            <a:r>
              <a:rPr lang="ru-RU" sz="8000"/>
              <a:t>корректирующим  действием  и  предупреждающими </a:t>
            </a:r>
            <a:r>
              <a:rPr lang="ru-RU" sz="8000" smtClean="0"/>
              <a:t>действиями</a:t>
            </a:r>
            <a:r>
              <a:rPr lang="ru-RU" sz="8000"/>
              <a:t>; любые последующие меры по результатам предыдущих управленческих </a:t>
            </a:r>
            <a:r>
              <a:rPr lang="ru-RU" sz="8000" smtClean="0"/>
              <a:t>анализов</a:t>
            </a:r>
            <a:r>
              <a:rPr lang="en-US" sz="8000" smtClean="0"/>
              <a:t>.</a:t>
            </a:r>
            <a:endParaRPr lang="ru-RU" sz="8000" smtClean="0"/>
          </a:p>
          <a:p>
            <a:pPr marL="0" indent="0" algn="just">
              <a:buNone/>
            </a:pPr>
            <a:r>
              <a:rPr lang="ru-RU" sz="8000"/>
              <a:t>Система  управленческого  анализа  должна  определять  соответствующие </a:t>
            </a:r>
            <a:r>
              <a:rPr lang="ru-RU" sz="8000" smtClean="0"/>
              <a:t>действия</a:t>
            </a:r>
            <a:r>
              <a:rPr lang="en-US" sz="8000"/>
              <a:t>, </a:t>
            </a:r>
            <a:r>
              <a:rPr lang="ru-RU" sz="8000"/>
              <a:t>такие как</a:t>
            </a:r>
            <a:r>
              <a:rPr lang="en-US" sz="8000"/>
              <a:t>: </a:t>
            </a:r>
            <a:r>
              <a:rPr lang="ru-RU" sz="8000"/>
              <a:t>улучшения процессов производства и продуктов; предоставление, подготовка и (или) перераспределение ресурсов; получение и распространение знаний. </a:t>
            </a:r>
          </a:p>
          <a:p>
            <a:pPr marL="0" indent="0">
              <a:buNone/>
            </a:pPr>
            <a:endParaRPr lang="ru-RU" sz="8000"/>
          </a:p>
          <a:p>
            <a:pPr marL="0" indent="0">
              <a:buNone/>
            </a:pPr>
            <a:r>
              <a:rPr lang="en-US" smtClean="0"/>
              <a:t> </a:t>
            </a: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2704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2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/>
              <a:t>Система фармацевтического качества (</a:t>
            </a:r>
            <a:r>
              <a:rPr lang="en-US" sz="2000" b="1"/>
              <a:t>ICH Q10)Pharmaceutical Quality </a:t>
            </a:r>
            <a:r>
              <a:rPr lang="en-US" sz="2000" b="1" smtClean="0"/>
              <a:t>System</a:t>
            </a:r>
            <a:r>
              <a:rPr lang="ru-RU" sz="2000" b="1" smtClean="0"/>
              <a:t>.</a:t>
            </a:r>
            <a:r>
              <a:rPr lang="ru-RU" sz="2000"/>
              <a:t> 4.3  Результаты управленческого анализа и мониторинга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97876"/>
            <a:ext cx="9601200" cy="4939862"/>
          </a:xfrm>
        </p:spPr>
        <p:txBody>
          <a:bodyPr/>
          <a:lstStyle/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Итог  управленческого  анализа  системы  фармацевтического  качества  и </a:t>
            </a:r>
          </a:p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мониторинга внутренних и внешних факторов может включать: </a:t>
            </a:r>
          </a:p>
          <a:p>
            <a:pPr marL="0" indent="0">
              <a:buNone/>
            </a:pPr>
            <a:r>
              <a:rPr lang="ru-RU"/>
              <a:t>совершенствование системы фармацевтического качества и связанных с ней </a:t>
            </a:r>
          </a:p>
          <a:p>
            <a:pPr marL="0" indent="0">
              <a:buNone/>
            </a:pPr>
            <a:r>
              <a:rPr lang="ru-RU"/>
              <a:t>процессов</a:t>
            </a:r>
            <a:r>
              <a:rPr lang="en-US"/>
              <a:t>; </a:t>
            </a:r>
            <a:r>
              <a:rPr lang="ru-RU"/>
              <a:t>распределение  или  перераспределение  ресурсов  и (или)  подготовку </a:t>
            </a:r>
          </a:p>
          <a:p>
            <a:pPr marL="0" indent="0">
              <a:buNone/>
            </a:pPr>
            <a:r>
              <a:rPr lang="ru-RU"/>
              <a:t>п</a:t>
            </a:r>
            <a:r>
              <a:rPr lang="ru-RU" smtClean="0"/>
              <a:t>ерсонала;</a:t>
            </a:r>
            <a:r>
              <a:rPr lang="ru-RU"/>
              <a:t> пересмотры политики или целей в области качества; документирование  и  своевременное  и  эффективное  донесение  результатов </a:t>
            </a:r>
            <a:r>
              <a:rPr lang="ru-RU" smtClean="0"/>
              <a:t>управленческого </a:t>
            </a:r>
            <a:r>
              <a:rPr lang="ru-RU"/>
              <a:t>анализа и действий, включая доведение соответствующих </a:t>
            </a:r>
            <a:r>
              <a:rPr lang="ru-RU" smtClean="0"/>
              <a:t>проблем </a:t>
            </a:r>
            <a:r>
              <a:rPr lang="ru-RU"/>
              <a:t>до сведения старшего руководства.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758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7800" y="293509"/>
            <a:ext cx="6908800" cy="6208890"/>
          </a:xfrm>
        </p:spPr>
      </p:pic>
    </p:spTree>
    <p:extLst>
      <p:ext uri="{BB962C8B-B14F-4D97-AF65-F5344CB8AC3E}">
        <p14:creationId xmlns:p14="http://schemas.microsoft.com/office/powerpoint/2010/main" val="36992764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Источники;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rgbClr val="030303"/>
                </a:solidFill>
                <a:latin typeface="Ubuntu"/>
              </a:rPr>
              <a:t>Система фармацевтического качества (ICH Q10). Перевод: PharmAdvisor, версия перевода от 15.06.2021. URL: https://pharmadvisor.ru/document/tr3641/ (дата обращения: 14.07.2023).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9256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43910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Структура фармацевтической разработки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72055"/>
            <a:ext cx="9601200" cy="5454869"/>
          </a:xfrm>
        </p:spPr>
        <p:txBody>
          <a:bodyPr>
            <a:noAutofit/>
          </a:bodyPr>
          <a:lstStyle/>
          <a:p>
            <a:r>
              <a:rPr lang="ru-RU" sz="1800"/>
              <a:t>Процесс реализации нового производства </a:t>
            </a:r>
            <a:r>
              <a:rPr lang="ru-RU" sz="1800" smtClean="0"/>
              <a:t>препарата дженерика </a:t>
            </a:r>
            <a:r>
              <a:rPr lang="ru-RU" sz="1800"/>
              <a:t>можно разделить на три основные стадии: </a:t>
            </a:r>
            <a:endParaRPr lang="ru-RU" sz="1800" smtClean="0"/>
          </a:p>
          <a:p>
            <a:pPr marL="0" indent="0">
              <a:buNone/>
            </a:pPr>
            <a:r>
              <a:rPr lang="ru-RU" sz="1800" smtClean="0"/>
              <a:t>1</a:t>
            </a:r>
            <a:r>
              <a:rPr lang="ru-RU" sz="1800"/>
              <a:t>. Фармацевтическая разработка. 2. Внедрение препарата на производство. 3. Формирование регистрационного досье на препарат. </a:t>
            </a:r>
            <a:endParaRPr lang="ru-RU" sz="1800" smtClean="0"/>
          </a:p>
          <a:p>
            <a:pPr marL="0" indent="0">
              <a:buNone/>
            </a:pPr>
            <a:r>
              <a:rPr lang="ru-RU" sz="1800" smtClean="0"/>
              <a:t>Необходимо  </a:t>
            </a:r>
            <a:r>
              <a:rPr lang="ru-RU" sz="1800"/>
              <a:t>рассмотреть стадию фармацевтической разработки и разработать алгоритм действий при проведении исследования в ходе разработки нового лекарственного препарата, который можно применять в производственном процессе. </a:t>
            </a:r>
            <a:endParaRPr lang="ru-RU" sz="1800" smtClean="0"/>
          </a:p>
          <a:p>
            <a:pPr marL="0" indent="0">
              <a:buNone/>
            </a:pPr>
            <a:r>
              <a:rPr lang="ru-RU" sz="1800" smtClean="0"/>
              <a:t>На </a:t>
            </a:r>
            <a:r>
              <a:rPr lang="ru-RU" sz="1800"/>
              <a:t>основе данного алгоритма процесс фармацевтической разработки может быть разделен на пять этапов и оптимизирован. Руководитель проекта сможет контролировать процесс. </a:t>
            </a:r>
            <a:endParaRPr lang="ru-RU" sz="1800" smtClean="0"/>
          </a:p>
          <a:p>
            <a:pPr marL="0" indent="0">
              <a:buNone/>
            </a:pPr>
            <a:r>
              <a:rPr lang="ru-RU" sz="1800" smtClean="0"/>
              <a:t>Производство </a:t>
            </a:r>
            <a:r>
              <a:rPr lang="ru-RU" sz="1800"/>
              <a:t>препаратов - дженериков — это наиболее распространенный путь, который сегодня выбирают многие фармацевтические компании, потому как именно препарат-дженерик позволяет компании быстро выйти на фармацевтический рынок </a:t>
            </a:r>
            <a:r>
              <a:rPr lang="ru-RU" sz="1800" smtClean="0"/>
              <a:t>. </a:t>
            </a:r>
          </a:p>
          <a:p>
            <a:pPr marL="0" indent="0">
              <a:buNone/>
            </a:pPr>
            <a:r>
              <a:rPr lang="ru-RU" sz="1800" smtClean="0"/>
              <a:t>Фармацевтическая </a:t>
            </a:r>
            <a:r>
              <a:rPr lang="ru-RU" sz="1800"/>
              <a:t>разработка требует взаимодействия разных подразделений производства, которые работают в параллели друг с другом. Поэтому необходима разработка алгоритма для оптимизации процесса. Важно учитывать временные рамки, что позволит сократить сроки введения препарата на производство</a:t>
            </a:r>
            <a:r>
              <a:rPr lang="ru-RU" sz="1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24778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38807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Структура фармацевтической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19503"/>
            <a:ext cx="9601200" cy="4847897"/>
          </a:xfrm>
        </p:spPr>
        <p:txBody>
          <a:bodyPr/>
          <a:lstStyle/>
          <a:p>
            <a:r>
              <a:rPr lang="ru-RU"/>
              <a:t> Стоит отметить, что современный подход к разработке включает в себя использование международной концепции Quality by Design (QbyD</a:t>
            </a:r>
            <a:r>
              <a:rPr lang="ru-RU" smtClean="0"/>
              <a:t>).</a:t>
            </a:r>
          </a:p>
          <a:p>
            <a:r>
              <a:rPr lang="ru-RU" smtClean="0"/>
              <a:t> </a:t>
            </a:r>
            <a:r>
              <a:rPr lang="ru-RU"/>
              <a:t>Данная концепция является ключевым тезисом гармонизированного руководства ICH Q8 «Фармацевтическая разработка», разработанного в рамках Международной конференции по гармонизации требований к регистрации лекарственных средств для человека (ICH – International Conference Harmonization) </a:t>
            </a:r>
            <a:r>
              <a:rPr lang="ru-RU" smtClean="0"/>
              <a:t>. </a:t>
            </a:r>
          </a:p>
          <a:p>
            <a:r>
              <a:rPr lang="ru-RU" smtClean="0"/>
              <a:t>Главная </a:t>
            </a:r>
            <a:r>
              <a:rPr lang="ru-RU"/>
              <a:t>цель Руководства ICH Q8: дать методические указания по проведению исследований в ходе фармацевтической разработки. Данный документ носит рекомендательный характер. </a:t>
            </a:r>
            <a:endParaRPr lang="ru-RU" smtClean="0"/>
          </a:p>
          <a:p>
            <a:r>
              <a:rPr lang="ru-RU" smtClean="0"/>
              <a:t>Ключевой </a:t>
            </a:r>
            <a:r>
              <a:rPr lang="ru-RU"/>
              <a:t>тезис Руководства ICH Q8: качество не может быть вложено в продукт путем его тестирования после завершения производственного цикла. Оно должно учитываться в нем с начала разработки проекта и на протяжении всех этапов разработки и производства.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7616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91359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Структура фармацевтической разработки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03586"/>
            <a:ext cx="9601200" cy="5181600"/>
          </a:xfrm>
        </p:spPr>
        <p:txBody>
          <a:bodyPr>
            <a:normAutofit lnSpcReduction="10000"/>
          </a:bodyPr>
          <a:lstStyle/>
          <a:p>
            <a:r>
              <a:rPr lang="ru-RU"/>
              <a:t>МАТЕРИАЛЫ И МЕТОДЫ</a:t>
            </a:r>
            <a:r>
              <a:rPr lang="ru-RU" smtClean="0"/>
              <a:t>: Блок-схема  </a:t>
            </a:r>
            <a:r>
              <a:rPr lang="ru-RU"/>
              <a:t>является графическим представлением алгоритма решения задачи. Блок-схема алгоритма – графическое изображение алгоритма в виде связанных между собой с помощью стрелок (линий перехода) блоков – графических символов, каждый из которых соответствует одному шагу алгоритма. Внутри блока дается описание соответствующего </a:t>
            </a:r>
            <a:r>
              <a:rPr lang="ru-RU" smtClean="0"/>
              <a:t>действия (таб.1)</a:t>
            </a:r>
          </a:p>
          <a:p>
            <a:pPr marL="0" indent="0">
              <a:buNone/>
            </a:pPr>
            <a:r>
              <a:rPr lang="ru-RU"/>
              <a:t>Временная диаграмма Гантта – это вид столбчатых диаграмм, используемый для наглядного представления графика работ при выполнении какого-либо проекта.</a:t>
            </a:r>
          </a:p>
          <a:p>
            <a:pPr marL="0" indent="0">
              <a:buNone/>
            </a:pPr>
            <a:r>
              <a:rPr lang="ru-RU"/>
              <a:t> Данная диаграмма позволяет отследить не только список необходимых работ, но также последовательность их выполнения и временные сроки проведения процессов. </a:t>
            </a:r>
          </a:p>
          <a:p>
            <a:pPr marL="0" indent="0">
              <a:buNone/>
            </a:pPr>
            <a:r>
              <a:rPr lang="ru-RU"/>
              <a:t>Диаграмма используется вместе с принципами управления проектами. На вертикальной оси диаграммы отображаются задачи, которые необходимо выполнить, а на горизонтальной – временные интервалы. </a:t>
            </a:r>
          </a:p>
          <a:p>
            <a:pPr marL="0" indent="0">
              <a:buNone/>
            </a:pPr>
            <a:r>
              <a:rPr lang="ru-RU"/>
              <a:t>Ширина полосы на диаграмме представляет продолжительность какой-либо задачи. Ее начало соответствует времени начала задачи, а конец – времени окончания. Также существует понятие «вехи». Веха отображает связь между двумя или несколькими последовательными </a:t>
            </a:r>
            <a:r>
              <a:rPr lang="ru-RU" smtClean="0"/>
              <a:t>задачами(таб.2)</a:t>
            </a:r>
            <a:endParaRPr lang="ru-RU"/>
          </a:p>
          <a:p>
            <a:endParaRPr lang="ru-RU" smtClean="0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5115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354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/>
              <a:t>Структура фармацевтической разработки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40525"/>
            <a:ext cx="10210800" cy="5349765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Временная </a:t>
            </a:r>
            <a:r>
              <a:rPr lang="ru-RU"/>
              <a:t>диаграмма Гантта – это вид столбчатых диаграмм, используемый для наглядного представления графика работ при выполнении какого-либо проекта</a:t>
            </a:r>
            <a:r>
              <a:rPr lang="ru-RU" smtClean="0"/>
              <a:t>.</a:t>
            </a:r>
          </a:p>
          <a:p>
            <a:pPr marL="0" indent="0">
              <a:buNone/>
            </a:pPr>
            <a:r>
              <a:rPr lang="ru-RU" smtClean="0"/>
              <a:t> </a:t>
            </a:r>
            <a:r>
              <a:rPr lang="ru-RU"/>
              <a:t>Данная диаграмма позволяет отследить не только список необходимых работ, но также последовательность их выполнения и временные сроки проведения процессов.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Диаграмма </a:t>
            </a:r>
            <a:r>
              <a:rPr lang="ru-RU"/>
              <a:t>используется вместе с принципами управления проектами. На вертикальной оси диаграммы отображаются задачи, которые необходимо выполнить, а на горизонтальной – временные интервалы.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Ширина </a:t>
            </a:r>
            <a:r>
              <a:rPr lang="ru-RU"/>
              <a:t>полосы на диаграмме представляет продолжительность какой-либо задачи. Ее начало соответствует времени начала задачи, а конец – времени окончания. Также существует понятие «вехи». Веха отображает связь между двумя или несколькими последовательными </a:t>
            </a:r>
            <a:r>
              <a:rPr lang="ru-RU" smtClean="0"/>
              <a:t>задачами.</a:t>
            </a:r>
          </a:p>
          <a:p>
            <a:pPr marL="0" indent="0">
              <a:buNone/>
            </a:pPr>
            <a:r>
              <a:rPr lang="ru-RU" smtClean="0"/>
              <a:t>ИСТ. А.В.Басевич, А.С.Дзюба, И.Е.Каухова, П.И.Андреева. Разработка алгоритма создания нового препарата. Стадия 1. Фармацевтическая разработка.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0231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25822"/>
            <a:ext cx="9601200" cy="399392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Структура фармацевтической </a:t>
            </a:r>
            <a:r>
              <a:rPr lang="ru-RU" sz="2000" b="1" smtClean="0"/>
              <a:t>разработки. Таб.1. Блок-схема</a:t>
            </a:r>
            <a:endParaRPr lang="ru-RU" sz="2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296655"/>
            <a:ext cx="9601200" cy="4653628"/>
          </a:xfrm>
        </p:spPr>
      </p:pic>
    </p:spTree>
    <p:extLst>
      <p:ext uri="{BB962C8B-B14F-4D97-AF65-F5344CB8AC3E}">
        <p14:creationId xmlns:p14="http://schemas.microsoft.com/office/powerpoint/2010/main" val="332019418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84676" cy="6490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/>
              <a:t>Система фармацевтического качества (</a:t>
            </a:r>
            <a:r>
              <a:rPr lang="en-US" sz="2000"/>
              <a:t>ICH </a:t>
            </a:r>
            <a:r>
              <a:rPr lang="en-US" sz="2000" smtClean="0"/>
              <a:t>Q10)Pharmaceutical </a:t>
            </a:r>
            <a:r>
              <a:rPr lang="en-US" sz="2000"/>
              <a:t>Quality </a:t>
            </a:r>
            <a:r>
              <a:rPr lang="en-US" sz="2000" smtClean="0"/>
              <a:t>System</a:t>
            </a:r>
            <a:r>
              <a:rPr lang="ru-RU" sz="2000" smtClean="0"/>
              <a:t>. </a:t>
            </a:r>
            <a:br>
              <a:rPr lang="ru-RU" sz="2000" smtClean="0"/>
            </a:br>
            <a:r>
              <a:rPr lang="ru-RU" sz="2000" b="1" smtClean="0"/>
              <a:t>Введение</a:t>
            </a: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447" y="1476704"/>
            <a:ext cx="10326414" cy="5381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/>
              <a:t>ICH Q10 — это модель для системы фармацевтического качества, </a:t>
            </a:r>
          </a:p>
          <a:p>
            <a:pPr marL="0" indent="0">
              <a:buNone/>
            </a:pPr>
            <a:r>
              <a:rPr lang="ru-RU" sz="2600"/>
              <a:t>которую можно внедрить на разных стадиях жизненного цикла продукта. </a:t>
            </a:r>
          </a:p>
          <a:p>
            <a:pPr marL="0" indent="0">
              <a:buNone/>
            </a:pPr>
            <a:r>
              <a:rPr lang="ru-RU" sz="2600" smtClean="0"/>
              <a:t>Большая </a:t>
            </a:r>
            <a:r>
              <a:rPr lang="ru-RU" sz="2600"/>
              <a:t>часть содержания ICH Q10, применимая к производственным </a:t>
            </a:r>
          </a:p>
          <a:p>
            <a:pPr marL="0" indent="0">
              <a:buNone/>
            </a:pPr>
            <a:r>
              <a:rPr lang="ru-RU" sz="2600"/>
              <a:t>площадкам, в настоящее время закреплена в региональных GMP-требованиях. </a:t>
            </a:r>
          </a:p>
          <a:p>
            <a:pPr marL="0" indent="0">
              <a:buNone/>
            </a:pPr>
            <a:r>
              <a:rPr lang="ru-RU" sz="2600"/>
              <a:t>ICH Q10 </a:t>
            </a:r>
            <a:r>
              <a:rPr lang="ru-RU" sz="2600" b="1"/>
              <a:t>не направлено </a:t>
            </a:r>
            <a:r>
              <a:rPr lang="ru-RU" sz="2600"/>
              <a:t>на создание каких-либо новых ожиданий, выходящих за </a:t>
            </a:r>
          </a:p>
          <a:p>
            <a:pPr marL="0" indent="0">
              <a:buNone/>
            </a:pPr>
            <a:r>
              <a:rPr lang="ru-RU" sz="2600"/>
              <a:t>рамки текущих регуляторных требований. Тем самым содержание ICH Q10, </a:t>
            </a:r>
          </a:p>
          <a:p>
            <a:pPr marL="0" indent="0">
              <a:buNone/>
            </a:pPr>
            <a:r>
              <a:rPr lang="ru-RU" sz="2600" b="1"/>
              <a:t>являющееся дополнительным по отношению к текущим региональным </a:t>
            </a:r>
            <a:r>
              <a:rPr lang="ru-RU" sz="2600" b="1" smtClean="0"/>
              <a:t>GM</a:t>
            </a:r>
            <a:r>
              <a:rPr lang="en-US" sz="2600" b="1" smtClean="0"/>
              <a:t>P </a:t>
            </a:r>
            <a:r>
              <a:rPr lang="ru-RU" sz="2600" b="1" smtClean="0"/>
              <a:t> требованиям</a:t>
            </a:r>
            <a:r>
              <a:rPr lang="ru-RU" sz="2600" smtClean="0"/>
              <a:t>, </a:t>
            </a:r>
            <a:r>
              <a:rPr lang="ru-RU" sz="2600" b="1" smtClean="0"/>
              <a:t>является факультативным.</a:t>
            </a:r>
            <a:r>
              <a:rPr lang="ru-RU" sz="2600" smtClean="0"/>
              <a:t> </a:t>
            </a:r>
          </a:p>
          <a:p>
            <a:pPr marL="0" indent="0">
              <a:buNone/>
            </a:pPr>
            <a:r>
              <a:rPr lang="ru-RU" sz="2600" smtClean="0"/>
              <a:t>ICH </a:t>
            </a:r>
            <a:r>
              <a:rPr lang="ru-RU" sz="2600"/>
              <a:t>Q10 демонстрирует поддержку отраслью и регуляторными органами </a:t>
            </a:r>
          </a:p>
          <a:p>
            <a:pPr marL="0" indent="0">
              <a:buNone/>
            </a:pPr>
            <a:r>
              <a:rPr lang="ru-RU" sz="2600"/>
              <a:t>эффективной системы фармацевтического качества </a:t>
            </a:r>
            <a:r>
              <a:rPr lang="ru-RU" sz="2600" i="1">
                <a:solidFill>
                  <a:srgbClr val="FF0000"/>
                </a:solidFill>
              </a:rPr>
              <a:t>для укрепления качества и </a:t>
            </a:r>
          </a:p>
          <a:p>
            <a:pPr marL="0" indent="0">
              <a:buNone/>
            </a:pPr>
            <a:r>
              <a:rPr lang="ru-RU" sz="2600" i="1">
                <a:solidFill>
                  <a:srgbClr val="FF0000"/>
                </a:solidFill>
              </a:rPr>
              <a:t>доступности лекарств во всем мире в интересах здоровья населения</a:t>
            </a:r>
            <a:r>
              <a:rPr lang="ru-RU" sz="2600">
                <a:solidFill>
                  <a:srgbClr val="FF0000"/>
                </a:solidFill>
              </a:rPr>
              <a:t>. </a:t>
            </a:r>
            <a:r>
              <a:rPr lang="ru-RU" sz="2600"/>
              <a:t>Внедрение </a:t>
            </a:r>
          </a:p>
          <a:p>
            <a:pPr marL="0" indent="0">
              <a:buNone/>
            </a:pPr>
            <a:r>
              <a:rPr lang="ru-RU" sz="2600"/>
              <a:t>ICH Q10 на протяжении всего жизненного цикла продукта должно </a:t>
            </a:r>
          </a:p>
          <a:p>
            <a:pPr marL="0" indent="0">
              <a:buNone/>
            </a:pPr>
            <a:r>
              <a:rPr lang="ru-RU" sz="2600" i="1">
                <a:solidFill>
                  <a:srgbClr val="FF0000"/>
                </a:solidFill>
              </a:rPr>
              <a:t>способствовать инновациям и постоянному улучшению, а также укреплению </a:t>
            </a:r>
          </a:p>
          <a:p>
            <a:pPr marL="0" indent="0">
              <a:buNone/>
            </a:pPr>
            <a:r>
              <a:rPr lang="ru-RU" sz="2600" i="1">
                <a:solidFill>
                  <a:srgbClr val="FF0000"/>
                </a:solidFill>
              </a:rPr>
              <a:t>связи между фармацевтической разработкой и производственной деятельностью. </a:t>
            </a:r>
          </a:p>
          <a:p>
            <a:pPr marL="0" indent="0" algn="ctr">
              <a:buNone/>
            </a:pPr>
            <a:endParaRPr lang="ru-RU" sz="2600" i="1">
              <a:solidFill>
                <a:srgbClr val="FF0000"/>
              </a:solidFill>
            </a:endParaRPr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335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59524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Структура фармацевтической </a:t>
            </a:r>
            <a:r>
              <a:rPr lang="ru-RU" sz="2000" b="1" smtClean="0"/>
              <a:t>разработки</a:t>
            </a:r>
            <a:br>
              <a:rPr lang="ru-RU" sz="2000" b="1" smtClean="0"/>
            </a:br>
            <a:r>
              <a:rPr lang="ru-RU" sz="2000" b="1" smtClean="0"/>
              <a:t>Таб.2. ВРЕМЕННАЯ ДИАГРАММА ГАННТА</a:t>
            </a:r>
            <a:endParaRPr lang="ru-RU" sz="2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3239" y="-608285"/>
            <a:ext cx="4437993" cy="8513382"/>
          </a:xfrm>
        </p:spPr>
      </p:pic>
    </p:spTree>
    <p:extLst>
      <p:ext uri="{BB962C8B-B14F-4D97-AF65-F5344CB8AC3E}">
        <p14:creationId xmlns:p14="http://schemas.microsoft.com/office/powerpoint/2010/main" val="219348378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Рис.1. Алгоритм , отражающий 1,2,3 этапы</a:t>
            </a:r>
            <a:endParaRPr lang="ru-RU" sz="2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1" y="2286000"/>
            <a:ext cx="5244662" cy="4303986"/>
          </a:xfrm>
        </p:spPr>
      </p:pic>
    </p:spTree>
    <p:extLst>
      <p:ext uri="{BB962C8B-B14F-4D97-AF65-F5344CB8AC3E}">
        <p14:creationId xmlns:p14="http://schemas.microsoft.com/office/powerpoint/2010/main" val="424117922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Рис.2. Продолжение этапа 4 на этап 5. 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8" y="2286000"/>
            <a:ext cx="4088524" cy="4572000"/>
          </a:xfrm>
        </p:spPr>
      </p:pic>
    </p:spTree>
    <p:extLst>
      <p:ext uri="{BB962C8B-B14F-4D97-AF65-F5344CB8AC3E}">
        <p14:creationId xmlns:p14="http://schemas.microsoft.com/office/powerpoint/2010/main" val="1822206025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Рис.3. Пятый этап (продолжение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18" y="2286000"/>
            <a:ext cx="2646563" cy="3581400"/>
          </a:xfrm>
        </p:spPr>
      </p:pic>
    </p:spTree>
    <p:extLst>
      <p:ext uri="{BB962C8B-B14F-4D97-AF65-F5344CB8AC3E}">
        <p14:creationId xmlns:p14="http://schemas.microsoft.com/office/powerpoint/2010/main" val="415611739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Рис.4.</a:t>
            </a:r>
            <a:r>
              <a:rPr lang="ru-RU" smtClean="0"/>
              <a:t> </a:t>
            </a:r>
            <a:r>
              <a:rPr lang="ru-RU" sz="2000" smtClean="0"/>
              <a:t>Контрольная карта руководителя</a:t>
            </a:r>
            <a:endParaRPr lang="ru-RU" sz="2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1500" y="1680703"/>
            <a:ext cx="3581400" cy="4791994"/>
          </a:xfrm>
        </p:spPr>
      </p:pic>
    </p:spTree>
    <p:extLst>
      <p:ext uri="{BB962C8B-B14F-4D97-AF65-F5344CB8AC3E}">
        <p14:creationId xmlns:p14="http://schemas.microsoft.com/office/powerpoint/2010/main" val="34645448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75745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Пути поиска активной субстанции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61545"/>
            <a:ext cx="9601200" cy="5370786"/>
          </a:xfrm>
        </p:spPr>
        <p:txBody>
          <a:bodyPr>
            <a:normAutofit fontScale="92500" lnSpcReduction="20000"/>
          </a:bodyPr>
          <a:lstStyle/>
          <a:p>
            <a:r>
              <a:rPr lang="ru-RU" b="1"/>
              <a:t>1. Эволюция процесса поиска биологически активных </a:t>
            </a:r>
            <a:r>
              <a:rPr lang="ru-RU" b="1" smtClean="0"/>
              <a:t>веществ.</a:t>
            </a:r>
          </a:p>
          <a:p>
            <a:pPr marL="0" indent="0">
              <a:buNone/>
            </a:pPr>
            <a:r>
              <a:rPr lang="ru-RU"/>
              <a:t>Серьезным шагом к рациональному дизайну ЛС, основанному на знании структурных </a:t>
            </a:r>
            <a:r>
              <a:rPr lang="ru-RU" smtClean="0"/>
              <a:t>особенно-стей </a:t>
            </a:r>
            <a:r>
              <a:rPr lang="ru-RU"/>
              <a:t>рецептора, явилось установление трехмерных структур белков-рецепторов и их комплексов </a:t>
            </a:r>
            <a:r>
              <a:rPr lang="ru-RU" smtClean="0"/>
              <a:t>с некоторыми </a:t>
            </a:r>
            <a:r>
              <a:rPr lang="ru-RU" err="1"/>
              <a:t>лигандами. Это стало возможным в связи с совершенствованием в 1970-е гг. </a:t>
            </a:r>
            <a:r>
              <a:rPr lang="ru-RU" smtClean="0"/>
              <a:t>методов рентгеноструктурного </a:t>
            </a:r>
            <a:r>
              <a:rPr lang="ru-RU"/>
              <a:t>анализа и ядерного магнитного резонанса</a:t>
            </a:r>
            <a:r>
              <a:rPr lang="ru-RU" smtClean="0"/>
              <a:t>.</a:t>
            </a:r>
          </a:p>
          <a:p>
            <a:r>
              <a:rPr lang="ru-RU"/>
              <a:t>Современный процесс создания новых ЛС интегрирует </a:t>
            </a:r>
            <a:r>
              <a:rPr lang="ru-RU" smtClean="0"/>
              <a:t>все перечисленные </a:t>
            </a:r>
            <a:r>
              <a:rPr lang="ru-RU"/>
              <a:t>подходы и характеризуется </a:t>
            </a:r>
            <a:r>
              <a:rPr lang="ru-RU" err="1" smtClean="0"/>
              <a:t>возрастающимудельным </a:t>
            </a:r>
            <a:r>
              <a:rPr lang="ru-RU"/>
              <a:t>весом компьютерных технологий. За счет </a:t>
            </a:r>
            <a:r>
              <a:rPr lang="ru-RU" err="1" smtClean="0"/>
              <a:t>экстенсификации </a:t>
            </a:r>
            <a:r>
              <a:rPr lang="ru-RU"/>
              <a:t>и усложнения (и, как следствие, снижения </a:t>
            </a:r>
            <a:r>
              <a:rPr lang="ru-RU" smtClean="0"/>
              <a:t>удельной </a:t>
            </a:r>
            <a:r>
              <a:rPr lang="ru-RU"/>
              <a:t>эффективности) проводимых исследований </a:t>
            </a:r>
            <a:r>
              <a:rPr lang="ru-RU" smtClean="0"/>
              <a:t>стоимость выведения </a:t>
            </a:r>
            <a:r>
              <a:rPr lang="ru-RU"/>
              <a:t>на рынок ЛС за последние 30 лет возросла на </a:t>
            </a:r>
            <a:r>
              <a:rPr lang="ru-RU" smtClean="0"/>
              <a:t>два порядка </a:t>
            </a:r>
            <a:r>
              <a:rPr lang="ru-RU"/>
              <a:t>при сохранении все того же 10–12-летнего </a:t>
            </a:r>
            <a:r>
              <a:rPr lang="ru-RU" smtClean="0"/>
              <a:t>периода разработки. </a:t>
            </a:r>
          </a:p>
          <a:p>
            <a:pPr marL="0" indent="0">
              <a:buNone/>
            </a:pPr>
            <a:r>
              <a:rPr lang="ru-RU" smtClean="0"/>
              <a:t>Рис</a:t>
            </a:r>
            <a:r>
              <a:rPr lang="ru-RU"/>
              <a:t>. 1 схематически отображает </a:t>
            </a:r>
            <a:r>
              <a:rPr lang="ru-RU" smtClean="0"/>
              <a:t>усредненные </a:t>
            </a:r>
            <a:r>
              <a:rPr lang="ru-RU"/>
              <a:t>затраты времени и отсев соединений при разработке ЛС</a:t>
            </a:r>
            <a:r>
              <a:rPr lang="ru-RU" smtClean="0"/>
              <a:t>.</a:t>
            </a:r>
          </a:p>
          <a:p>
            <a:pPr marL="0" indent="0">
              <a:buNone/>
            </a:pPr>
            <a:r>
              <a:rPr lang="ru-RU"/>
              <a:t>Несмотря на присутствующие в литературе </a:t>
            </a:r>
            <a:r>
              <a:rPr lang="ru-RU" smtClean="0"/>
              <a:t>оптимистичные </a:t>
            </a:r>
            <a:r>
              <a:rPr lang="ru-RU"/>
              <a:t>оценки нынешней ситуации с разработкой ЛС, в </a:t>
            </a:r>
            <a:r>
              <a:rPr lang="ru-RU" smtClean="0"/>
              <a:t>полном смысле </a:t>
            </a:r>
            <a:r>
              <a:rPr lang="ru-RU"/>
              <a:t>слова рациональное конструирование </a:t>
            </a:r>
            <a:r>
              <a:rPr lang="ru-RU" smtClean="0"/>
              <a:t>эффективных лекарств </a:t>
            </a:r>
            <a:r>
              <a:rPr lang="ru-RU"/>
              <a:t>для этиотропной или патогенетической терапии становится возможным лишь в </a:t>
            </a:r>
            <a:r>
              <a:rPr lang="ru-RU" smtClean="0"/>
              <a:t>настоящее время </a:t>
            </a:r>
            <a:r>
              <a:rPr lang="ru-RU"/>
              <a:t>благодаря прорывам в молекулярной биологии, геномике, компьютерных технологиях. До </a:t>
            </a:r>
            <a:r>
              <a:rPr lang="ru-RU" smtClean="0"/>
              <a:t>последнего </a:t>
            </a:r>
            <a:r>
              <a:rPr lang="ru-RU"/>
              <a:t>же времени практически каждое лекарство создавалось методом проб и ошибок.</a:t>
            </a:r>
          </a:p>
        </p:txBody>
      </p:sp>
    </p:spTree>
    <p:extLst>
      <p:ext uri="{BB962C8B-B14F-4D97-AF65-F5344CB8AC3E}">
        <p14:creationId xmlns:p14="http://schemas.microsoft.com/office/powerpoint/2010/main" val="1592089749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28297"/>
          </a:xfrm>
        </p:spPr>
        <p:txBody>
          <a:bodyPr>
            <a:normAutofit/>
          </a:bodyPr>
          <a:lstStyle/>
          <a:p>
            <a:pPr algn="ctr"/>
            <a:r>
              <a:rPr lang="ru-RU" sz="2000"/>
              <a:t>Пути поиска активной субстанции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545" y="1975945"/>
            <a:ext cx="3983421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644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5311"/>
          </a:xfrm>
        </p:spPr>
        <p:txBody>
          <a:bodyPr>
            <a:normAutofit/>
          </a:bodyPr>
          <a:lstStyle/>
          <a:p>
            <a:r>
              <a:rPr lang="ru-RU" sz="2000" b="1" smtClean="0"/>
              <a:t>Основные направления в компьютерном моделировании биологической активности веществ</a:t>
            </a: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Стратегия поиска биологически активных молекул во многом определяется тем, известны или нет трехмерные структуры молекулы-биолиганда и рецептора-мишени. При этом более ценным является знание структуры рецептора, позволяющее проводить прямое моделирование (непрямое базируется на сравнительном анализе структурных особенностей активных и неактивных соединений).</a:t>
            </a:r>
          </a:p>
          <a:p>
            <a:r>
              <a:rPr lang="ru-RU" smtClean="0"/>
              <a:t>Таблица отражает возможные сочетания знаний о структуре лиганда и рецептора и основные подходы к разработке лекарственных веществ (ЛВ) в каждом из случаев. Кратко охарактеризуем названные методы</a:t>
            </a:r>
          </a:p>
          <a:p>
            <a:r>
              <a:rPr lang="ru-RU" smtClean="0"/>
              <a:t>Таб.1. Основные стратегии, применяемые в компьютерном моделировании биологической активности веществ в зависимости от наличия информации о структуре лигандов и рецепторов.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84143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22" y="685800"/>
            <a:ext cx="9601200" cy="623711"/>
          </a:xfrm>
        </p:spPr>
        <p:txBody>
          <a:bodyPr>
            <a:normAutofit fontScale="90000"/>
          </a:bodyPr>
          <a:lstStyle/>
          <a:p>
            <a:r>
              <a:rPr lang="ru-RU" sz="2000" b="1"/>
              <a:t>Основные направления в компьютерном моделировании биологической активности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09511"/>
            <a:ext cx="9601200" cy="50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/>
              <a:t>Прямое моделирование – один из наиболее эффективных подходов при поиске ЛВ. Это </a:t>
            </a:r>
            <a:r>
              <a:rPr lang="ru-RU" sz="1800" smtClean="0"/>
              <a:t>неудивительно</a:t>
            </a:r>
            <a:r>
              <a:rPr lang="ru-RU" sz="1800"/>
              <a:t>, поскольку в его рамках воссоздается структура лиганд-рецепторного комплекса с </a:t>
            </a:r>
            <a:r>
              <a:rPr lang="ru-RU" sz="1800" smtClean="0"/>
              <a:t>оценкой конформаций </a:t>
            </a:r>
            <a:r>
              <a:rPr lang="ru-RU" sz="1800"/>
              <a:t>и взаимного сродства .</a:t>
            </a:r>
            <a:r>
              <a:rPr lang="ru-RU" sz="1800" smtClean="0"/>
              <a:t> </a:t>
            </a:r>
            <a:r>
              <a:rPr lang="ru-RU" sz="1800" err="1"/>
              <a:t>Докинг-процедуры оценивают комплементарность </a:t>
            </a:r>
            <a:r>
              <a:rPr lang="ru-RU" sz="1800" smtClean="0"/>
              <a:t>известных </a:t>
            </a:r>
            <a:r>
              <a:rPr lang="ru-RU" sz="1800"/>
              <a:t>структур данному активному центру </a:t>
            </a:r>
            <a:r>
              <a:rPr lang="ru-RU" sz="1800" smtClean="0"/>
              <a:t>. </a:t>
            </a:r>
            <a:r>
              <a:rPr lang="ru-RU" sz="1800"/>
              <a:t>Для поиска удобно использовать имеющиеся </a:t>
            </a:r>
            <a:r>
              <a:rPr lang="ru-RU" sz="1800" smtClean="0"/>
              <a:t>обширные </a:t>
            </a:r>
            <a:r>
              <a:rPr lang="ru-RU" sz="1800"/>
              <a:t>базы данных известных соединений. Разработано множество программных пакетов для </a:t>
            </a:r>
            <a:r>
              <a:rPr lang="ru-RU" sz="1800" smtClean="0"/>
              <a:t>практической </a:t>
            </a:r>
            <a:r>
              <a:rPr lang="ru-RU" sz="1800"/>
              <a:t>реализации этого подхода </a:t>
            </a:r>
            <a:r>
              <a:rPr lang="ru-RU" sz="1800" smtClean="0"/>
              <a:t>Основные </a:t>
            </a:r>
            <a:r>
              <a:rPr lang="ru-RU" sz="1800"/>
              <a:t>методологические трудности докинга связаны </a:t>
            </a:r>
            <a:r>
              <a:rPr lang="ru-RU" sz="1800" smtClean="0"/>
              <a:t>с учетом </a:t>
            </a:r>
            <a:r>
              <a:rPr lang="ru-RU" sz="1800" err="1"/>
              <a:t>конформаций лиганда, гибкости рецептора и построением оценочной </a:t>
            </a:r>
            <a:r>
              <a:rPr lang="ru-RU" sz="1800" smtClean="0"/>
              <a:t>функции.</a:t>
            </a:r>
            <a:endParaRPr lang="ru-RU" sz="1800"/>
          </a:p>
          <a:p>
            <a:r>
              <a:rPr lang="ru-RU" sz="1800"/>
              <a:t>В методах </a:t>
            </a:r>
            <a:r>
              <a:rPr lang="ru-RU" sz="1800" i="1" err="1"/>
              <a:t>de novo </a:t>
            </a:r>
            <a:r>
              <a:rPr lang="ru-RU" sz="1800"/>
              <a:t>структура целевых молекул воссоздается путем постепенного </a:t>
            </a:r>
            <a:r>
              <a:rPr lang="ru-RU" sz="1800" smtClean="0"/>
              <a:t>конструирования на </a:t>
            </a:r>
            <a:r>
              <a:rPr lang="ru-RU" sz="1800"/>
              <a:t>основе небольших фрагментов, помещаемых в активный сайт рецептора, путем </a:t>
            </a:r>
            <a:r>
              <a:rPr lang="ru-RU" sz="1800" smtClean="0"/>
              <a:t>минимизации энергии </a:t>
            </a:r>
            <a:r>
              <a:rPr lang="ru-RU" sz="1800"/>
              <a:t>отталкивания групп (стерический фактор) и максимизации энергии связывания </a:t>
            </a:r>
            <a:r>
              <a:rPr lang="ru-RU" sz="1800" smtClean="0"/>
              <a:t>.  Используемые </a:t>
            </a:r>
            <a:r>
              <a:rPr lang="ru-RU" sz="1800"/>
              <a:t>компьютерные процедуры строят гипотетические структуры, которые должны обладать </a:t>
            </a:r>
            <a:r>
              <a:rPr lang="ru-RU" sz="1800" smtClean="0"/>
              <a:t>высоким </a:t>
            </a:r>
            <a:r>
              <a:rPr lang="ru-RU" sz="1800"/>
              <a:t>сродством к рецептору. Недостатками этой методологии являются относительно </a:t>
            </a:r>
            <a:r>
              <a:rPr lang="ru-RU" sz="1800" smtClean="0"/>
              <a:t>невысокая надежность </a:t>
            </a:r>
            <a:r>
              <a:rPr lang="ru-RU" sz="1800"/>
              <a:t>оценки сродства лигандов к связыванию (тенденция к предсказанию ложных </a:t>
            </a:r>
            <a:r>
              <a:rPr lang="ru-RU" sz="1800" smtClean="0"/>
              <a:t>активных молекул</a:t>
            </a:r>
            <a:r>
              <a:rPr lang="ru-RU" sz="1800"/>
              <a:t>) и слишком общие правила построения молекул (значительная доля генерируемых </a:t>
            </a:r>
            <a:r>
              <a:rPr lang="ru-RU" sz="1800" smtClean="0"/>
              <a:t>структур не </a:t>
            </a:r>
            <a:r>
              <a:rPr lang="ru-RU" sz="1800"/>
              <a:t>может быть синтезирована на практике</a:t>
            </a:r>
            <a:r>
              <a:rPr lang="ru-RU" sz="1800" smtClean="0"/>
              <a:t>)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79053233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0156"/>
          </a:xfrm>
        </p:spPr>
        <p:txBody>
          <a:bodyPr>
            <a:normAutofit/>
          </a:bodyPr>
          <a:lstStyle/>
          <a:p>
            <a:r>
              <a:rPr lang="ru-RU" sz="2000" b="1"/>
              <a:t>Основные направления в компьютерном моделировании биологической активности веществ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57867"/>
            <a:ext cx="9601200" cy="5057421"/>
          </a:xfrm>
        </p:spPr>
        <p:txBody>
          <a:bodyPr>
            <a:normAutofit lnSpcReduction="10000"/>
          </a:bodyPr>
          <a:lstStyle/>
          <a:p>
            <a:r>
              <a:rPr lang="ru-RU"/>
              <a:t>Непрямые подходы базируются преимущественно на построении зависимостей «структура </a:t>
            </a:r>
            <a:r>
              <a:rPr lang="ru-RU" smtClean="0"/>
              <a:t>–активность</a:t>
            </a:r>
            <a:r>
              <a:rPr lang="ru-RU"/>
              <a:t>» (</a:t>
            </a:r>
            <a:r>
              <a:rPr lang="en-US"/>
              <a:t>Quantitative Structure – Activity Relationship (QSAR)) </a:t>
            </a:r>
            <a:r>
              <a:rPr lang="ru-RU"/>
              <a:t>и фармакофорном моделировании.</a:t>
            </a:r>
          </a:p>
          <a:p>
            <a:r>
              <a:rPr lang="ru-RU"/>
              <a:t>При фармакофорном анализе предполагается, что основной вклад в лиганд-рецепторное </a:t>
            </a:r>
            <a:r>
              <a:rPr lang="ru-RU" smtClean="0"/>
              <a:t>взаимодействие </a:t>
            </a:r>
            <a:r>
              <a:rPr lang="ru-RU"/>
              <a:t>вносят некоторые функциональные группы, поэтому их можно считать ответственными </a:t>
            </a:r>
            <a:r>
              <a:rPr lang="ru-RU" smtClean="0"/>
              <a:t>за взаимосвязь </a:t>
            </a:r>
            <a:r>
              <a:rPr lang="ru-RU"/>
              <a:t>структуры и активности. Чаще всего в качестве таких структурных элементов </a:t>
            </a:r>
            <a:r>
              <a:rPr lang="ru-RU" err="1" smtClean="0"/>
              <a:t>рассмат-риваются </a:t>
            </a:r>
            <a:r>
              <a:rPr lang="ru-RU"/>
              <a:t>потенциальные доноры и акцепторы при реализации водородных и координационных </a:t>
            </a:r>
            <a:r>
              <a:rPr lang="ru-RU" smtClean="0"/>
              <a:t>связей. </a:t>
            </a:r>
          </a:p>
          <a:p>
            <a:r>
              <a:rPr lang="ru-RU"/>
              <a:t>Как правило, анализ включает два этапа: выявление фармакофорных групп и </a:t>
            </a:r>
            <a:r>
              <a:rPr lang="ru-RU" smtClean="0"/>
              <a:t>пространственное </a:t>
            </a:r>
            <a:r>
              <a:rPr lang="ru-RU"/>
              <a:t>совмещение активных конформаций ряда молекул или их силовых полей для лучшего </a:t>
            </a:r>
            <a:r>
              <a:rPr lang="ru-RU" smtClean="0"/>
              <a:t>понимания </a:t>
            </a:r>
            <a:r>
              <a:rPr lang="ru-RU"/>
              <a:t>ключевых структурных особенностей </a:t>
            </a:r>
            <a:r>
              <a:rPr lang="ru-RU" smtClean="0"/>
              <a:t>. </a:t>
            </a:r>
            <a:r>
              <a:rPr lang="ru-RU"/>
              <a:t>К настоящему времени разработано </a:t>
            </a:r>
            <a:r>
              <a:rPr lang="ru-RU" smtClean="0"/>
              <a:t>значительное количество </a:t>
            </a:r>
            <a:r>
              <a:rPr lang="ru-RU"/>
              <a:t>программ для практической реализации данного подхода </a:t>
            </a:r>
            <a:r>
              <a:rPr lang="ru-RU" smtClean="0"/>
              <a:t>. </a:t>
            </a:r>
            <a:r>
              <a:rPr lang="ru-RU"/>
              <a:t>Очевидно, что </a:t>
            </a:r>
            <a:r>
              <a:rPr lang="ru-RU" smtClean="0"/>
              <a:t>применение </a:t>
            </a:r>
            <a:r>
              <a:rPr lang="ru-RU" err="1"/>
              <a:t>фармакофорного моделирования будет расширяться с появлением новых сведений о </a:t>
            </a:r>
            <a:r>
              <a:rPr lang="ru-RU" err="1" smtClean="0"/>
              <a:t>лиганд-рецепторных </a:t>
            </a:r>
            <a:r>
              <a:rPr lang="ru-RU"/>
              <a:t>комплексах, усовершенствованием силовых полей молекулярной механики и </a:t>
            </a:r>
            <a:r>
              <a:rPr lang="ru-RU" smtClean="0"/>
              <a:t>методов учета </a:t>
            </a:r>
            <a:r>
              <a:rPr lang="ru-RU"/>
              <a:t>сольватации, интеграцией с другими </a:t>
            </a:r>
            <a:r>
              <a:rPr lang="ru-RU" smtClean="0"/>
              <a:t>подходами.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4704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6635"/>
            <a:ext cx="96012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 </a:t>
            </a:r>
            <a:br>
              <a:rPr lang="ru-RU" sz="2000"/>
            </a:br>
            <a:r>
              <a:rPr lang="ru-RU" sz="2000" b="1"/>
              <a:t>Сфера применения 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746235"/>
            <a:ext cx="10357945" cy="58752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 sz="7200" smtClean="0"/>
              <a:t>Настоящее </a:t>
            </a:r>
            <a:r>
              <a:rPr lang="ru-RU" sz="7200"/>
              <a:t>руководство применяется к системам поддержки разработки и </a:t>
            </a:r>
          </a:p>
          <a:p>
            <a:pPr marL="0" indent="0">
              <a:buNone/>
            </a:pPr>
            <a:r>
              <a:rPr lang="ru-RU" sz="7200"/>
              <a:t>производства фармацевтических лекарственных веществ (т. е. АФИ) и </a:t>
            </a:r>
          </a:p>
          <a:p>
            <a:pPr marL="0" indent="0">
              <a:buNone/>
            </a:pPr>
            <a:r>
              <a:rPr lang="ru-RU" sz="7200"/>
              <a:t>лекарственных препаратов, включая биотехнологические и биологические </a:t>
            </a:r>
          </a:p>
          <a:p>
            <a:pPr marL="0" indent="0">
              <a:buNone/>
            </a:pPr>
            <a:r>
              <a:rPr lang="ru-RU" sz="7200"/>
              <a:t>продукты, на протяжении их жизненного цикла. </a:t>
            </a:r>
          </a:p>
          <a:p>
            <a:pPr marL="0" indent="0">
              <a:buNone/>
            </a:pPr>
            <a:r>
              <a:rPr lang="ru-RU" sz="7200" smtClean="0"/>
              <a:t>Элементы </a:t>
            </a:r>
            <a:r>
              <a:rPr lang="en-US" sz="7200"/>
              <a:t>ICH Q10 </a:t>
            </a:r>
            <a:r>
              <a:rPr lang="ru-RU" sz="7200"/>
              <a:t>необходимо применять в порядке, подходящем и </a:t>
            </a:r>
          </a:p>
          <a:p>
            <a:pPr marL="0" indent="0">
              <a:buNone/>
            </a:pPr>
            <a:r>
              <a:rPr lang="ru-RU" sz="7200"/>
              <a:t>соразмерном для каждой из стадий жизненного цикла продукта, осознавая </a:t>
            </a:r>
          </a:p>
          <a:p>
            <a:pPr marL="0" indent="0">
              <a:buNone/>
            </a:pPr>
            <a:r>
              <a:rPr lang="ru-RU" sz="7200"/>
              <a:t>разницу между стадиями и преследуемыми каждой стадией </a:t>
            </a:r>
            <a:r>
              <a:rPr lang="ru-RU" sz="7200" smtClean="0"/>
              <a:t>целями.</a:t>
            </a:r>
          </a:p>
          <a:p>
            <a:r>
              <a:rPr lang="ru-RU" sz="7200"/>
              <a:t>В целях настоящего руководства жизненный цикл продукта включает следующие </a:t>
            </a:r>
          </a:p>
          <a:p>
            <a:pPr marL="0" indent="0">
              <a:buNone/>
            </a:pPr>
            <a:r>
              <a:rPr lang="ru-RU" sz="7200"/>
              <a:t>технические действия в отношении новых </a:t>
            </a:r>
            <a:r>
              <a:rPr lang="ru-RU" sz="7200" smtClean="0"/>
              <a:t>и </a:t>
            </a:r>
            <a:r>
              <a:rPr lang="ru-RU" sz="7200" err="1"/>
              <a:t>и существующих продуктов: </a:t>
            </a:r>
            <a:endParaRPr lang="ru-RU" sz="7200" smtClean="0"/>
          </a:p>
          <a:p>
            <a:pPr marL="0" indent="0">
              <a:buNone/>
            </a:pPr>
            <a:r>
              <a:rPr lang="ru-RU" sz="7200" smtClean="0"/>
              <a:t> </a:t>
            </a:r>
            <a:r>
              <a:rPr lang="ru-RU" sz="7200">
                <a:solidFill>
                  <a:srgbClr val="FF0000"/>
                </a:solidFill>
              </a:rPr>
              <a:t>Ф</a:t>
            </a:r>
            <a:r>
              <a:rPr lang="ru-RU" sz="7200" smtClean="0">
                <a:solidFill>
                  <a:srgbClr val="FF0000"/>
                </a:solidFill>
              </a:rPr>
              <a:t>армацевтическую разработку:</a:t>
            </a:r>
          </a:p>
          <a:p>
            <a:pPr marL="0" indent="0">
              <a:buNone/>
            </a:pPr>
            <a:r>
              <a:rPr lang="ru-RU" sz="7200"/>
              <a:t>разработку лекарственного вещества</a:t>
            </a:r>
            <a:r>
              <a:rPr lang="ru-RU" sz="7200" smtClean="0"/>
              <a:t>;</a:t>
            </a:r>
          </a:p>
          <a:p>
            <a:pPr marL="0" indent="0">
              <a:buNone/>
            </a:pPr>
            <a:r>
              <a:rPr lang="ru-RU" sz="7200"/>
              <a:t>разработку формуляции (включая систему контейнер/укупорка); </a:t>
            </a:r>
            <a:endParaRPr lang="ru-RU" sz="7200" smtClean="0"/>
          </a:p>
          <a:p>
            <a:pPr marL="0" indent="0">
              <a:buNone/>
            </a:pPr>
            <a:r>
              <a:rPr lang="ru-RU" sz="7200"/>
              <a:t>производство исследуемых продуктов</a:t>
            </a:r>
            <a:r>
              <a:rPr lang="ru-RU" sz="7200" smtClean="0"/>
              <a:t>;</a:t>
            </a:r>
          </a:p>
          <a:p>
            <a:pPr marL="0" indent="0">
              <a:buNone/>
            </a:pPr>
            <a:r>
              <a:rPr lang="ru-RU" sz="7200"/>
              <a:t>разработку системы доставки (в соответствующих случаях); </a:t>
            </a:r>
            <a:endParaRPr lang="ru-RU" sz="7200" smtClean="0"/>
          </a:p>
          <a:p>
            <a:pPr marL="0" indent="0">
              <a:buNone/>
            </a:pPr>
            <a:r>
              <a:rPr lang="ru-RU" sz="7200"/>
              <a:t>разработку и масштабирование процесса производства</a:t>
            </a:r>
            <a:r>
              <a:rPr lang="ru-RU" sz="7200" smtClean="0"/>
              <a:t>;</a:t>
            </a:r>
          </a:p>
          <a:p>
            <a:pPr marL="0" indent="0">
              <a:buNone/>
            </a:pPr>
            <a:r>
              <a:rPr lang="ru-RU" sz="7200"/>
              <a:t>разработку аналитических методов;</a:t>
            </a:r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53656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7267"/>
          </a:xfrm>
        </p:spPr>
        <p:txBody>
          <a:bodyPr>
            <a:noAutofit/>
          </a:bodyPr>
          <a:lstStyle/>
          <a:p>
            <a:r>
              <a:rPr lang="ru-RU" sz="2000" b="1"/>
              <a:t>Основные направления в компьютерном моделировании биологической активности веществ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53067"/>
            <a:ext cx="9601200" cy="4614333"/>
          </a:xfrm>
        </p:spPr>
        <p:txBody>
          <a:bodyPr>
            <a:normAutofit/>
          </a:bodyPr>
          <a:lstStyle/>
          <a:p>
            <a:r>
              <a:rPr lang="ru-RU"/>
              <a:t>QSAR применяют в моделировании биологической активности уже более 40 лет. В последнее</a:t>
            </a:r>
          </a:p>
          <a:p>
            <a:pPr marL="0" indent="0">
              <a:buNone/>
            </a:pPr>
            <a:r>
              <a:rPr lang="ru-RU"/>
              <a:t>время наметилась тенденция перехода от использования простых статистических корреляций к при-</a:t>
            </a:r>
          </a:p>
          <a:p>
            <a:pPr marL="0" indent="0">
              <a:buNone/>
            </a:pPr>
            <a:r>
              <a:rPr lang="ru-RU" err="1"/>
              <a:t>менению физически интерпретируемых дескрипторов и методик, подобных CoMFA (Comparative </a:t>
            </a:r>
            <a:r>
              <a:rPr lang="ru-RU" err="1" smtClean="0"/>
              <a:t>Molecular</a:t>
            </a:r>
            <a:r>
              <a:rPr lang="ru-RU"/>
              <a:t> </a:t>
            </a:r>
            <a:r>
              <a:rPr lang="ru-RU" err="1" smtClean="0"/>
              <a:t>Field </a:t>
            </a:r>
            <a:r>
              <a:rPr lang="ru-RU" err="1"/>
              <a:t>Analysis, или 3D QSAR), использующих совмещение полученных с помощью подходя-</a:t>
            </a:r>
          </a:p>
          <a:p>
            <a:pPr marL="0" indent="0">
              <a:buNone/>
            </a:pPr>
            <a:r>
              <a:rPr lang="ru-RU" err="1"/>
              <a:t>щего «химического зонда» трехмерных силовых полей соединений, проявляющих конкретный </a:t>
            </a:r>
            <a:r>
              <a:rPr lang="ru-RU" smtClean="0"/>
              <a:t>вид биологической </a:t>
            </a:r>
            <a:r>
              <a:rPr lang="ru-RU"/>
              <a:t>активности </a:t>
            </a:r>
            <a:r>
              <a:rPr lang="ru-RU" smtClean="0"/>
              <a:t>.  </a:t>
            </a:r>
            <a:r>
              <a:rPr lang="ru-RU"/>
              <a:t>Представленные в обзорах  </a:t>
            </a:r>
            <a:r>
              <a:rPr lang="ru-RU" smtClean="0"/>
              <a:t>ученых  </a:t>
            </a:r>
            <a:r>
              <a:rPr lang="ru-RU"/>
              <a:t>данные показывают, </a:t>
            </a:r>
            <a:r>
              <a:rPr lang="ru-RU" smtClean="0"/>
              <a:t>какой широкий </a:t>
            </a:r>
            <a:r>
              <a:rPr lang="ru-RU"/>
              <a:t>круг лигандов, рецепторов и их свойств вовлечен в моделирование. Область </a:t>
            </a:r>
            <a:r>
              <a:rPr lang="ru-RU" smtClean="0"/>
              <a:t>применения 3D </a:t>
            </a:r>
            <a:r>
              <a:rPr lang="ru-RU"/>
              <a:t>QSAR может быть существенно расширена при условии преодоления несовершенства </a:t>
            </a:r>
            <a:r>
              <a:rPr lang="ru-RU" smtClean="0"/>
              <a:t>алгоритмов суперпозиции </a:t>
            </a:r>
            <a:r>
              <a:rPr lang="ru-RU"/>
              <a:t>молекул, а также за счет использования ориентационно инвариантных </a:t>
            </a:r>
            <a:r>
              <a:rPr lang="ru-RU" smtClean="0"/>
              <a:t>дескрипторов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1169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7068"/>
            <a:ext cx="9601200" cy="485421"/>
          </a:xfrm>
        </p:spPr>
        <p:txBody>
          <a:bodyPr>
            <a:normAutofit/>
          </a:bodyPr>
          <a:lstStyle/>
          <a:p>
            <a:r>
              <a:rPr lang="ru-RU" sz="2000" b="1"/>
              <a:t>Модернизация ключевых этапов процесса разработки лекарственных средств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22489"/>
            <a:ext cx="9601200" cy="5678311"/>
          </a:xfrm>
        </p:spPr>
        <p:txBody>
          <a:bodyPr/>
          <a:lstStyle/>
          <a:p>
            <a:r>
              <a:rPr lang="ru-RU"/>
              <a:t>Вопросами конструирования ЛВ занимается медицинская химия</a:t>
            </a:r>
            <a:r>
              <a:rPr lang="ru-RU" smtClean="0"/>
              <a:t>.</a:t>
            </a:r>
            <a:r>
              <a:rPr lang="ru-RU"/>
              <a:t> Область интересов медицинской </a:t>
            </a:r>
            <a:r>
              <a:rPr lang="ru-RU" smtClean="0"/>
              <a:t>химии составляют </a:t>
            </a:r>
            <a:r>
              <a:rPr lang="ru-RU"/>
              <a:t>поиск и создание биологически активных веществ на основе выявления взаимосвязи «</a:t>
            </a:r>
            <a:r>
              <a:rPr lang="ru-RU" smtClean="0"/>
              <a:t>структура </a:t>
            </a:r>
            <a:r>
              <a:rPr lang="ru-RU"/>
              <a:t>– активность» и </a:t>
            </a:r>
            <a:r>
              <a:rPr lang="ru-RU" smtClean="0"/>
              <a:t>решения </a:t>
            </a:r>
            <a:r>
              <a:rPr lang="ru-RU"/>
              <a:t>обратной задачи – конструирования структур с заданным </a:t>
            </a:r>
            <a:r>
              <a:rPr lang="ru-RU" smtClean="0"/>
              <a:t>свойством.</a:t>
            </a:r>
          </a:p>
          <a:p>
            <a:pPr marL="0" indent="0">
              <a:buNone/>
            </a:pPr>
            <a:r>
              <a:rPr lang="ru-RU"/>
              <a:t>О</a:t>
            </a:r>
            <a:r>
              <a:rPr lang="ru-RU" smtClean="0"/>
              <a:t>сновной </a:t>
            </a:r>
            <a:r>
              <a:rPr lang="ru-RU"/>
              <a:t>вклад в оптимизацию процесса разработки ЛС можно внести на</a:t>
            </a:r>
          </a:p>
          <a:p>
            <a:pPr marL="0" indent="0">
              <a:buNone/>
            </a:pPr>
            <a:r>
              <a:rPr lang="ru-RU"/>
              <a:t>стадии доклинических испытаний. Традиционно в доклинической фазе создания ЛВ выделяют </a:t>
            </a:r>
            <a:r>
              <a:rPr lang="ru-RU" smtClean="0"/>
              <a:t>следующие </a:t>
            </a:r>
            <a:r>
              <a:rPr lang="ru-RU"/>
              <a:t>ключевые этапы: идентификацию и валидацию мишени, поиск соединения-лидера, </a:t>
            </a:r>
            <a:r>
              <a:rPr lang="ru-RU" smtClean="0"/>
              <a:t>оптимизацию </a:t>
            </a:r>
            <a:r>
              <a:rPr lang="ru-RU"/>
              <a:t>базовой структуры и доклиническую оценку фармакологических </a:t>
            </a:r>
            <a:r>
              <a:rPr lang="ru-RU" smtClean="0"/>
              <a:t>свойств.</a:t>
            </a:r>
            <a:r>
              <a:rPr lang="ru-RU"/>
              <a:t> Каждая из </a:t>
            </a:r>
            <a:r>
              <a:rPr lang="ru-RU" smtClean="0"/>
              <a:t>этих стадий </a:t>
            </a:r>
            <a:r>
              <a:rPr lang="ru-RU"/>
              <a:t>в последнее время существенно обогатилась как некоторыми экспериментальными </a:t>
            </a:r>
            <a:r>
              <a:rPr lang="ru-RU" smtClean="0"/>
              <a:t>процедурами</a:t>
            </a:r>
            <a:r>
              <a:rPr lang="ru-RU"/>
              <a:t>, так и методами компьютерного </a:t>
            </a:r>
            <a:r>
              <a:rPr lang="ru-RU" smtClean="0"/>
              <a:t>моделирования.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2099733"/>
            <a:ext cx="11108267" cy="242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6" y="4526845"/>
            <a:ext cx="11232444" cy="2246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1241778" y="3198169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>
              <a:latin typeface="TimesNewRoman"/>
            </a:endParaRPr>
          </a:p>
          <a:p>
            <a:endParaRPr lang="ru-RU">
              <a:latin typeface="TimesNewRoman"/>
            </a:endParaRPr>
          </a:p>
          <a:p>
            <a:endParaRPr lang="ru-RU" smtClean="0">
              <a:latin typeface="TimesNewRoman"/>
            </a:endParaRPr>
          </a:p>
          <a:p>
            <a:endParaRPr lang="ru-RU">
              <a:latin typeface="TimesNewRoman"/>
            </a:endParaRPr>
          </a:p>
          <a:p>
            <a:endParaRPr lang="ru-RU" smtClean="0">
              <a:latin typeface="TimesNewRoman"/>
            </a:endParaRPr>
          </a:p>
          <a:p>
            <a:r>
              <a:rPr lang="ru-RU" smtClean="0">
                <a:latin typeface="TimesNewRoman"/>
              </a:rPr>
              <a:t>Рис</a:t>
            </a:r>
            <a:r>
              <a:rPr lang="ru-RU">
                <a:latin typeface="TimesNewRoman"/>
              </a:rPr>
              <a:t>. 2. Дополнение различных этапов доклинической фазы разработки лекарственных средств</a:t>
            </a:r>
          </a:p>
          <a:p>
            <a:r>
              <a:rPr lang="ru-RU">
                <a:latin typeface="TimesNewRoman"/>
              </a:rPr>
              <a:t>методами компьютерного моделирования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97515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0622"/>
            <a:ext cx="9601200" cy="304800"/>
          </a:xfrm>
        </p:spPr>
        <p:txBody>
          <a:bodyPr>
            <a:normAutofit fontScale="90000"/>
          </a:bodyPr>
          <a:lstStyle/>
          <a:p>
            <a:r>
              <a:rPr lang="ru-RU" sz="2000" b="1"/>
              <a:t>3.1. Выявление мишени для лекарственного вещества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38668"/>
            <a:ext cx="10289822" cy="7236176"/>
          </a:xfrm>
        </p:spPr>
        <p:txBody>
          <a:bodyPr>
            <a:noAutofit/>
          </a:bodyPr>
          <a:lstStyle/>
          <a:p>
            <a:pPr algn="just"/>
            <a:r>
              <a:rPr lang="ru-RU" sz="1800"/>
              <a:t>Для создания ЛВ прежде всего необходимы сведения о патологическом процессе в организме, </a:t>
            </a:r>
            <a:r>
              <a:rPr lang="ru-RU" sz="1800" smtClean="0"/>
              <a:t>а также </a:t>
            </a:r>
            <a:r>
              <a:rPr lang="ru-RU" sz="1800"/>
              <a:t>разработка соответствующей терапевтической стратегии. Ранее традиционно </a:t>
            </a:r>
            <a:r>
              <a:rPr lang="ru-RU" sz="1800" smtClean="0"/>
              <a:t>рассматривались различные </a:t>
            </a:r>
            <a:r>
              <a:rPr lang="ru-RU" sz="1800"/>
              <a:t>метаболические превращения в клетках и на основании структуры метаболитов или </a:t>
            </a:r>
            <a:r>
              <a:rPr lang="ru-RU" sz="1800" smtClean="0"/>
              <a:t>регуляторов </a:t>
            </a:r>
            <a:r>
              <a:rPr lang="ru-RU" sz="1800"/>
              <a:t>выбирались группы соединений для скрининга. Современное развитие геномики и </a:t>
            </a:r>
            <a:r>
              <a:rPr lang="ru-RU" sz="1800" err="1" smtClean="0"/>
              <a:t>протеомики </a:t>
            </a:r>
            <a:r>
              <a:rPr lang="ru-RU" sz="1800"/>
              <a:t>позволяет точно идентифицировать мишени, ответственные за патогенез того или иного </a:t>
            </a:r>
            <a:r>
              <a:rPr lang="ru-RU" sz="1800" smtClean="0"/>
              <a:t>заболевания</a:t>
            </a:r>
            <a:r>
              <a:rPr lang="ru-RU" sz="1800"/>
              <a:t>. Секвенирование генома ведет к открытию все новых мишеней, многие из которых </a:t>
            </a:r>
            <a:r>
              <a:rPr lang="ru-RU" sz="1800" smtClean="0"/>
              <a:t>участвуют </a:t>
            </a:r>
            <a:r>
              <a:rPr lang="ru-RU" sz="1800"/>
              <a:t>в развитии патологий </a:t>
            </a:r>
            <a:r>
              <a:rPr lang="ru-RU" sz="1800" smtClean="0"/>
              <a:t>. </a:t>
            </a:r>
            <a:r>
              <a:rPr lang="ru-RU" sz="1800"/>
              <a:t>По некоторым оценкам, около четверти разработок </a:t>
            </a:r>
            <a:r>
              <a:rPr lang="ru-RU" sz="1800" err="1" smtClean="0"/>
              <a:t>фармацевтиче</a:t>
            </a:r>
            <a:r>
              <a:rPr lang="ru-RU" sz="1800"/>
              <a:t> </a:t>
            </a:r>
            <a:r>
              <a:rPr lang="ru-RU" sz="1800" err="1" smtClean="0"/>
              <a:t>ских </a:t>
            </a:r>
            <a:r>
              <a:rPr lang="ru-RU" sz="1800"/>
              <a:t>компаний уже базируется на достижениях геномики </a:t>
            </a:r>
            <a:r>
              <a:rPr lang="ru-RU" sz="1800" smtClean="0"/>
              <a:t>.Существуют </a:t>
            </a:r>
            <a:r>
              <a:rPr lang="ru-RU" sz="1800"/>
              <a:t>различные процедуры выявления мишеней. Чаще всего используются </a:t>
            </a:r>
            <a:r>
              <a:rPr lang="ru-RU" sz="1800" smtClean="0"/>
              <a:t>молекулярно-генетические </a:t>
            </a:r>
            <a:r>
              <a:rPr lang="ru-RU" sz="1800"/>
              <a:t>подходы для определения функции гена, а также направленного изменения его </a:t>
            </a:r>
            <a:r>
              <a:rPr lang="ru-RU" sz="1800" smtClean="0"/>
              <a:t>экспрессии </a:t>
            </a:r>
            <a:r>
              <a:rPr lang="ru-RU" sz="1800"/>
              <a:t>на уровне ДНК, матричной РНК или белкового продукта. Помимо тотального </a:t>
            </a:r>
            <a:r>
              <a:rPr lang="ru-RU" sz="1800" err="1" smtClean="0"/>
              <a:t>секвенирования</a:t>
            </a:r>
            <a:r>
              <a:rPr lang="ru-RU" sz="1800"/>
              <a:t> </a:t>
            </a:r>
            <a:r>
              <a:rPr lang="ru-RU" sz="1800" smtClean="0"/>
              <a:t>нуклеотидной </a:t>
            </a:r>
            <a:r>
              <a:rPr lang="ru-RU" sz="1800"/>
              <a:t>последовательности, применяются такие современные технологии, как </a:t>
            </a:r>
            <a:r>
              <a:rPr lang="ru-RU" sz="1800" smtClean="0"/>
              <a:t>позиционное клонирование</a:t>
            </a:r>
            <a:r>
              <a:rPr lang="ru-RU" sz="1800"/>
              <a:t>, создание библиотек маркированных EST-повторами (Expressed Sequence Tags) кДНК </a:t>
            </a:r>
            <a:r>
              <a:rPr lang="ru-RU" sz="1800" smtClean="0"/>
              <a:t>и баз </a:t>
            </a:r>
            <a:r>
              <a:rPr lang="ru-RU" sz="1800"/>
              <a:t>данных генов с тканеспецифической экспрессией на основе технологии биочипов (microarrays) </a:t>
            </a:r>
            <a:r>
              <a:rPr lang="ru-RU" sz="1800" smtClean="0"/>
              <a:t>. Отметим </a:t>
            </a:r>
            <a:r>
              <a:rPr lang="ru-RU" sz="1800"/>
              <a:t>лишь, что с учетом существенного увеличения числа потенциальных </a:t>
            </a:r>
            <a:r>
              <a:rPr lang="ru-RU" sz="1800" smtClean="0"/>
              <a:t>мишеней </a:t>
            </a:r>
            <a:r>
              <a:rPr lang="ru-RU" sz="1800"/>
              <a:t>возникает </a:t>
            </a:r>
            <a:r>
              <a:rPr lang="ru-RU" sz="1800" smtClean="0"/>
              <a:t>проблема выбора подтверждения </a:t>
            </a:r>
            <a:r>
              <a:rPr lang="ru-RU" sz="1800"/>
              <a:t>истинности мишени (target validation) </a:t>
            </a:r>
            <a:r>
              <a:rPr lang="ru-RU" sz="1800" smtClean="0"/>
              <a:t>, также </a:t>
            </a:r>
            <a:r>
              <a:rPr lang="ru-RU" sz="1800"/>
              <a:t>используются различные </a:t>
            </a:r>
            <a:r>
              <a:rPr lang="ru-RU" sz="1800" smtClean="0"/>
              <a:t>процедуры .  </a:t>
            </a:r>
            <a:r>
              <a:rPr lang="ru-RU" sz="1800"/>
              <a:t>Можно отметить метод направленного «нокаутирования» генов (Targeted Gene </a:t>
            </a:r>
            <a:r>
              <a:rPr lang="ru-RU" sz="1800" err="1" smtClean="0"/>
              <a:t>Disruption– </a:t>
            </a:r>
            <a:r>
              <a:rPr lang="ru-RU" sz="1800"/>
              <a:t>TGD), снижение экспрессии определенного белка с помощью блокирования мРНК «</a:t>
            </a:r>
            <a:r>
              <a:rPr lang="ru-RU" sz="1800" err="1" smtClean="0"/>
              <a:t>антисмысловыми</a:t>
            </a:r>
            <a:r>
              <a:rPr lang="ru-RU" sz="1800"/>
              <a:t>» или ее каталитического расщепления рибозимными олигонуклеотидами, </a:t>
            </a:r>
            <a:r>
              <a:rPr lang="ru-RU" sz="1800" smtClean="0"/>
              <a:t>блокирование функций </a:t>
            </a:r>
            <a:r>
              <a:rPr lang="ru-RU" sz="1800"/>
              <a:t>белка низкомолекулярными регуляторами или аптамерами. Большие надежды </a:t>
            </a:r>
            <a:r>
              <a:rPr lang="ru-RU" sz="1800" smtClean="0"/>
              <a:t>возлагаются на </a:t>
            </a:r>
            <a:r>
              <a:rPr lang="ru-RU" sz="1800"/>
              <a:t>развитие методов функционального клонирования </a:t>
            </a:r>
            <a:r>
              <a:rPr lang="ru-RU" sz="1800" smtClean="0"/>
              <a:t> </a:t>
            </a:r>
            <a:r>
              <a:rPr lang="ru-RU" sz="1800" err="1"/>
              <a:t>биоинформатики </a:t>
            </a:r>
            <a:r>
              <a:rPr lang="ru-RU" sz="1800" smtClean="0"/>
              <a:t> </a:t>
            </a:r>
            <a:r>
              <a:rPr lang="ru-RU" sz="1800"/>
              <a:t>и хемогеномики </a:t>
            </a:r>
            <a:r>
              <a:rPr lang="ru-RU" sz="1800" smtClean="0"/>
              <a:t>–области</a:t>
            </a:r>
            <a:r>
              <a:rPr lang="ru-RU" sz="1800"/>
              <a:t>, призванной связать множество химических веществ и многообразие биологических </a:t>
            </a:r>
            <a:r>
              <a:rPr lang="ru-RU" sz="1800" smtClean="0"/>
              <a:t>мишеней </a:t>
            </a:r>
            <a:r>
              <a:rPr lang="ru-RU" sz="1800"/>
              <a:t>(в пределе – исследовать активность всех лигандов в отношении всех </a:t>
            </a:r>
            <a:r>
              <a:rPr lang="ru-RU" sz="1800" smtClean="0"/>
              <a:t>рецепторов). Проблема </a:t>
            </a:r>
            <a:r>
              <a:rPr lang="ru-RU" sz="1800"/>
              <a:t>выбора тех из них, которые действительно отвечают за развитие </a:t>
            </a:r>
            <a:r>
              <a:rPr lang="ru-RU" sz="1800" smtClean="0"/>
              <a:t>патологического </a:t>
            </a:r>
            <a:r>
              <a:rPr lang="ru-RU" sz="1800"/>
              <a:t>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433965472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4378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3.2. Поиск соединения-лидера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557" y="1140178"/>
            <a:ext cx="10837332" cy="5588000"/>
          </a:xfrm>
        </p:spPr>
        <p:txBody>
          <a:bodyPr>
            <a:normAutofit/>
          </a:bodyPr>
          <a:lstStyle/>
          <a:p>
            <a:r>
              <a:rPr lang="ru-RU"/>
              <a:t>Под соединением-лидером подразумевается вещество, проявляющее необходимую </a:t>
            </a:r>
            <a:r>
              <a:rPr lang="ru-RU" smtClean="0"/>
              <a:t>биологическую активность </a:t>
            </a:r>
            <a:r>
              <a:rPr lang="ru-RU"/>
              <a:t>в отношении определенной мишени. В каждом конкретном случае к подобным </a:t>
            </a:r>
            <a:r>
              <a:rPr lang="ru-RU" smtClean="0"/>
              <a:t>соединениям </a:t>
            </a:r>
            <a:r>
              <a:rPr lang="ru-RU"/>
              <a:t>предъявляются свои критерии (например, определенное значение минимальной </a:t>
            </a:r>
            <a:r>
              <a:rPr lang="ru-RU" smtClean="0"/>
              <a:t>ингибирующей концентрации </a:t>
            </a:r>
            <a:r>
              <a:rPr lang="ru-RU"/>
              <a:t>в отношении какого-либо фермента).</a:t>
            </a:r>
          </a:p>
          <a:p>
            <a:r>
              <a:rPr lang="ru-RU"/>
              <a:t>Потенциально существует множество источников таких базовых соединений, однако в </a:t>
            </a:r>
            <a:r>
              <a:rPr lang="ru-RU" smtClean="0"/>
              <a:t>последнее время </a:t>
            </a:r>
            <a:r>
              <a:rPr lang="ru-RU"/>
              <a:t>большинство из них находят путем тотального скрининга комбинаторных библиотек </a:t>
            </a:r>
            <a:r>
              <a:rPr lang="ru-RU" smtClean="0"/>
              <a:t>. Аналогичные </a:t>
            </a:r>
            <a:r>
              <a:rPr lang="ru-RU"/>
              <a:t>коллекции интенсивно создаются практически каждой фармацевтической компанией, </a:t>
            </a:r>
            <a:r>
              <a:rPr lang="ru-RU" smtClean="0"/>
              <a:t>и многие </a:t>
            </a:r>
            <a:r>
              <a:rPr lang="ru-RU"/>
              <a:t>из них коммерчески доступны. Эффективность поиска соединения-лидера определяется </a:t>
            </a:r>
            <a:r>
              <a:rPr lang="ru-RU" smtClean="0"/>
              <a:t>композицией </a:t>
            </a:r>
            <a:r>
              <a:rPr lang="ru-RU"/>
              <a:t>библиотеки, наличием информации о пространственном строении рецептора-мишени </a:t>
            </a:r>
            <a:r>
              <a:rPr lang="ru-RU" smtClean="0"/>
              <a:t>и способом </a:t>
            </a:r>
            <a:r>
              <a:rPr lang="ru-RU"/>
              <a:t>фиксации биологического отклика при скрининге. Показано, что библиотеки на </a:t>
            </a:r>
            <a:r>
              <a:rPr lang="ru-RU" smtClean="0"/>
              <a:t>основе </a:t>
            </a:r>
            <a:r>
              <a:rPr lang="ru-RU" i="1" err="1" smtClean="0"/>
              <a:t>de </a:t>
            </a:r>
            <a:r>
              <a:rPr lang="ru-RU" i="1" err="1"/>
              <a:t>novo </a:t>
            </a:r>
            <a:r>
              <a:rPr lang="ru-RU"/>
              <a:t>дизайна существенно эффективнее случайных </a:t>
            </a:r>
            <a:r>
              <a:rPr lang="ru-RU" smtClean="0"/>
              <a:t>коллекций. </a:t>
            </a:r>
            <a:r>
              <a:rPr lang="ru-RU"/>
              <a:t>Достижения </a:t>
            </a:r>
            <a:r>
              <a:rPr lang="ru-RU" smtClean="0"/>
              <a:t>комбинаторной химии </a:t>
            </a:r>
            <a:r>
              <a:rPr lang="ru-RU"/>
              <a:t>позволяют целенаправленно создавать небольшие коллекции (focused), сочетающие «</a:t>
            </a:r>
            <a:r>
              <a:rPr lang="ru-RU" smtClean="0"/>
              <a:t>лекарственное </a:t>
            </a:r>
            <a:r>
              <a:rPr lang="ru-RU"/>
              <a:t>подобие» со структурным разнообразием </a:t>
            </a:r>
            <a:r>
              <a:rPr lang="ru-RU" smtClean="0"/>
              <a:t>.  </a:t>
            </a:r>
            <a:r>
              <a:rPr lang="ru-RU"/>
              <a:t>При этом проблема виртуальных </a:t>
            </a:r>
            <a:r>
              <a:rPr lang="ru-RU" smtClean="0"/>
              <a:t>библиотек</a:t>
            </a:r>
            <a:r>
              <a:rPr lang="ru-RU"/>
              <a:t>, являющихся источником соединений с желаемыми фармакологическими характеристиками, </a:t>
            </a:r>
            <a:r>
              <a:rPr lang="ru-RU" smtClean="0"/>
              <a:t>тесно </a:t>
            </a:r>
            <a:r>
              <a:rPr lang="ru-RU"/>
              <a:t>связана с проблемой молекулярного подобия и структурного разнообразия 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63830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7068"/>
            <a:ext cx="9601200" cy="496710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3.2. Поиск соединения-лидера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33778"/>
            <a:ext cx="9601200" cy="5133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/>
              <a:t>К</a:t>
            </a:r>
            <a:r>
              <a:rPr lang="ru-RU" smtClean="0"/>
              <a:t>аждое </a:t>
            </a:r>
            <a:r>
              <a:rPr lang="ru-RU"/>
              <a:t>базовое соединение должно пройти ряд биологических испытаний на оп-</a:t>
            </a:r>
          </a:p>
          <a:p>
            <a:pPr marL="0" indent="0" algn="just">
              <a:buNone/>
            </a:pPr>
            <a:r>
              <a:rPr lang="ru-RU" err="1"/>
              <a:t>ределенный тип активности. Эта стадия может занимать от нескольких часов до многих месяцев. </a:t>
            </a:r>
            <a:r>
              <a:rPr lang="ru-RU" smtClean="0"/>
              <a:t>Хотя </a:t>
            </a:r>
            <a:r>
              <a:rPr lang="ru-RU"/>
              <a:t>тотальный скрининг позволяет тестировать порядка 106 соединений с существенно возросшей </a:t>
            </a:r>
            <a:r>
              <a:rPr lang="ru-RU" smtClean="0"/>
              <a:t>надежностью</a:t>
            </a:r>
            <a:r>
              <a:rPr lang="ru-RU"/>
              <a:t>, его эффективность редко превышает 0,1 % .</a:t>
            </a:r>
            <a:r>
              <a:rPr lang="ru-RU" smtClean="0"/>
              <a:t>Поэтому </a:t>
            </a:r>
            <a:r>
              <a:rPr lang="ru-RU"/>
              <a:t>на данном этапе возможно </a:t>
            </a:r>
            <a:r>
              <a:rPr lang="ru-RU" smtClean="0"/>
              <a:t>существенное </a:t>
            </a:r>
            <a:r>
              <a:rPr lang="ru-RU"/>
              <a:t>совершенствование этого метода в первую очередь за счет технологий оценки</a:t>
            </a:r>
          </a:p>
          <a:p>
            <a:pPr marL="0" indent="0" algn="just">
              <a:buNone/>
            </a:pPr>
            <a:r>
              <a:rPr lang="ru-RU"/>
              <a:t>«лекарственного подобия» и отсева «безнадежных» структур. Среди основных новаций здесь </a:t>
            </a:r>
            <a:r>
              <a:rPr lang="ru-RU" smtClean="0"/>
              <a:t>выделяются</a:t>
            </a:r>
            <a:r>
              <a:rPr lang="ru-RU"/>
              <a:t>: скрининг на основе ЯМР, фармакофорный анализ, </a:t>
            </a:r>
            <a:r>
              <a:rPr lang="ru-RU" smtClean="0"/>
              <a:t>виртуальный </a:t>
            </a:r>
            <a:r>
              <a:rPr lang="ru-RU"/>
              <a:t>скрининг, тотальный </a:t>
            </a:r>
            <a:r>
              <a:rPr lang="ru-RU" err="1" smtClean="0"/>
              <a:t>докинг,методы </a:t>
            </a:r>
            <a:r>
              <a:rPr lang="ru-RU"/>
              <a:t>хемо- и биоинформатики</a:t>
            </a:r>
            <a:r>
              <a:rPr lang="ru-RU" smtClean="0"/>
              <a:t>.</a:t>
            </a:r>
          </a:p>
          <a:p>
            <a:pPr marL="0" indent="0">
              <a:buNone/>
            </a:pPr>
            <a:r>
              <a:rPr lang="ru-RU"/>
              <a:t>Наряду с рентгеноструктурным анализом ЯМР широко используется для определения </a:t>
            </a:r>
            <a:r>
              <a:rPr lang="ru-RU" smtClean="0"/>
              <a:t>трехмерной структуры </a:t>
            </a:r>
            <a:r>
              <a:rPr lang="ru-RU"/>
              <a:t>объектов, в том числе и биомакромолекул. Магниторезонансные методики позволяют </a:t>
            </a:r>
            <a:r>
              <a:rPr lang="ru-RU" smtClean="0"/>
              <a:t>исследовать </a:t>
            </a:r>
            <a:r>
              <a:rPr lang="ru-RU"/>
              <a:t>связывание биолигандов с белками-рецепторами, в том числе на уровне слабых </a:t>
            </a:r>
            <a:r>
              <a:rPr lang="ru-RU" smtClean="0"/>
              <a:t>взаимодей</a:t>
            </a:r>
            <a:r>
              <a:rPr lang="ru-RU"/>
              <a:t>ствий (за счет большого различия в релаксационных характеристиках) и при отсутствии </a:t>
            </a:r>
            <a:r>
              <a:rPr lang="ru-RU" smtClean="0"/>
              <a:t>начальной информации.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08175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64067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3.2. Поиск соединения-лидера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19199"/>
            <a:ext cx="10064044" cy="5452533"/>
          </a:xfrm>
        </p:spPr>
        <p:txBody>
          <a:bodyPr>
            <a:normAutofit fontScale="85000" lnSpcReduction="10000"/>
          </a:bodyPr>
          <a:lstStyle/>
          <a:p>
            <a:r>
              <a:rPr lang="ru-RU"/>
              <a:t>Другим подходом к поиску соединений-лидеров является фармакофорный анализ. Под </a:t>
            </a:r>
            <a:r>
              <a:rPr lang="ru-RU" err="1" smtClean="0"/>
              <a:t>фармакофором </a:t>
            </a:r>
            <a:r>
              <a:rPr lang="ru-RU"/>
              <a:t>понимается особое расположение функциональных групп в трехмерной структуре </a:t>
            </a:r>
            <a:r>
              <a:rPr lang="ru-RU" err="1" smtClean="0"/>
              <a:t>молекулы,необходимое </a:t>
            </a:r>
            <a:r>
              <a:rPr lang="ru-RU"/>
              <a:t>для ее взаимодействия с мишенью. Отображение фармакофора позволяет </a:t>
            </a:r>
            <a:r>
              <a:rPr lang="ru-RU" smtClean="0"/>
              <a:t>сформулировать </a:t>
            </a:r>
            <a:r>
              <a:rPr lang="ru-RU"/>
              <a:t>критерии, которым должны отвечать соединения-лидеры, и является основой для </a:t>
            </a:r>
            <a:r>
              <a:rPr lang="ru-RU" smtClean="0"/>
              <a:t>виртуального скрининга . </a:t>
            </a:r>
            <a:r>
              <a:rPr lang="ru-RU"/>
              <a:t>Совершенствование компьютерных технологий дает возможность более эффективно</a:t>
            </a:r>
          </a:p>
          <a:p>
            <a:pPr marL="0" indent="0">
              <a:buNone/>
            </a:pPr>
            <a:r>
              <a:rPr lang="ru-RU"/>
              <a:t>вести поиск удачных соединений в обширных базах данных. Не в последнюю очередь это связано </a:t>
            </a:r>
            <a:r>
              <a:rPr lang="ru-RU" smtClean="0"/>
              <a:t>с совмещением </a:t>
            </a:r>
            <a:r>
              <a:rPr lang="ru-RU" err="1"/>
              <a:t>фармакофорного анализа и методов QSAR </a:t>
            </a:r>
            <a:r>
              <a:rPr lang="ru-RU" smtClean="0"/>
              <a:t>, </a:t>
            </a:r>
            <a:r>
              <a:rPr lang="ru-RU"/>
              <a:t>развитием многоточечной </a:t>
            </a:r>
            <a:r>
              <a:rPr lang="ru-RU" err="1" smtClean="0"/>
              <a:t>системы«отпечатков </a:t>
            </a:r>
            <a:r>
              <a:rPr lang="ru-RU"/>
              <a:t>пальцев» </a:t>
            </a:r>
            <a:r>
              <a:rPr lang="ru-RU" smtClean="0"/>
              <a:t>, </a:t>
            </a:r>
            <a:r>
              <a:rPr lang="ru-RU"/>
              <a:t>нахождением молекулярного подобия </a:t>
            </a:r>
            <a:r>
              <a:rPr lang="ru-RU" smtClean="0"/>
              <a:t>, </a:t>
            </a:r>
            <a:r>
              <a:rPr lang="ru-RU"/>
              <a:t>применением </a:t>
            </a:r>
            <a:r>
              <a:rPr lang="ru-RU" smtClean="0"/>
              <a:t>эволюционной методологии. </a:t>
            </a:r>
          </a:p>
          <a:p>
            <a:pPr marL="0" indent="0">
              <a:buNone/>
            </a:pPr>
            <a:r>
              <a:rPr lang="ru-RU"/>
              <a:t>Последние достижения в поиске соединений-лидеров связаны с виртуальным скринингом. Под</a:t>
            </a:r>
          </a:p>
          <a:p>
            <a:pPr marL="0" indent="0">
              <a:buNone/>
            </a:pPr>
            <a:r>
              <a:rPr lang="ru-RU"/>
              <a:t>этим понятием часто объединяют различные компьютерные технологии – от моделирования на осно-</a:t>
            </a:r>
          </a:p>
          <a:p>
            <a:pPr marL="0" indent="0">
              <a:buNone/>
            </a:pPr>
            <a:r>
              <a:rPr lang="ru-RU" err="1"/>
              <a:t>вании гомологии до тотального докинга и фармакофорного анализа </a:t>
            </a:r>
            <a:r>
              <a:rPr lang="ru-RU" smtClean="0"/>
              <a:t>.Развитие вычислительной </a:t>
            </a:r>
            <a:r>
              <a:rPr lang="ru-RU"/>
              <a:t>техники и информационных баз данных делает этот процесс одним из самых дешевых </a:t>
            </a:r>
            <a:r>
              <a:rPr lang="ru-RU" smtClean="0"/>
              <a:t>способов </a:t>
            </a:r>
            <a:r>
              <a:rPr lang="ru-RU"/>
              <a:t>поиска соединений-лидеров </a:t>
            </a:r>
            <a:r>
              <a:rPr lang="ru-RU" smtClean="0"/>
              <a:t>. </a:t>
            </a:r>
            <a:r>
              <a:rPr lang="ru-RU"/>
              <a:t>Системы виртуального скрининга особенно эффективны в </a:t>
            </a:r>
            <a:r>
              <a:rPr lang="ru-RU" smtClean="0"/>
              <a:t>тех случаях</a:t>
            </a:r>
            <a:r>
              <a:rPr lang="ru-RU"/>
              <a:t>, когда, помимо сведений о структуре лигандов и рецепторов и знания общих </a:t>
            </a:r>
            <a:r>
              <a:rPr lang="ru-RU" smtClean="0"/>
              <a:t>закономерностей </a:t>
            </a:r>
            <a:r>
              <a:rPr lang="ru-RU"/>
              <a:t>действия ЛС, имеется доступ к обширной базе данных соединений, характеризующейся </a:t>
            </a:r>
            <a:r>
              <a:rPr lang="ru-RU" smtClean="0"/>
              <a:t>должным </a:t>
            </a:r>
            <a:r>
              <a:rPr lang="ru-RU"/>
              <a:t>химическим разнообразием </a:t>
            </a:r>
            <a:r>
              <a:rPr lang="ru-RU" smtClean="0"/>
              <a:t>. </a:t>
            </a:r>
            <a:r>
              <a:rPr lang="ru-RU"/>
              <a:t>В этой связи одной из наиболее острых проблем, стоящих </a:t>
            </a:r>
            <a:r>
              <a:rPr lang="ru-RU" smtClean="0"/>
              <a:t>перед </a:t>
            </a:r>
            <a:r>
              <a:rPr lang="ru-RU"/>
              <a:t>разработчиками платформ виртуального скрининга, является проблема лекарственного </a:t>
            </a:r>
            <a:r>
              <a:rPr lang="ru-RU" err="1" smtClean="0"/>
              <a:t>подобия,тесно </a:t>
            </a:r>
            <a:r>
              <a:rPr lang="ru-RU"/>
              <a:t>связанная с ограниченностью числа соединений, которые по тем или иным </a:t>
            </a:r>
            <a:r>
              <a:rPr lang="ru-RU" smtClean="0"/>
              <a:t>характеристикам могут </a:t>
            </a:r>
            <a:r>
              <a:rPr lang="ru-RU"/>
              <a:t>проявлять соответствующую биологическую </a:t>
            </a:r>
            <a:r>
              <a:rPr lang="ru-RU" smtClean="0"/>
              <a:t>активность.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60102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1912"/>
            <a:ext cx="9601200" cy="462844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3.2. Поиск соединения-лидера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111" y="880534"/>
            <a:ext cx="10312400" cy="5847644"/>
          </a:xfrm>
        </p:spPr>
        <p:txBody>
          <a:bodyPr>
            <a:noAutofit/>
          </a:bodyPr>
          <a:lstStyle/>
          <a:p>
            <a:r>
              <a:rPr lang="ru-RU" sz="1800"/>
              <a:t>Как правило, в медицинской химии после нахождения базового соединения проводят его </a:t>
            </a:r>
            <a:r>
              <a:rPr lang="ru-RU" sz="1800" smtClean="0"/>
              <a:t>синтетическую </a:t>
            </a:r>
            <a:r>
              <a:rPr lang="ru-RU" sz="1800"/>
              <a:t>модификацию с целью повышения активности и селективности действия и минимизации </a:t>
            </a:r>
            <a:r>
              <a:rPr lang="ru-RU" sz="1800" smtClean="0"/>
              <a:t>побочных </a:t>
            </a:r>
            <a:r>
              <a:rPr lang="ru-RU" sz="1800"/>
              <a:t>эффектов. Сложилась определенная система функционализации соединений-лидеров, </a:t>
            </a:r>
            <a:r>
              <a:rPr lang="ru-RU" sz="1800" smtClean="0"/>
              <a:t>однако ее </a:t>
            </a:r>
            <a:r>
              <a:rPr lang="ru-RU" sz="1800"/>
              <a:t>возможности существенно расширяются с привлечением компьютерного моделирования </a:t>
            </a:r>
            <a:r>
              <a:rPr lang="ru-RU" sz="1800" smtClean="0"/>
              <a:t>для построения </a:t>
            </a:r>
            <a:r>
              <a:rPr lang="ru-RU" sz="1800"/>
              <a:t>зависимостей «структура – активность</a:t>
            </a:r>
            <a:r>
              <a:rPr lang="ru-RU" sz="1800" smtClean="0"/>
              <a:t>». </a:t>
            </a:r>
            <a:r>
              <a:rPr lang="ru-RU" sz="1800"/>
              <a:t>Отсев бесперспективных </a:t>
            </a:r>
            <a:r>
              <a:rPr lang="ru-RU" sz="1800" smtClean="0"/>
              <a:t>соединений снижает </a:t>
            </a:r>
            <a:r>
              <a:rPr lang="ru-RU" sz="1800"/>
              <a:t>объем синтетической работы и ускоряет оптимизацию в целом</a:t>
            </a:r>
            <a:r>
              <a:rPr lang="ru-RU" sz="1800" smtClean="0"/>
              <a:t>.</a:t>
            </a:r>
          </a:p>
          <a:p>
            <a:r>
              <a:rPr lang="ru-RU" sz="1800"/>
              <a:t>Как уже отмечалось, наличие информации о трехмерной структуре рецептора или </a:t>
            </a:r>
            <a:r>
              <a:rPr lang="ru-RU" sz="1800" err="1" smtClean="0"/>
              <a:t>лиганд-рецепторного </a:t>
            </a:r>
            <a:r>
              <a:rPr lang="ru-RU" sz="1800"/>
              <a:t>комплекса дает возможность проводить прямое моделирование (structure-based design</a:t>
            </a:r>
            <a:r>
              <a:rPr lang="ru-RU" sz="1800" smtClean="0"/>
              <a:t>), в </a:t>
            </a:r>
            <a:r>
              <a:rPr lang="ru-RU" sz="1800"/>
              <a:t>частности </a:t>
            </a:r>
            <a:r>
              <a:rPr lang="ru-RU" sz="1800" i="1" err="1"/>
              <a:t>de novo </a:t>
            </a:r>
            <a:r>
              <a:rPr lang="ru-RU" sz="1800" smtClean="0"/>
              <a:t>дизайн. </a:t>
            </a:r>
            <a:r>
              <a:rPr lang="ru-RU" sz="1800"/>
              <a:t>Знание структуры мишени ускоряет оптимизацию за счет </a:t>
            </a:r>
            <a:r>
              <a:rPr lang="ru-RU" sz="1800" smtClean="0"/>
              <a:t>установления </a:t>
            </a:r>
            <a:r>
              <a:rPr lang="ru-RU" sz="1800"/>
              <a:t>биологически активной конформации ЛВ и его пространственной ориентации при </a:t>
            </a:r>
            <a:r>
              <a:rPr lang="ru-RU" sz="1800" smtClean="0"/>
              <a:t>взаимодействии. </a:t>
            </a:r>
            <a:r>
              <a:rPr lang="ru-RU" sz="1800"/>
              <a:t>Далее, как правило, повторяются итерационные циклы, включающие компьютерный </a:t>
            </a:r>
            <a:r>
              <a:rPr lang="ru-RU" sz="1800" err="1" smtClean="0"/>
              <a:t>анализ,дизайн </a:t>
            </a:r>
            <a:r>
              <a:rPr lang="ru-RU" sz="1800" err="1"/>
              <a:t>лигандов, их синтез, биологические тесты (с возможной корректировкой структуры </a:t>
            </a:r>
            <a:r>
              <a:rPr lang="ru-RU" sz="1800" err="1" smtClean="0"/>
              <a:t>лиганд-рецепторного </a:t>
            </a:r>
            <a:r>
              <a:rPr lang="ru-RU" sz="1800"/>
              <a:t>комплекса), приводящие к новым соединениям-лидерам с удовлетворительными </a:t>
            </a:r>
            <a:r>
              <a:rPr lang="ru-RU" sz="1800" smtClean="0"/>
              <a:t>свойствами. </a:t>
            </a:r>
            <a:r>
              <a:rPr lang="ru-RU" sz="1800"/>
              <a:t>Такие методики широко используются для создания различных ЛС – от </a:t>
            </a:r>
            <a:r>
              <a:rPr lang="ru-RU" sz="1800" smtClean="0"/>
              <a:t>противодиабетических препаратов </a:t>
            </a:r>
            <a:r>
              <a:rPr lang="ru-RU" sz="1800"/>
              <a:t>до средств терапии </a:t>
            </a:r>
            <a:r>
              <a:rPr lang="ru-RU" sz="1800" smtClean="0"/>
              <a:t>ВИЧ.</a:t>
            </a:r>
          </a:p>
          <a:p>
            <a:pPr marL="0" indent="0" algn="just">
              <a:buNone/>
            </a:pPr>
            <a:r>
              <a:rPr lang="ru-RU" sz="1800"/>
              <a:t>Методологической основой рациональной оптимизации базовых соединений при отсутствии дан-</a:t>
            </a:r>
          </a:p>
          <a:p>
            <a:pPr marL="0" indent="0" algn="just">
              <a:buNone/>
            </a:pPr>
            <a:r>
              <a:rPr lang="ru-RU" sz="1800" err="1"/>
              <a:t>ных о структуре рецептора выступает QSAR, в рамках которого выявляются корреляции между био-</a:t>
            </a:r>
          </a:p>
          <a:p>
            <a:pPr marL="0" indent="0" algn="just">
              <a:buNone/>
            </a:pPr>
            <a:r>
              <a:rPr lang="ru-RU" sz="1800"/>
              <a:t>логической активностью и структурными молекулярными свойствами (дескрипторами) для ряда</a:t>
            </a:r>
          </a:p>
          <a:p>
            <a:pPr marL="0" indent="0" algn="just">
              <a:buNone/>
            </a:pPr>
            <a:r>
              <a:rPr lang="ru-RU" sz="1800"/>
              <a:t>сходных соединений с помощью статистических методов. </a:t>
            </a:r>
          </a:p>
        </p:txBody>
      </p:sp>
    </p:spTree>
    <p:extLst>
      <p:ext uri="{BB962C8B-B14F-4D97-AF65-F5344CB8AC3E}">
        <p14:creationId xmlns:p14="http://schemas.microsoft.com/office/powerpoint/2010/main" val="2436512804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65667"/>
          </a:xfrm>
        </p:spPr>
        <p:txBody>
          <a:bodyPr>
            <a:normAutofit/>
          </a:bodyPr>
          <a:lstStyle/>
          <a:p>
            <a:r>
              <a:rPr lang="ru-RU" sz="1800" b="1"/>
              <a:t>3.2. Поиск соединения-лидера</a:t>
            </a:r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51467"/>
            <a:ext cx="9601200" cy="4715933"/>
          </a:xfrm>
        </p:spPr>
        <p:txBody>
          <a:bodyPr/>
          <a:lstStyle/>
          <a:p>
            <a:pPr marL="0" indent="0" algn="just">
              <a:buNone/>
            </a:pPr>
            <a:r>
              <a:rPr lang="ru-RU"/>
              <a:t>Целями моделирования </a:t>
            </a:r>
            <a:r>
              <a:rPr lang="ru-RU" err="1" smtClean="0"/>
              <a:t>зависимости«структура </a:t>
            </a:r>
            <a:r>
              <a:rPr lang="ru-RU"/>
              <a:t>– активность» являются идентификация и анализ факторов, определяющих данный </a:t>
            </a:r>
            <a:r>
              <a:rPr lang="ru-RU" smtClean="0"/>
              <a:t>биологический </a:t>
            </a:r>
            <a:r>
              <a:rPr lang="ru-RU"/>
              <a:t>отклик, для лучшего понимания изучаемой системы и предсказания свойств новых </a:t>
            </a:r>
            <a:r>
              <a:rPr lang="ru-RU" smtClean="0"/>
              <a:t>соединений</a:t>
            </a:r>
            <a:r>
              <a:rPr lang="ru-RU"/>
              <a:t>. Существенными моментами здесь выступает допущение возможности численного </a:t>
            </a:r>
            <a:r>
              <a:rPr lang="ru-RU" smtClean="0"/>
              <a:t>описания </a:t>
            </a:r>
            <a:r>
              <a:rPr lang="ru-RU"/>
              <a:t>структуры дескрипторами и одинаковый механизм действия веществ.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01043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933" y="606778"/>
            <a:ext cx="9601200" cy="443089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3.4. Доклиническая оценка фармакологических свойств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049867"/>
            <a:ext cx="10380133" cy="5362222"/>
          </a:xfrm>
        </p:spPr>
        <p:txBody>
          <a:bodyPr>
            <a:noAutofit/>
          </a:bodyPr>
          <a:lstStyle/>
          <a:p>
            <a:pPr algn="just"/>
            <a:r>
              <a:rPr lang="ru-RU" sz="1800"/>
              <a:t>Проявление определенным веществом желаемой биологической активности на уровне </a:t>
            </a:r>
            <a:r>
              <a:rPr lang="ru-RU" sz="1800" smtClean="0"/>
              <a:t>молекул- мишеней </a:t>
            </a:r>
            <a:r>
              <a:rPr lang="ru-RU" sz="1800"/>
              <a:t>или клеток не гарантирует в дальнейшем использования его в качестве лекарства </a:t>
            </a:r>
            <a:r>
              <a:rPr lang="ru-RU" sz="1800" smtClean="0"/>
              <a:t>. </a:t>
            </a:r>
            <a:r>
              <a:rPr lang="ru-RU" sz="1800"/>
              <a:t>В </a:t>
            </a:r>
            <a:r>
              <a:rPr lang="ru-RU" sz="1800" smtClean="0"/>
              <a:t>настоящий </a:t>
            </a:r>
            <a:r>
              <a:rPr lang="ru-RU" sz="1800"/>
              <a:t>момент незначительная доля соединений, проявивших соответствующую активность, </a:t>
            </a:r>
            <a:r>
              <a:rPr lang="ru-RU" sz="1800" smtClean="0"/>
              <a:t>доходит </a:t>
            </a:r>
            <a:r>
              <a:rPr lang="ru-RU" sz="1800"/>
              <a:t>до рынка ЛС </a:t>
            </a:r>
            <a:r>
              <a:rPr lang="ru-RU" sz="1800" smtClean="0"/>
              <a:t>. </a:t>
            </a:r>
            <a:r>
              <a:rPr lang="ru-RU" sz="1800"/>
              <a:t>Отсев остальных веществ часто происходит лишь на дорогостоящей </a:t>
            </a:r>
            <a:r>
              <a:rPr lang="ru-RU" sz="1800" smtClean="0"/>
              <a:t>завершающей </a:t>
            </a:r>
            <a:r>
              <a:rPr lang="ru-RU" sz="1800"/>
              <a:t>стадии клинических испытаний. Ситуацию можно кардинально улучшить, научившись </a:t>
            </a:r>
            <a:r>
              <a:rPr lang="ru-RU" sz="1800" smtClean="0"/>
              <a:t>моделировать </a:t>
            </a:r>
            <a:r>
              <a:rPr lang="ru-RU" sz="1800"/>
              <a:t>фармакокинетические и токсикологические свойства соединений, обозначаемые </a:t>
            </a:r>
            <a:r>
              <a:rPr lang="ru-RU" sz="1800" smtClean="0"/>
              <a:t>аббревиатурой </a:t>
            </a:r>
            <a:r>
              <a:rPr lang="en-US" sz="1800"/>
              <a:t>ADMET (Absorption, Distribution, Metabolism, Excretion, Toxicity). </a:t>
            </a:r>
            <a:r>
              <a:rPr lang="ru-RU" sz="1800"/>
              <a:t>Вещества, </a:t>
            </a:r>
            <a:r>
              <a:rPr lang="ru-RU" sz="1800" err="1" smtClean="0"/>
              <a:t>имеющиедопустимые </a:t>
            </a:r>
            <a:r>
              <a:rPr lang="ru-RU" sz="1800"/>
              <a:t>фармакокинетические характеристики, называют «подобными лекарствам» </a:t>
            </a:r>
            <a:r>
              <a:rPr lang="ru-RU" sz="1800" smtClean="0"/>
              <a:t>. Отсев соединений </a:t>
            </a:r>
            <a:r>
              <a:rPr lang="ru-RU" sz="1800"/>
              <a:t>с низкой биодоступностью, неспособных преодолевать биологические барьеры </a:t>
            </a:r>
            <a:r>
              <a:rPr lang="ru-RU" sz="1800" smtClean="0"/>
              <a:t>либо имеющих </a:t>
            </a:r>
            <a:r>
              <a:rPr lang="ru-RU" sz="1800"/>
              <a:t>«ложную» активность в связи с наличием реакционноспособных групп, необходимо </a:t>
            </a:r>
            <a:r>
              <a:rPr lang="ru-RU" sz="1800" smtClean="0"/>
              <a:t>проводить </a:t>
            </a:r>
            <a:r>
              <a:rPr lang="ru-RU" sz="1800"/>
              <a:t>как можно раньше </a:t>
            </a:r>
            <a:r>
              <a:rPr lang="ru-RU" sz="1800" smtClean="0"/>
              <a:t>.</a:t>
            </a:r>
          </a:p>
          <a:p>
            <a:pPr marL="0" indent="0" algn="just">
              <a:buNone/>
            </a:pPr>
            <a:r>
              <a:rPr lang="ru-RU" sz="1800"/>
              <a:t>Поскольку клиническим испытаниям предшествуют тесты на клеточных культурах и животных,</a:t>
            </a:r>
          </a:p>
          <a:p>
            <a:pPr marL="0" indent="0" algn="just">
              <a:buNone/>
            </a:pPr>
            <a:r>
              <a:rPr lang="ru-RU" sz="1800"/>
              <a:t>важно уметь переносить результаты этих исследований на человека </a:t>
            </a:r>
            <a:r>
              <a:rPr lang="ru-RU" sz="1800" smtClean="0"/>
              <a:t>. </a:t>
            </a:r>
            <a:r>
              <a:rPr lang="ru-RU" sz="1800"/>
              <a:t>Понятно, что раннее пред-</a:t>
            </a:r>
          </a:p>
          <a:p>
            <a:pPr marL="0" indent="0" algn="just">
              <a:buNone/>
            </a:pPr>
            <a:r>
              <a:rPr lang="ru-RU" sz="1800"/>
              <a:t>сказание фармакокинетических свойств и особенностей метаболизма имеет первостепенное значение.</a:t>
            </a:r>
          </a:p>
          <a:p>
            <a:pPr marL="0" indent="0" algn="just">
              <a:buNone/>
            </a:pPr>
            <a:r>
              <a:rPr lang="ru-RU" sz="1800"/>
              <a:t>Существует потребность в разработке </a:t>
            </a:r>
            <a:r>
              <a:rPr lang="ru-RU" sz="1800" i="1" err="1"/>
              <a:t>in silico </a:t>
            </a:r>
            <a:r>
              <a:rPr lang="ru-RU" sz="1800"/>
              <a:t>методов оценки ADMET-свойств, таких как биодос-</a:t>
            </a:r>
          </a:p>
          <a:p>
            <a:pPr marL="0" indent="0" algn="just">
              <a:buNone/>
            </a:pPr>
            <a:r>
              <a:rPr lang="ru-RU" sz="1800" err="1"/>
              <a:t>тупность, проникновение через гематоэнцефалический барьер (ГЭБ), степень связывания белками</a:t>
            </a:r>
          </a:p>
          <a:p>
            <a:pPr marL="0" indent="0" algn="just">
              <a:buNone/>
            </a:pPr>
            <a:r>
              <a:rPr lang="ru-RU" sz="1800"/>
              <a:t>плазмы. Именно предсказание «лекарственного подобия» и токсичности соединений позволит увели-</a:t>
            </a:r>
          </a:p>
          <a:p>
            <a:pPr marL="0" indent="0" algn="just">
              <a:buNone/>
            </a:pPr>
            <a:r>
              <a:rPr lang="ru-RU" sz="1800" err="1"/>
              <a:t>чить эффективность клинических испытаний и всего процесса разработки ЛС, поэтому оценке фар-</a:t>
            </a:r>
          </a:p>
          <a:p>
            <a:pPr marL="0" indent="0" algn="just">
              <a:buNone/>
            </a:pPr>
            <a:r>
              <a:rPr lang="ru-RU" sz="1800" err="1" smtClean="0"/>
              <a:t>макокинетического </a:t>
            </a:r>
            <a:r>
              <a:rPr lang="ru-RU" sz="1800"/>
              <a:t>профиля отводится важное </a:t>
            </a:r>
            <a:r>
              <a:rPr lang="ru-RU" sz="1800" smtClean="0"/>
              <a:t>место. </a:t>
            </a:r>
            <a:r>
              <a:rPr lang="ru-RU" sz="1800"/>
              <a:t>Например, при пероральном введении</a:t>
            </a:r>
          </a:p>
          <a:p>
            <a:pPr marL="0" indent="0" algn="just">
              <a:buNone/>
            </a:pPr>
            <a:r>
              <a:rPr lang="ru-RU" sz="1800"/>
              <a:t>ЛВ, прежде чем достигнет системного кровотока, должно быть абсорбировано в желудочно-</a:t>
            </a:r>
          </a:p>
          <a:p>
            <a:pPr marL="0" indent="0" algn="just">
              <a:buNone/>
            </a:pPr>
            <a:r>
              <a:rPr lang="ru-RU" sz="1800"/>
              <a:t>кишечном тракте (ЖКТ), необходимыми условиями этого процесса являются адекватные водорас-</a:t>
            </a:r>
          </a:p>
          <a:p>
            <a:pPr marL="0" indent="0" algn="just">
              <a:buNone/>
            </a:pPr>
            <a:r>
              <a:rPr lang="ru-RU" sz="1800" err="1"/>
              <a:t>творимость и проницаемость через биологические барьеры </a:t>
            </a:r>
            <a:r>
              <a:rPr lang="ru-RU" sz="1800" smtClean="0"/>
              <a:t>. </a:t>
            </a:r>
            <a:r>
              <a:rPr lang="ru-RU" sz="1800"/>
              <a:t>При транспорте вещества в ор-</a:t>
            </a:r>
          </a:p>
          <a:p>
            <a:pPr marL="0" indent="0" algn="just">
              <a:buNone/>
            </a:pPr>
            <a:r>
              <a:rPr lang="ru-RU" sz="1800" err="1"/>
              <a:t>ганизме его количество, достигающее биологической мишени, может существенно уменьшиться за</a:t>
            </a:r>
          </a:p>
          <a:p>
            <a:pPr marL="0" indent="0" algn="just">
              <a:buNone/>
            </a:pPr>
            <a:r>
              <a:rPr lang="ru-RU" sz="1800"/>
              <a:t>счет связывания с белками плазмы. Для соединений, действующих на центральную нервную систему,</a:t>
            </a:r>
          </a:p>
          <a:p>
            <a:pPr marL="0" indent="0" algn="just">
              <a:buNone/>
            </a:pPr>
            <a:r>
              <a:rPr lang="ru-RU" sz="1800"/>
              <a:t>крайне важна способность преодоления </a:t>
            </a:r>
            <a:r>
              <a:rPr lang="ru-RU" sz="1800" smtClean="0"/>
              <a:t>ГЭБ. 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942904640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7068"/>
            <a:ext cx="9601200" cy="440265"/>
          </a:xfrm>
        </p:spPr>
        <p:txBody>
          <a:bodyPr>
            <a:normAutofit/>
          </a:bodyPr>
          <a:lstStyle/>
          <a:p>
            <a:pPr algn="ctr"/>
            <a:r>
              <a:rPr lang="ru-RU" sz="1800" b="1"/>
              <a:t>3.4. Доклиническая оценка фармакологических свойств</a:t>
            </a:r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75733"/>
            <a:ext cx="9601200" cy="5949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/>
              <a:t>Именно предсказание «лекарственного подобия» и токсичности соединений позволит </a:t>
            </a:r>
            <a:r>
              <a:rPr lang="ru-RU" smtClean="0"/>
              <a:t>увеличить </a:t>
            </a:r>
            <a:r>
              <a:rPr lang="ru-RU"/>
              <a:t>эффективность клинических испытаний и всего процесса разработки ЛС, поэтому оценке </a:t>
            </a:r>
            <a:r>
              <a:rPr lang="ru-RU" smtClean="0"/>
              <a:t>фармакокинетического </a:t>
            </a:r>
            <a:r>
              <a:rPr lang="ru-RU"/>
              <a:t>профиля отводится важное место. Например, при пероральном </a:t>
            </a:r>
            <a:r>
              <a:rPr lang="ru-RU" err="1" smtClean="0"/>
              <a:t>введенииЛВ</a:t>
            </a:r>
            <a:r>
              <a:rPr lang="ru-RU"/>
              <a:t>, прежде чем достигнет системного кровотока, должно быть абсорбировано в </a:t>
            </a:r>
            <a:r>
              <a:rPr lang="ru-RU" smtClean="0"/>
              <a:t>желудочно-кишечном </a:t>
            </a:r>
            <a:r>
              <a:rPr lang="ru-RU"/>
              <a:t>тракте (ЖКТ), необходимыми условиями этого процесса являются адекватные </a:t>
            </a:r>
            <a:r>
              <a:rPr lang="ru-RU" err="1" smtClean="0"/>
              <a:t>водорастворимость </a:t>
            </a:r>
            <a:r>
              <a:rPr lang="ru-RU"/>
              <a:t>и проницаемость через биологические барьеры . При транспорте вещества в ор-</a:t>
            </a:r>
          </a:p>
          <a:p>
            <a:pPr marL="0" indent="0" algn="just">
              <a:buNone/>
            </a:pPr>
            <a:r>
              <a:rPr lang="ru-RU" err="1"/>
              <a:t>ганизме его количество, достигающее биологической мишени, может существенно уменьшиться </a:t>
            </a:r>
            <a:r>
              <a:rPr lang="ru-RU" smtClean="0"/>
              <a:t>за счет </a:t>
            </a:r>
            <a:r>
              <a:rPr lang="ru-RU"/>
              <a:t>связывания с белками плазмы. Для соединений, действующих на центральную нервную </a:t>
            </a:r>
            <a:r>
              <a:rPr lang="ru-RU" smtClean="0"/>
              <a:t>систему, крайне </a:t>
            </a:r>
            <a:r>
              <a:rPr lang="ru-RU"/>
              <a:t>важна способность преодоления ГЭБ. </a:t>
            </a:r>
            <a:endParaRPr lang="ru-RU" smtClean="0"/>
          </a:p>
          <a:p>
            <a:pPr marL="0" indent="0">
              <a:buNone/>
            </a:pPr>
            <a:r>
              <a:rPr lang="ru-RU"/>
              <a:t>Компьютерное моделирование ADMET-свойств осложняется множеством обусловливающих </a:t>
            </a:r>
            <a:r>
              <a:rPr lang="ru-RU" smtClean="0"/>
              <a:t>их физиологических </a:t>
            </a:r>
            <a:r>
              <a:rPr lang="ru-RU"/>
              <a:t>механизмов и малым объемом надежных экспериментальных данных. В то же </a:t>
            </a:r>
            <a:r>
              <a:rPr lang="ru-RU" smtClean="0"/>
              <a:t>время </a:t>
            </a:r>
            <a:r>
              <a:rPr lang="ru-RU"/>
              <a:t>разработаны методы предсказания направления и скорости метаболизма </a:t>
            </a:r>
            <a:r>
              <a:rPr lang="ru-RU" smtClean="0"/>
              <a:t>и клиренса– </a:t>
            </a:r>
            <a:r>
              <a:rPr lang="ru-RU"/>
              <a:t>характеристик, во многом определяющих эффективность ЛС. Побочные эффекты от </a:t>
            </a:r>
            <a:r>
              <a:rPr lang="ru-RU" smtClean="0"/>
              <a:t>действия лекарств </a:t>
            </a:r>
            <a:r>
              <a:rPr lang="ru-RU"/>
              <a:t>пока не столь предсказуемы, как соответствующие методы прогноза активности. </a:t>
            </a:r>
            <a:r>
              <a:rPr lang="ru-RU" smtClean="0"/>
              <a:t>Основные трудности </a:t>
            </a:r>
            <a:r>
              <a:rPr lang="ru-RU"/>
              <a:t>в оценке побочных эффектов связаны с отсутствием информации о полном </a:t>
            </a:r>
            <a:r>
              <a:rPr lang="ru-RU" smtClean="0"/>
              <a:t>метаболическом </a:t>
            </a:r>
            <a:r>
              <a:rPr lang="ru-RU"/>
              <a:t>пути соединений </a:t>
            </a:r>
            <a:r>
              <a:rPr lang="ru-RU" smtClean="0"/>
              <a:t>В </a:t>
            </a:r>
            <a:r>
              <a:rPr lang="ru-RU"/>
              <a:t>работах </a:t>
            </a:r>
            <a:r>
              <a:rPr lang="ru-RU" smtClean="0"/>
              <a:t>систематизированы </a:t>
            </a:r>
            <a:r>
              <a:rPr lang="ru-RU"/>
              <a:t>результаты моделирования ADMET-свойств в </a:t>
            </a:r>
            <a:r>
              <a:rPr lang="ru-RU" smtClean="0"/>
              <a:t>последние </a:t>
            </a:r>
            <a:r>
              <a:rPr lang="ru-RU"/>
              <a:t>годы.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220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6125"/>
            <a:ext cx="9601200" cy="599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/>
              <a:t>. </a:t>
            </a:r>
            <a:br>
              <a:rPr lang="ru-RU" sz="2000"/>
            </a:br>
            <a:r>
              <a:rPr lang="ru-RU" sz="2000" b="1"/>
              <a:t>Сфера применения </a:t>
            </a:r>
            <a:br>
              <a:rPr lang="ru-RU" sz="2000" b="1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725215"/>
            <a:ext cx="10294883" cy="59908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Т</a:t>
            </a:r>
            <a:r>
              <a:rPr lang="ru-RU" smtClean="0">
                <a:solidFill>
                  <a:srgbClr val="FF0000"/>
                </a:solidFill>
              </a:rPr>
              <a:t>рансфер </a:t>
            </a:r>
            <a:r>
              <a:rPr lang="ru-RU">
                <a:solidFill>
                  <a:srgbClr val="FF0000"/>
                </a:solidFill>
              </a:rPr>
              <a:t>технологий</a:t>
            </a:r>
            <a:r>
              <a:rPr lang="ru-RU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/>
              <a:t>трансферы новых </a:t>
            </a:r>
            <a:r>
              <a:rPr lang="ru-RU" smtClean="0"/>
              <a:t>продуктов </a:t>
            </a:r>
            <a:r>
              <a:rPr lang="ru-RU"/>
              <a:t>во время разработки и производства;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трансферы </a:t>
            </a:r>
            <a:r>
              <a:rPr lang="ru-RU"/>
              <a:t>в пределах или между производственными и испытательными </a:t>
            </a:r>
          </a:p>
          <a:p>
            <a:pPr marL="0" indent="0">
              <a:buNone/>
            </a:pPr>
            <a:r>
              <a:rPr lang="ru-RU"/>
              <a:t>площадками в отношении продаваемых продуктов</a:t>
            </a:r>
            <a:r>
              <a:rPr lang="ru-RU" smtClean="0"/>
              <a:t>;</a:t>
            </a:r>
          </a:p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К</a:t>
            </a:r>
            <a:r>
              <a:rPr lang="ru-RU" smtClean="0">
                <a:solidFill>
                  <a:srgbClr val="FF0000"/>
                </a:solidFill>
              </a:rPr>
              <a:t>оммерческое </a:t>
            </a:r>
            <a:r>
              <a:rPr lang="ru-RU">
                <a:solidFill>
                  <a:srgbClr val="FF0000"/>
                </a:solidFill>
              </a:rPr>
              <a:t>производство</a:t>
            </a:r>
            <a:r>
              <a:rPr lang="ru-RU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/>
              <a:t>приобретение и контроль материалов</a:t>
            </a:r>
            <a:r>
              <a:rPr lang="ru-RU" smtClean="0"/>
              <a:t>;</a:t>
            </a:r>
          </a:p>
          <a:p>
            <a:pPr marL="0" indent="0">
              <a:buNone/>
            </a:pPr>
            <a:r>
              <a:rPr lang="ru-RU" smtClean="0"/>
              <a:t>снабжение </a:t>
            </a:r>
            <a:r>
              <a:rPr lang="ru-RU"/>
              <a:t>объектов, инженерных систем и </a:t>
            </a:r>
            <a:r>
              <a:rPr lang="ru-RU" smtClean="0"/>
              <a:t>оборудования;</a:t>
            </a:r>
          </a:p>
          <a:p>
            <a:pPr marL="0" indent="0">
              <a:buNone/>
            </a:pPr>
            <a:r>
              <a:rPr lang="ru-RU"/>
              <a:t>производство (включая упаковывание и маркирование); </a:t>
            </a:r>
            <a:endParaRPr lang="ru-RU" smtClean="0"/>
          </a:p>
          <a:p>
            <a:pPr marL="0" indent="0">
              <a:buNone/>
            </a:pPr>
            <a:r>
              <a:rPr lang="ru-RU"/>
              <a:t>контроль и обеспечение качества</a:t>
            </a:r>
            <a:r>
              <a:rPr lang="ru-RU" smtClean="0"/>
              <a:t>;</a:t>
            </a:r>
          </a:p>
          <a:p>
            <a:pPr marL="0" indent="0">
              <a:buNone/>
            </a:pPr>
            <a:r>
              <a:rPr lang="ru-RU"/>
              <a:t>выпуск; </a:t>
            </a:r>
            <a:endParaRPr lang="ru-RU" smtClean="0"/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х</a:t>
            </a:r>
            <a:r>
              <a:rPr lang="ru-RU" smtClean="0">
                <a:solidFill>
                  <a:schemeClr val="tx1"/>
                </a:solidFill>
              </a:rPr>
              <a:t>ранение;</a:t>
            </a:r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р</a:t>
            </a:r>
            <a:r>
              <a:rPr lang="ru-RU" smtClean="0">
                <a:solidFill>
                  <a:schemeClr val="tx1"/>
                </a:solidFill>
              </a:rPr>
              <a:t>еализацию(за исключением оптовой реализации);</a:t>
            </a:r>
          </a:p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</a:rPr>
              <a:t>Вывод продукта с рынка:</a:t>
            </a:r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с</a:t>
            </a:r>
            <a:r>
              <a:rPr lang="ru-RU" smtClean="0">
                <a:solidFill>
                  <a:schemeClr val="tx1"/>
                </a:solidFill>
              </a:rPr>
              <a:t>охранение документации;</a:t>
            </a:r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с</a:t>
            </a:r>
            <a:r>
              <a:rPr lang="ru-RU" smtClean="0">
                <a:solidFill>
                  <a:schemeClr val="tx1"/>
                </a:solidFill>
              </a:rPr>
              <a:t>охранение образцов;</a:t>
            </a:r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п</a:t>
            </a:r>
            <a:r>
              <a:rPr lang="ru-RU" smtClean="0">
                <a:solidFill>
                  <a:schemeClr val="tx1"/>
                </a:solidFill>
              </a:rPr>
              <a:t>остоянную оценку продукта и репортирование</a:t>
            </a:r>
            <a:endParaRPr lang="ru-RU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8373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0934"/>
            <a:ext cx="9601200" cy="451556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3.4. Доклиническая оценка фармакологических свойств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22490"/>
            <a:ext cx="10233378" cy="58589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/>
              <a:t>Приемлемая точность предсказаний достигнута для разнообразных характеристик: </a:t>
            </a:r>
            <a:r>
              <a:rPr lang="ru-RU" err="1" smtClean="0"/>
              <a:t>биодоступности</a:t>
            </a:r>
            <a:r>
              <a:rPr lang="ru-RU"/>
              <a:t>, абсорбции веществ в ЖКТ, связывания с белками плазмы, метаболической стабильности. </a:t>
            </a:r>
            <a:r>
              <a:rPr lang="ru-RU" err="1" smtClean="0"/>
              <a:t>Приэтом </a:t>
            </a:r>
            <a:r>
              <a:rPr lang="ru-RU"/>
              <a:t>в качестве дескрипторов молекулярной структуры чаще всего используются коэффициент </a:t>
            </a:r>
            <a:r>
              <a:rPr lang="ru-RU" smtClean="0"/>
              <a:t>распределения</a:t>
            </a:r>
            <a:r>
              <a:rPr lang="ru-RU"/>
              <a:t>, площадь полярной части молекул, поляризуемость, липофильность, индексы </a:t>
            </a:r>
            <a:r>
              <a:rPr lang="ru-RU" smtClean="0"/>
              <a:t>электронного </a:t>
            </a:r>
            <a:r>
              <a:rPr lang="ru-RU"/>
              <a:t>состояния, топологические характеристики.</a:t>
            </a:r>
          </a:p>
          <a:p>
            <a:pPr algn="just"/>
            <a:r>
              <a:rPr lang="ru-RU"/>
              <a:t>Улучшение качества результатов моделирования фармакокинетических свойств новых </a:t>
            </a:r>
            <a:r>
              <a:rPr lang="ru-RU" smtClean="0"/>
              <a:t>соединений </a:t>
            </a:r>
            <a:r>
              <a:rPr lang="ru-RU"/>
              <a:t>неразрывно связано с уточнением физиологических и биохимических механизмов и </a:t>
            </a:r>
            <a:r>
              <a:rPr lang="ru-RU" smtClean="0"/>
              <a:t>переходом от </a:t>
            </a:r>
            <a:r>
              <a:rPr lang="ru-RU"/>
              <a:t>эмпирических корреляций «структура – свойство» </a:t>
            </a:r>
            <a:r>
              <a:rPr lang="ru-RU" smtClean="0"/>
              <a:t> </a:t>
            </a:r>
            <a:r>
              <a:rPr lang="ru-RU"/>
              <a:t>к построению моделей для </a:t>
            </a:r>
            <a:r>
              <a:rPr lang="ru-RU" smtClean="0"/>
              <a:t>предсказания конкретных параметров. </a:t>
            </a:r>
            <a:r>
              <a:rPr lang="ru-RU"/>
              <a:t>Потенциал данного направления демонстрирует, например, </a:t>
            </a:r>
            <a:r>
              <a:rPr lang="ru-RU" smtClean="0"/>
              <a:t>разработка препаратов </a:t>
            </a:r>
            <a:r>
              <a:rPr lang="ru-RU"/>
              <a:t>для терапии болезни </a:t>
            </a:r>
            <a:r>
              <a:rPr lang="ru-RU" smtClean="0"/>
              <a:t>Альцгеймера.</a:t>
            </a:r>
          </a:p>
          <a:p>
            <a:pPr algn="just"/>
            <a:r>
              <a:rPr lang="ru-RU"/>
              <a:t>Постоянное совершенствование процесса разработки ЛС обусловлено его ярко выраженной меж-</a:t>
            </a:r>
          </a:p>
          <a:p>
            <a:pPr marL="0" indent="0" algn="just">
              <a:buNone/>
            </a:pPr>
            <a:r>
              <a:rPr lang="ru-RU" err="1"/>
              <a:t>дисциплинарностью и возможностью привлечения новейших достижений в смежных областях: гено-</a:t>
            </a:r>
          </a:p>
          <a:p>
            <a:pPr marL="0" indent="0" algn="just">
              <a:buNone/>
            </a:pPr>
            <a:r>
              <a:rPr lang="ru-RU" err="1"/>
              <a:t>мике, протеомике, биохимии, молекулярной биологии, медицине, фармакологии, компьютерном мо-</a:t>
            </a:r>
          </a:p>
          <a:p>
            <a:pPr marL="0" indent="0" algn="just">
              <a:buNone/>
            </a:pPr>
            <a:r>
              <a:rPr lang="ru-RU" err="1"/>
              <a:t>делировании. Бурное развитие медицинской химии создает предпосылки для перехода от метода</a:t>
            </a:r>
          </a:p>
          <a:p>
            <a:pPr marL="0" indent="0" algn="just">
              <a:buNone/>
            </a:pPr>
            <a:r>
              <a:rPr lang="ru-RU"/>
              <a:t>проб и ошибок к действительно рациональному дизайну лекарств, когда эмпирический синтез с по-</a:t>
            </a:r>
          </a:p>
          <a:p>
            <a:pPr marL="0" indent="0" algn="just">
              <a:buNone/>
            </a:pPr>
            <a:r>
              <a:rPr lang="ru-RU"/>
              <a:t>следующей проверкой активности уступает место направленному созданию веществ с желаемыми</a:t>
            </a:r>
          </a:p>
          <a:p>
            <a:pPr marL="0" indent="0" algn="just">
              <a:buNone/>
            </a:pPr>
            <a:r>
              <a:rPr lang="ru-RU"/>
              <a:t>физико-химическими свойствами и биологическим действием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95431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0778"/>
          </a:xfrm>
        </p:spPr>
        <p:txBody>
          <a:bodyPr/>
          <a:lstStyle/>
          <a:p>
            <a:r>
              <a:rPr lang="ru-RU" smtClean="0"/>
              <a:t>Источники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22400"/>
            <a:ext cx="9601200" cy="4445000"/>
          </a:xfrm>
        </p:spPr>
        <p:txBody>
          <a:bodyPr/>
          <a:lstStyle/>
          <a:p>
            <a:r>
              <a:rPr lang="ru-RU" smtClean="0"/>
              <a:t>Обзорная статья Ю.С.Головко, О.А.Ивашкевич, А.С.Головко «Современные методы поиска новых лекарственных средств. Вестник БГУ, сер.2. 2012.-№1. с. 7-15</a:t>
            </a:r>
          </a:p>
          <a:p>
            <a:r>
              <a:rPr lang="ru-RU" u="sng">
                <a:hlinkClick r:id="rId2"/>
              </a:rPr>
              <a:t>https://biomolecula.ru/articles/poisk-lekarstvennykh-mishenei</a:t>
            </a:r>
            <a:endParaRPr lang="ru-RU"/>
          </a:p>
          <a:p>
            <a:r>
              <a:rPr lang="ru-RU"/>
              <a:t> </a:t>
            </a:r>
            <a:r>
              <a:rPr lang="ru-RU" u="sng">
                <a:hlinkClick r:id="rId3"/>
              </a:rPr>
              <a:t>https://ria.ru/20221227/farmsubstantsii_promomed-1821217314.html</a:t>
            </a:r>
            <a:r>
              <a:rPr lang="ru-RU"/>
              <a:t> </a:t>
            </a:r>
          </a:p>
          <a:p>
            <a:r>
              <a:rPr lang="ru-RU" u="sng">
                <a:hlinkClick r:id="rId4"/>
              </a:rPr>
              <a:t>https://pharmadvisor.ru/document/tr3641/</a:t>
            </a:r>
            <a:endParaRPr lang="ru-RU"/>
          </a:p>
          <a:p>
            <a:r>
              <a:rPr lang="ru-RU" u="sng">
                <a:hlinkClick r:id="rId5"/>
              </a:rPr>
              <a:t>https://gxpnews.net/category/praktika/medicine-quality/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52084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smtClean="0"/>
              <a:t>      БЛАГОДАРЮ ЗА ВНИМАНИЕ!</a:t>
            </a:r>
            <a:endParaRPr lang="ru-RU" sz="400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mtClean="0">
              <a:solidFill>
                <a:srgbClr val="030303"/>
              </a:solidFill>
              <a:latin typeface="Ubuntu"/>
            </a:endParaRPr>
          </a:p>
          <a:p>
            <a:endParaRPr lang="ru-RU">
              <a:solidFill>
                <a:srgbClr val="030303"/>
              </a:solidFill>
              <a:latin typeface="Ubuntu"/>
            </a:endParaRPr>
          </a:p>
          <a:p>
            <a:r>
              <a:rPr lang="ru-RU" smtClean="0">
                <a:solidFill>
                  <a:srgbClr val="030303"/>
                </a:solidFill>
                <a:latin typeface="Ubuntu"/>
              </a:rPr>
              <a:t>Система </a:t>
            </a:r>
            <a:r>
              <a:rPr lang="ru-RU">
                <a:solidFill>
                  <a:srgbClr val="030303"/>
                </a:solidFill>
                <a:latin typeface="Ubuntu"/>
              </a:rPr>
              <a:t>фармацевтического качества (ICH Q10). Перевод: PharmAdvisor, версия перевода от 15.06.2021. URL: https://pharmadvisor.ru/document/tr3641/ (дата обращения: </a:t>
            </a:r>
            <a:r>
              <a:rPr lang="ru-RU" smtClean="0">
                <a:solidFill>
                  <a:srgbClr val="030303"/>
                </a:solidFill>
                <a:latin typeface="Ubuntu"/>
              </a:rPr>
              <a:t>14.07.2023).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130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6124"/>
            <a:ext cx="9601200" cy="8303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000"/>
            </a:br>
            <a:r>
              <a:rPr lang="ru-RU" sz="2000"/>
              <a:t>С</a:t>
            </a:r>
            <a:r>
              <a:rPr lang="ru-RU" sz="2000" smtClean="0"/>
              <a:t>истема </a:t>
            </a:r>
            <a:r>
              <a:rPr lang="ru-RU" sz="2000"/>
              <a:t>фармацевтического качества (</a:t>
            </a:r>
            <a:r>
              <a:rPr lang="en-US" sz="2000"/>
              <a:t>ICH Q10)Pharmaceutical Quality </a:t>
            </a:r>
            <a:r>
              <a:rPr lang="en-US" sz="2000" smtClean="0"/>
              <a:t>System</a:t>
            </a:r>
            <a:br>
              <a:rPr lang="ru-RU" sz="2000"/>
            </a:br>
            <a:r>
              <a:rPr lang="ru-RU" sz="2000" b="1" smtClean="0"/>
              <a:t>1.4 </a:t>
            </a:r>
            <a:r>
              <a:rPr lang="ru-RU" sz="2000" b="1"/>
              <a:t>Взаимосвязь ICH Q10 с регуляторными подходами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956441"/>
            <a:ext cx="10116207" cy="5717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mtClean="0"/>
              <a:t>	Регуляторные </a:t>
            </a:r>
            <a:r>
              <a:rPr lang="ru-RU"/>
              <a:t>подходы к отдельному продукту или производственному объекту </a:t>
            </a:r>
          </a:p>
          <a:p>
            <a:pPr marL="0" indent="0">
              <a:buNone/>
            </a:pPr>
            <a:r>
              <a:rPr lang="ru-RU"/>
              <a:t>должны соразмеряться с уровнем понимания продукта и процесса, результатами </a:t>
            </a:r>
          </a:p>
          <a:p>
            <a:pPr marL="0" indent="0">
              <a:buNone/>
            </a:pPr>
            <a:r>
              <a:rPr lang="ru-RU"/>
              <a:t>управления рисками для качества и эффективностью системы </a:t>
            </a:r>
            <a:r>
              <a:rPr lang="ru-RU" smtClean="0"/>
              <a:t>фармацевтического </a:t>
            </a:r>
            <a:r>
              <a:rPr lang="ru-RU"/>
              <a:t>качества. После внедрения эффективность системы </a:t>
            </a:r>
            <a:r>
              <a:rPr lang="ru-RU" smtClean="0"/>
              <a:t>фармацевтического </a:t>
            </a:r>
            <a:r>
              <a:rPr lang="ru-RU"/>
              <a:t>качества можно, как правило, оценить во время регуляторной </a:t>
            </a:r>
            <a:r>
              <a:rPr lang="ru-RU" smtClean="0"/>
              <a:t>инспекции </a:t>
            </a:r>
            <a:r>
              <a:rPr lang="ru-RU"/>
              <a:t>производственной площадки. Потенциальные возможности для </a:t>
            </a:r>
            <a:r>
              <a:rPr lang="ru-RU" smtClean="0"/>
              <a:t>укрепления </a:t>
            </a:r>
            <a:r>
              <a:rPr lang="ru-RU"/>
              <a:t>роли научных и риск-ориентированных регуляторных </a:t>
            </a:r>
            <a:r>
              <a:rPr lang="ru-RU" smtClean="0"/>
              <a:t>подходов.</a:t>
            </a:r>
            <a:r>
              <a:rPr lang="ru-RU"/>
              <a:t> </a:t>
            </a:r>
            <a:r>
              <a:rPr lang="ru-RU" smtClean="0"/>
              <a:t>Регуляторные процессы будут определяться каждым регионом. </a:t>
            </a:r>
            <a:endParaRPr lang="en-US"/>
          </a:p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</a:rPr>
              <a:t>Внедрение </a:t>
            </a:r>
            <a:r>
              <a:rPr lang="ru-RU">
                <a:solidFill>
                  <a:srgbClr val="FF0000"/>
                </a:solidFill>
              </a:rPr>
              <a:t>модели </a:t>
            </a:r>
            <a:r>
              <a:rPr lang="en-US">
                <a:solidFill>
                  <a:srgbClr val="FF0000"/>
                </a:solidFill>
              </a:rPr>
              <a:t>Q10 </a:t>
            </a:r>
            <a:r>
              <a:rPr lang="ru-RU">
                <a:solidFill>
                  <a:srgbClr val="FF0000"/>
                </a:solidFill>
              </a:rPr>
              <a:t>должно приводить к достижению трех основных целей, </a:t>
            </a:r>
          </a:p>
          <a:p>
            <a:pPr marL="0" indent="0">
              <a:buNone/>
            </a:pPr>
            <a:r>
              <a:rPr lang="ru-RU"/>
              <a:t>которые дополняют или укрепляют региональные </a:t>
            </a:r>
            <a:r>
              <a:rPr lang="en-US"/>
              <a:t>GMP-</a:t>
            </a:r>
            <a:r>
              <a:rPr lang="ru-RU"/>
              <a:t>требования. </a:t>
            </a:r>
          </a:p>
          <a:p>
            <a:r>
              <a:rPr lang="ru-RU" smtClean="0"/>
              <a:t>Чтобы </a:t>
            </a:r>
            <a:r>
              <a:rPr lang="ru-RU"/>
              <a:t>создать, внедрить и поддерживать систему, позволяющую получать </a:t>
            </a:r>
            <a:r>
              <a:rPr lang="ru-RU" smtClean="0"/>
              <a:t>продукты </a:t>
            </a:r>
            <a:r>
              <a:rPr lang="ru-RU"/>
              <a:t>с показателями качества, подходящими для удовлетворения </a:t>
            </a:r>
          </a:p>
          <a:p>
            <a:r>
              <a:rPr lang="ru-RU"/>
              <a:t>потребностей пациентов, медицинских работников, регуляторных органов </a:t>
            </a:r>
          </a:p>
          <a:p>
            <a:pPr marL="0" indent="0">
              <a:buNone/>
            </a:pPr>
            <a:r>
              <a:rPr lang="ru-RU"/>
              <a:t>(включая соответствие одобренным регуляторным досье) и других внутренних и </a:t>
            </a:r>
          </a:p>
          <a:p>
            <a:pPr marL="0" indent="0">
              <a:buNone/>
            </a:pPr>
            <a:r>
              <a:rPr lang="ru-RU"/>
              <a:t>внешних заказчиков. </a:t>
            </a:r>
          </a:p>
        </p:txBody>
      </p:sp>
    </p:spTree>
    <p:extLst>
      <p:ext uri="{BB962C8B-B14F-4D97-AF65-F5344CB8AC3E}">
        <p14:creationId xmlns:p14="http://schemas.microsoft.com/office/powerpoint/2010/main" val="1089567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4594"/>
            <a:ext cx="9601200" cy="8723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</a:t>
            </a:r>
            <a:r>
              <a:rPr lang="en-US" sz="2000" smtClean="0"/>
              <a:t>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b="1" smtClean="0"/>
              <a:t>1.5.Цели </a:t>
            </a:r>
            <a:r>
              <a:rPr lang="en-US" sz="2000" b="1" smtClean="0"/>
              <a:t>ICN Q10</a:t>
            </a:r>
            <a:r>
              <a:rPr lang="ru-RU" sz="2000" b="1" smtClean="0"/>
              <a:t>-</a:t>
            </a:r>
            <a:r>
              <a:rPr lang="en-US" sz="2000" b="1" smtClean="0"/>
              <a:t>1.5.1 </a:t>
            </a:r>
            <a:r>
              <a:rPr lang="ru-RU" sz="2000" b="1"/>
              <a:t>Воплощение концепции продукта </a:t>
            </a:r>
            <a:r>
              <a:rPr lang="ru-RU" sz="2000" b="1" smtClean="0"/>
              <a:t>. 1.5.2. Установление и поддержание состояния контроля . 1.5.3. Содействие непрерывному совершенствованию</a:t>
            </a:r>
            <a:br>
              <a:rPr lang="ru-RU" sz="2000" b="1"/>
            </a:br>
            <a:br>
              <a:rPr lang="ru-RU" sz="2000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966952"/>
            <a:ext cx="10116207" cy="5644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smtClean="0"/>
          </a:p>
          <a:p>
            <a:pPr marL="0" indent="0">
              <a:buNone/>
            </a:pPr>
            <a:r>
              <a:rPr lang="ru-RU" b="1" smtClean="0"/>
              <a:t>1.5. </a:t>
            </a:r>
            <a:r>
              <a:rPr lang="ru-RU" smtClean="0"/>
              <a:t>Внедрение модели </a:t>
            </a:r>
            <a:r>
              <a:rPr lang="en-US" smtClean="0"/>
              <a:t>Q10 </a:t>
            </a:r>
            <a:r>
              <a:rPr lang="ru-RU" smtClean="0"/>
              <a:t>должно приводить достижению трех основных целей дополняющие или укрепляющие региональные </a:t>
            </a:r>
            <a:r>
              <a:rPr lang="en-US" smtClean="0"/>
              <a:t>GMP </a:t>
            </a:r>
            <a:r>
              <a:rPr lang="ru-RU" smtClean="0"/>
              <a:t>требования. </a:t>
            </a:r>
          </a:p>
          <a:p>
            <a:pPr marL="0" indent="0">
              <a:buNone/>
            </a:pPr>
            <a:r>
              <a:rPr lang="ru-RU" b="1" smtClean="0"/>
              <a:t>1.5.1.</a:t>
            </a:r>
            <a:r>
              <a:rPr lang="ru-RU" smtClean="0"/>
              <a:t> Чтобы </a:t>
            </a:r>
            <a:r>
              <a:rPr lang="ru-RU"/>
              <a:t>создать, внедрить и поддерживать систему, позволяющую получать </a:t>
            </a:r>
          </a:p>
          <a:p>
            <a:pPr marL="0" indent="0">
              <a:buNone/>
            </a:pPr>
            <a:r>
              <a:rPr lang="ru-RU"/>
              <a:t>продукты с показателями качества, подходящими для удовлетворения </a:t>
            </a:r>
          </a:p>
          <a:p>
            <a:pPr marL="0" indent="0">
              <a:buNone/>
            </a:pPr>
            <a:r>
              <a:rPr lang="ru-RU"/>
              <a:t>потребностей пациентов, медицинских работников, регуляторных органов </a:t>
            </a:r>
          </a:p>
          <a:p>
            <a:pPr marL="0" indent="0">
              <a:buNone/>
            </a:pPr>
            <a:r>
              <a:rPr lang="ru-RU"/>
              <a:t>(включая соответствие одобренным регуляторным досье) и других внутренних и </a:t>
            </a:r>
          </a:p>
          <a:p>
            <a:pPr marL="0" indent="0">
              <a:buNone/>
            </a:pPr>
            <a:r>
              <a:rPr lang="ru-RU"/>
              <a:t>внешних заказчиков.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1.5.2. Чтобы эффективно использовать системы мониторинга и контроля за работой процесса и качеством продукта добиваясь обеспечения постоянной пригодности и возможностей процессов. Управление рисками для качества может быть полезным для выявления систем мониторинга и контроля.</a:t>
            </a:r>
          </a:p>
          <a:p>
            <a:pPr marL="0" indent="0">
              <a:buNone/>
            </a:pPr>
            <a:r>
              <a:rPr lang="ru-RU" smtClean="0"/>
              <a:t>1.5.3. Чтобы найти и внедрить соответствующие улучшения качества продукта, улучшения процесса, снижения вариабельности, инновации и усиления системы фармацевтического качества, увеличивая тем самым способность на постоянной основе удовлетворять потребности в качестве.     </a:t>
            </a:r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8643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104"/>
            <a:ext cx="9601200" cy="9038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b="1" smtClean="0"/>
              <a:t>1 . 6 </a:t>
            </a:r>
            <a:r>
              <a:rPr lang="ru-RU" sz="2000" b="1"/>
              <a:t>Способствующие факторы: управление знаниями и управление </a:t>
            </a:r>
            <a:br>
              <a:rPr lang="ru-RU" sz="2000" b="1"/>
            </a:br>
            <a:r>
              <a:rPr lang="ru-RU" sz="2000" b="1"/>
              <a:t>рисками для качества </a:t>
            </a:r>
            <a:r>
              <a:rPr lang="ru-RU" sz="2000" b="1" smtClean="0"/>
              <a:t>. 1.6.1. Управление знаниями. 1.6.2. Управление рисками для качества.</a:t>
            </a:r>
            <a:br>
              <a:rPr lang="ru-RU" sz="2000"/>
            </a:br>
            <a:br>
              <a:rPr lang="ru-RU" sz="2000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503" y="1008993"/>
            <a:ext cx="10457793" cy="5623036"/>
          </a:xfrm>
        </p:spPr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r>
              <a:rPr lang="ru-RU" smtClean="0"/>
              <a:t>Использование </a:t>
            </a:r>
            <a:r>
              <a:rPr lang="ru-RU"/>
              <a:t>управления знаниями и управления рисками для качества </a:t>
            </a:r>
          </a:p>
          <a:p>
            <a:pPr marL="0" indent="0">
              <a:buNone/>
            </a:pPr>
            <a:r>
              <a:rPr lang="ru-RU"/>
              <a:t>позволит компании внедрить ICH Q10 эффективно и успешно. Эти </a:t>
            </a:r>
          </a:p>
          <a:p>
            <a:pPr marL="0" indent="0">
              <a:buNone/>
            </a:pPr>
            <a:r>
              <a:rPr lang="ru-RU"/>
              <a:t>способствующие факторы будут облегчать достижение целей, описанных </a:t>
            </a:r>
            <a:r>
              <a:rPr lang="ru-RU" smtClean="0"/>
              <a:t>выше. </a:t>
            </a:r>
          </a:p>
          <a:p>
            <a:pPr marL="0" indent="0">
              <a:buNone/>
            </a:pPr>
            <a:r>
              <a:rPr lang="ru-RU" b="1" smtClean="0"/>
              <a:t>Управление знаниями</a:t>
            </a:r>
            <a:r>
              <a:rPr lang="ru-RU" smtClean="0"/>
              <a:t>- это подход к изучению , анализу, хранению , распространению сведений о продуктах, процессах производства и компонентах. Источники сведений включают знания, исследования по фармацевтическим разработкам, действия по трансферу технологий, исследования по валидации процесса на протяжении всего цикла продукта, производственный опыт, инновации, постоянное улучшение и деятельность по управлению изменениями. </a:t>
            </a:r>
          </a:p>
          <a:p>
            <a:pPr marL="0" indent="0">
              <a:buNone/>
            </a:pPr>
            <a:r>
              <a:rPr lang="ru-RU" b="1" smtClean="0"/>
              <a:t>Управление рисками для качества </a:t>
            </a:r>
            <a:r>
              <a:rPr lang="ru-RU" smtClean="0"/>
              <a:t>– неотьемлемая часть эффективной системы фармацевтического качества, которое может служить упреждающим подходом к выявлению,  научной оценке и контролю потенциальных рисков для качества.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106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9601200" cy="756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/>
              <a:t>Система фармацевтического качества (</a:t>
            </a:r>
            <a:r>
              <a:rPr lang="en-US" sz="2000"/>
              <a:t>ICH Q10)Pharmaceutical Quality System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b="1" smtClean="0"/>
              <a:t>1</a:t>
            </a:r>
            <a:r>
              <a:rPr lang="en-US" sz="2000" b="1" smtClean="0"/>
              <a:t>.7  </a:t>
            </a:r>
            <a:r>
              <a:rPr lang="ru-RU" sz="2000" b="1"/>
              <a:t>Вопросы дизайна и содержания </a:t>
            </a:r>
            <a:br>
              <a:rPr lang="ru-RU" sz="2200"/>
            </a:br>
            <a:br>
              <a:rPr lang="ru-RU" sz="1600"/>
            </a:br>
            <a:endParaRPr lang="ru-RU" sz="1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61544"/>
            <a:ext cx="10011103" cy="565456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smtClean="0"/>
              <a:t>Дизайн</a:t>
            </a:r>
            <a:r>
              <a:rPr lang="ru-RU" sz="6200"/>
              <a:t>,  организация  и  документирование  системы  фармацевтического </a:t>
            </a:r>
            <a:r>
              <a:rPr lang="ru-RU" sz="6200" smtClean="0"/>
              <a:t>качества </a:t>
            </a:r>
            <a:r>
              <a:rPr lang="ru-RU" sz="6200"/>
              <a:t>должны быть хорошо структурированы и понятны, чтобы облегчать </a:t>
            </a:r>
            <a:r>
              <a:rPr lang="ru-RU" sz="6200" smtClean="0"/>
              <a:t>общее </a:t>
            </a:r>
            <a:r>
              <a:rPr lang="ru-RU" sz="6200"/>
              <a:t>понимание и преемственное применение. </a:t>
            </a:r>
            <a:endParaRPr lang="ru-RU" sz="6200" smtClean="0"/>
          </a:p>
          <a:p>
            <a:pPr marL="0" indent="0">
              <a:buNone/>
            </a:pPr>
            <a:r>
              <a:rPr lang="ru-RU" sz="6200" smtClean="0"/>
              <a:t>Элементы  </a:t>
            </a:r>
            <a:r>
              <a:rPr lang="ru-RU" sz="6200"/>
              <a:t>ICH Q10  необходимо  применять  в  порядке,  который  является </a:t>
            </a:r>
            <a:r>
              <a:rPr lang="ru-RU" sz="6200" smtClean="0"/>
              <a:t>подходящим  </a:t>
            </a:r>
            <a:r>
              <a:rPr lang="ru-RU" sz="6200"/>
              <a:t>и  соразмерным  для  каждой  из  стадий  жизненного  цикла </a:t>
            </a:r>
            <a:r>
              <a:rPr lang="ru-RU" sz="6200" smtClean="0"/>
              <a:t>продукта</a:t>
            </a:r>
            <a:r>
              <a:rPr lang="ru-RU" sz="6200"/>
              <a:t>, с </a:t>
            </a:r>
            <a:r>
              <a:rPr lang="ru-RU" sz="6200" smtClean="0"/>
              <a:t>учетом </a:t>
            </a:r>
            <a:r>
              <a:rPr lang="ru-RU" sz="6200"/>
              <a:t>разных целей и знаний, доступных о каждой стадии. </a:t>
            </a:r>
            <a:endParaRPr lang="ru-RU" sz="6200" smtClean="0"/>
          </a:p>
          <a:p>
            <a:pPr marL="0" indent="0">
              <a:buNone/>
            </a:pPr>
            <a:r>
              <a:rPr lang="ru-RU" sz="6200"/>
              <a:t>При  разработке  новой  системы  фармацевтического  качества  или </a:t>
            </a:r>
            <a:r>
              <a:rPr lang="ru-RU" sz="6200" smtClean="0"/>
              <a:t>модификации </a:t>
            </a:r>
            <a:r>
              <a:rPr lang="ru-RU" sz="6200"/>
              <a:t>существующей необходимо учитывать масштаб  и </a:t>
            </a:r>
            <a:r>
              <a:rPr lang="ru-RU" sz="6200" smtClean="0"/>
              <a:t>сложность </a:t>
            </a:r>
            <a:r>
              <a:rPr lang="ru-RU" sz="6200"/>
              <a:t>деятельности  компании.  Дизайн  системы  фармацевтического  качества </a:t>
            </a:r>
            <a:r>
              <a:rPr lang="ru-RU" sz="6200" smtClean="0"/>
              <a:t>должен  </a:t>
            </a:r>
            <a:r>
              <a:rPr lang="ru-RU" sz="6200"/>
              <a:t>включать  соответствующие  принципы  управления  рисками.  Тогда </a:t>
            </a:r>
            <a:r>
              <a:rPr lang="ru-RU" sz="6200" smtClean="0"/>
              <a:t>как  </a:t>
            </a:r>
            <a:r>
              <a:rPr lang="ru-RU" sz="6200"/>
              <a:t>некоторые  аспекты  системы  фармацевтического  качества  могут  быть </a:t>
            </a:r>
            <a:r>
              <a:rPr lang="ru-RU" sz="6200" smtClean="0"/>
              <a:t>общекорпоративными</a:t>
            </a:r>
            <a:r>
              <a:rPr lang="ru-RU" sz="6200"/>
              <a:t>,  а  другие  специфичными  для  площадки, </a:t>
            </a:r>
            <a:r>
              <a:rPr lang="ru-RU" sz="6200" smtClean="0"/>
              <a:t>эффективность  </a:t>
            </a:r>
            <a:r>
              <a:rPr lang="ru-RU" sz="6200"/>
              <a:t>системы  фармацевтического  качества,  как  правило, </a:t>
            </a:r>
          </a:p>
          <a:p>
            <a:pPr marL="0" indent="0">
              <a:buNone/>
            </a:pPr>
            <a:r>
              <a:rPr lang="ru-RU" sz="6200"/>
              <a:t>подтверждается на уровне площадки. Система  фармацевтического  качества  должна  включать  соответствующие </a:t>
            </a:r>
            <a:r>
              <a:rPr lang="ru-RU" sz="6200" smtClean="0"/>
              <a:t>процессы</a:t>
            </a:r>
            <a:r>
              <a:rPr lang="ru-RU" sz="6200"/>
              <a:t>,  ресурсы  и  ответственность,  чтобы  позволить  обеспечивать </a:t>
            </a:r>
            <a:r>
              <a:rPr lang="ru-RU" sz="6200" smtClean="0"/>
              <a:t>качество </a:t>
            </a:r>
            <a:r>
              <a:rPr lang="ru-RU" sz="6200"/>
              <a:t>подрядных работ и закупаемых материалов, как описано в разделе </a:t>
            </a:r>
            <a:r>
              <a:rPr lang="en-US" sz="6200" smtClean="0"/>
              <a:t>2.7</a:t>
            </a:r>
            <a:r>
              <a:rPr lang="en-US" sz="6200"/>
              <a:t>. </a:t>
            </a:r>
            <a:endParaRPr lang="ru-RU" sz="6200"/>
          </a:p>
          <a:p>
            <a:pPr marL="0" indent="0">
              <a:buNone/>
            </a:pPr>
            <a:endParaRPr lang="ru-RU" sz="6200"/>
          </a:p>
          <a:p>
            <a:pPr marL="0" indent="0">
              <a:buNone/>
            </a:pPr>
            <a:endParaRPr lang="ru-RU" sz="6200"/>
          </a:p>
          <a:p>
            <a:pPr marL="0" indent="0">
              <a:buNone/>
            </a:pPr>
            <a:r>
              <a:rPr lang="ru-RU" smtClean="0"/>
              <a:t> </a:t>
            </a: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7873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TM10001105[[fn=Уголки]]</Template>
  <Company/>
  <PresentationFormat>Широкоэкранный</PresentationFormat>
  <Paragraphs>304</Paragraphs>
  <Slides>52</Slides>
  <Notes>0</Notes>
  <TotalTime>834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59">
      <vt:lpstr>Arial</vt:lpstr>
      <vt:lpstr>Franklin Gothic Book</vt:lpstr>
      <vt:lpstr>Bahnschrift SemiBold Condensed</vt:lpstr>
      <vt:lpstr>Times New Roman</vt:lpstr>
      <vt:lpstr>Ubuntu</vt:lpstr>
      <vt:lpstr>TimesNewRoman</vt:lpstr>
      <vt:lpstr>Crop</vt:lpstr>
      <vt:lpstr>ФГБОУ ВО « КАЗАНСКИЙ ГОСУдарственный медицинский университет» МЗ РФИнститут ФармацииРаздел 1. Нормативно-правовая база и принципы создания новых лекарственных средств</vt:lpstr>
      <vt:lpstr>Система фармацевтического качества (ICH Q10)Pharmaceutical Quality System.Введение</vt:lpstr>
      <vt:lpstr>Система фармацевтического качества (ICH Q10)Pharmaceutical Quality System. Введение</vt:lpstr>
      <vt:lpstr>Система фармацевтического качества (ICH Q10)Pharmaceutical Quality System. Сфера применения </vt:lpstr>
      <vt:lpstr>Система фармацевтического качества (ICH Q10)Pharmaceutical Quality System. Сфера применения </vt:lpstr>
      <vt:lpstr>Система фармацевтического качества (ICH Q10)Pharmaceutical Quality System1.4 Взаимосвязь ICH Q10 с регуляторными подходами</vt:lpstr>
      <vt:lpstr>Система фармацевтического качества (ICH Q10)Pharmaceutical Quality System.1.5.Цели ICN Q10-1.5.1 Воплощение концепции продукта . 1.5.2. Установление и поддержание состояния контроля . 1.5.3. Содействие непрерывному совершенствованию</vt:lpstr>
      <vt:lpstr>Система фармацевтического качества (ICH Q10)Pharmaceutical Quality System.1 . 6 Способствующие факторы: управление знаниями и управление рисками для качества . 1.6.1. Управление знаниями. 1.6.2. Управление рисками для качества.</vt:lpstr>
      <vt:lpstr>Система фармацевтического качества (ICH Q10)Pharmaceutical Quality System.1.7  Вопросы дизайна и содержания </vt:lpstr>
      <vt:lpstr>Система фармацевтического качества (ICH Q10)Pharmaceutical Quality System.1.7  Вопросы дизайна и содержания . 1.8  Руководство по качеству </vt:lpstr>
      <vt:lpstr>Система фармацевтического качества (ICH Q10)Pharmaceutical Quality System.2.  Ответственность руководства</vt:lpstr>
      <vt:lpstr>Система фармацевтического качества (ICH Q10)Pharmaceutical Quality System.2.2  Политика в области качества . 2.3  Планирование качества </vt:lpstr>
      <vt:lpstr>Система фармацевтического качества (ICH Q10)Pharmaceutical Quality System.2.4  Управление ресурсами . 2.5  Внутренние коммуникации . 2.6  Управленческий анализ  </vt:lpstr>
      <vt:lpstr>Система фармацевтического качества (ICH Q10)Pharmaceutical Quality System.3. Непрерывное совершенствование работы процесса и качества продукта.3.1  Цели стадий жизненного цикла </vt:lpstr>
      <vt:lpstr>Система фармацевтического качества (ICH Q10)Pharmaceutical Quality System.3. Непрерывное совершенствование работы процесса и качества продукта.3.1  Цели стадий жизненного цикла </vt:lpstr>
      <vt:lpstr>Система фармацевтического качества (ICH Q10)Pharmaceutical Quality System.3.2  Элементы системы фармацевтического качества. 3.2.1 .Система мониторинга работы процесса и качества продукта</vt:lpstr>
      <vt:lpstr>Система фармацевтического качества (ICH Q10)Pharmaceutical Quality System.3.2.1  Элементы системы фармацевтического качества</vt:lpstr>
      <vt:lpstr>Система фармацевтического качества (ICH Q10)Pharmaceutical Quality System.3.2.1  Элементы системы фармацевтического качества. 3.2.2. Система корректирующих действий  и предупреждающих действий (CAPA). 3.2.3. Система управления изменениями. </vt:lpstr>
      <vt:lpstr>Система фармацевтического качества (ICH Q10)Pharmaceutical Quality System.3.2.1  Элементы системы фармацевтического качества. 3.2.2. Система корректирующих действий  и предупреждающих действий (CAPA). 3.2.3. Система управления изменениями. </vt:lpstr>
      <vt:lpstr>Система фармацевтического качества (ICH Q10)Pharmaceutical Quality System.3.2.1  Элементы системы фармацевтического качества. 3.2.2. Система корректирующих действий  и предупреждающих действий (CAPA). 3.2.3. Система управления изменениями. </vt:lpstr>
      <vt:lpstr>Система фармацевтического качества (ICH Q10)Pharmaceutical Quality System.3.2.4. Управленческий анализ работы процесса и качества продукта. </vt:lpstr>
      <vt:lpstr>Система фармацевтического качества (ICH Q10)Pharmaceutical Quality System. 4.3  Результаты управленческого анализа и мониторинга </vt:lpstr>
      <vt:lpstr>PowerPoint Presentation</vt:lpstr>
      <vt:lpstr>Источники;</vt:lpstr>
      <vt:lpstr>Структура фармацевтической разработки</vt:lpstr>
      <vt:lpstr>Структура фармацевтической разработки</vt:lpstr>
      <vt:lpstr>Структура фармацевтической разработки</vt:lpstr>
      <vt:lpstr>Структура фармацевтической разработки</vt:lpstr>
      <vt:lpstr>Структура фармацевтической разработки. Таб.1. Блок-схема</vt:lpstr>
      <vt:lpstr>Структура фармацевтической разработкиТаб.2. ВРЕМЕННАЯ ДИАГРАММА ГАННТА</vt:lpstr>
      <vt:lpstr>Рис.1. Алгоритм , отражающий 1,2,3 этапы</vt:lpstr>
      <vt:lpstr>Рис.2. Продолжение этапа 4 на этап 5. </vt:lpstr>
      <vt:lpstr>Рис.3. Пятый этап (продолжение</vt:lpstr>
      <vt:lpstr>Рис.4. Контрольная карта руководителя</vt:lpstr>
      <vt:lpstr>Пути поиска активной субстанции</vt:lpstr>
      <vt:lpstr>Пути поиска активной субстанции</vt:lpstr>
      <vt:lpstr>Основные направления в компьютерном моделировании биологической активности веществ</vt:lpstr>
      <vt:lpstr>Основные направления в компьютерном моделировании биологической активности веществ</vt:lpstr>
      <vt:lpstr>Основные направления в компьютерном моделировании биологической активности веществ</vt:lpstr>
      <vt:lpstr>Основные направления в компьютерном моделировании биологической активности веществ</vt:lpstr>
      <vt:lpstr>Модернизация ключевых этапов процесса разработки лекарственных средств</vt:lpstr>
      <vt:lpstr>3.1. Выявление мишени для лекарственного вещества</vt:lpstr>
      <vt:lpstr>3.2. Поиск соединения-лидера</vt:lpstr>
      <vt:lpstr>3.2. Поиск соединения-лидера</vt:lpstr>
      <vt:lpstr>3.2. Поиск соединения-лидера</vt:lpstr>
      <vt:lpstr>3.2. Поиск соединения-лидера</vt:lpstr>
      <vt:lpstr>3.2. Поиск соединения-лидера</vt:lpstr>
      <vt:lpstr>3.4. Доклиническая оценка фармакологических свойств</vt:lpstr>
      <vt:lpstr>3.4. Доклиническая оценка фармакологических свойств</vt:lpstr>
      <vt:lpstr>3.4. Доклиническая оценка фармакологических свойств</vt:lpstr>
      <vt:lpstr>Источники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рузалия Тухбатуллина</dc:creator>
  <cp:lastModifiedBy>user</cp:lastModifiedBy>
  <cp:revision>96</cp:revision>
  <dcterms:created xsi:type="dcterms:W3CDTF">2023-07-13T09:51:21Z</dcterms:created>
  <dcterms:modified xsi:type="dcterms:W3CDTF">2023-09-21T07:09:49Z</dcterms:modified>
</cp:coreProperties>
</file>