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263" r:id="rId40"/>
    <p:sldId id="259" r:id="rId4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97C8"/>
    <a:srgbClr val="71A934"/>
    <a:srgbClr val="479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7A8DB-030F-4F1B-A63E-EC4F2421E7A8}" type="datetimeFigureOut">
              <a:rPr lang="ru-RU" smtClean="0"/>
              <a:t>13.12.2023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67884-5FF7-49CB-B261-9F257C3DA48F}" type="slidenum">
              <a:rPr lang="ru-RU" smtClean="0"/>
              <a:t>‹#›</a:t>
            </a:fld>
            <a:endParaRPr lang="ru-RU"/>
          </a:p>
        </p:txBody>
      </p:sp>
    </p:spTree>
    <p:extLst>
      <p:ext uri="{BB962C8B-B14F-4D97-AF65-F5344CB8AC3E}">
        <p14:creationId xmlns:p14="http://schemas.microsoft.com/office/powerpoint/2010/main" val="227538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Google Shape;347;p33:note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ts val="363"/>
              </a:spcBef>
            </a:pPr>
            <a:endParaRPr lang="ru-RU" altLang="ru-RU" smtClean="0">
              <a:latin typeface="Arial" panose="020B0604020202020204" pitchFamily="34" charset="0"/>
            </a:endParaRPr>
          </a:p>
        </p:txBody>
      </p:sp>
      <p:sp>
        <p:nvSpPr>
          <p:cNvPr id="43011" name="Google Shape;348;p33:notes"/>
          <p:cNvSpPr>
            <a:spLocks noGrp="1" noRot="1" noChangeAspect="1" noTextEdit="1"/>
          </p:cNvSpPr>
          <p:nvPr>
            <p:ph type="sldImg" idx="2"/>
          </p:nvPr>
        </p:nvSpPr>
        <p:spPr>
          <a:xfrm>
            <a:off x="382588" y="685800"/>
            <a:ext cx="6094412" cy="3429000"/>
          </a:xfrm>
          <a:custGeom>
            <a:avLst/>
            <a:gdLst>
              <a:gd name="T0" fmla="*/ 0 w 120000"/>
              <a:gd name="T1" fmla="*/ 0 h 120000"/>
              <a:gd name="T2" fmla="*/ 174314227 w 120000"/>
              <a:gd name="T3" fmla="*/ 0 h 120000"/>
              <a:gd name="T4" fmla="*/ 174314227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385985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Google Shape;353;p34:note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ts val="363"/>
              </a:spcBef>
            </a:pPr>
            <a:endParaRPr lang="ru-RU" altLang="ru-RU" smtClean="0">
              <a:latin typeface="Arial" panose="020B0604020202020204" pitchFamily="34" charset="0"/>
            </a:endParaRPr>
          </a:p>
        </p:txBody>
      </p:sp>
      <p:sp>
        <p:nvSpPr>
          <p:cNvPr id="44035" name="Google Shape;354;p34:notes"/>
          <p:cNvSpPr>
            <a:spLocks noGrp="1" noRot="1" noChangeAspect="1" noTextEdit="1"/>
          </p:cNvSpPr>
          <p:nvPr>
            <p:ph type="sldImg" idx="2"/>
          </p:nvPr>
        </p:nvSpPr>
        <p:spPr>
          <a:xfrm>
            <a:off x="382588" y="685800"/>
            <a:ext cx="6094412" cy="3429000"/>
          </a:xfrm>
          <a:custGeom>
            <a:avLst/>
            <a:gdLst>
              <a:gd name="T0" fmla="*/ 0 w 120000"/>
              <a:gd name="T1" fmla="*/ 0 h 120000"/>
              <a:gd name="T2" fmla="*/ 174314227 w 120000"/>
              <a:gd name="T3" fmla="*/ 0 h 120000"/>
              <a:gd name="T4" fmla="*/ 174314227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81523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Google Shape;422;p43:note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ts val="363"/>
              </a:spcBef>
            </a:pPr>
            <a:endParaRPr lang="ru-RU" altLang="ru-RU" smtClean="0">
              <a:latin typeface="Arial" panose="020B0604020202020204" pitchFamily="34" charset="0"/>
            </a:endParaRPr>
          </a:p>
        </p:txBody>
      </p:sp>
      <p:sp>
        <p:nvSpPr>
          <p:cNvPr id="45059" name="Google Shape;423;p43:notes"/>
          <p:cNvSpPr>
            <a:spLocks noGrp="1" noRot="1" noChangeAspect="1" noTextEdit="1"/>
          </p:cNvSpPr>
          <p:nvPr>
            <p:ph type="sldImg" idx="2"/>
          </p:nvPr>
        </p:nvSpPr>
        <p:spPr>
          <a:xfrm>
            <a:off x="382588" y="685800"/>
            <a:ext cx="6094412" cy="3429000"/>
          </a:xfrm>
          <a:custGeom>
            <a:avLst/>
            <a:gdLst>
              <a:gd name="T0" fmla="*/ 0 w 120000"/>
              <a:gd name="T1" fmla="*/ 0 h 120000"/>
              <a:gd name="T2" fmla="*/ 174314227 w 120000"/>
              <a:gd name="T3" fmla="*/ 0 h 120000"/>
              <a:gd name="T4" fmla="*/ 174314227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466158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оугольник 6"/>
          <p:cNvSpPr/>
          <p:nvPr userDrawn="1"/>
        </p:nvSpPr>
        <p:spPr>
          <a:xfrm>
            <a:off x="0" y="0"/>
            <a:ext cx="6098400" cy="6858000"/>
          </a:xfrm>
          <a:prstGeom prst="rect">
            <a:avLst/>
          </a:prstGeom>
          <a:solidFill>
            <a:srgbClr val="1B9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ru-RU" dirty="0">
              <a:latin typeface="Book Antiqua" panose="02040602050305030304" pitchFamily="18" charset="0"/>
            </a:endParaRPr>
          </a:p>
        </p:txBody>
      </p:sp>
      <p:sp>
        <p:nvSpPr>
          <p:cNvPr id="2" name="Заголовок 1"/>
          <p:cNvSpPr>
            <a:spLocks noGrp="1"/>
          </p:cNvSpPr>
          <p:nvPr>
            <p:ph type="ctrTitle"/>
          </p:nvPr>
        </p:nvSpPr>
        <p:spPr>
          <a:xfrm>
            <a:off x="6690828" y="1514217"/>
            <a:ext cx="5026644" cy="2380691"/>
          </a:xfrm>
        </p:spPr>
        <p:txBody>
          <a:bodyPr anchor="b"/>
          <a:lstStyle>
            <a:lvl1pPr algn="ctr">
              <a:defRPr sz="6000">
                <a:latin typeface="Book Antiqua" panose="02040602050305030304" pitchFamily="18" charset="0"/>
              </a:defRPr>
            </a:lvl1pPr>
          </a:lstStyle>
          <a:p>
            <a:endParaRPr lang="ru-RU" dirty="0"/>
          </a:p>
        </p:txBody>
      </p:sp>
      <p:sp>
        <p:nvSpPr>
          <p:cNvPr id="3" name="Подзаголовок 2"/>
          <p:cNvSpPr>
            <a:spLocks noGrp="1"/>
          </p:cNvSpPr>
          <p:nvPr>
            <p:ph type="subTitle" idx="1"/>
          </p:nvPr>
        </p:nvSpPr>
        <p:spPr>
          <a:xfrm>
            <a:off x="6690828" y="4141878"/>
            <a:ext cx="5026644" cy="2013150"/>
          </a:xfrm>
        </p:spPr>
        <p:txBody>
          <a:bodyPr/>
          <a:lstStyle>
            <a:lvl1pPr marL="0" indent="0" algn="ctr">
              <a:buNone/>
              <a:defRPr sz="2400">
                <a:latin typeface="Blogger Sans Light" panose="02000506030000020004" pitchFamily="50" charset="0"/>
                <a:ea typeface="Blogger Sans Light"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TextBox 8"/>
          <p:cNvSpPr txBox="1"/>
          <p:nvPr userDrawn="1"/>
        </p:nvSpPr>
        <p:spPr>
          <a:xfrm>
            <a:off x="838200" y="643943"/>
            <a:ext cx="4699715" cy="2062103"/>
          </a:xfrm>
          <a:prstGeom prst="rect">
            <a:avLst/>
          </a:prstGeom>
          <a:noFill/>
        </p:spPr>
        <p:txBody>
          <a:bodyPr wrap="square" rtlCol="0">
            <a:spAutoFit/>
          </a:bodyPr>
          <a:lstStyle/>
          <a:p>
            <a:r>
              <a:rPr lang="ru-RU" sz="3200" dirty="0" smtClean="0">
                <a:solidFill>
                  <a:schemeClr val="bg1"/>
                </a:solidFill>
                <a:latin typeface="Book Antiqua" panose="02040602050305030304" pitchFamily="18" charset="0"/>
              </a:rPr>
              <a:t>КАЗАНСКИЙ</a:t>
            </a:r>
            <a:r>
              <a:rPr lang="ru-RU" sz="3200" baseline="0" dirty="0" smtClean="0">
                <a:solidFill>
                  <a:schemeClr val="bg1"/>
                </a:solidFill>
                <a:latin typeface="Book Antiqua" panose="02040602050305030304" pitchFamily="18" charset="0"/>
              </a:rPr>
              <a:t> </a:t>
            </a:r>
          </a:p>
          <a:p>
            <a:r>
              <a:rPr lang="ru-RU" sz="3200" baseline="0" dirty="0" smtClean="0">
                <a:solidFill>
                  <a:schemeClr val="bg1"/>
                </a:solidFill>
                <a:latin typeface="Book Antiqua" panose="02040602050305030304" pitchFamily="18" charset="0"/>
              </a:rPr>
              <a:t>ГОСУДАРСТВЕННЫЙ</a:t>
            </a:r>
            <a:br>
              <a:rPr lang="ru-RU" sz="3200" baseline="0" dirty="0" smtClean="0">
                <a:solidFill>
                  <a:schemeClr val="bg1"/>
                </a:solidFill>
                <a:latin typeface="Book Antiqua" panose="02040602050305030304" pitchFamily="18" charset="0"/>
              </a:rPr>
            </a:br>
            <a:r>
              <a:rPr lang="ru-RU" sz="3200" baseline="0" dirty="0" smtClean="0">
                <a:solidFill>
                  <a:schemeClr val="bg1"/>
                </a:solidFill>
                <a:latin typeface="Book Antiqua" panose="02040602050305030304" pitchFamily="18" charset="0"/>
              </a:rPr>
              <a:t>МЕДИЦИНСКИЙ </a:t>
            </a:r>
          </a:p>
          <a:p>
            <a:r>
              <a:rPr lang="ru-RU" sz="3200" baseline="0" dirty="0" smtClean="0">
                <a:solidFill>
                  <a:schemeClr val="bg1"/>
                </a:solidFill>
                <a:latin typeface="Book Antiqua" panose="02040602050305030304" pitchFamily="18" charset="0"/>
              </a:rPr>
              <a:t>УНИВЕРСИТЕТ</a:t>
            </a:r>
            <a:endParaRPr lang="ru-RU" sz="3200" dirty="0">
              <a:solidFill>
                <a:schemeClr val="bg1"/>
              </a:solidFill>
              <a:latin typeface="Book Antiqua" panose="02040602050305030304" pitchFamily="18" charset="0"/>
            </a:endParaRPr>
          </a:p>
        </p:txBody>
      </p:sp>
      <p:cxnSp>
        <p:nvCxnSpPr>
          <p:cNvPr id="11" name="Прямая соединительная линия 10"/>
          <p:cNvCxnSpPr/>
          <p:nvPr userDrawn="1"/>
        </p:nvCxnSpPr>
        <p:spPr>
          <a:xfrm>
            <a:off x="619930" y="656823"/>
            <a:ext cx="0" cy="204774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43" t="24722" r="68312" b="37500"/>
          <a:stretch/>
        </p:blipFill>
        <p:spPr>
          <a:xfrm>
            <a:off x="1653363" y="3349989"/>
            <a:ext cx="2571750" cy="2590800"/>
          </a:xfrm>
          <a:prstGeom prst="rect">
            <a:avLst/>
          </a:prstGeom>
        </p:spPr>
      </p:pic>
    </p:spTree>
    <p:extLst>
      <p:ext uri="{BB962C8B-B14F-4D97-AF65-F5344CB8AC3E}">
        <p14:creationId xmlns:p14="http://schemas.microsoft.com/office/powerpoint/2010/main" val="3511644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pPr/>
              <a:t>13.12.2023</a:t>
            </a:fld>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Book Antiqua" panose="02040602050305030304" pitchFamily="18" charset="0"/>
                <a:ea typeface="Blogger Sans" panose="02000506030000020004" pitchFamily="50" charset="0"/>
              </a:rPr>
              <a:t>Спасибо</a:t>
            </a:r>
            <a:r>
              <a:rPr lang="ru-RU" sz="6000" baseline="0" dirty="0" smtClean="0">
                <a:latin typeface="Book Antiqua" panose="02040602050305030304" pitchFamily="18" charset="0"/>
                <a:ea typeface="Blogger Sans" panose="02000506030000020004" pitchFamily="50" charset="0"/>
              </a:rPr>
              <a:t> </a:t>
            </a:r>
          </a:p>
          <a:p>
            <a:pPr algn="ctr"/>
            <a:r>
              <a:rPr lang="ru-RU" sz="6000" baseline="0" dirty="0" smtClean="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284652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4" name="Прямоугольник 13"/>
          <p:cNvSpPr/>
          <p:nvPr userDrawn="1"/>
        </p:nvSpPr>
        <p:spPr>
          <a:xfrm>
            <a:off x="1" y="0"/>
            <a:ext cx="12191999" cy="682534"/>
          </a:xfrm>
          <a:prstGeom prst="rect">
            <a:avLst/>
          </a:prstGeom>
          <a:solidFill>
            <a:srgbClr val="1B9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fld id="{007BCCCA-D0D7-4190-95BA-5D08F8F72979}" type="datetimeFigureOut">
              <a:rPr lang="ru-RU" smtClean="0"/>
              <a:t>13.12.2023</a:t>
            </a:fld>
            <a:endParaRPr lang="ru-RU" dirty="0"/>
          </a:p>
        </p:txBody>
      </p:sp>
      <p:sp>
        <p:nvSpPr>
          <p:cNvPr id="6" name="Номер слайда 5"/>
          <p:cNvSpPr>
            <a:spLocks noGrp="1"/>
          </p:cNvSpPr>
          <p:nvPr>
            <p:ph type="sldNum" sz="quarter" idx="12"/>
          </p:nvPr>
        </p:nvSpPr>
        <p:spPr/>
        <p:txBody>
          <a:bodyPr/>
          <a:lstStyle/>
          <a:p>
            <a:fld id="{3103DC6B-32C4-4B33-B068-5484795C408B}" type="slidenum">
              <a:rPr lang="ru-RU" smtClean="0"/>
              <a:t>‹#›</a:t>
            </a:fld>
            <a:endParaRPr lang="ru-RU"/>
          </a:p>
        </p:txBody>
      </p:sp>
      <p:grpSp>
        <p:nvGrpSpPr>
          <p:cNvPr id="19" name="Группа 18"/>
          <p:cNvGrpSpPr/>
          <p:nvPr userDrawn="1"/>
        </p:nvGrpSpPr>
        <p:grpSpPr>
          <a:xfrm rot="10800000" flipH="1">
            <a:off x="9170688" y="5123543"/>
            <a:ext cx="3021312" cy="1734457"/>
            <a:chOff x="8366975" y="0"/>
            <a:chExt cx="3825025" cy="2195848"/>
          </a:xfrm>
        </p:grpSpPr>
        <p:sp>
          <p:nvSpPr>
            <p:cNvPr id="7" name="Прямоугольный треугольник 6"/>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userDrawn="1"/>
        </p:nvSpPr>
        <p:spPr>
          <a:xfrm>
            <a:off x="838199" y="156601"/>
            <a:ext cx="4445001" cy="369332"/>
          </a:xfrm>
          <a:prstGeom prst="rect">
            <a:avLst/>
          </a:prstGeom>
          <a:noFill/>
        </p:spPr>
        <p:txBody>
          <a:bodyPr wrap="square" rtlCol="0">
            <a:spAutoFit/>
          </a:bodyPr>
          <a:lstStyle/>
          <a:p>
            <a:pPr algn="r"/>
            <a:r>
              <a:rPr lang="ru-RU" b="1" dirty="0" smtClean="0">
                <a:solidFill>
                  <a:schemeClr val="bg1"/>
                </a:solidFill>
                <a:latin typeface="Book Antiqua" panose="02040602050305030304" pitchFamily="18" charset="0"/>
              </a:rPr>
              <a:t>КАЗАНСКИЙ ГОСУДАРСТВЕННЫЙ</a:t>
            </a:r>
            <a:endParaRPr lang="ru-RU" b="1" dirty="0">
              <a:solidFill>
                <a:schemeClr val="bg1"/>
              </a:solidFill>
              <a:latin typeface="Book Antiqua" panose="02040602050305030304" pitchFamily="18" charset="0"/>
            </a:endParaRPr>
          </a:p>
        </p:txBody>
      </p:sp>
      <p:sp>
        <p:nvSpPr>
          <p:cNvPr id="21" name="TextBox 20"/>
          <p:cNvSpPr txBox="1"/>
          <p:nvPr userDrawn="1"/>
        </p:nvSpPr>
        <p:spPr>
          <a:xfrm>
            <a:off x="6908800" y="156601"/>
            <a:ext cx="4444999" cy="369332"/>
          </a:xfrm>
          <a:prstGeom prst="rect">
            <a:avLst/>
          </a:prstGeom>
          <a:noFill/>
        </p:spPr>
        <p:txBody>
          <a:bodyPr wrap="square" rtlCol="0">
            <a:spAutoFit/>
          </a:bodyPr>
          <a:lstStyle/>
          <a:p>
            <a:pPr algn="l"/>
            <a:r>
              <a:rPr lang="ru-RU" b="1" dirty="0" smtClean="0">
                <a:solidFill>
                  <a:schemeClr val="bg1"/>
                </a:solidFill>
                <a:latin typeface="Book Antiqua" panose="02040602050305030304" pitchFamily="18" charset="0"/>
              </a:rPr>
              <a:t>МЕДИЦИНСКИЙ УНИВЕРСИТЕТ</a:t>
            </a:r>
            <a:endParaRPr lang="ru-RU" b="1" dirty="0">
              <a:solidFill>
                <a:schemeClr val="bg1"/>
              </a:solidFill>
              <a:latin typeface="Book Antiqua" panose="02040602050305030304" pitchFamily="18" charset="0"/>
            </a:endParaRPr>
          </a:p>
        </p:txBody>
      </p:sp>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l="8101" t="25164" r="68316" b="37465"/>
          <a:stretch/>
        </p:blipFill>
        <p:spPr>
          <a:xfrm>
            <a:off x="5729308" y="0"/>
            <a:ext cx="682582" cy="679169"/>
          </a:xfrm>
          <a:prstGeom prst="rect">
            <a:avLst/>
          </a:prstGeom>
        </p:spPr>
      </p:pic>
    </p:spTree>
    <p:extLst>
      <p:ext uri="{BB962C8B-B14F-4D97-AF65-F5344CB8AC3E}">
        <p14:creationId xmlns:p14="http://schemas.microsoft.com/office/powerpoint/2010/main" val="2356326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07BCCCA-D0D7-4190-95BA-5D08F8F72979}" type="datetimeFigureOut">
              <a:rPr lang="ru-RU" smtClean="0"/>
              <a:t>13.12.2023</a:t>
            </a:fld>
            <a:endParaRPr lang="ru-RU"/>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6" name="Номер слайда 5"/>
          <p:cNvSpPr>
            <a:spLocks noGrp="1"/>
          </p:cNvSpPr>
          <p:nvPr>
            <p:ph type="sldNum" sz="quarter" idx="12"/>
          </p:nvPr>
        </p:nvSpPr>
        <p:spPr/>
        <p:txBody>
          <a:bodyPr/>
          <a:lstStyle/>
          <a:p>
            <a:fld id="{3103DC6B-32C4-4B33-B068-5484795C408B}" type="slidenum">
              <a:rPr lang="ru-RU" smtClean="0"/>
              <a:t>‹#›</a:t>
            </a:fld>
            <a:endParaRPr lang="ru-RU"/>
          </a:p>
        </p:txBody>
      </p:sp>
      <p:grpSp>
        <p:nvGrpSpPr>
          <p:cNvPr id="13" name="Группа 12"/>
          <p:cNvGrpSpPr/>
          <p:nvPr userDrawn="1"/>
        </p:nvGrpSpPr>
        <p:grpSpPr>
          <a:xfrm rot="10800000" flipH="1">
            <a:off x="9170688" y="5123543"/>
            <a:ext cx="3021312" cy="1734457"/>
            <a:chOff x="8366975" y="0"/>
            <a:chExt cx="3825025" cy="2195848"/>
          </a:xfrm>
        </p:grpSpPr>
        <p:sp>
          <p:nvSpPr>
            <p:cNvPr id="14" name="Прямоугольный треугольник 13"/>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5" name="Прямая соединительная линия 14"/>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3333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07BCCCA-D0D7-4190-95BA-5D08F8F72979}" type="datetimeFigureOut">
              <a:rPr lang="ru-RU" smtClean="0"/>
              <a:t>13.12.2023</a:t>
            </a:fld>
            <a:endParaRPr lang="ru-RU"/>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3103DC6B-32C4-4B33-B068-5484795C408B}" type="slidenum">
              <a:rPr lang="ru-RU" smtClean="0"/>
              <a:t>‹#›</a:t>
            </a:fld>
            <a:endParaRPr lang="ru-RU"/>
          </a:p>
        </p:txBody>
      </p:sp>
      <p:grpSp>
        <p:nvGrpSpPr>
          <p:cNvPr id="11" name="Группа 10"/>
          <p:cNvGrpSpPr/>
          <p:nvPr userDrawn="1"/>
        </p:nvGrpSpPr>
        <p:grpSpPr>
          <a:xfrm rot="10800000" flipH="1">
            <a:off x="9170688" y="5123543"/>
            <a:ext cx="3021312" cy="1734457"/>
            <a:chOff x="8366975" y="0"/>
            <a:chExt cx="3825025" cy="2195848"/>
          </a:xfrm>
        </p:grpSpPr>
        <p:sp>
          <p:nvSpPr>
            <p:cNvPr id="12" name="Прямоугольный треугольник 11"/>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3" name="Прямая соединительная линия 12"/>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187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07BCCCA-D0D7-4190-95BA-5D08F8F72979}" type="datetimeFigureOut">
              <a:rPr lang="ru-RU" smtClean="0"/>
              <a:t>13.12.2023</a:t>
            </a:fld>
            <a:endParaRPr lang="ru-RU"/>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ru-RU"/>
          </a:p>
        </p:txBody>
      </p:sp>
      <p:sp>
        <p:nvSpPr>
          <p:cNvPr id="5" name="Номер слайда 4"/>
          <p:cNvSpPr>
            <a:spLocks noGrp="1"/>
          </p:cNvSpPr>
          <p:nvPr>
            <p:ph type="sldNum" sz="quarter" idx="12"/>
          </p:nvPr>
        </p:nvSpPr>
        <p:spPr/>
        <p:txBody>
          <a:bodyPr/>
          <a:lstStyle/>
          <a:p>
            <a:fld id="{3103DC6B-32C4-4B33-B068-5484795C408B}" type="slidenum">
              <a:rPr lang="ru-RU" smtClean="0"/>
              <a:t>‹#›</a:t>
            </a:fld>
            <a:endParaRPr lang="ru-RU"/>
          </a:p>
        </p:txBody>
      </p:sp>
      <p:grpSp>
        <p:nvGrpSpPr>
          <p:cNvPr id="9" name="Группа 8"/>
          <p:cNvGrpSpPr/>
          <p:nvPr userDrawn="1"/>
        </p:nvGrpSpPr>
        <p:grpSpPr>
          <a:xfrm rot="10800000" flipH="1">
            <a:off x="9170688" y="5123543"/>
            <a:ext cx="3021312" cy="1734457"/>
            <a:chOff x="8366975" y="0"/>
            <a:chExt cx="3825025" cy="2195848"/>
          </a:xfrm>
        </p:grpSpPr>
        <p:sp>
          <p:nvSpPr>
            <p:cNvPr id="10" name="Прямоугольный треугольник 9"/>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единительная линия 10"/>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9863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07BCCCA-D0D7-4190-95BA-5D08F8F72979}" type="datetimeFigureOut">
              <a:rPr lang="ru-RU" smtClean="0"/>
              <a:t>13.12.2023</a:t>
            </a:fld>
            <a:endParaRPr lang="ru-RU"/>
          </a:p>
        </p:txBody>
      </p:sp>
      <p:sp>
        <p:nvSpPr>
          <p:cNvPr id="3" name="Нижний колонтитул 2"/>
          <p:cNvSpPr>
            <a:spLocks noGrp="1"/>
          </p:cNvSpPr>
          <p:nvPr>
            <p:ph type="ftr" sz="quarter" idx="11"/>
          </p:nvPr>
        </p:nvSpPr>
        <p:spPr>
          <a:xfrm>
            <a:off x="4038600" y="6356350"/>
            <a:ext cx="4114800" cy="365125"/>
          </a:xfrm>
          <a:prstGeom prst="rect">
            <a:avLst/>
          </a:prstGeom>
        </p:spPr>
        <p:txBody>
          <a:bodyPr/>
          <a:lstStyle/>
          <a:p>
            <a:endParaRPr lang="ru-RU"/>
          </a:p>
        </p:txBody>
      </p:sp>
      <p:sp>
        <p:nvSpPr>
          <p:cNvPr id="4" name="Номер слайда 3"/>
          <p:cNvSpPr>
            <a:spLocks noGrp="1"/>
          </p:cNvSpPr>
          <p:nvPr>
            <p:ph type="sldNum" sz="quarter" idx="12"/>
          </p:nvPr>
        </p:nvSpPr>
        <p:spPr/>
        <p:txBody>
          <a:bodyPr/>
          <a:lstStyle/>
          <a:p>
            <a:fld id="{3103DC6B-32C4-4B33-B068-5484795C408B}" type="slidenum">
              <a:rPr lang="ru-RU" smtClean="0"/>
              <a:t>‹#›</a:t>
            </a:fld>
            <a:endParaRPr lang="ru-RU"/>
          </a:p>
        </p:txBody>
      </p:sp>
      <p:grpSp>
        <p:nvGrpSpPr>
          <p:cNvPr id="8" name="Группа 7"/>
          <p:cNvGrpSpPr/>
          <p:nvPr userDrawn="1"/>
        </p:nvGrpSpPr>
        <p:grpSpPr>
          <a:xfrm rot="10800000" flipH="1">
            <a:off x="9170688" y="5123543"/>
            <a:ext cx="3021312" cy="1734457"/>
            <a:chOff x="8366975" y="0"/>
            <a:chExt cx="3825025" cy="2195848"/>
          </a:xfrm>
        </p:grpSpPr>
        <p:sp>
          <p:nvSpPr>
            <p:cNvPr id="9" name="Прямоугольный треугольник 8"/>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Прямая соединительная линия 9"/>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3674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07BCCCA-D0D7-4190-95BA-5D08F8F72979}" type="datetimeFigureOut">
              <a:rPr lang="ru-RU" smtClean="0"/>
              <a:t>13.12.2023</a:t>
            </a:fld>
            <a:endParaRPr lang="ru-RU"/>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ru-RU"/>
          </a:p>
        </p:txBody>
      </p:sp>
      <p:sp>
        <p:nvSpPr>
          <p:cNvPr id="5" name="Номер слайда 4"/>
          <p:cNvSpPr>
            <a:spLocks noGrp="1"/>
          </p:cNvSpPr>
          <p:nvPr>
            <p:ph type="sldNum" sz="quarter" idx="12"/>
          </p:nvPr>
        </p:nvSpPr>
        <p:spPr/>
        <p:txBody>
          <a:bodyPr/>
          <a:lstStyle/>
          <a:p>
            <a:fld id="{3103DC6B-32C4-4B33-B068-5484795C408B}" type="slidenum">
              <a:rPr lang="ru-RU" smtClean="0"/>
              <a:t>‹#›</a:t>
            </a:fld>
            <a:endParaRPr lang="ru-RU"/>
          </a:p>
        </p:txBody>
      </p:sp>
      <p:grpSp>
        <p:nvGrpSpPr>
          <p:cNvPr id="6" name="Группа 5"/>
          <p:cNvGrpSpPr/>
          <p:nvPr userDrawn="1"/>
        </p:nvGrpSpPr>
        <p:grpSpPr>
          <a:xfrm rot="10800000" flipH="1">
            <a:off x="9170688" y="5123543"/>
            <a:ext cx="3021312" cy="1734457"/>
            <a:chOff x="8366975" y="0"/>
            <a:chExt cx="3825025" cy="2195848"/>
          </a:xfrm>
        </p:grpSpPr>
        <p:sp>
          <p:nvSpPr>
            <p:cNvPr id="7" name="Прямоугольный треугольник 6"/>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836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533" b="3603"/>
          <a:stretch/>
        </p:blipFill>
        <p:spPr>
          <a:xfrm>
            <a:off x="-956" y="-21771"/>
            <a:ext cx="12192956" cy="6879771"/>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pPr/>
              <a:t>13.12.2023</a:t>
            </a:fld>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Book Antiqua" panose="02040602050305030304" pitchFamily="18" charset="0"/>
                <a:ea typeface="Blogger Sans" panose="02000506030000020004" pitchFamily="50" charset="0"/>
              </a:rPr>
              <a:t>Благодарим</a:t>
            </a:r>
            <a:r>
              <a:rPr lang="ru-RU" sz="6000" baseline="0" dirty="0" smtClean="0">
                <a:latin typeface="Book Antiqua" panose="02040602050305030304" pitchFamily="18" charset="0"/>
                <a:ea typeface="Blogger Sans" panose="02000506030000020004" pitchFamily="50" charset="0"/>
              </a:rPr>
              <a:t> </a:t>
            </a:r>
          </a:p>
          <a:p>
            <a:pPr algn="ctr"/>
            <a:r>
              <a:rPr lang="ru-RU" sz="6000" baseline="0" dirty="0" smtClean="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89887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533" b="3603"/>
          <a:stretch/>
        </p:blipFill>
        <p:spPr>
          <a:xfrm>
            <a:off x="-956" y="-21771"/>
            <a:ext cx="12192956" cy="6879771"/>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pPr/>
              <a:t>13.12.2023</a:t>
            </a:fld>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Book Antiqua" panose="02040602050305030304" pitchFamily="18" charset="0"/>
                <a:ea typeface="Blogger Sans" panose="02000506030000020004" pitchFamily="50" charset="0"/>
              </a:rPr>
              <a:t>Благодарю</a:t>
            </a:r>
            <a:r>
              <a:rPr lang="ru-RU" sz="6000" baseline="0" dirty="0" smtClean="0">
                <a:latin typeface="Book Antiqua" panose="02040602050305030304" pitchFamily="18" charset="0"/>
                <a:ea typeface="Blogger Sans" panose="02000506030000020004" pitchFamily="50" charset="0"/>
              </a:rPr>
              <a:t> </a:t>
            </a:r>
          </a:p>
          <a:p>
            <a:pPr algn="ctr"/>
            <a:r>
              <a:rPr lang="ru-RU" sz="6000" baseline="0" dirty="0" smtClean="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424723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724773"/>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737600" y="6356350"/>
            <a:ext cx="1301750" cy="365125"/>
          </a:xfrm>
          <a:prstGeom prst="rect">
            <a:avLst/>
          </a:prstGeom>
        </p:spPr>
        <p:txBody>
          <a:bodyPr vert="horz" lIns="91440" tIns="45720" rIns="91440" bIns="45720" rtlCol="0" anchor="ctr"/>
          <a:lstStyle>
            <a:lvl1pPr algn="l">
              <a:defRPr sz="1200">
                <a:solidFill>
                  <a:schemeClr val="tx1">
                    <a:tint val="75000"/>
                  </a:schemeClr>
                </a:solidFill>
                <a:latin typeface="Blogger Sans" panose="02000506030000020004" pitchFamily="50" charset="0"/>
                <a:ea typeface="Blogger Sans" panose="02000506030000020004" pitchFamily="50" charset="0"/>
              </a:defRPr>
            </a:lvl1pPr>
          </a:lstStyle>
          <a:p>
            <a:fld id="{007BCCCA-D0D7-4190-95BA-5D08F8F72979}" type="datetimeFigureOut">
              <a:rPr lang="ru-RU" smtClean="0"/>
              <a:pPr/>
              <a:t>13.12.2023</a:t>
            </a:fld>
            <a:endParaRPr lang="ru-RU" dirty="0"/>
          </a:p>
        </p:txBody>
      </p:sp>
      <p:sp>
        <p:nvSpPr>
          <p:cNvPr id="6" name="Номер слайда 5"/>
          <p:cNvSpPr>
            <a:spLocks noGrp="1"/>
          </p:cNvSpPr>
          <p:nvPr>
            <p:ph type="sldNum" sz="quarter" idx="4"/>
          </p:nvPr>
        </p:nvSpPr>
        <p:spPr>
          <a:xfrm>
            <a:off x="10391774" y="6356350"/>
            <a:ext cx="9620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3DC6B-32C4-4B33-B068-5484795C408B}" type="slidenum">
              <a:rPr lang="ru-RU" smtClean="0"/>
              <a:t>‹#›</a:t>
            </a:fld>
            <a:endParaRPr lang="ru-RU"/>
          </a:p>
        </p:txBody>
      </p:sp>
    </p:spTree>
    <p:extLst>
      <p:ext uri="{BB962C8B-B14F-4D97-AF65-F5344CB8AC3E}">
        <p14:creationId xmlns:p14="http://schemas.microsoft.com/office/powerpoint/2010/main" val="605896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9"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Book Antiqua" panose="020406020503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logger Sans Light" panose="02000506030000020004" pitchFamily="50" charset="0"/>
          <a:ea typeface="Blogger Sans Light" panose="02000506030000020004"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logger Sans Light" panose="02000506030000020004" pitchFamily="50" charset="0"/>
          <a:ea typeface="Blogger Sans Light" panose="02000506030000020004"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logger Sans Light" panose="02000506030000020004" pitchFamily="50" charset="0"/>
          <a:ea typeface="Blogger Sans Light" panose="02000506030000020004"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logger Sans Light" panose="02000506030000020004" pitchFamily="50" charset="0"/>
          <a:ea typeface="Blogger Sans Light" panose="02000506030000020004"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logger Sans Light" panose="02000506030000020004" pitchFamily="50" charset="0"/>
          <a:ea typeface="Blogger Sans Light" panose="02000506030000020004"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rosmedlib.ru/book/ISBN9785970442265.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518288" y="3938258"/>
            <a:ext cx="5302313" cy="646331"/>
          </a:xfrm>
          <a:prstGeom prst="rect">
            <a:avLst/>
          </a:prstGeom>
        </p:spPr>
        <p:txBody>
          <a:bodyPr wrap="square">
            <a:spAutoFit/>
          </a:bodyPr>
          <a:lstStyle/>
          <a:p>
            <a:pPr lvl="0" algn="ctr" eaLnBrk="0" fontAlgn="base" hangingPunct="0">
              <a:spcBef>
                <a:spcPct val="0"/>
              </a:spcBef>
              <a:spcAft>
                <a:spcPct val="0"/>
              </a:spcAft>
            </a:pPr>
            <a:r>
              <a:rPr lang="ru-RU" altLang="ru-RU" b="1" dirty="0" smtClean="0">
                <a:latin typeface="Times New Roman" panose="02020603050405020304" pitchFamily="18" charset="0"/>
                <a:ea typeface="Calibri" panose="020F0502020204030204" pitchFamily="34" charset="0"/>
                <a:cs typeface="Times New Roman" panose="02020603050405020304" pitchFamily="18" charset="0"/>
              </a:rPr>
              <a:t>Доцент Института фармации, </a:t>
            </a:r>
            <a:r>
              <a:rPr lang="ru-RU" altLang="ru-RU" b="1" dirty="0" err="1" smtClean="0">
                <a:latin typeface="Times New Roman" panose="02020603050405020304" pitchFamily="18" charset="0"/>
                <a:ea typeface="Calibri" panose="020F0502020204030204" pitchFamily="34" charset="0"/>
                <a:cs typeface="Times New Roman" panose="02020603050405020304" pitchFamily="18" charset="0"/>
              </a:rPr>
              <a:t>к.фарм.н</a:t>
            </a:r>
            <a:r>
              <a:rPr lang="ru-RU" altLang="ru-RU" b="1"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ru-RU" b="1" dirty="0" err="1" smtClean="0">
                <a:latin typeface="Times New Roman" panose="02020603050405020304" pitchFamily="18" charset="0"/>
                <a:ea typeface="Calibri" panose="020F0502020204030204" pitchFamily="34" charset="0"/>
                <a:cs typeface="Times New Roman" panose="02020603050405020304" pitchFamily="18" charset="0"/>
              </a:rPr>
              <a:t>Гарифуллина</a:t>
            </a:r>
            <a:r>
              <a:rPr lang="ru-RU" altLang="ru-RU" b="1"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ru-RU" b="1" dirty="0" err="1" smtClean="0">
                <a:latin typeface="Times New Roman" panose="02020603050405020304" pitchFamily="18" charset="0"/>
                <a:ea typeface="Calibri" panose="020F0502020204030204" pitchFamily="34" charset="0"/>
                <a:cs typeface="Times New Roman" panose="02020603050405020304" pitchFamily="18" charset="0"/>
              </a:rPr>
              <a:t>Г.Х</a:t>
            </a:r>
            <a:r>
              <a:rPr lang="ru-RU" altLang="ru-RU" b="1"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altLang="ru-RU" sz="900" dirty="0"/>
          </a:p>
        </p:txBody>
      </p:sp>
      <p:sp>
        <p:nvSpPr>
          <p:cNvPr id="5" name="Прямоугольник 4"/>
          <p:cNvSpPr/>
          <p:nvPr/>
        </p:nvSpPr>
        <p:spPr>
          <a:xfrm>
            <a:off x="6518288" y="5595538"/>
            <a:ext cx="5540927" cy="369332"/>
          </a:xfrm>
          <a:prstGeom prst="rect">
            <a:avLst/>
          </a:prstGeom>
        </p:spPr>
        <p:txBody>
          <a:bodyPr wrap="square">
            <a:spAutoFit/>
          </a:bodyPr>
          <a:lstStyle/>
          <a:p>
            <a:pPr algn="ctr"/>
            <a:r>
              <a:rPr lang="ru-RU" dirty="0" smtClean="0">
                <a:latin typeface="Times New Roman" panose="02020603050405020304" pitchFamily="18" charset="0"/>
                <a:ea typeface="Calibri" panose="020F0502020204030204" pitchFamily="34" charset="0"/>
              </a:rPr>
              <a:t>2023</a:t>
            </a:r>
            <a:endParaRPr lang="ru-RU" dirty="0"/>
          </a:p>
        </p:txBody>
      </p:sp>
      <p:sp>
        <p:nvSpPr>
          <p:cNvPr id="6" name="TextBox 5"/>
          <p:cNvSpPr txBox="1"/>
          <p:nvPr/>
        </p:nvSpPr>
        <p:spPr>
          <a:xfrm>
            <a:off x="6120751" y="923452"/>
            <a:ext cx="6097386" cy="1569660"/>
          </a:xfrm>
          <a:prstGeom prst="rect">
            <a:avLst/>
          </a:prstGeom>
          <a:noFill/>
        </p:spPr>
        <p:txBody>
          <a:bodyPr wrap="square">
            <a:spAutoFit/>
          </a:bodyPr>
          <a:lstStyle/>
          <a:p>
            <a:pPr algn="ctr">
              <a:defRPr/>
            </a:pPr>
            <a:r>
              <a:rPr lang="ru-RU" sz="3200" b="1" i="1" dirty="0">
                <a:solidFill>
                  <a:srgbClr val="000066"/>
                </a:solidFill>
              </a:rPr>
              <a:t>Лекция 5. </a:t>
            </a:r>
          </a:p>
          <a:p>
            <a:pPr algn="ctr">
              <a:defRPr/>
            </a:pPr>
            <a:r>
              <a:rPr lang="ru-RU" sz="3200" b="1" i="1" dirty="0">
                <a:solidFill>
                  <a:srgbClr val="000066"/>
                </a:solidFill>
              </a:rPr>
              <a:t>Сегментация фармацевтического рынка</a:t>
            </a:r>
          </a:p>
        </p:txBody>
      </p:sp>
    </p:spTree>
    <p:extLst>
      <p:ext uri="{BB962C8B-B14F-4D97-AF65-F5344CB8AC3E}">
        <p14:creationId xmlns:p14="http://schemas.microsoft.com/office/powerpoint/2010/main" val="365064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727154" y="1345351"/>
            <a:ext cx="8166698" cy="463898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859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normAutofit/>
          </a:bodyPr>
          <a:lstStyle/>
          <a:p>
            <a:r>
              <a:rPr lang="ru-RU" altLang="ru-RU" sz="3600" dirty="0">
                <a:solidFill>
                  <a:srgbClr val="1B97C8"/>
                </a:solidFill>
              </a:rPr>
              <a:t>Географический признак </a:t>
            </a:r>
          </a:p>
        </p:txBody>
      </p:sp>
      <p:sp>
        <p:nvSpPr>
          <p:cNvPr id="13315" name="Объект 2"/>
          <p:cNvSpPr>
            <a:spLocks noGrp="1"/>
          </p:cNvSpPr>
          <p:nvPr>
            <p:ph idx="1"/>
          </p:nvPr>
        </p:nvSpPr>
        <p:spPr>
          <a:xfrm>
            <a:off x="769544" y="1973201"/>
            <a:ext cx="10257576" cy="3775749"/>
          </a:xfrm>
        </p:spPr>
        <p:txBody>
          <a:bodyPr/>
          <a:lstStyle/>
          <a:p>
            <a:pPr marL="0" indent="0" algn="just">
              <a:buNone/>
            </a:pPr>
            <a:r>
              <a:rPr lang="ru-RU" altLang="ru-RU" sz="2000" dirty="0"/>
              <a:t>Это самый простой способ сегментации рынка. Осуществляется  разбивка рынка по месту проживания потребителей (с учетом различий в нуждах и предпочтениях, определяемых географией). </a:t>
            </a:r>
          </a:p>
          <a:p>
            <a:pPr marL="0" indent="0" algn="just">
              <a:buNone/>
            </a:pPr>
            <a:r>
              <a:rPr lang="ru-RU" altLang="ru-RU" sz="2000" dirty="0"/>
              <a:t>Географическим сегментом рынка может быть отдельная страна, группа небольших государств и даже континент (если расположенные здесь страны имеют общие культурные, национальные и исторические традиции). Если осуществляется географическая сегментация внутреннего рынка, то обычно признаками выделения сегмента, являются область, размер города, плотность населения или административный центр. Также к географической сегментации можно отнести разбивку рынка по профилю медицинской организации, в которой осуществляется лечение (например, туберкулезный диспансер обеспечивается противотуберкулезными препаратами). В результате сегментации по географическому признаку, фармацевтическая организация может принять решение работать в одном или нескольких географических регионах; или во всех регионах, но с учетом различий в нуждах и предпочтениях, определяемых географией.</a:t>
            </a:r>
          </a:p>
        </p:txBody>
      </p:sp>
    </p:spTree>
    <p:extLst>
      <p:ext uri="{BB962C8B-B14F-4D97-AF65-F5344CB8AC3E}">
        <p14:creationId xmlns:p14="http://schemas.microsoft.com/office/powerpoint/2010/main" val="826849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normAutofit/>
          </a:bodyPr>
          <a:lstStyle/>
          <a:p>
            <a:r>
              <a:rPr lang="ru-RU" altLang="ru-RU" sz="3600" b="1" i="1" dirty="0">
                <a:solidFill>
                  <a:srgbClr val="1B97C8"/>
                </a:solidFill>
              </a:rPr>
              <a:t>Поведенческий признак</a:t>
            </a:r>
            <a:r>
              <a:rPr lang="ru-RU" altLang="ru-RU" sz="3600" b="1" dirty="0">
                <a:solidFill>
                  <a:srgbClr val="1B97C8"/>
                </a:solidFill>
              </a:rPr>
              <a:t> </a:t>
            </a:r>
          </a:p>
        </p:txBody>
      </p:sp>
      <p:sp>
        <p:nvSpPr>
          <p:cNvPr id="3" name="Объект 2"/>
          <p:cNvSpPr>
            <a:spLocks noGrp="1"/>
          </p:cNvSpPr>
          <p:nvPr>
            <p:ph idx="1"/>
          </p:nvPr>
        </p:nvSpPr>
        <p:spPr/>
        <p:txBody>
          <a:bodyPr>
            <a:noAutofit/>
          </a:bodyPr>
          <a:lstStyle/>
          <a:p>
            <a:pPr marL="0" indent="0" algn="just">
              <a:buNone/>
              <a:defRPr/>
            </a:pPr>
            <a:r>
              <a:rPr lang="ru-RU" sz="2400" dirty="0"/>
              <a:t>применяется </a:t>
            </a:r>
            <a:r>
              <a:rPr lang="ru-RU" sz="2400" dirty="0"/>
              <a:t>при сегментации рынка в зависимости от знаний покупателей, их отношения к товару, характера использования товара и реакции на этот товар. Многие исследователи рынка считают поведенческие признаки наиболее подходящей основой для выделения сегментов рынка.</a:t>
            </a:r>
          </a:p>
          <a:p>
            <a:pPr marL="0" indent="0">
              <a:buNone/>
              <a:defRPr/>
            </a:pPr>
            <a:r>
              <a:rPr lang="ru-RU" sz="2400" dirty="0"/>
              <a:t>При данной сегментации покупателей подразделяют по следующим параметрам:</a:t>
            </a:r>
          </a:p>
          <a:p>
            <a:pPr>
              <a:defRPr/>
            </a:pPr>
            <a:r>
              <a:rPr lang="ru-RU" sz="2400" dirty="0"/>
              <a:t>повод для совершения покупки;</a:t>
            </a:r>
          </a:p>
          <a:p>
            <a:pPr>
              <a:defRPr/>
            </a:pPr>
            <a:r>
              <a:rPr lang="ru-RU" sz="2400" dirty="0"/>
              <a:t>степень готовности покупателя к восприятию товара;</a:t>
            </a:r>
          </a:p>
          <a:p>
            <a:pPr>
              <a:defRPr/>
            </a:pPr>
            <a:r>
              <a:rPr lang="ru-RU" sz="2400" dirty="0"/>
              <a:t>статус пользователя;</a:t>
            </a:r>
          </a:p>
          <a:p>
            <a:pPr>
              <a:defRPr/>
            </a:pPr>
            <a:r>
              <a:rPr lang="ru-RU" sz="2400" dirty="0"/>
              <a:t>интенсивность потребления;</a:t>
            </a:r>
          </a:p>
          <a:p>
            <a:pPr>
              <a:defRPr/>
            </a:pPr>
            <a:r>
              <a:rPr lang="ru-RU" sz="2400" dirty="0"/>
              <a:t>степень приверженности;</a:t>
            </a:r>
          </a:p>
          <a:p>
            <a:pPr>
              <a:defRPr/>
            </a:pPr>
            <a:r>
              <a:rPr lang="ru-RU" sz="2400" dirty="0"/>
              <a:t>отношение к товару.</a:t>
            </a:r>
          </a:p>
          <a:p>
            <a:pPr marL="0" indent="0">
              <a:buNone/>
              <a:defRPr/>
            </a:pPr>
            <a:endParaRPr lang="ru-RU" sz="3200" dirty="0"/>
          </a:p>
        </p:txBody>
      </p:sp>
    </p:spTree>
    <p:extLst>
      <p:ext uri="{BB962C8B-B14F-4D97-AF65-F5344CB8AC3E}">
        <p14:creationId xmlns:p14="http://schemas.microsoft.com/office/powerpoint/2010/main" val="719493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838200" y="848220"/>
            <a:ext cx="10515600" cy="724773"/>
          </a:xfrm>
        </p:spPr>
        <p:txBody>
          <a:bodyPr>
            <a:normAutofit/>
          </a:bodyPr>
          <a:lstStyle/>
          <a:p>
            <a:r>
              <a:rPr lang="ru-RU" altLang="ru-RU" sz="3600" b="1" i="1" dirty="0">
                <a:solidFill>
                  <a:srgbClr val="1B97C8"/>
                </a:solidFill>
              </a:rPr>
              <a:t>Поведенческий признак </a:t>
            </a:r>
          </a:p>
        </p:txBody>
      </p:sp>
      <p:sp>
        <p:nvSpPr>
          <p:cNvPr id="3" name="Объект 2"/>
          <p:cNvSpPr>
            <a:spLocks noGrp="1"/>
          </p:cNvSpPr>
          <p:nvPr>
            <p:ph idx="1"/>
          </p:nvPr>
        </p:nvSpPr>
        <p:spPr>
          <a:xfrm>
            <a:off x="901574" y="1572993"/>
            <a:ext cx="10515600" cy="4351338"/>
          </a:xfrm>
        </p:spPr>
        <p:txBody>
          <a:bodyPr>
            <a:noAutofit/>
          </a:bodyPr>
          <a:lstStyle/>
          <a:p>
            <a:pPr marL="0" indent="0" algn="just">
              <a:buNone/>
              <a:defRPr/>
            </a:pPr>
            <a:r>
              <a:rPr lang="ru-RU" sz="2400" dirty="0">
                <a:solidFill>
                  <a:srgbClr val="FF0000"/>
                </a:solidFill>
              </a:rPr>
              <a:t>Поводом для совершения </a:t>
            </a:r>
            <a:r>
              <a:rPr lang="ru-RU" sz="2400" dirty="0"/>
              <a:t>покупки товаров аптечного ассортимента зачастую являются: профилактика, заболевание человека, диагностика и др. Сегментация на основе поводов помогает фармацевтическим организациям спрогнозировать степень использования товара. </a:t>
            </a:r>
          </a:p>
          <a:p>
            <a:pPr marL="0" indent="0" algn="just">
              <a:buNone/>
              <a:defRPr/>
            </a:pPr>
            <a:r>
              <a:rPr lang="ru-RU" sz="2400" dirty="0">
                <a:solidFill>
                  <a:srgbClr val="FF0000"/>
                </a:solidFill>
              </a:rPr>
              <a:t>По степени готовности </a:t>
            </a:r>
            <a:r>
              <a:rPr lang="ru-RU" sz="2400" dirty="0"/>
              <a:t>покупатели к приобретению того или иного товара подразделяют на следующие группы:</a:t>
            </a:r>
          </a:p>
          <a:p>
            <a:pPr algn="just">
              <a:defRPr/>
            </a:pPr>
            <a:r>
              <a:rPr lang="ru-RU" sz="2400" dirty="0"/>
              <a:t>вообще не осведомленных о товаре;</a:t>
            </a:r>
          </a:p>
          <a:p>
            <a:pPr algn="just">
              <a:defRPr/>
            </a:pPr>
            <a:r>
              <a:rPr lang="ru-RU" sz="2400" dirty="0"/>
              <a:t>осведомленных;</a:t>
            </a:r>
          </a:p>
          <a:p>
            <a:pPr algn="just">
              <a:defRPr/>
            </a:pPr>
            <a:r>
              <a:rPr lang="ru-RU" sz="2400" dirty="0"/>
              <a:t>информированных о нем;</a:t>
            </a:r>
          </a:p>
          <a:p>
            <a:pPr algn="just">
              <a:defRPr/>
            </a:pPr>
            <a:r>
              <a:rPr lang="ru-RU" sz="2400" dirty="0"/>
              <a:t>заинтересованных в нем;</a:t>
            </a:r>
          </a:p>
          <a:p>
            <a:pPr algn="just">
              <a:defRPr/>
            </a:pPr>
            <a:r>
              <a:rPr lang="ru-RU" sz="2400" dirty="0"/>
              <a:t>желающих его приобрести;</a:t>
            </a:r>
          </a:p>
          <a:p>
            <a:pPr algn="just">
              <a:defRPr/>
            </a:pPr>
            <a:r>
              <a:rPr lang="ru-RU" sz="2400" dirty="0"/>
              <a:t>намеренных его купить.</a:t>
            </a:r>
          </a:p>
          <a:p>
            <a:pPr>
              <a:defRPr/>
            </a:pPr>
            <a:endParaRPr lang="ru-RU" sz="3200" dirty="0"/>
          </a:p>
        </p:txBody>
      </p:sp>
    </p:spTree>
    <p:extLst>
      <p:ext uri="{BB962C8B-B14F-4D97-AF65-F5344CB8AC3E}">
        <p14:creationId xmlns:p14="http://schemas.microsoft.com/office/powerpoint/2010/main" val="917619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838199" y="694311"/>
            <a:ext cx="10515600" cy="724773"/>
          </a:xfrm>
        </p:spPr>
        <p:txBody>
          <a:bodyPr>
            <a:normAutofit/>
          </a:bodyPr>
          <a:lstStyle/>
          <a:p>
            <a:r>
              <a:rPr lang="ru-RU" altLang="ru-RU" sz="3600" b="1" i="1" dirty="0">
                <a:solidFill>
                  <a:srgbClr val="1B97C8"/>
                </a:solidFill>
              </a:rPr>
              <a:t>Поведенческий признак </a:t>
            </a:r>
            <a:endParaRPr lang="ru-RU" altLang="ru-RU" sz="3600" b="1" dirty="0">
              <a:solidFill>
                <a:srgbClr val="1B97C8"/>
              </a:solidFill>
            </a:endParaRPr>
          </a:p>
        </p:txBody>
      </p:sp>
      <p:sp>
        <p:nvSpPr>
          <p:cNvPr id="16387" name="Объект 2"/>
          <p:cNvSpPr>
            <a:spLocks noGrp="1"/>
          </p:cNvSpPr>
          <p:nvPr>
            <p:ph idx="1"/>
          </p:nvPr>
        </p:nvSpPr>
        <p:spPr>
          <a:xfrm>
            <a:off x="593755" y="1354845"/>
            <a:ext cx="10867931" cy="4351338"/>
          </a:xfrm>
        </p:spPr>
        <p:txBody>
          <a:bodyPr>
            <a:noAutofit/>
          </a:bodyPr>
          <a:lstStyle/>
          <a:p>
            <a:pPr marL="0" indent="0">
              <a:buNone/>
            </a:pPr>
            <a:r>
              <a:rPr lang="ru-RU" altLang="ru-RU" sz="1600" b="1" dirty="0"/>
              <a:t>По статусу пользователя:</a:t>
            </a:r>
          </a:p>
          <a:p>
            <a:pPr marL="0" indent="0">
              <a:buNone/>
            </a:pPr>
            <a:r>
              <a:rPr lang="ru-RU" altLang="ru-RU" sz="1600" dirty="0"/>
              <a:t>	не пользователь;</a:t>
            </a:r>
          </a:p>
          <a:p>
            <a:pPr marL="0" indent="0">
              <a:buNone/>
            </a:pPr>
            <a:r>
              <a:rPr lang="ru-RU" altLang="ru-RU" sz="1600" dirty="0"/>
              <a:t>	бывший пользователь;</a:t>
            </a:r>
          </a:p>
          <a:p>
            <a:pPr marL="0" indent="0">
              <a:buNone/>
            </a:pPr>
            <a:r>
              <a:rPr lang="ru-RU" altLang="ru-RU" sz="1600" dirty="0"/>
              <a:t>	потенциальный пользователь;</a:t>
            </a:r>
          </a:p>
          <a:p>
            <a:pPr marL="0" indent="0">
              <a:buNone/>
            </a:pPr>
            <a:r>
              <a:rPr lang="ru-RU" altLang="ru-RU" sz="1600" dirty="0"/>
              <a:t>	новичок;</a:t>
            </a:r>
          </a:p>
          <a:p>
            <a:pPr marL="0" indent="0">
              <a:buNone/>
            </a:pPr>
            <a:r>
              <a:rPr lang="ru-RU" altLang="ru-RU" sz="1600" dirty="0"/>
              <a:t>	регулярный пользователь (хроническая болезнь, предупреждение беременности и т.д.).</a:t>
            </a:r>
          </a:p>
          <a:p>
            <a:pPr marL="0" indent="0">
              <a:buNone/>
            </a:pPr>
            <a:r>
              <a:rPr lang="ru-RU" altLang="ru-RU" sz="1600" b="1" dirty="0"/>
              <a:t>По интенсивности потребления:</a:t>
            </a:r>
          </a:p>
          <a:p>
            <a:pPr marL="0" indent="0">
              <a:buNone/>
            </a:pPr>
            <a:r>
              <a:rPr lang="ru-RU" altLang="ru-RU" sz="1600" dirty="0"/>
              <a:t>	слабое;</a:t>
            </a:r>
          </a:p>
          <a:p>
            <a:pPr marL="0" indent="0">
              <a:buNone/>
            </a:pPr>
            <a:r>
              <a:rPr lang="ru-RU" altLang="ru-RU" sz="1600" dirty="0"/>
              <a:t>	активное;</a:t>
            </a:r>
          </a:p>
          <a:p>
            <a:pPr marL="0" indent="0">
              <a:buNone/>
            </a:pPr>
            <a:r>
              <a:rPr lang="ru-RU" altLang="ru-RU" sz="1600" dirty="0"/>
              <a:t>	умеренное потребление</a:t>
            </a:r>
          </a:p>
          <a:p>
            <a:pPr marL="0" indent="0">
              <a:buNone/>
            </a:pPr>
            <a:r>
              <a:rPr lang="ru-RU" altLang="ru-RU" sz="1600" b="1" dirty="0"/>
              <a:t>По степень приверженности:</a:t>
            </a:r>
          </a:p>
          <a:p>
            <a:pPr marL="0" indent="0">
              <a:buNone/>
            </a:pPr>
            <a:r>
              <a:rPr lang="ru-RU" altLang="ru-RU" sz="1600" dirty="0"/>
              <a:t>	никакой;</a:t>
            </a:r>
          </a:p>
          <a:p>
            <a:pPr marL="0" indent="0">
              <a:buNone/>
            </a:pPr>
            <a:r>
              <a:rPr lang="ru-RU" altLang="ru-RU" sz="1600" dirty="0"/>
              <a:t>	средняя;</a:t>
            </a:r>
          </a:p>
          <a:p>
            <a:pPr marL="0" indent="0">
              <a:buNone/>
            </a:pPr>
            <a:r>
              <a:rPr lang="ru-RU" altLang="ru-RU" sz="1600" dirty="0"/>
              <a:t>	сильная;</a:t>
            </a:r>
          </a:p>
          <a:p>
            <a:pPr marL="0" indent="0">
              <a:buNone/>
            </a:pPr>
            <a:r>
              <a:rPr lang="ru-RU" altLang="ru-RU" sz="1600" dirty="0"/>
              <a:t>	абсолютная</a:t>
            </a:r>
          </a:p>
        </p:txBody>
      </p:sp>
    </p:spTree>
    <p:extLst>
      <p:ext uri="{BB962C8B-B14F-4D97-AF65-F5344CB8AC3E}">
        <p14:creationId xmlns:p14="http://schemas.microsoft.com/office/powerpoint/2010/main" val="1023225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838200" y="757686"/>
            <a:ext cx="10515600" cy="724773"/>
          </a:xfrm>
        </p:spPr>
        <p:txBody>
          <a:bodyPr>
            <a:normAutofit/>
          </a:bodyPr>
          <a:lstStyle/>
          <a:p>
            <a:r>
              <a:rPr lang="ru-RU" altLang="ru-RU" sz="3600" b="1" i="1" dirty="0">
                <a:solidFill>
                  <a:srgbClr val="1B97C8"/>
                </a:solidFill>
              </a:rPr>
              <a:t>Поведенческий признак </a:t>
            </a:r>
            <a:endParaRPr lang="ru-RU" altLang="ru-RU" sz="3600" b="1" dirty="0">
              <a:solidFill>
                <a:srgbClr val="1B97C8"/>
              </a:solidFill>
            </a:endParaRPr>
          </a:p>
        </p:txBody>
      </p:sp>
      <p:sp>
        <p:nvSpPr>
          <p:cNvPr id="17411" name="Объект 2"/>
          <p:cNvSpPr>
            <a:spLocks noGrp="1"/>
          </p:cNvSpPr>
          <p:nvPr>
            <p:ph idx="1"/>
          </p:nvPr>
        </p:nvSpPr>
        <p:spPr>
          <a:xfrm>
            <a:off x="615636" y="1482459"/>
            <a:ext cx="10674790" cy="4486275"/>
          </a:xfrm>
        </p:spPr>
        <p:txBody>
          <a:bodyPr>
            <a:noAutofit/>
          </a:bodyPr>
          <a:lstStyle/>
          <a:p>
            <a:pPr marL="0" indent="0">
              <a:buNone/>
              <a:defRPr/>
            </a:pPr>
            <a:r>
              <a:rPr lang="ru-RU" sz="2400" dirty="0">
                <a:solidFill>
                  <a:srgbClr val="FF0000"/>
                </a:solidFill>
              </a:rPr>
              <a:t>По отношению к товару:</a:t>
            </a:r>
          </a:p>
          <a:p>
            <a:pPr>
              <a:defRPr/>
            </a:pPr>
            <a:r>
              <a:rPr lang="ru-RU" sz="2400" dirty="0"/>
              <a:t>восторженное;</a:t>
            </a:r>
          </a:p>
          <a:p>
            <a:pPr>
              <a:defRPr/>
            </a:pPr>
            <a:r>
              <a:rPr lang="ru-RU" sz="2400" dirty="0"/>
              <a:t>положительное;</a:t>
            </a:r>
          </a:p>
          <a:p>
            <a:pPr>
              <a:defRPr/>
            </a:pPr>
            <a:r>
              <a:rPr lang="ru-RU" sz="2400" dirty="0"/>
              <a:t>отрицательное;</a:t>
            </a:r>
          </a:p>
          <a:p>
            <a:pPr>
              <a:defRPr/>
            </a:pPr>
            <a:r>
              <a:rPr lang="ru-RU" sz="2400" dirty="0"/>
              <a:t>враждебное;</a:t>
            </a:r>
          </a:p>
          <a:p>
            <a:pPr>
              <a:defRPr/>
            </a:pPr>
            <a:r>
              <a:rPr lang="ru-RU" sz="2400" dirty="0"/>
              <a:t>безразличное.</a:t>
            </a:r>
          </a:p>
          <a:p>
            <a:pPr marL="0" indent="0">
              <a:buNone/>
              <a:defRPr/>
            </a:pPr>
            <a:endParaRPr lang="ru-RU" sz="2400" dirty="0">
              <a:solidFill>
                <a:srgbClr val="FF0000"/>
              </a:solidFill>
            </a:endParaRPr>
          </a:p>
          <a:p>
            <a:pPr marL="0" indent="0">
              <a:buNone/>
              <a:defRPr/>
            </a:pPr>
            <a:r>
              <a:rPr lang="ru-RU" sz="2400" dirty="0">
                <a:solidFill>
                  <a:srgbClr val="FF0000"/>
                </a:solidFill>
              </a:rPr>
              <a:t>По искомым выгодам:</a:t>
            </a:r>
          </a:p>
          <a:p>
            <a:pPr>
              <a:defRPr/>
            </a:pPr>
            <a:r>
              <a:rPr lang="ru-RU" sz="2400" dirty="0"/>
              <a:t>качество;</a:t>
            </a:r>
          </a:p>
          <a:p>
            <a:pPr>
              <a:defRPr/>
            </a:pPr>
            <a:r>
              <a:rPr lang="ru-RU" sz="2400" dirty="0"/>
              <a:t>сервис;</a:t>
            </a:r>
          </a:p>
          <a:p>
            <a:pPr>
              <a:defRPr/>
            </a:pPr>
            <a:r>
              <a:rPr lang="ru-RU" sz="2400" dirty="0"/>
              <a:t>экономия.</a:t>
            </a:r>
          </a:p>
          <a:p>
            <a:pPr marL="0" indent="0">
              <a:buNone/>
              <a:defRPr/>
            </a:pPr>
            <a:endParaRPr lang="ru-RU" sz="3200" dirty="0" smtClean="0"/>
          </a:p>
        </p:txBody>
      </p:sp>
    </p:spTree>
    <p:extLst>
      <p:ext uri="{BB962C8B-B14F-4D97-AF65-F5344CB8AC3E}">
        <p14:creationId xmlns:p14="http://schemas.microsoft.com/office/powerpoint/2010/main" val="2234702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754078" y="739578"/>
            <a:ext cx="10515600" cy="724773"/>
          </a:xfrm>
        </p:spPr>
        <p:txBody>
          <a:bodyPr>
            <a:noAutofit/>
          </a:bodyPr>
          <a:lstStyle/>
          <a:p>
            <a:r>
              <a:rPr lang="ru-RU" altLang="ru-RU" sz="3600" b="1" i="1" dirty="0">
                <a:solidFill>
                  <a:srgbClr val="1B97C8"/>
                </a:solidFill>
              </a:rPr>
              <a:t>Сегментирование по демографическому признаку </a:t>
            </a:r>
          </a:p>
        </p:txBody>
      </p:sp>
      <p:sp>
        <p:nvSpPr>
          <p:cNvPr id="3" name="Объект 2"/>
          <p:cNvSpPr>
            <a:spLocks noGrp="1"/>
          </p:cNvSpPr>
          <p:nvPr>
            <p:ph idx="1"/>
          </p:nvPr>
        </p:nvSpPr>
        <p:spPr>
          <a:xfrm>
            <a:off x="669956" y="1716984"/>
            <a:ext cx="10683844" cy="4520854"/>
          </a:xfrm>
        </p:spPr>
        <p:txBody>
          <a:bodyPr>
            <a:noAutofit/>
          </a:bodyPr>
          <a:lstStyle/>
          <a:p>
            <a:pPr marL="0" indent="0" algn="just">
              <a:buNone/>
              <a:defRPr/>
            </a:pPr>
            <a:r>
              <a:rPr lang="ru-RU" sz="2000" dirty="0"/>
              <a:t>предоставляет </a:t>
            </a:r>
            <a:r>
              <a:rPr lang="ru-RU" sz="2000" dirty="0"/>
              <a:t>собой разбивку рынка на группы на основе таких демографических переменных, как </a:t>
            </a:r>
            <a:endParaRPr lang="ru-RU" sz="2000" dirty="0"/>
          </a:p>
          <a:p>
            <a:pPr algn="just">
              <a:defRPr/>
            </a:pPr>
            <a:r>
              <a:rPr lang="ru-RU" sz="2000" dirty="0"/>
              <a:t>пол</a:t>
            </a:r>
            <a:r>
              <a:rPr lang="ru-RU" sz="2000" dirty="0"/>
              <a:t>, </a:t>
            </a:r>
            <a:endParaRPr lang="ru-RU" sz="2000" dirty="0"/>
          </a:p>
          <a:p>
            <a:pPr algn="just">
              <a:defRPr/>
            </a:pPr>
            <a:r>
              <a:rPr lang="ru-RU" sz="2000" dirty="0"/>
              <a:t>возраст</a:t>
            </a:r>
            <a:r>
              <a:rPr lang="ru-RU" sz="2000" dirty="0"/>
              <a:t>, </a:t>
            </a:r>
            <a:endParaRPr lang="ru-RU" sz="2000" dirty="0"/>
          </a:p>
          <a:p>
            <a:pPr algn="just">
              <a:defRPr/>
            </a:pPr>
            <a:r>
              <a:rPr lang="ru-RU" sz="2000" dirty="0"/>
              <a:t>размер </a:t>
            </a:r>
            <a:r>
              <a:rPr lang="ru-RU" sz="2000" dirty="0"/>
              <a:t>семьи, этап жизненного цикла семьи, </a:t>
            </a:r>
            <a:endParaRPr lang="ru-RU" sz="2000" dirty="0"/>
          </a:p>
          <a:p>
            <a:pPr algn="just">
              <a:defRPr/>
            </a:pPr>
            <a:r>
              <a:rPr lang="ru-RU" sz="2000" dirty="0"/>
              <a:t>уровень </a:t>
            </a:r>
            <a:r>
              <a:rPr lang="ru-RU" sz="2000" dirty="0"/>
              <a:t>доходов, </a:t>
            </a:r>
            <a:endParaRPr lang="ru-RU" sz="2000" dirty="0"/>
          </a:p>
          <a:p>
            <a:pPr algn="just">
              <a:defRPr/>
            </a:pPr>
            <a:r>
              <a:rPr lang="ru-RU" sz="2000" dirty="0"/>
              <a:t>род </a:t>
            </a:r>
            <a:r>
              <a:rPr lang="ru-RU" sz="2000" dirty="0"/>
              <a:t>занятий, образование, </a:t>
            </a:r>
            <a:endParaRPr lang="ru-RU" sz="2000" dirty="0"/>
          </a:p>
          <a:p>
            <a:pPr algn="just">
              <a:defRPr/>
            </a:pPr>
            <a:r>
              <a:rPr lang="ru-RU" sz="2000" dirty="0"/>
              <a:t>религиозные </a:t>
            </a:r>
            <a:r>
              <a:rPr lang="ru-RU" sz="2000" dirty="0"/>
              <a:t>убеждения, </a:t>
            </a:r>
            <a:endParaRPr lang="ru-RU" sz="2000" dirty="0"/>
          </a:p>
          <a:p>
            <a:pPr algn="just">
              <a:defRPr/>
            </a:pPr>
            <a:r>
              <a:rPr lang="ru-RU" sz="2000" dirty="0"/>
              <a:t>раса </a:t>
            </a:r>
            <a:r>
              <a:rPr lang="ru-RU" sz="2000" dirty="0"/>
              <a:t>и национальность. </a:t>
            </a:r>
            <a:endParaRPr lang="ru-RU" sz="2000" dirty="0"/>
          </a:p>
          <a:p>
            <a:pPr marL="0" indent="0" algn="just">
              <a:buNone/>
              <a:defRPr/>
            </a:pPr>
            <a:r>
              <a:rPr lang="ru-RU" sz="1800" dirty="0"/>
              <a:t>Демографические </a:t>
            </a:r>
            <a:r>
              <a:rPr lang="ru-RU" sz="1800" dirty="0"/>
              <a:t>переменные – самые популярные факторы, служащие основой для различения групп потребителей. Дело в том, что потребности и предпочтения, а также интенсивность потребления товара часто тесно увязываются как раз с демографическими признаками. Кроме того, демографические характеристики легче большинства других типов переменных поддаются замерам. Большинство фармацевтических организаций изучают и осуществляют сегментирование рынка на основе сочетания нескольких демографических переменных, например, пол, заболевание, возраст. Другой широко применяемой комбинированной характеристикой является размер семьи и ее суммарный уровень дохода.</a:t>
            </a:r>
          </a:p>
          <a:p>
            <a:pPr>
              <a:defRPr/>
            </a:pPr>
            <a:endParaRPr lang="ru-RU" sz="3200" dirty="0"/>
          </a:p>
        </p:txBody>
      </p:sp>
    </p:spTree>
    <p:extLst>
      <p:ext uri="{BB962C8B-B14F-4D97-AF65-F5344CB8AC3E}">
        <p14:creationId xmlns:p14="http://schemas.microsoft.com/office/powerpoint/2010/main" val="3308441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r>
              <a:rPr lang="ru-RU" altLang="ru-RU" sz="3200" b="1" i="1" dirty="0">
                <a:solidFill>
                  <a:srgbClr val="1B97C8"/>
                </a:solidFill>
              </a:rPr>
              <a:t>Сегментирование по </a:t>
            </a:r>
            <a:r>
              <a:rPr lang="ru-RU" altLang="ru-RU" sz="3200" b="1" i="1" dirty="0" err="1">
                <a:solidFill>
                  <a:srgbClr val="1B97C8"/>
                </a:solidFill>
              </a:rPr>
              <a:t>психографическому</a:t>
            </a:r>
            <a:r>
              <a:rPr lang="ru-RU" altLang="ru-RU" sz="3200" b="1" i="1" dirty="0">
                <a:solidFill>
                  <a:srgbClr val="1B97C8"/>
                </a:solidFill>
              </a:rPr>
              <a:t> признаку </a:t>
            </a:r>
          </a:p>
        </p:txBody>
      </p:sp>
      <p:sp>
        <p:nvSpPr>
          <p:cNvPr id="19459" name="Объект 2"/>
          <p:cNvSpPr>
            <a:spLocks noGrp="1"/>
          </p:cNvSpPr>
          <p:nvPr>
            <p:ph idx="1"/>
          </p:nvPr>
        </p:nvSpPr>
        <p:spPr/>
        <p:txBody>
          <a:bodyPr>
            <a:normAutofit/>
          </a:bodyPr>
          <a:lstStyle/>
          <a:p>
            <a:pPr marL="0" indent="355600" algn="just">
              <a:buNone/>
              <a:defRPr/>
            </a:pPr>
            <a:r>
              <a:rPr lang="ru-RU" dirty="0"/>
              <a:t>При этом покупателей делят на группы по признакам принадлежности к </a:t>
            </a:r>
            <a:r>
              <a:rPr lang="ru-RU" dirty="0">
                <a:solidFill>
                  <a:srgbClr val="FF0000"/>
                </a:solidFill>
              </a:rPr>
              <a:t>общественному классу, образу жизни и/или характеристик личности. </a:t>
            </a:r>
          </a:p>
          <a:p>
            <a:pPr marL="0" indent="0" algn="just">
              <a:buNone/>
              <a:defRPr/>
            </a:pPr>
            <a:r>
              <a:rPr lang="ru-RU" dirty="0"/>
              <a:t>У представителей одной и той же демографической группы выявляют совершенно разные </a:t>
            </a:r>
            <a:r>
              <a:rPr lang="ru-RU" dirty="0" err="1"/>
              <a:t>психографические</a:t>
            </a:r>
            <a:r>
              <a:rPr lang="ru-RU" dirty="0"/>
              <a:t> профили, общественный класс. Принадлежность к одному из них оказывают воздействие на предпочтения человека в отношении различных товаров аптечного ассортимента и выборе различных форм аптечной продажи. </a:t>
            </a:r>
          </a:p>
          <a:p>
            <a:pPr marL="0" indent="0" algn="just">
              <a:buNone/>
              <a:defRPr/>
            </a:pPr>
            <a:r>
              <a:rPr lang="ru-RU" dirty="0"/>
              <a:t>Частным случаем </a:t>
            </a:r>
            <a:r>
              <a:rPr lang="ru-RU" dirty="0" err="1"/>
              <a:t>психографической</a:t>
            </a:r>
            <a:r>
              <a:rPr lang="ru-RU" dirty="0"/>
              <a:t> сегментации является сегментация по поведению покупателей на рынке.</a:t>
            </a:r>
          </a:p>
          <a:p>
            <a:pPr marL="0" indent="0">
              <a:buNone/>
              <a:defRPr/>
            </a:pPr>
            <a:endParaRPr lang="ru-RU" sz="3600" dirty="0" smtClean="0"/>
          </a:p>
        </p:txBody>
      </p:sp>
    </p:spTree>
    <p:extLst>
      <p:ext uri="{BB962C8B-B14F-4D97-AF65-F5344CB8AC3E}">
        <p14:creationId xmlns:p14="http://schemas.microsoft.com/office/powerpoint/2010/main" val="136048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normAutofit/>
          </a:bodyPr>
          <a:lstStyle/>
          <a:p>
            <a:r>
              <a:rPr lang="ru-RU" altLang="ru-RU" sz="4000" b="1" dirty="0">
                <a:solidFill>
                  <a:srgbClr val="1B97C8"/>
                </a:solidFill>
              </a:rPr>
              <a:t>Выбор сегмента рынка</a:t>
            </a:r>
          </a:p>
        </p:txBody>
      </p:sp>
      <p:sp>
        <p:nvSpPr>
          <p:cNvPr id="3" name="Объект 2"/>
          <p:cNvSpPr>
            <a:spLocks noGrp="1"/>
          </p:cNvSpPr>
          <p:nvPr>
            <p:ph idx="1"/>
          </p:nvPr>
        </p:nvSpPr>
        <p:spPr>
          <a:xfrm>
            <a:off x="838200" y="2106283"/>
            <a:ext cx="10650648" cy="4104395"/>
          </a:xfrm>
        </p:spPr>
        <p:txBody>
          <a:bodyPr>
            <a:normAutofit/>
          </a:bodyPr>
          <a:lstStyle/>
          <a:p>
            <a:pPr marL="0" indent="0">
              <a:buNone/>
              <a:defRPr/>
            </a:pPr>
            <a:r>
              <a:rPr lang="ru-RU" dirty="0"/>
              <a:t>При отборе оптимальных сегментов рынка рекомендуется отдавать предпочтения наиболее крупным сегментам с четко очерченными и непересекающимися с другими сегментами границами. </a:t>
            </a:r>
            <a:endParaRPr lang="ru-RU" dirty="0"/>
          </a:p>
          <a:p>
            <a:pPr marL="0" indent="0">
              <a:buNone/>
              <a:defRPr/>
            </a:pPr>
            <a:r>
              <a:rPr lang="ru-RU" dirty="0"/>
              <a:t>Сегменты </a:t>
            </a:r>
            <a:r>
              <a:rPr lang="ru-RU" dirty="0"/>
              <a:t>с новым потенциальным спросом также заслуживают более пристального внимания. </a:t>
            </a:r>
            <a:endParaRPr lang="ru-RU" dirty="0"/>
          </a:p>
          <a:p>
            <a:pPr marL="0" indent="0">
              <a:buNone/>
              <a:defRPr/>
            </a:pPr>
            <a:r>
              <a:rPr lang="ru-RU" dirty="0"/>
              <a:t>Наиболее </a:t>
            </a:r>
            <a:r>
              <a:rPr lang="ru-RU" dirty="0"/>
              <a:t>оптимальным сегментом является тот, где присутствуют 20% потребителей данного рынка, приобретающих 80% товара, реализуемого данной фармацевтической организацией. </a:t>
            </a:r>
          </a:p>
          <a:p>
            <a:pPr>
              <a:defRPr/>
            </a:pPr>
            <a:endParaRPr lang="ru-RU" sz="3200" dirty="0"/>
          </a:p>
        </p:txBody>
      </p:sp>
    </p:spTree>
    <p:extLst>
      <p:ext uri="{BB962C8B-B14F-4D97-AF65-F5344CB8AC3E}">
        <p14:creationId xmlns:p14="http://schemas.microsoft.com/office/powerpoint/2010/main" val="228428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838200" y="730525"/>
            <a:ext cx="10515600" cy="724773"/>
          </a:xfrm>
        </p:spPr>
        <p:txBody>
          <a:bodyPr>
            <a:normAutofit/>
          </a:bodyPr>
          <a:lstStyle/>
          <a:p>
            <a:r>
              <a:rPr lang="ru-RU" altLang="ru-RU" sz="3600" b="1" dirty="0">
                <a:solidFill>
                  <a:srgbClr val="1B97C8"/>
                </a:solidFill>
              </a:rPr>
              <a:t>Выбор сегмента рынка</a:t>
            </a:r>
          </a:p>
        </p:txBody>
      </p:sp>
      <p:sp>
        <p:nvSpPr>
          <p:cNvPr id="3" name="Объект 2"/>
          <p:cNvSpPr>
            <a:spLocks noGrp="1"/>
          </p:cNvSpPr>
          <p:nvPr>
            <p:ph idx="1"/>
          </p:nvPr>
        </p:nvSpPr>
        <p:spPr>
          <a:xfrm>
            <a:off x="720505" y="1599288"/>
            <a:ext cx="10515600" cy="4351338"/>
          </a:xfrm>
        </p:spPr>
        <p:txBody>
          <a:bodyPr>
            <a:noAutofit/>
          </a:bodyPr>
          <a:lstStyle/>
          <a:p>
            <a:pPr marL="0" indent="0" algn="just">
              <a:buNone/>
              <a:defRPr/>
            </a:pPr>
            <a:r>
              <a:rPr lang="ru-RU" sz="2400" dirty="0"/>
              <a:t>Способы оценки обоснованности выбора сегмента называют </a:t>
            </a:r>
            <a:r>
              <a:rPr lang="ru-RU" sz="2400" i="1" dirty="0">
                <a:solidFill>
                  <a:srgbClr val="FF0000"/>
                </a:solidFill>
              </a:rPr>
              <a:t>критериями сегментации рынка</a:t>
            </a:r>
            <a:r>
              <a:rPr lang="ru-RU" sz="2400" dirty="0">
                <a:solidFill>
                  <a:srgbClr val="FF0000"/>
                </a:solidFill>
              </a:rPr>
              <a:t>. </a:t>
            </a:r>
            <a:endParaRPr lang="ru-RU" sz="2400" dirty="0">
              <a:solidFill>
                <a:srgbClr val="FF0000"/>
              </a:solidFill>
            </a:endParaRPr>
          </a:p>
          <a:p>
            <a:pPr marL="0" indent="0" algn="just">
              <a:buNone/>
              <a:defRPr/>
            </a:pPr>
            <a:r>
              <a:rPr lang="ru-RU" sz="2400" dirty="0"/>
              <a:t>Сюда </a:t>
            </a:r>
            <a:r>
              <a:rPr lang="ru-RU" sz="2400" dirty="0"/>
              <a:t>можно отнести:</a:t>
            </a:r>
          </a:p>
          <a:p>
            <a:pPr algn="just">
              <a:defRPr/>
            </a:pPr>
            <a:r>
              <a:rPr lang="ru-RU" sz="2400" dirty="0">
                <a:solidFill>
                  <a:srgbClr val="FF0000"/>
                </a:solidFill>
              </a:rPr>
              <a:t>Количественные параметры </a:t>
            </a:r>
            <a:r>
              <a:rPr lang="ru-RU" sz="2400" dirty="0"/>
              <a:t>сегмента (емкость сегмента – какое число потенциальных потребителей, сколько товаров и какой общей стоимости им предстоит реализовать);</a:t>
            </a:r>
          </a:p>
          <a:p>
            <a:pPr algn="just">
              <a:defRPr/>
            </a:pPr>
            <a:r>
              <a:rPr lang="ru-RU" sz="2400" dirty="0">
                <a:solidFill>
                  <a:srgbClr val="FF0000"/>
                </a:solidFill>
              </a:rPr>
              <a:t>Устойчивость сегмента </a:t>
            </a:r>
            <a:r>
              <a:rPr lang="ru-RU" sz="2400" dirty="0"/>
              <a:t>– определение того, будет ли данный сегмент растущим, стабильным или сокращающимся;</a:t>
            </a:r>
          </a:p>
          <a:p>
            <a:pPr algn="just">
              <a:defRPr/>
            </a:pPr>
            <a:r>
              <a:rPr lang="ru-RU" sz="2400" dirty="0">
                <a:solidFill>
                  <a:srgbClr val="FF0000"/>
                </a:solidFill>
              </a:rPr>
              <a:t>Доходность</a:t>
            </a:r>
            <a:r>
              <a:rPr lang="ru-RU" sz="2400" dirty="0"/>
              <a:t>, то есть прибыльность работы на выделенном сегменте рынка;</a:t>
            </a:r>
          </a:p>
          <a:p>
            <a:pPr algn="just">
              <a:defRPr/>
            </a:pPr>
            <a:r>
              <a:rPr lang="ru-RU" sz="2400" dirty="0">
                <a:solidFill>
                  <a:srgbClr val="FF0000"/>
                </a:solidFill>
              </a:rPr>
              <a:t>Эффективность работы </a:t>
            </a:r>
            <a:r>
              <a:rPr lang="ru-RU" sz="2400" dirty="0"/>
              <a:t>– то есть оценка достаточности ресурсов, квалификация персонала, опыт работы и т.д.</a:t>
            </a:r>
          </a:p>
          <a:p>
            <a:pPr algn="just">
              <a:defRPr/>
            </a:pPr>
            <a:r>
              <a:rPr lang="ru-RU" sz="2400" dirty="0">
                <a:solidFill>
                  <a:srgbClr val="FF0000"/>
                </a:solidFill>
              </a:rPr>
              <a:t>Совместимость сегмента с рынком конкурентов</a:t>
            </a:r>
            <a:r>
              <a:rPr lang="ru-RU" sz="2400" dirty="0"/>
              <a:t>, то есть оценка возможностей выстоять в конкурентной борьбе.</a:t>
            </a:r>
          </a:p>
          <a:p>
            <a:pPr>
              <a:defRPr/>
            </a:pPr>
            <a:endParaRPr lang="ru-RU" sz="3600" dirty="0"/>
          </a:p>
        </p:txBody>
      </p:sp>
    </p:spTree>
    <p:extLst>
      <p:ext uri="{BB962C8B-B14F-4D97-AF65-F5344CB8AC3E}">
        <p14:creationId xmlns:p14="http://schemas.microsoft.com/office/powerpoint/2010/main" val="2570380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350;p50"/>
          <p:cNvSpPr>
            <a:spLocks noGrp="1"/>
          </p:cNvSpPr>
          <p:nvPr>
            <p:ph type="title"/>
          </p:nvPr>
        </p:nvSpPr>
        <p:spPr>
          <a:xfrm>
            <a:off x="1338405" y="1071343"/>
            <a:ext cx="9695506" cy="1143000"/>
          </a:xfrm>
          <a:noFill/>
          <a:extLst>
            <a:ext uri="{909E8E84-426E-40DD-AFC4-6F175D3DCCD1}">
              <a14:hiddenFill xmlns:a14="http://schemas.microsoft.com/office/drawing/2010/main">
                <a:solidFill>
                  <a:schemeClr val="accent2">
                    <a:alpha val="70195"/>
                  </a:schemeClr>
                </a:solidFill>
              </a14:hiddenFill>
            </a:ext>
          </a:extLst>
        </p:spPr>
        <p:txBody>
          <a:bodyPr vert="horz" lIns="91425" tIns="45700" rIns="91425" bIns="45700" rtlCol="0" anchor="ctr">
            <a:normAutofit fontScale="90000"/>
          </a:bodyPr>
          <a:lstStyle/>
          <a:p>
            <a:r>
              <a:rPr lang="ru-RU" altLang="ru-RU" b="1" dirty="0" smtClean="0">
                <a:solidFill>
                  <a:srgbClr val="1B97C8"/>
                </a:solidFill>
              </a:rPr>
              <a:t>Сегментирование целевых рынков</a:t>
            </a:r>
          </a:p>
        </p:txBody>
      </p:sp>
      <p:sp>
        <p:nvSpPr>
          <p:cNvPr id="351" name="Google Shape;351;p50"/>
          <p:cNvSpPr txBox="1">
            <a:spLocks noGrp="1"/>
          </p:cNvSpPr>
          <p:nvPr>
            <p:ph type="body" idx="1"/>
          </p:nvPr>
        </p:nvSpPr>
        <p:spPr>
          <a:xfrm>
            <a:off x="1158089" y="2614190"/>
            <a:ext cx="9875822" cy="3161922"/>
          </a:xfrm>
        </p:spPr>
        <p:txBody>
          <a:bodyPr spcFirstLastPara="1" vert="horz" lIns="91425" tIns="45700" rIns="91425" bIns="45700" rtlCol="0">
            <a:noAutofit/>
          </a:bodyPr>
          <a:lstStyle/>
          <a:p>
            <a:pPr algn="just">
              <a:spcBef>
                <a:spcPts val="0"/>
              </a:spcBef>
              <a:buSzPts val="2240"/>
              <a:buNone/>
              <a:defRPr/>
            </a:pPr>
            <a:r>
              <a:rPr lang="ru-RU" dirty="0" smtClean="0"/>
              <a:t>Сегментирование рынка </a:t>
            </a:r>
            <a:r>
              <a:rPr lang="ru-RU" dirty="0"/>
              <a:t>– разделение рынка на отдельные группы покупателей с общими потребностями, характеристиками или поведением, для каждой </a:t>
            </a:r>
            <a:r>
              <a:rPr lang="ru-RU" dirty="0" smtClean="0"/>
              <a:t>из </a:t>
            </a:r>
            <a:r>
              <a:rPr lang="ru-RU" dirty="0"/>
              <a:t>которых требуется определенный товар или маркетинговый </a:t>
            </a:r>
            <a:r>
              <a:rPr lang="ru-RU" dirty="0" smtClean="0"/>
              <a:t>комплекс».</a:t>
            </a:r>
            <a:endParaRPr dirty="0"/>
          </a:p>
          <a:p>
            <a:pPr algn="r">
              <a:spcBef>
                <a:spcPts val="640"/>
              </a:spcBef>
              <a:buSzPts val="2240"/>
              <a:buNone/>
              <a:defRPr/>
            </a:pPr>
            <a:r>
              <a:rPr lang="ru-RU" dirty="0"/>
              <a:t>                                 </a:t>
            </a:r>
            <a:r>
              <a:rPr lang="ru-RU" i="1" dirty="0"/>
              <a:t>(</a:t>
            </a:r>
            <a:r>
              <a:rPr lang="ru-RU" i="1" dirty="0" err="1"/>
              <a:t>Ф.Котлер</a:t>
            </a:r>
            <a:r>
              <a:rPr lang="ru-RU" i="1" dirty="0"/>
              <a:t>, </a:t>
            </a:r>
            <a:r>
              <a:rPr lang="ru-RU" i="1" dirty="0" err="1"/>
              <a:t>Г.Амстронг</a:t>
            </a:r>
            <a:endParaRPr i="1" dirty="0"/>
          </a:p>
          <a:p>
            <a:pPr algn="r">
              <a:spcBef>
                <a:spcPts val="560"/>
              </a:spcBef>
              <a:buSzPts val="1960"/>
              <a:buNone/>
              <a:defRPr/>
            </a:pPr>
            <a:r>
              <a:rPr lang="ru-RU" i="1" dirty="0"/>
              <a:t>                                       Основы маркетинга, 2005г.)</a:t>
            </a:r>
            <a:endParaRPr dirty="0"/>
          </a:p>
          <a:p>
            <a:pPr indent="-200660" algn="r">
              <a:spcBef>
                <a:spcPts val="640"/>
              </a:spcBef>
              <a:buSzPts val="2240"/>
              <a:buNone/>
              <a:defRPr/>
            </a:pPr>
            <a:endParaRPr dirty="0"/>
          </a:p>
        </p:txBody>
      </p:sp>
    </p:spTree>
    <p:extLst>
      <p:ext uri="{BB962C8B-B14F-4D97-AF65-F5344CB8AC3E}">
        <p14:creationId xmlns:p14="http://schemas.microsoft.com/office/powerpoint/2010/main" val="147832955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ъект 2"/>
          <p:cNvSpPr>
            <a:spLocks noGrp="1"/>
          </p:cNvSpPr>
          <p:nvPr>
            <p:ph idx="1"/>
          </p:nvPr>
        </p:nvSpPr>
        <p:spPr>
          <a:xfrm>
            <a:off x="801986" y="1255257"/>
            <a:ext cx="10515600" cy="4351338"/>
          </a:xfrm>
        </p:spPr>
        <p:txBody>
          <a:bodyPr>
            <a:noAutofit/>
          </a:bodyPr>
          <a:lstStyle/>
          <a:p>
            <a:pPr marL="0" indent="0" algn="just">
              <a:buNone/>
            </a:pPr>
            <a:r>
              <a:rPr lang="ru-RU" altLang="ru-RU" dirty="0"/>
              <a:t>Несколько сегментов отобранных для маркетингового изучения и для маркетинговой деятельности данной фармацевтической организации называется </a:t>
            </a:r>
            <a:r>
              <a:rPr lang="ru-RU" altLang="ru-RU" i="1" dirty="0">
                <a:solidFill>
                  <a:srgbClr val="FF0000"/>
                </a:solidFill>
              </a:rPr>
              <a:t>целевой рынок.</a:t>
            </a:r>
            <a:endParaRPr lang="ru-RU" altLang="ru-RU" dirty="0">
              <a:solidFill>
                <a:srgbClr val="FF0000"/>
              </a:solidFill>
            </a:endParaRPr>
          </a:p>
          <a:p>
            <a:pPr marL="0" indent="0" algn="just">
              <a:buNone/>
            </a:pPr>
            <a:r>
              <a:rPr lang="ru-RU" altLang="ru-RU" i="1" dirty="0">
                <a:solidFill>
                  <a:srgbClr val="FF0000"/>
                </a:solidFill>
              </a:rPr>
              <a:t>Рыночное окно </a:t>
            </a:r>
            <a:r>
              <a:rPr lang="ru-RU" altLang="ru-RU" i="1" dirty="0"/>
              <a:t>– </a:t>
            </a:r>
            <a:r>
              <a:rPr lang="ru-RU" altLang="ru-RU" dirty="0"/>
              <a:t>это сегменты рынка, которыми пренебрегли производители фармацевтической продукции, это неудовлетворенные потребности потребителей</a:t>
            </a:r>
            <a:r>
              <a:rPr lang="ru-RU" altLang="ru-RU" i="1" dirty="0"/>
              <a:t>. </a:t>
            </a:r>
            <a:r>
              <a:rPr lang="ru-RU" altLang="ru-RU" dirty="0"/>
              <a:t>Рыночное окно не означает дефицит на рынке. Оно представляет собой группу потребителей, чьи конкретные потребности не могут быть прямо удовлетворены специально созданным для этого товаром, а удовлетворяются в результате использования других товаров. Примером является применение в детской практике лекарственных препаратов с дозировкой для взрослых, которую приходится уменьшать (например, путем разламывания таблетки). </a:t>
            </a:r>
          </a:p>
          <a:p>
            <a:pPr marL="0" indent="0">
              <a:buNone/>
            </a:pPr>
            <a:endParaRPr lang="ru-RU" altLang="ru-RU" sz="3600" dirty="0" smtClean="0"/>
          </a:p>
        </p:txBody>
      </p:sp>
    </p:spTree>
    <p:extLst>
      <p:ext uri="{BB962C8B-B14F-4D97-AF65-F5344CB8AC3E}">
        <p14:creationId xmlns:p14="http://schemas.microsoft.com/office/powerpoint/2010/main" val="1120360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ъект 2"/>
          <p:cNvSpPr>
            <a:spLocks noGrp="1"/>
          </p:cNvSpPr>
          <p:nvPr>
            <p:ph idx="1"/>
          </p:nvPr>
        </p:nvSpPr>
        <p:spPr>
          <a:xfrm>
            <a:off x="847253" y="1499700"/>
            <a:ext cx="10515600" cy="4351338"/>
          </a:xfrm>
        </p:spPr>
        <p:txBody>
          <a:bodyPr>
            <a:normAutofit/>
          </a:bodyPr>
          <a:lstStyle/>
          <a:p>
            <a:pPr marL="0" indent="0" algn="just">
              <a:buNone/>
            </a:pPr>
            <a:r>
              <a:rPr lang="ru-RU" altLang="ru-RU" dirty="0"/>
              <a:t>Анализ товара является неотъемлемой частью</a:t>
            </a:r>
            <a:r>
              <a:rPr lang="ru-RU" altLang="ru-RU" i="1" dirty="0"/>
              <a:t> </a:t>
            </a:r>
            <a:r>
              <a:rPr lang="ru-RU" altLang="ru-RU" dirty="0"/>
              <a:t>исследования.</a:t>
            </a:r>
            <a:r>
              <a:rPr lang="ru-RU" altLang="ru-RU" i="1" dirty="0"/>
              <a:t> </a:t>
            </a:r>
            <a:r>
              <a:rPr lang="ru-RU" altLang="ru-RU" dirty="0"/>
              <a:t>При этом важно ответить на вопрос: какой товар, и в каком количестве может быть реализован на выбранном сегменте (или сегментах) рынка?</a:t>
            </a:r>
          </a:p>
          <a:p>
            <a:pPr marL="0" indent="0" algn="just">
              <a:buNone/>
            </a:pPr>
            <a:r>
              <a:rPr lang="ru-RU" altLang="ru-RU" dirty="0"/>
              <a:t>В последнее время приобретает особую актуальность направление маркетинга – определение «ниши» рынка. «Ниша» рынка это не просто сегмент какого-либо рынка, на котором данному предприятию удобно работать. Во-первых, это сравнительно новый, инновационный вид бизнеса, во-вторых – это очень небольшая по емкости, узкоспециализированная область деятельности. </a:t>
            </a:r>
          </a:p>
        </p:txBody>
      </p:sp>
    </p:spTree>
    <p:extLst>
      <p:ext uri="{BB962C8B-B14F-4D97-AF65-F5344CB8AC3E}">
        <p14:creationId xmlns:p14="http://schemas.microsoft.com/office/powerpoint/2010/main" val="1358557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2398" y="1146615"/>
            <a:ext cx="10515600" cy="4351338"/>
          </a:xfrm>
        </p:spPr>
        <p:txBody>
          <a:bodyPr>
            <a:noAutofit/>
          </a:bodyPr>
          <a:lstStyle/>
          <a:p>
            <a:pPr marL="0" indent="0" algn="just">
              <a:buNone/>
              <a:defRPr/>
            </a:pPr>
            <a:r>
              <a:rPr lang="ru-RU" sz="3200" i="1" dirty="0">
                <a:solidFill>
                  <a:srgbClr val="FF0000"/>
                </a:solidFill>
              </a:rPr>
              <a:t>Рыночная ниша</a:t>
            </a:r>
            <a:r>
              <a:rPr lang="ru-RU" sz="3200" dirty="0">
                <a:solidFill>
                  <a:srgbClr val="FF0000"/>
                </a:solidFill>
              </a:rPr>
              <a:t> </a:t>
            </a:r>
            <a:r>
              <a:rPr lang="ru-RU" sz="2400" dirty="0"/>
              <a:t>представляет собой сегмент рынка, для которого наиболее оптимальным и подходящими являются товар данной фармацевтической организации и ее возможности поставки. </a:t>
            </a:r>
            <a:endParaRPr lang="ru-RU" sz="2400" dirty="0"/>
          </a:p>
          <a:p>
            <a:pPr marL="0" indent="0" algn="just">
              <a:buNone/>
              <a:defRPr/>
            </a:pPr>
            <a:r>
              <a:rPr lang="ru-RU" sz="2400" dirty="0"/>
              <a:t>Ниша </a:t>
            </a:r>
            <a:r>
              <a:rPr lang="ru-RU" sz="2400" dirty="0"/>
              <a:t>рынка представляет собой достаточно узкую, подчас незаметную область рынка, попав в которую новая организация, новая фармацевтическая продукция или вид деятельности может стать прибыльным и быстро растущим бизнесом. </a:t>
            </a:r>
            <a:endParaRPr lang="ru-RU" sz="2400" dirty="0"/>
          </a:p>
          <a:p>
            <a:pPr marL="0" indent="0" algn="just">
              <a:buNone/>
              <a:defRPr/>
            </a:pPr>
            <a:r>
              <a:rPr lang="ru-RU" sz="2400" dirty="0"/>
              <a:t>Если </a:t>
            </a:r>
            <a:r>
              <a:rPr lang="ru-RU" sz="2400" dirty="0"/>
              <a:t>фармацевтическая организация нашла свою нишу на рынке и заняла именно её, то это будет способствовать достижению ей долговременного конкурентного преимущества.</a:t>
            </a:r>
          </a:p>
          <a:p>
            <a:pPr marL="0" indent="0" algn="just">
              <a:buNone/>
              <a:defRPr/>
            </a:pPr>
            <a:r>
              <a:rPr lang="ru-RU" sz="2400" dirty="0"/>
              <a:t>Рыночные ниши существуют в трех состояниях: </a:t>
            </a:r>
            <a:endParaRPr lang="ru-RU" sz="2400" dirty="0"/>
          </a:p>
          <a:p>
            <a:pPr algn="just">
              <a:defRPr/>
            </a:pPr>
            <a:r>
              <a:rPr lang="ru-RU" sz="2400" dirty="0"/>
              <a:t>незанятая </a:t>
            </a:r>
            <a:r>
              <a:rPr lang="ru-RU" sz="2400" dirty="0"/>
              <a:t>ниша, </a:t>
            </a:r>
            <a:endParaRPr lang="ru-RU" sz="2400" dirty="0"/>
          </a:p>
          <a:p>
            <a:pPr algn="just">
              <a:defRPr/>
            </a:pPr>
            <a:r>
              <a:rPr lang="ru-RU" sz="2400" dirty="0"/>
              <a:t>занятая ниша, </a:t>
            </a:r>
          </a:p>
          <a:p>
            <a:pPr algn="just">
              <a:defRPr/>
            </a:pPr>
            <a:r>
              <a:rPr lang="ru-RU" sz="2400" dirty="0"/>
              <a:t>не </a:t>
            </a:r>
            <a:r>
              <a:rPr lang="ru-RU" sz="2400" dirty="0"/>
              <a:t>существующая (создаваемая) ниша.</a:t>
            </a:r>
          </a:p>
          <a:p>
            <a:pPr algn="just">
              <a:defRPr/>
            </a:pPr>
            <a:endParaRPr lang="ru-RU" sz="3200" dirty="0"/>
          </a:p>
          <a:p>
            <a:pPr algn="just">
              <a:defRPr/>
            </a:pPr>
            <a:endParaRPr lang="ru-RU" sz="3200" dirty="0"/>
          </a:p>
        </p:txBody>
      </p:sp>
    </p:spTree>
    <p:extLst>
      <p:ext uri="{BB962C8B-B14F-4D97-AF65-F5344CB8AC3E}">
        <p14:creationId xmlns:p14="http://schemas.microsoft.com/office/powerpoint/2010/main" val="3612317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Google Shape;356;p51"/>
          <p:cNvSpPr>
            <a:spLocks noGrp="1"/>
          </p:cNvSpPr>
          <p:nvPr>
            <p:ph type="title"/>
          </p:nvPr>
        </p:nvSpPr>
        <p:spPr>
          <a:xfrm>
            <a:off x="1465153" y="845006"/>
            <a:ext cx="8229600" cy="1143000"/>
          </a:xfrm>
          <a:noFill/>
          <a:extLst>
            <a:ext uri="{909E8E84-426E-40DD-AFC4-6F175D3DCCD1}">
              <a14:hiddenFill xmlns:a14="http://schemas.microsoft.com/office/drawing/2010/main">
                <a:solidFill>
                  <a:schemeClr val="accent2">
                    <a:alpha val="70195"/>
                  </a:schemeClr>
                </a:solidFill>
              </a14:hiddenFill>
            </a:ext>
          </a:extLst>
        </p:spPr>
        <p:txBody>
          <a:bodyPr vert="horz" lIns="91425" tIns="45700" rIns="91425" bIns="45700" rtlCol="0" anchor="ctr">
            <a:noAutofit/>
          </a:bodyPr>
          <a:lstStyle/>
          <a:p>
            <a:r>
              <a:rPr lang="ru-RU" altLang="ru-RU" sz="4000" b="1" dirty="0" smtClean="0">
                <a:solidFill>
                  <a:srgbClr val="1B97C8"/>
                </a:solidFill>
              </a:rPr>
              <a:t>Проблемы сегментации рынка</a:t>
            </a:r>
          </a:p>
        </p:txBody>
      </p:sp>
      <p:sp>
        <p:nvSpPr>
          <p:cNvPr id="357" name="Google Shape;357;p51"/>
          <p:cNvSpPr txBox="1">
            <a:spLocks noGrp="1"/>
          </p:cNvSpPr>
          <p:nvPr>
            <p:ph type="body" idx="1"/>
          </p:nvPr>
        </p:nvSpPr>
        <p:spPr>
          <a:xfrm>
            <a:off x="1131683" y="2614190"/>
            <a:ext cx="10203256" cy="2428590"/>
          </a:xfrm>
        </p:spPr>
        <p:txBody>
          <a:bodyPr spcFirstLastPara="1" vert="horz" lIns="91425" tIns="45700" rIns="91425" bIns="45700" rtlCol="0">
            <a:noAutofit/>
          </a:bodyPr>
          <a:lstStyle/>
          <a:p>
            <a:pPr>
              <a:spcBef>
                <a:spcPts val="0"/>
              </a:spcBef>
              <a:buSzPts val="2240"/>
              <a:buFont typeface="Wingdings" panose="05000000000000000000" pitchFamily="2" charset="2"/>
              <a:buChar char="■"/>
              <a:defRPr/>
            </a:pPr>
            <a:r>
              <a:rPr lang="ru-RU" sz="3200" dirty="0"/>
              <a:t>Проблема критериев сегментации – как разделить покупателей;</a:t>
            </a:r>
            <a:endParaRPr sz="3200" dirty="0"/>
          </a:p>
          <a:p>
            <a:pPr>
              <a:spcBef>
                <a:spcPts val="640"/>
              </a:spcBef>
              <a:buSzPts val="2240"/>
              <a:buFont typeface="Wingdings" panose="05000000000000000000" pitchFamily="2" charset="2"/>
              <a:buChar char="■"/>
              <a:defRPr/>
            </a:pPr>
            <a:r>
              <a:rPr lang="ru-RU" sz="3200" dirty="0"/>
              <a:t>Проблема поиска новых целевых групп покупателей;</a:t>
            </a:r>
            <a:endParaRPr sz="3200" dirty="0"/>
          </a:p>
          <a:p>
            <a:pPr>
              <a:spcBef>
                <a:spcPts val="640"/>
              </a:spcBef>
              <a:buSzPts val="2240"/>
              <a:buFont typeface="Wingdings" panose="05000000000000000000" pitchFamily="2" charset="2"/>
              <a:buChar char="■"/>
              <a:defRPr/>
            </a:pPr>
            <a:r>
              <a:rPr lang="ru-RU" sz="3200" dirty="0"/>
              <a:t>Проблема изменчивости структуры рынка – границы и величина сегментов постоянно меняется. </a:t>
            </a:r>
            <a:endParaRPr sz="3200" dirty="0"/>
          </a:p>
          <a:p>
            <a:pPr indent="-200660">
              <a:spcBef>
                <a:spcPts val="640"/>
              </a:spcBef>
              <a:buSzPts val="2240"/>
              <a:buNone/>
              <a:defRPr/>
            </a:pPr>
            <a:endParaRPr sz="3200" dirty="0"/>
          </a:p>
        </p:txBody>
      </p:sp>
    </p:spTree>
    <p:extLst>
      <p:ext uri="{BB962C8B-B14F-4D97-AF65-F5344CB8AC3E}">
        <p14:creationId xmlns:p14="http://schemas.microsoft.com/office/powerpoint/2010/main" val="1273666246"/>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Google Shape;425;p60"/>
          <p:cNvSpPr>
            <a:spLocks noGrp="1"/>
          </p:cNvSpPr>
          <p:nvPr>
            <p:ph type="title"/>
          </p:nvPr>
        </p:nvSpPr>
        <p:spPr>
          <a:xfrm>
            <a:off x="1039640" y="810286"/>
            <a:ext cx="8229600" cy="1143000"/>
          </a:xfrm>
          <a:noFill/>
          <a:extLst>
            <a:ext uri="{909E8E84-426E-40DD-AFC4-6F175D3DCCD1}">
              <a14:hiddenFill xmlns:a14="http://schemas.microsoft.com/office/drawing/2010/main">
                <a:solidFill>
                  <a:schemeClr val="accent2">
                    <a:alpha val="70195"/>
                  </a:schemeClr>
                </a:solidFill>
              </a14:hiddenFill>
            </a:ext>
          </a:extLst>
        </p:spPr>
        <p:txBody>
          <a:bodyPr vert="horz" lIns="91425" tIns="45700" rIns="91425" bIns="45700" rtlCol="0" anchor="ctr">
            <a:normAutofit/>
          </a:bodyPr>
          <a:lstStyle/>
          <a:p>
            <a:r>
              <a:rPr lang="ru-RU" altLang="ru-RU" b="1" dirty="0" smtClean="0">
                <a:solidFill>
                  <a:srgbClr val="1B97C8"/>
                </a:solidFill>
              </a:rPr>
              <a:t>Выводы</a:t>
            </a:r>
          </a:p>
        </p:txBody>
      </p:sp>
      <p:sp>
        <p:nvSpPr>
          <p:cNvPr id="426" name="Google Shape;426;p60"/>
          <p:cNvSpPr txBox="1">
            <a:spLocks noGrp="1"/>
          </p:cNvSpPr>
          <p:nvPr>
            <p:ph type="body" idx="1"/>
          </p:nvPr>
        </p:nvSpPr>
        <p:spPr>
          <a:xfrm>
            <a:off x="724277" y="2215838"/>
            <a:ext cx="10755517" cy="3026120"/>
          </a:xfrm>
        </p:spPr>
        <p:txBody>
          <a:bodyPr spcFirstLastPara="1" vert="horz" lIns="91425" tIns="45700" rIns="91425" bIns="45700" rtlCol="0">
            <a:noAutofit/>
          </a:bodyPr>
          <a:lstStyle/>
          <a:p>
            <a:pPr algn="just">
              <a:spcBef>
                <a:spcPts val="0"/>
              </a:spcBef>
              <a:buSzPts val="2240"/>
              <a:buFont typeface="Wingdings" panose="05000000000000000000" pitchFamily="2" charset="2"/>
              <a:buChar char="■"/>
              <a:defRPr/>
            </a:pPr>
            <a:r>
              <a:rPr lang="ru-RU" sz="2400" dirty="0"/>
              <a:t>Сегментация рынка, безусловно является, одним из важнейших инструментов маркетинга. От того, насколько правильно определен сегмент рынка, во многом будет зависеть успех фармацевтической организации в конкурентной борьбе. </a:t>
            </a:r>
            <a:endParaRPr lang="ru-RU" sz="2400" dirty="0"/>
          </a:p>
          <a:p>
            <a:pPr algn="just">
              <a:spcBef>
                <a:spcPts val="0"/>
              </a:spcBef>
              <a:buSzPts val="2240"/>
              <a:buFont typeface="Wingdings" panose="05000000000000000000" pitchFamily="2" charset="2"/>
              <a:buChar char="■"/>
              <a:defRPr/>
            </a:pPr>
            <a:r>
              <a:rPr lang="ru-RU" sz="2400" dirty="0"/>
              <a:t>Любой </a:t>
            </a:r>
            <a:r>
              <a:rPr lang="ru-RU" sz="2400" dirty="0"/>
              <a:t>рынок одновременно разделен на множество сегментов – какой выбрать?</a:t>
            </a:r>
            <a:endParaRPr sz="2400" dirty="0"/>
          </a:p>
          <a:p>
            <a:pPr algn="just">
              <a:spcBef>
                <a:spcPts val="640"/>
              </a:spcBef>
              <a:buSzPts val="2240"/>
              <a:buFont typeface="Wingdings" panose="05000000000000000000" pitchFamily="2" charset="2"/>
              <a:buChar char="■"/>
              <a:defRPr/>
            </a:pPr>
            <a:r>
              <a:rPr lang="ru-RU" sz="2400" dirty="0"/>
              <a:t>Любой критерий сегментирования условен, ограничен и недостаточен – но выбирать все равно нужно!</a:t>
            </a:r>
            <a:endParaRPr sz="2400" dirty="0"/>
          </a:p>
          <a:p>
            <a:pPr algn="just">
              <a:spcBef>
                <a:spcPts val="640"/>
              </a:spcBef>
              <a:buSzPts val="2240"/>
              <a:buFont typeface="Wingdings" panose="05000000000000000000" pitchFamily="2" charset="2"/>
              <a:buChar char="■"/>
              <a:defRPr/>
            </a:pPr>
            <a:r>
              <a:rPr lang="ru-RU" sz="2400" dirty="0"/>
              <a:t>Все время искать новые возможности за счет поиска новых </a:t>
            </a:r>
            <a:r>
              <a:rPr lang="ru-RU" sz="2400" dirty="0"/>
              <a:t>сегментов – пример, мобильные телефоны для детей от 6 до 11 лет.</a:t>
            </a:r>
            <a:endParaRPr sz="2400" dirty="0"/>
          </a:p>
          <a:p>
            <a:pPr indent="-200660" algn="just">
              <a:spcBef>
                <a:spcPts val="640"/>
              </a:spcBef>
              <a:buSzPts val="2240"/>
              <a:buNone/>
              <a:defRPr/>
            </a:pPr>
            <a:endParaRPr dirty="0"/>
          </a:p>
        </p:txBody>
      </p:sp>
    </p:spTree>
    <p:extLst>
      <p:ext uri="{BB962C8B-B14F-4D97-AF65-F5344CB8AC3E}">
        <p14:creationId xmlns:p14="http://schemas.microsoft.com/office/powerpoint/2010/main" val="103960414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p:txBody>
          <a:bodyPr>
            <a:noAutofit/>
          </a:bodyPr>
          <a:lstStyle/>
          <a:p>
            <a:r>
              <a:rPr lang="ru-RU" altLang="ru-RU" sz="3200" b="1" dirty="0">
                <a:solidFill>
                  <a:srgbClr val="1B97C8"/>
                </a:solidFill>
              </a:rPr>
              <a:t>Алгоритм процесса проведения сегментирования  </a:t>
            </a:r>
            <a:r>
              <a:rPr lang="ru-RU" altLang="ru-RU" b="1" dirty="0" smtClean="0">
                <a:solidFill>
                  <a:srgbClr val="1B97C8"/>
                </a:solidFill>
              </a:rPr>
              <a:t/>
            </a:r>
            <a:br>
              <a:rPr lang="ru-RU" altLang="ru-RU" b="1" dirty="0" smtClean="0">
                <a:solidFill>
                  <a:srgbClr val="1B97C8"/>
                </a:solidFill>
              </a:rPr>
            </a:br>
            <a:endParaRPr lang="ru-RU" altLang="ru-RU" b="1" dirty="0" smtClean="0">
              <a:solidFill>
                <a:srgbClr val="1B97C8"/>
              </a:solidFill>
            </a:endParaRPr>
          </a:p>
        </p:txBody>
      </p:sp>
      <p:sp>
        <p:nvSpPr>
          <p:cNvPr id="27651" name="Объект 2"/>
          <p:cNvSpPr>
            <a:spLocks noGrp="1"/>
          </p:cNvSpPr>
          <p:nvPr>
            <p:ph idx="1"/>
          </p:nvPr>
        </p:nvSpPr>
        <p:spPr>
          <a:xfrm>
            <a:off x="591493" y="1754109"/>
            <a:ext cx="11009013" cy="3451633"/>
          </a:xfrm>
        </p:spPr>
        <p:txBody>
          <a:bodyPr>
            <a:noAutofit/>
          </a:bodyPr>
          <a:lstStyle/>
          <a:p>
            <a:pPr marL="0" indent="0" algn="just">
              <a:buNone/>
            </a:pPr>
            <a:r>
              <a:rPr lang="ru-RU" altLang="ru-RU" sz="2000" dirty="0">
                <a:solidFill>
                  <a:srgbClr val="FF0000"/>
                </a:solidFill>
              </a:rPr>
              <a:t>1 этап. </a:t>
            </a:r>
            <a:r>
              <a:rPr lang="ru-RU" altLang="ru-RU" sz="2000" dirty="0"/>
              <a:t>Обозначить максимально широкий рынок. Если работа ведется на каком-либо рынке в своем городе и пока нет планов </a:t>
            </a:r>
            <a:r>
              <a:rPr lang="ru-RU" altLang="ru-RU" sz="2000" dirty="0" err="1"/>
              <a:t>охва</a:t>
            </a:r>
            <a:r>
              <a:rPr lang="ru-RU" altLang="ru-RU" sz="2000" dirty="0"/>
              <a:t>- </a:t>
            </a:r>
            <a:r>
              <a:rPr lang="ru-RU" altLang="ru-RU" sz="2000" dirty="0" err="1"/>
              <a:t>тывать</a:t>
            </a:r>
            <a:r>
              <a:rPr lang="ru-RU" altLang="ru-RU" sz="2000" dirty="0"/>
              <a:t> соседние регионы, то в принципе максимально широкий рынок для может выглядеть так: «все организации и частные лица в городе и области, имеющие потребность в </a:t>
            </a:r>
            <a:r>
              <a:rPr lang="ru-RU" altLang="ru-RU" sz="2000" dirty="0" err="1"/>
              <a:t>ЛС</a:t>
            </a:r>
            <a:r>
              <a:rPr lang="ru-RU" altLang="ru-RU" sz="2000" dirty="0"/>
              <a:t>». </a:t>
            </a:r>
          </a:p>
          <a:p>
            <a:pPr marL="0" indent="0" algn="just">
              <a:buNone/>
            </a:pPr>
            <a:r>
              <a:rPr lang="ru-RU" altLang="ru-RU" sz="2000" dirty="0"/>
              <a:t>На первом этапе не стоит намеренно сужать рынок, ведь неэффективные сегменты потом можно просто отбросить, но и слишком расширять рынок и заявлять, что потенциальный потребитель - все жители РТ, России, также не имеет смысла, если нет обоснованных претензий на такой широкий охват. </a:t>
            </a:r>
          </a:p>
          <a:p>
            <a:pPr marL="0" indent="0" algn="just">
              <a:buNone/>
            </a:pPr>
            <a:r>
              <a:rPr lang="ru-RU" altLang="ru-RU" sz="2000" dirty="0">
                <a:solidFill>
                  <a:srgbClr val="FF0000"/>
                </a:solidFill>
              </a:rPr>
              <a:t>2 этап. </a:t>
            </a:r>
            <a:r>
              <a:rPr lang="ru-RU" altLang="ru-RU" sz="2000" dirty="0"/>
              <a:t>Перечислить потребности потенциальных потребителей.  На этом этапе не стоит ограничивать фантазию. В нашем примере такими потребностями могут быть: •   иметь крепкое здоровье; •   иметь отличное медицинское обслуживание; •   при этом одной таблеткой решать множество проблем; •   решать свои проблемы со здоровьем быстро. и т.д. При этом важно учитывать как вполне конкретные потребности, относящиеся именно к вашему продукту (иметь крепкое здоровье, иметь отличное медицинское обслуживание), так и самые общие (при этом одной таблеткой решать множество проблем, решать свои проблемы со здоровьем быстро).</a:t>
            </a:r>
          </a:p>
        </p:txBody>
      </p:sp>
    </p:spTree>
    <p:extLst>
      <p:ext uri="{BB962C8B-B14F-4D97-AF65-F5344CB8AC3E}">
        <p14:creationId xmlns:p14="http://schemas.microsoft.com/office/powerpoint/2010/main" val="3209618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Объект 2"/>
          <p:cNvSpPr>
            <a:spLocks noGrp="1"/>
          </p:cNvSpPr>
          <p:nvPr>
            <p:ph idx="1"/>
          </p:nvPr>
        </p:nvSpPr>
        <p:spPr>
          <a:xfrm>
            <a:off x="856307" y="1200936"/>
            <a:ext cx="10515600" cy="2284648"/>
          </a:xfrm>
        </p:spPr>
        <p:txBody>
          <a:bodyPr>
            <a:normAutofit/>
          </a:bodyPr>
          <a:lstStyle/>
          <a:p>
            <a:pPr marL="0" indent="0" algn="just">
              <a:buNone/>
            </a:pPr>
            <a:r>
              <a:rPr lang="ru-RU" altLang="ru-RU" sz="2400" dirty="0">
                <a:solidFill>
                  <a:srgbClr val="FF0000"/>
                </a:solidFill>
              </a:rPr>
              <a:t>3 этап. </a:t>
            </a:r>
            <a:r>
              <a:rPr lang="ru-RU" altLang="ru-RU" sz="2400" dirty="0"/>
              <a:t>Определить «узкие» рынки исходя из перечисленных потребностей. Берем потребность «иметь крепкое здоровье». Для кого она характерна? Для частных лиц.  </a:t>
            </a:r>
          </a:p>
          <a:p>
            <a:pPr marL="0" indent="0" algn="just">
              <a:buNone/>
            </a:pPr>
            <a:r>
              <a:rPr lang="ru-RU" altLang="ru-RU" sz="2400" dirty="0">
                <a:solidFill>
                  <a:srgbClr val="FF0000"/>
                </a:solidFill>
              </a:rPr>
              <a:t>4 этап. </a:t>
            </a:r>
            <a:r>
              <a:rPr lang="ru-RU" altLang="ru-RU" sz="2400" dirty="0"/>
              <a:t>Назвать полученные сегменты рынка.  Для нашего с вами примера предлагаются такие названия: «покупатели, организации», «поликлиники» и т.д. </a:t>
            </a:r>
          </a:p>
          <a:p>
            <a:pPr marL="0" indent="0" algn="just">
              <a:buNone/>
            </a:pPr>
            <a:r>
              <a:rPr lang="ru-RU" altLang="ru-RU" sz="2400" dirty="0">
                <a:solidFill>
                  <a:srgbClr val="FF0000"/>
                </a:solidFill>
              </a:rPr>
              <a:t>5 этап. </a:t>
            </a:r>
            <a:r>
              <a:rPr lang="ru-RU" altLang="ru-RU" sz="2400" dirty="0"/>
              <a:t>Найти и описать ключевые (самые важные) потребности для каждого сегмента. </a:t>
            </a:r>
          </a:p>
          <a:p>
            <a:pPr marL="0" indent="0" algn="just">
              <a:buNone/>
            </a:pPr>
            <a:endParaRPr lang="ru-RU" altLang="ru-RU" sz="3600" dirty="0" smtClean="0"/>
          </a:p>
        </p:txBody>
      </p:sp>
      <p:graphicFrame>
        <p:nvGraphicFramePr>
          <p:cNvPr id="4" name="Таблица 3"/>
          <p:cNvGraphicFramePr>
            <a:graphicFrameLocks noGrp="1"/>
          </p:cNvGraphicFramePr>
          <p:nvPr>
            <p:extLst>
              <p:ext uri="{D42A27DB-BD31-4B8C-83A1-F6EECF244321}">
                <p14:modId xmlns:p14="http://schemas.microsoft.com/office/powerpoint/2010/main" val="3885024989"/>
              </p:ext>
            </p:extLst>
          </p:nvPr>
        </p:nvGraphicFramePr>
        <p:xfrm>
          <a:off x="1964603" y="3485584"/>
          <a:ext cx="7725954" cy="3035046"/>
        </p:xfrm>
        <a:graphic>
          <a:graphicData uri="http://schemas.openxmlformats.org/drawingml/2006/table">
            <a:tbl>
              <a:tblPr firstRow="1" firstCol="1" bandRow="1">
                <a:tableStyleId>{5940675A-B579-460E-94D1-54222C63F5DA}</a:tableStyleId>
              </a:tblPr>
              <a:tblGrid>
                <a:gridCol w="3919277">
                  <a:extLst>
                    <a:ext uri="{9D8B030D-6E8A-4147-A177-3AD203B41FA5}">
                      <a16:colId xmlns:a16="http://schemas.microsoft.com/office/drawing/2014/main" val="20000"/>
                    </a:ext>
                  </a:extLst>
                </a:gridCol>
                <a:gridCol w="3806677">
                  <a:extLst>
                    <a:ext uri="{9D8B030D-6E8A-4147-A177-3AD203B41FA5}">
                      <a16:colId xmlns:a16="http://schemas.microsoft.com/office/drawing/2014/main" val="20001"/>
                    </a:ext>
                  </a:extLst>
                </a:gridCol>
              </a:tblGrid>
              <a:tr h="536082">
                <a:tc>
                  <a:txBody>
                    <a:bodyPr/>
                    <a:lstStyle/>
                    <a:p>
                      <a:pPr algn="ctr">
                        <a:lnSpc>
                          <a:spcPct val="115000"/>
                        </a:lnSpc>
                        <a:spcAft>
                          <a:spcPts val="0"/>
                        </a:spcAft>
                      </a:pPr>
                      <a:r>
                        <a:rPr lang="ru-RU" sz="1600" dirty="0">
                          <a:effectLst/>
                        </a:rPr>
                        <a:t>Сегмент</a:t>
                      </a:r>
                      <a:endParaRPr lang="ru-RU" sz="1400" dirty="0">
                        <a:solidFill>
                          <a:schemeClr val="tx1"/>
                        </a:solidFill>
                        <a:effectLst/>
                        <a:latin typeface="Calibri"/>
                        <a:ea typeface="Calibri"/>
                        <a:cs typeface="Times New Roman"/>
                      </a:endParaRPr>
                    </a:p>
                  </a:txBody>
                  <a:tcPr marL="68584" marR="68584" marT="0" marB="0"/>
                </a:tc>
                <a:tc>
                  <a:txBody>
                    <a:bodyPr/>
                    <a:lstStyle/>
                    <a:p>
                      <a:pPr algn="ctr">
                        <a:lnSpc>
                          <a:spcPct val="115000"/>
                        </a:lnSpc>
                        <a:spcAft>
                          <a:spcPts val="0"/>
                        </a:spcAft>
                      </a:pPr>
                      <a:r>
                        <a:rPr lang="ru-RU" sz="1600" dirty="0">
                          <a:effectLst/>
                        </a:rPr>
                        <a:t>Ключевые потребности </a:t>
                      </a:r>
                      <a:endParaRPr lang="ru-RU" sz="1400" dirty="0">
                        <a:effectLst/>
                      </a:endParaRPr>
                    </a:p>
                    <a:p>
                      <a:pPr algn="ctr">
                        <a:lnSpc>
                          <a:spcPct val="115000"/>
                        </a:lnSpc>
                        <a:spcAft>
                          <a:spcPts val="0"/>
                        </a:spcAft>
                      </a:pPr>
                      <a:r>
                        <a:rPr lang="ru-RU" sz="1600" dirty="0">
                          <a:effectLst/>
                        </a:rPr>
                        <a:t> </a:t>
                      </a:r>
                      <a:endParaRPr lang="ru-RU" sz="1400" dirty="0">
                        <a:solidFill>
                          <a:schemeClr val="tx1"/>
                        </a:solidFill>
                        <a:effectLst/>
                        <a:latin typeface="Calibri"/>
                        <a:ea typeface="Calibri"/>
                        <a:cs typeface="Times New Roman"/>
                      </a:endParaRPr>
                    </a:p>
                  </a:txBody>
                  <a:tcPr marL="68584" marR="68584" marT="0" marB="0"/>
                </a:tc>
                <a:extLst>
                  <a:ext uri="{0D108BD9-81ED-4DB2-BD59-A6C34878D82A}">
                    <a16:rowId xmlns:a16="http://schemas.microsoft.com/office/drawing/2014/main" val="10000"/>
                  </a:ext>
                </a:extLst>
              </a:tr>
              <a:tr h="1072165">
                <a:tc>
                  <a:txBody>
                    <a:bodyPr/>
                    <a:lstStyle/>
                    <a:p>
                      <a:pPr algn="just">
                        <a:lnSpc>
                          <a:spcPct val="115000"/>
                        </a:lnSpc>
                        <a:spcAft>
                          <a:spcPts val="0"/>
                        </a:spcAft>
                      </a:pPr>
                      <a:r>
                        <a:rPr lang="ru-RU" sz="1600" dirty="0">
                          <a:effectLst/>
                        </a:rPr>
                        <a:t>«одной таблеткой решать множество проблем» </a:t>
                      </a:r>
                      <a:endParaRPr lang="ru-RU" sz="1400" dirty="0">
                        <a:effectLst/>
                      </a:endParaRPr>
                    </a:p>
                    <a:p>
                      <a:pPr algn="just">
                        <a:lnSpc>
                          <a:spcPct val="115000"/>
                        </a:lnSpc>
                        <a:spcAft>
                          <a:spcPts val="0"/>
                        </a:spcAft>
                      </a:pPr>
                      <a:r>
                        <a:rPr lang="ru-RU" sz="1600" dirty="0">
                          <a:effectLst/>
                        </a:rPr>
                        <a:t> </a:t>
                      </a:r>
                      <a:endParaRPr lang="ru-RU" sz="1400" dirty="0">
                        <a:solidFill>
                          <a:schemeClr val="tx1"/>
                        </a:solidFill>
                        <a:effectLst/>
                        <a:latin typeface="Calibri"/>
                        <a:ea typeface="Calibri"/>
                        <a:cs typeface="Times New Roman"/>
                      </a:endParaRPr>
                    </a:p>
                  </a:txBody>
                  <a:tcPr marL="68584" marR="68584" marT="0" marB="0"/>
                </a:tc>
                <a:tc>
                  <a:txBody>
                    <a:bodyPr/>
                    <a:lstStyle/>
                    <a:p>
                      <a:pPr algn="just">
                        <a:lnSpc>
                          <a:spcPct val="115000"/>
                        </a:lnSpc>
                        <a:spcAft>
                          <a:spcPts val="0"/>
                        </a:spcAft>
                      </a:pPr>
                      <a:r>
                        <a:rPr lang="ru-RU" sz="1600" dirty="0">
                          <a:effectLst/>
                        </a:rPr>
                        <a:t>соотношение «цена-качество» предлагаемых ЛС, возможность проконсультироваться по вопросам фармацевтической помощи.  </a:t>
                      </a:r>
                      <a:endParaRPr lang="ru-RU" sz="1400" dirty="0">
                        <a:effectLst/>
                      </a:endParaRPr>
                    </a:p>
                    <a:p>
                      <a:pPr algn="just">
                        <a:lnSpc>
                          <a:spcPct val="115000"/>
                        </a:lnSpc>
                        <a:spcAft>
                          <a:spcPts val="0"/>
                        </a:spcAft>
                      </a:pPr>
                      <a:r>
                        <a:rPr lang="ru-RU" sz="1600" dirty="0">
                          <a:effectLst/>
                        </a:rPr>
                        <a:t> </a:t>
                      </a:r>
                      <a:endParaRPr lang="ru-RU" sz="1400" dirty="0">
                        <a:solidFill>
                          <a:schemeClr val="tx1"/>
                        </a:solidFill>
                        <a:effectLst/>
                        <a:latin typeface="Calibri"/>
                        <a:ea typeface="Calibri"/>
                        <a:cs typeface="Times New Roman"/>
                      </a:endParaRPr>
                    </a:p>
                  </a:txBody>
                  <a:tcPr marL="68584" marR="68584" marT="0" marB="0"/>
                </a:tc>
                <a:extLst>
                  <a:ext uri="{0D108BD9-81ED-4DB2-BD59-A6C34878D82A}">
                    <a16:rowId xmlns:a16="http://schemas.microsoft.com/office/drawing/2014/main" val="10001"/>
                  </a:ext>
                </a:extLst>
              </a:tr>
              <a:tr h="804124">
                <a:tc>
                  <a:txBody>
                    <a:bodyPr/>
                    <a:lstStyle/>
                    <a:p>
                      <a:pPr algn="just">
                        <a:lnSpc>
                          <a:spcPct val="115000"/>
                        </a:lnSpc>
                        <a:spcAft>
                          <a:spcPts val="0"/>
                        </a:spcAft>
                      </a:pPr>
                      <a:r>
                        <a:rPr lang="ru-RU" sz="1600" dirty="0">
                          <a:effectLst/>
                        </a:rPr>
                        <a:t>«решать свои проблемы со здоровьем быстро» </a:t>
                      </a:r>
                      <a:endParaRPr lang="ru-RU" sz="1400" dirty="0">
                        <a:effectLst/>
                      </a:endParaRPr>
                    </a:p>
                    <a:p>
                      <a:pPr algn="just">
                        <a:lnSpc>
                          <a:spcPct val="115000"/>
                        </a:lnSpc>
                        <a:spcAft>
                          <a:spcPts val="0"/>
                        </a:spcAft>
                      </a:pPr>
                      <a:r>
                        <a:rPr lang="ru-RU" sz="1600" dirty="0">
                          <a:effectLst/>
                        </a:rPr>
                        <a:t> </a:t>
                      </a:r>
                      <a:endParaRPr lang="ru-RU" sz="1400" dirty="0">
                        <a:solidFill>
                          <a:schemeClr val="tx1"/>
                        </a:solidFill>
                        <a:effectLst/>
                        <a:latin typeface="Calibri"/>
                        <a:ea typeface="Calibri"/>
                        <a:cs typeface="Times New Roman"/>
                      </a:endParaRPr>
                    </a:p>
                  </a:txBody>
                  <a:tcPr marL="68584" marR="68584" marT="0" marB="0"/>
                </a:tc>
                <a:tc>
                  <a:txBody>
                    <a:bodyPr/>
                    <a:lstStyle/>
                    <a:p>
                      <a:pPr algn="just">
                        <a:lnSpc>
                          <a:spcPct val="115000"/>
                        </a:lnSpc>
                        <a:spcAft>
                          <a:spcPts val="0"/>
                        </a:spcAft>
                      </a:pPr>
                      <a:r>
                        <a:rPr lang="ru-RU" sz="1600" dirty="0">
                          <a:effectLst/>
                        </a:rPr>
                        <a:t>удобное расположение аптек, наличие он-</a:t>
                      </a:r>
                      <a:r>
                        <a:rPr lang="ru-RU" sz="1600" dirty="0" err="1">
                          <a:effectLst/>
                        </a:rPr>
                        <a:t>лайн</a:t>
                      </a:r>
                      <a:r>
                        <a:rPr lang="ru-RU" sz="1600" dirty="0">
                          <a:effectLst/>
                        </a:rPr>
                        <a:t> консультаций, справки по ценам на ЛС  </a:t>
                      </a:r>
                      <a:endParaRPr lang="ru-RU" sz="1400" dirty="0">
                        <a:effectLst/>
                      </a:endParaRPr>
                    </a:p>
                    <a:p>
                      <a:pPr algn="just">
                        <a:lnSpc>
                          <a:spcPct val="115000"/>
                        </a:lnSpc>
                        <a:spcAft>
                          <a:spcPts val="0"/>
                        </a:spcAft>
                      </a:pPr>
                      <a:r>
                        <a:rPr lang="ru-RU" sz="1600" dirty="0">
                          <a:effectLst/>
                        </a:rPr>
                        <a:t> </a:t>
                      </a:r>
                      <a:endParaRPr lang="ru-RU" sz="1400" dirty="0">
                        <a:solidFill>
                          <a:schemeClr val="tx1"/>
                        </a:solidFill>
                        <a:effectLst/>
                        <a:latin typeface="Calibri"/>
                        <a:ea typeface="Calibri"/>
                        <a:cs typeface="Times New Roman"/>
                      </a:endParaRPr>
                    </a:p>
                  </a:txBody>
                  <a:tcPr marL="68584" marR="68584"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89682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Объект 2"/>
          <p:cNvSpPr>
            <a:spLocks noGrp="1"/>
          </p:cNvSpPr>
          <p:nvPr>
            <p:ph idx="1"/>
          </p:nvPr>
        </p:nvSpPr>
        <p:spPr>
          <a:xfrm>
            <a:off x="1172503" y="1421537"/>
            <a:ext cx="9755029" cy="4381735"/>
          </a:xfrm>
        </p:spPr>
        <p:txBody>
          <a:bodyPr>
            <a:normAutofit/>
          </a:bodyPr>
          <a:lstStyle/>
          <a:p>
            <a:pPr marL="0" indent="0" algn="just">
              <a:buNone/>
            </a:pPr>
            <a:r>
              <a:rPr lang="ru-RU" altLang="ru-RU" sz="1800" dirty="0" smtClean="0">
                <a:solidFill>
                  <a:srgbClr val="FF0000"/>
                </a:solidFill>
              </a:rPr>
              <a:t>6 этап</a:t>
            </a:r>
            <a:r>
              <a:rPr lang="ru-RU" altLang="ru-RU" sz="1800" dirty="0">
                <a:solidFill>
                  <a:srgbClr val="FF0000"/>
                </a:solidFill>
              </a:rPr>
              <a:t>. </a:t>
            </a:r>
            <a:r>
              <a:rPr lang="ru-RU" altLang="ru-RU" sz="1800" dirty="0"/>
              <a:t>Описать подробно наиболее важные «потребительские» характеристики каждого сегмента. Оценка каждого сегмента должна быть комплексной, то есть учитывать все перечисленные выше факторы. Нельзя ограничиваться только количеством потенциальных потребителей, так как не всегда рынок с большим количеством потенциальных потребителей будет самым доходным. Это легко можно подтвердить таким примером: что более выгодно - продавать ежедневно 100 упаковок недорогого «</a:t>
            </a:r>
            <a:r>
              <a:rPr lang="ru-RU" altLang="ru-RU" sz="1800" dirty="0" err="1"/>
              <a:t>Рутаскорбина</a:t>
            </a:r>
            <a:r>
              <a:rPr lang="ru-RU" altLang="ru-RU" sz="1800" dirty="0"/>
              <a:t>» с доходом 1050 рублей с упаковки, или 1 упаковку оригинального </a:t>
            </a:r>
            <a:r>
              <a:rPr lang="ru-RU" altLang="ru-RU" sz="1800" dirty="0" err="1"/>
              <a:t>ЛС</a:t>
            </a:r>
            <a:r>
              <a:rPr lang="ru-RU" altLang="ru-RU" sz="1800" dirty="0"/>
              <a:t> с доходом 100000 рублей? У каждого свой ответ на этот вопрос, в идеальном случае, конечно, надо продавать и то, и другое, но это далеко не всегда возможно. Поэтому большую роль начинают играть наши реальные возможности и уровень конкуренции на данном сегменте. Например, если аптека расположена в центре города или в офисном районе, где больше людей с высокими доходами, стоит обратить внимание на ассортимент для сегмента «дорогие </a:t>
            </a:r>
            <a:r>
              <a:rPr lang="ru-RU" altLang="ru-RU" sz="1800" dirty="0" err="1"/>
              <a:t>ЛС</a:t>
            </a:r>
            <a:r>
              <a:rPr lang="ru-RU" altLang="ru-RU" sz="1800" dirty="0"/>
              <a:t>», но если рядом еще три таких же аптеки, с товаром для той же категории потребителей, то, чтобы отличаться от конкурентов, лучше сделать акцент на более дешевый и массовый товар, так как в престижных офисах работают не только владельцы и руководители фирм с высокими доходами, но и обычные специалисты, которые как раз и могут оказаться нашими клиентами. В общем, жестких рекомендаций нет, и </a:t>
            </a:r>
            <a:r>
              <a:rPr lang="ru-RU" altLang="ru-RU" sz="1800" dirty="0" err="1"/>
              <a:t>всѐ</a:t>
            </a:r>
            <a:r>
              <a:rPr lang="ru-RU" altLang="ru-RU" sz="1800" dirty="0"/>
              <a:t> будет зависеть от многих обстоятельств. В результате сегментирования рынка мы должны сделать вывод, на какой сегмент или несколько сегментов Вам стоит ориентироваться, чтобы максимально использовать имеющиеся у нас возможности. </a:t>
            </a:r>
          </a:p>
        </p:txBody>
      </p:sp>
    </p:spTree>
    <p:extLst>
      <p:ext uri="{BB962C8B-B14F-4D97-AF65-F5344CB8AC3E}">
        <p14:creationId xmlns:p14="http://schemas.microsoft.com/office/powerpoint/2010/main" val="1052535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838200" y="1029290"/>
            <a:ext cx="10515600" cy="724773"/>
          </a:xfrm>
        </p:spPr>
        <p:txBody>
          <a:bodyPr>
            <a:noAutofit/>
          </a:bodyPr>
          <a:lstStyle/>
          <a:p>
            <a:r>
              <a:rPr lang="ru-RU" altLang="ru-RU" sz="2800" b="1" dirty="0">
                <a:solidFill>
                  <a:srgbClr val="1B97C8"/>
                </a:solidFill>
              </a:rPr>
              <a:t>Коэффициент сегментирования фармацевтического рынка  </a:t>
            </a:r>
            <a:r>
              <a:rPr lang="ru-RU" altLang="ru-RU" b="1" dirty="0" smtClean="0">
                <a:solidFill>
                  <a:srgbClr val="1B97C8"/>
                </a:solidFill>
              </a:rPr>
              <a:t/>
            </a:r>
            <a:br>
              <a:rPr lang="ru-RU" altLang="ru-RU" b="1" dirty="0" smtClean="0">
                <a:solidFill>
                  <a:srgbClr val="1B97C8"/>
                </a:solidFill>
              </a:rPr>
            </a:br>
            <a:endParaRPr lang="ru-RU" altLang="ru-RU" b="1" dirty="0" smtClean="0">
              <a:solidFill>
                <a:srgbClr val="1B97C8"/>
              </a:solidFill>
            </a:endParaRPr>
          </a:p>
        </p:txBody>
      </p:sp>
      <p:sp>
        <p:nvSpPr>
          <p:cNvPr id="30723" name="Объект 2"/>
          <p:cNvSpPr>
            <a:spLocks noGrp="1"/>
          </p:cNvSpPr>
          <p:nvPr>
            <p:ph idx="1"/>
          </p:nvPr>
        </p:nvSpPr>
        <p:spPr/>
        <p:txBody>
          <a:bodyPr>
            <a:normAutofit/>
          </a:bodyPr>
          <a:lstStyle/>
          <a:p>
            <a:pPr marL="0" indent="0" algn="just">
              <a:buNone/>
            </a:pPr>
            <a:r>
              <a:rPr lang="ru-RU" altLang="ru-RU" sz="2000" dirty="0"/>
              <a:t>Фармацевтический рынок, как ни один другой вид рынка, характеризуется очень глубоким сегментированием и гетерогенностью, что обусловлено множеством наименований препаратов, их избирательной способностью удовлетворять узко определенные потребности в лечении и профилактике множества видов патологий, многообразием дозировки и форм выпуска. В связи с этим, фармацевтические компании стремятся охватить как можно больше важнейших сегментов (то есть фармакотерапевтических групп) рынка. </a:t>
            </a:r>
          </a:p>
          <a:p>
            <a:pPr marL="0" indent="0" algn="just">
              <a:buNone/>
            </a:pPr>
            <a:r>
              <a:rPr lang="ru-RU" altLang="ru-RU" sz="2000" dirty="0"/>
              <a:t>Для оценки  степени охвата сегментов ведущими компаниями на фармацевтическом рынке, введен специальный коэффициент сегментирования (</a:t>
            </a:r>
            <a:r>
              <a:rPr lang="ru-RU" altLang="ru-RU" sz="2000" dirty="0" err="1"/>
              <a:t>Кsj</a:t>
            </a:r>
            <a:r>
              <a:rPr lang="ru-RU" altLang="ru-RU" sz="2000" dirty="0"/>
              <a:t>). </a:t>
            </a:r>
          </a:p>
          <a:p>
            <a:pPr marL="0" indent="0" algn="ctr">
              <a:buNone/>
            </a:pPr>
            <a:r>
              <a:rPr lang="ru-RU" altLang="ru-RU" sz="2000" dirty="0" err="1"/>
              <a:t>Ksj</a:t>
            </a:r>
            <a:r>
              <a:rPr lang="ru-RU" altLang="ru-RU" sz="2000" dirty="0"/>
              <a:t> = </a:t>
            </a:r>
            <a:r>
              <a:rPr lang="ru-RU" altLang="ru-RU" sz="2000" dirty="0" err="1"/>
              <a:t>Sj</a:t>
            </a:r>
            <a:r>
              <a:rPr lang="ru-RU" altLang="ru-RU" sz="2000" dirty="0"/>
              <a:t> / S , где</a:t>
            </a:r>
          </a:p>
          <a:p>
            <a:pPr marL="0" indent="0" algn="just">
              <a:buNone/>
            </a:pPr>
            <a:r>
              <a:rPr lang="ru-RU" altLang="ru-RU" sz="2000" dirty="0" err="1"/>
              <a:t>Sj</a:t>
            </a:r>
            <a:r>
              <a:rPr lang="ru-RU" altLang="ru-RU" sz="2000" dirty="0"/>
              <a:t> - количество сегментов, охваченных продукцией j-той организации; </a:t>
            </a:r>
          </a:p>
          <a:p>
            <a:pPr marL="0" indent="0" algn="just">
              <a:buNone/>
            </a:pPr>
            <a:r>
              <a:rPr lang="ru-RU" altLang="ru-RU" sz="2000" dirty="0"/>
              <a:t>S - обще количество сегментов рынка.  </a:t>
            </a:r>
          </a:p>
          <a:p>
            <a:pPr marL="0" indent="0" algn="just">
              <a:buNone/>
            </a:pPr>
            <a:r>
              <a:rPr lang="ru-RU" altLang="ru-RU" sz="2000" dirty="0"/>
              <a:t>Чем больше значение </a:t>
            </a:r>
            <a:r>
              <a:rPr lang="ru-RU" altLang="ru-RU" sz="2000" dirty="0" err="1"/>
              <a:t>Кsj</a:t>
            </a:r>
            <a:r>
              <a:rPr lang="ru-RU" altLang="ru-RU" sz="2000" dirty="0"/>
              <a:t>, тем больше сегментов рынка охвачено продукцией конкретной организации. </a:t>
            </a:r>
          </a:p>
          <a:p>
            <a:pPr marL="0" indent="0">
              <a:buNone/>
            </a:pPr>
            <a:endParaRPr lang="ru-RU" altLang="ru-RU" sz="3200" dirty="0" smtClean="0"/>
          </a:p>
        </p:txBody>
      </p:sp>
    </p:spTree>
    <p:extLst>
      <p:ext uri="{BB962C8B-B14F-4D97-AF65-F5344CB8AC3E}">
        <p14:creationId xmlns:p14="http://schemas.microsoft.com/office/powerpoint/2010/main" val="4118027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p:txBody>
          <a:bodyPr/>
          <a:lstStyle/>
          <a:p>
            <a:r>
              <a:rPr lang="ru-RU" altLang="ru-RU" sz="3200" b="1" dirty="0">
                <a:solidFill>
                  <a:srgbClr val="1B97C8"/>
                </a:solidFill>
              </a:rPr>
              <a:t>Средний коэффициент заполнения сегмента</a:t>
            </a:r>
          </a:p>
        </p:txBody>
      </p:sp>
      <p:sp>
        <p:nvSpPr>
          <p:cNvPr id="31747" name="Объект 2"/>
          <p:cNvSpPr>
            <a:spLocks noGrp="1"/>
          </p:cNvSpPr>
          <p:nvPr>
            <p:ph idx="1"/>
          </p:nvPr>
        </p:nvSpPr>
        <p:spPr>
          <a:xfrm>
            <a:off x="577912" y="1988586"/>
            <a:ext cx="11036175" cy="3932380"/>
          </a:xfrm>
        </p:spPr>
        <p:txBody>
          <a:bodyPr>
            <a:noAutofit/>
          </a:bodyPr>
          <a:lstStyle/>
          <a:p>
            <a:pPr marL="0" indent="0">
              <a:buNone/>
            </a:pPr>
            <a:r>
              <a:rPr lang="ru-RU" altLang="ru-RU" sz="2000" dirty="0"/>
              <a:t>Кроме того, для более объективной оценки конкурентной позиции организации, введено условное понятие средней глубины заполнения сегмента.  </a:t>
            </a:r>
          </a:p>
          <a:p>
            <a:pPr marL="0" indent="0">
              <a:buNone/>
            </a:pPr>
            <a:r>
              <a:rPr lang="ru-RU" altLang="ru-RU" sz="2000" dirty="0"/>
              <a:t>Соответствующий средний коэффициент заполнения сегмента - </a:t>
            </a:r>
            <a:r>
              <a:rPr lang="ru-RU" altLang="ru-RU" sz="2000" dirty="0" err="1"/>
              <a:t>Кdi</a:t>
            </a:r>
            <a:r>
              <a:rPr lang="ru-RU" altLang="ru-RU" sz="2000" dirty="0"/>
              <a:t> </a:t>
            </a:r>
          </a:p>
          <a:p>
            <a:pPr marL="0" indent="0" algn="ctr">
              <a:buNone/>
            </a:pPr>
            <a:r>
              <a:rPr lang="ru-RU" altLang="ru-RU" sz="2000" dirty="0" err="1"/>
              <a:t>Kdi</a:t>
            </a:r>
            <a:r>
              <a:rPr lang="ru-RU" altLang="ru-RU" sz="2000" dirty="0"/>
              <a:t> = </a:t>
            </a:r>
            <a:r>
              <a:rPr lang="ru-RU" altLang="ru-RU" sz="2000" dirty="0" err="1"/>
              <a:t>Ni</a:t>
            </a:r>
            <a:r>
              <a:rPr lang="ru-RU" altLang="ru-RU" sz="2000" dirty="0"/>
              <a:t> / </a:t>
            </a:r>
            <a:r>
              <a:rPr lang="ru-RU" altLang="ru-RU" sz="2000" dirty="0" err="1"/>
              <a:t>Sj</a:t>
            </a:r>
            <a:r>
              <a:rPr lang="ru-RU" altLang="ru-RU" sz="2000" dirty="0"/>
              <a:t> , где </a:t>
            </a:r>
          </a:p>
          <a:p>
            <a:pPr marL="0" indent="0">
              <a:buNone/>
            </a:pPr>
            <a:r>
              <a:rPr lang="ru-RU" altLang="ru-RU" sz="2000" dirty="0" err="1"/>
              <a:t>Ni</a:t>
            </a:r>
            <a:r>
              <a:rPr lang="ru-RU" altLang="ru-RU" sz="2000" dirty="0"/>
              <a:t> - число </a:t>
            </a:r>
            <a:r>
              <a:rPr lang="ru-RU" altLang="ru-RU" sz="2000" dirty="0" err="1"/>
              <a:t>ЛС</a:t>
            </a:r>
            <a:r>
              <a:rPr lang="ru-RU" altLang="ru-RU" sz="2000" dirty="0"/>
              <a:t> организации; </a:t>
            </a:r>
          </a:p>
          <a:p>
            <a:pPr marL="0" indent="0">
              <a:buNone/>
            </a:pPr>
            <a:r>
              <a:rPr lang="ru-RU" altLang="ru-RU" sz="2000" dirty="0" err="1"/>
              <a:t>Sj</a:t>
            </a:r>
            <a:r>
              <a:rPr lang="ru-RU" altLang="ru-RU" sz="2000" dirty="0"/>
              <a:t> - число охваченных ею сегментов. </a:t>
            </a:r>
          </a:p>
          <a:p>
            <a:pPr marL="0" indent="0">
              <a:buNone/>
            </a:pPr>
            <a:r>
              <a:rPr lang="ru-RU" altLang="ru-RU" sz="2000" dirty="0"/>
              <a:t>Указанный коэффициент рассчитывается в два этапа. На первом - определяется удельная величина заполнения сегмента путем деления общего числа наименований препаратов на число сегментов, охваченных продукцией организации. Полученные показатели затем подвергаются процедуре нормирования, то есть деления каждого из них на наибольший из показателей в исследуемых данных (выборке). Рассчитанный таким путем коэффициент заполнения сегмента  всегда колеблется в пределах от 0 до 1. Чем больше средний коэффициент заполнения сегмента, тем более прочную конкурентную позицию занимает организация на рынке.</a:t>
            </a:r>
          </a:p>
        </p:txBody>
      </p:sp>
    </p:spTree>
    <p:extLst>
      <p:ext uri="{BB962C8B-B14F-4D97-AF65-F5344CB8AC3E}">
        <p14:creationId xmlns:p14="http://schemas.microsoft.com/office/powerpoint/2010/main" val="3010829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noFill/>
          <a:effectLst>
            <a:outerShdw dist="35921" dir="2700000" algn="ctr" rotWithShape="0">
              <a:schemeClr val="bg2"/>
            </a:outerShdw>
          </a:effectLst>
          <a:extLst>
            <a:ext uri="{909E8E84-426E-40DD-AFC4-6F175D3DCCD1}">
              <a14:hiddenFill xmlns:a14="http://schemas.microsoft.com/office/drawing/2010/main">
                <a:solidFill>
                  <a:schemeClr val="accent2">
                    <a:alpha val="70195"/>
                  </a:schemeClr>
                </a:solidFill>
              </a14:hiddenFill>
            </a:ext>
          </a:extLst>
        </p:spPr>
        <p:txBody>
          <a:bodyPr>
            <a:noAutofit/>
          </a:bodyPr>
          <a:lstStyle/>
          <a:p>
            <a:pPr algn="ctr" eaLnBrk="1" hangingPunct="1"/>
            <a:r>
              <a:rPr lang="ru-RU" altLang="ru-RU" sz="4800" dirty="0">
                <a:solidFill>
                  <a:srgbClr val="1B97C8"/>
                </a:solidFill>
              </a:rPr>
              <a:t>Сегментация</a:t>
            </a:r>
            <a:r>
              <a:rPr lang="ru-RU" altLang="ru-RU" dirty="0"/>
              <a:t> </a:t>
            </a:r>
            <a:r>
              <a:rPr lang="ru-RU" altLang="ru-RU" dirty="0">
                <a:solidFill>
                  <a:srgbClr val="1B97C8"/>
                </a:solidFill>
              </a:rPr>
              <a:t>рынка</a:t>
            </a:r>
          </a:p>
        </p:txBody>
      </p:sp>
      <p:sp>
        <p:nvSpPr>
          <p:cNvPr id="5123" name="Rectangle 7"/>
          <p:cNvSpPr>
            <a:spLocks noGrp="1" noChangeArrowheads="1"/>
          </p:cNvSpPr>
          <p:nvPr>
            <p:ph type="body" idx="1"/>
          </p:nvPr>
        </p:nvSpPr>
        <p:spPr>
          <a:xfrm>
            <a:off x="838200" y="2359779"/>
            <a:ext cx="10515600" cy="3742256"/>
          </a:xfrm>
        </p:spPr>
        <p:txBody>
          <a:bodyPr/>
          <a:lstStyle/>
          <a:p>
            <a:pPr algn="just" eaLnBrk="1" hangingPunct="1">
              <a:buFont typeface="Wingdings" panose="05000000000000000000" pitchFamily="2" charset="2"/>
              <a:buNone/>
            </a:pPr>
            <a:r>
              <a:rPr lang="ru-RU" altLang="ru-RU" dirty="0"/>
              <a:t>   </a:t>
            </a:r>
            <a:r>
              <a:rPr lang="ru-RU" altLang="ru-RU" i="1" dirty="0">
                <a:solidFill>
                  <a:srgbClr val="FF0000"/>
                </a:solidFill>
              </a:rPr>
              <a:t>Сегментация рынка</a:t>
            </a:r>
            <a:r>
              <a:rPr lang="ru-RU" altLang="ru-RU" dirty="0"/>
              <a:t> – метод выявления различия изучаемых объектов на основе разграничивающих признаков.</a:t>
            </a:r>
          </a:p>
          <a:p>
            <a:pPr algn="just" eaLnBrk="1" hangingPunct="1">
              <a:buFont typeface="Wingdings" panose="05000000000000000000" pitchFamily="2" charset="2"/>
              <a:buNone/>
            </a:pPr>
            <a:r>
              <a:rPr lang="ru-RU" altLang="ru-RU" dirty="0"/>
              <a:t>   </a:t>
            </a:r>
            <a:r>
              <a:rPr lang="ru-RU" altLang="ru-RU" i="1" dirty="0">
                <a:solidFill>
                  <a:srgbClr val="FF0000"/>
                </a:solidFill>
              </a:rPr>
              <a:t>Сегмент рынка</a:t>
            </a:r>
            <a:r>
              <a:rPr lang="ru-RU" altLang="ru-RU" dirty="0"/>
              <a:t> – это особым образом выделенная часть рынка (группа потребителей, продуктов, предприятий), обладающая определенными общими признаками. Или можно сказать, что сегмент рынка – это группа потребителей, обладающий схожими характеристиками спроса и, поэтому, одинаково реагирующих на один и  тот же товар (услугу). </a:t>
            </a:r>
          </a:p>
        </p:txBody>
      </p:sp>
      <p:sp>
        <p:nvSpPr>
          <p:cNvPr id="5124" name="Text Box 6"/>
          <p:cNvSpPr txBox="1">
            <a:spLocks noChangeArrowheads="1"/>
          </p:cNvSpPr>
          <p:nvPr/>
        </p:nvSpPr>
        <p:spPr bwMode="auto">
          <a:xfrm>
            <a:off x="4656138" y="6453188"/>
            <a:ext cx="1223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ru-RU" altLang="ru-RU" sz="1600">
              <a:solidFill>
                <a:srgbClr val="000099"/>
              </a:solidFill>
            </a:endParaRPr>
          </a:p>
        </p:txBody>
      </p:sp>
    </p:spTree>
    <p:extLst>
      <p:ext uri="{BB962C8B-B14F-4D97-AF65-F5344CB8AC3E}">
        <p14:creationId xmlns:p14="http://schemas.microsoft.com/office/powerpoint/2010/main" val="26202124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p:txBody>
          <a:bodyPr>
            <a:noAutofit/>
          </a:bodyPr>
          <a:lstStyle/>
          <a:p>
            <a:r>
              <a:rPr lang="ru-RU" altLang="ru-RU" sz="2800" b="1" dirty="0">
                <a:solidFill>
                  <a:srgbClr val="1B97C8"/>
                </a:solidFill>
              </a:rPr>
              <a:t>Интегрированный коэффициент устойчивости товарной позиции организации </a:t>
            </a:r>
          </a:p>
        </p:txBody>
      </p:sp>
      <p:sp>
        <p:nvSpPr>
          <p:cNvPr id="32771" name="Объект 2"/>
          <p:cNvSpPr>
            <a:spLocks noGrp="1"/>
          </p:cNvSpPr>
          <p:nvPr>
            <p:ph idx="1"/>
          </p:nvPr>
        </p:nvSpPr>
        <p:spPr>
          <a:xfrm>
            <a:off x="838200" y="2459367"/>
            <a:ext cx="10515600" cy="2954605"/>
          </a:xfrm>
        </p:spPr>
        <p:txBody>
          <a:bodyPr>
            <a:noAutofit/>
          </a:bodyPr>
          <a:lstStyle/>
          <a:p>
            <a:pPr marL="0" indent="0" algn="just">
              <a:buNone/>
            </a:pPr>
            <a:r>
              <a:rPr lang="ru-RU" altLang="ru-RU" dirty="0"/>
              <a:t>Кроме того, на основании полученных данных при расчетах </a:t>
            </a:r>
            <a:r>
              <a:rPr lang="ru-RU" altLang="ru-RU" dirty="0" err="1"/>
              <a:t>Ksi</a:t>
            </a:r>
            <a:r>
              <a:rPr lang="ru-RU" altLang="ru-RU" dirty="0"/>
              <a:t> и </a:t>
            </a:r>
            <a:r>
              <a:rPr lang="ru-RU" altLang="ru-RU" dirty="0" err="1"/>
              <a:t>Kdi</a:t>
            </a:r>
            <a:r>
              <a:rPr lang="ru-RU" altLang="ru-RU" dirty="0"/>
              <a:t>, используется интегрированный коэффициент устойчивости товарной позиции организации (</a:t>
            </a:r>
            <a:r>
              <a:rPr lang="ru-RU" altLang="ru-RU" dirty="0" err="1"/>
              <a:t>Кi</a:t>
            </a:r>
            <a:r>
              <a:rPr lang="ru-RU" altLang="ru-RU" dirty="0"/>
              <a:t>). </a:t>
            </a:r>
          </a:p>
          <a:p>
            <a:pPr marL="0" indent="0" algn="just">
              <a:buNone/>
            </a:pPr>
            <a:r>
              <a:rPr lang="ru-RU" altLang="ru-RU" dirty="0"/>
              <a:t>Он рассчитывается по формуле средней геометрической: </a:t>
            </a:r>
          </a:p>
          <a:p>
            <a:pPr marL="0" indent="0" algn="ctr">
              <a:buNone/>
            </a:pPr>
            <a:r>
              <a:rPr lang="ru-RU" altLang="ru-RU" dirty="0" err="1"/>
              <a:t>Ki</a:t>
            </a:r>
            <a:r>
              <a:rPr lang="ru-RU" altLang="ru-RU" dirty="0"/>
              <a:t> = </a:t>
            </a:r>
            <a:r>
              <a:rPr lang="ru-RU" altLang="ru-RU" dirty="0" err="1"/>
              <a:t>VKsj</a:t>
            </a:r>
            <a:r>
              <a:rPr lang="ru-RU" altLang="ru-RU" dirty="0"/>
              <a:t> - </a:t>
            </a:r>
            <a:r>
              <a:rPr lang="ru-RU" altLang="ru-RU" dirty="0" err="1"/>
              <a:t>Kdi</a:t>
            </a:r>
            <a:r>
              <a:rPr lang="ru-RU" altLang="ru-RU" dirty="0"/>
              <a:t> </a:t>
            </a:r>
          </a:p>
          <a:p>
            <a:pPr marL="0" indent="0" algn="just">
              <a:buNone/>
            </a:pPr>
            <a:r>
              <a:rPr lang="ru-RU" altLang="ru-RU" dirty="0"/>
              <a:t>Интегрированный коэффициент </a:t>
            </a:r>
            <a:r>
              <a:rPr lang="ru-RU" altLang="ru-RU" dirty="0" err="1"/>
              <a:t>Ki</a:t>
            </a:r>
            <a:r>
              <a:rPr lang="ru-RU" altLang="ru-RU" dirty="0"/>
              <a:t> более полно характеризует устойчивость товарной, а следовательно, и конкурентной позиции организации на рынке.</a:t>
            </a:r>
          </a:p>
        </p:txBody>
      </p:sp>
    </p:spTree>
    <p:extLst>
      <p:ext uri="{BB962C8B-B14F-4D97-AF65-F5344CB8AC3E}">
        <p14:creationId xmlns:p14="http://schemas.microsoft.com/office/powerpoint/2010/main" val="2003206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p:txBody>
          <a:bodyPr>
            <a:normAutofit fontScale="90000"/>
          </a:bodyPr>
          <a:lstStyle/>
          <a:p>
            <a:r>
              <a:rPr lang="ru-RU" altLang="ru-RU" dirty="0" smtClean="0">
                <a:solidFill>
                  <a:srgbClr val="1B97C8"/>
                </a:solidFill>
              </a:rPr>
              <a:t>Требования к сегментам  </a:t>
            </a:r>
            <a:br>
              <a:rPr lang="ru-RU" altLang="ru-RU" dirty="0" smtClean="0">
                <a:solidFill>
                  <a:srgbClr val="1B97C8"/>
                </a:solidFill>
              </a:rPr>
            </a:br>
            <a:endParaRPr lang="ru-RU" altLang="ru-RU" dirty="0" smtClean="0">
              <a:solidFill>
                <a:srgbClr val="1B97C8"/>
              </a:solidFill>
            </a:endParaRPr>
          </a:p>
        </p:txBody>
      </p:sp>
      <p:sp>
        <p:nvSpPr>
          <p:cNvPr id="3" name="Объект 2"/>
          <p:cNvSpPr>
            <a:spLocks noGrp="1"/>
          </p:cNvSpPr>
          <p:nvPr>
            <p:ph idx="1"/>
          </p:nvPr>
        </p:nvSpPr>
        <p:spPr>
          <a:xfrm>
            <a:off x="751438" y="1825625"/>
            <a:ext cx="10602362" cy="4457480"/>
          </a:xfrm>
        </p:spPr>
        <p:txBody>
          <a:bodyPr/>
          <a:lstStyle/>
          <a:p>
            <a:pPr marL="0" indent="0">
              <a:buNone/>
              <a:defRPr/>
            </a:pPr>
            <a:r>
              <a:rPr lang="ru-RU" sz="2400" dirty="0"/>
              <a:t>Реакция любого сегмента в ответ на маркетинговые усилия организации может оказаться для нее положительной и ощутимой только в случае удовлетворения выделенных сегментов следующим требованиям: </a:t>
            </a:r>
          </a:p>
          <a:p>
            <a:pPr marL="514350" indent="-514350">
              <a:buFont typeface="Wingdings" panose="05000000000000000000" pitchFamily="2" charset="2"/>
              <a:buAutoNum type="arabicPeriod"/>
              <a:defRPr/>
            </a:pPr>
            <a:r>
              <a:rPr lang="ru-RU" sz="2400" dirty="0"/>
              <a:t>количества, </a:t>
            </a:r>
          </a:p>
          <a:p>
            <a:pPr marL="514350" indent="-514350">
              <a:buFont typeface="Wingdings" panose="05000000000000000000" pitchFamily="2" charset="2"/>
              <a:buAutoNum type="arabicPeriod"/>
              <a:defRPr/>
            </a:pPr>
            <a:r>
              <a:rPr lang="ru-RU" sz="2400" dirty="0"/>
              <a:t>тождественности, </a:t>
            </a:r>
          </a:p>
          <a:p>
            <a:pPr marL="514350" indent="-514350">
              <a:buFont typeface="Wingdings" panose="05000000000000000000" pitchFamily="2" charset="2"/>
              <a:buAutoNum type="arabicPeriod"/>
              <a:defRPr/>
            </a:pPr>
            <a:r>
              <a:rPr lang="ru-RU" sz="2400" dirty="0"/>
              <a:t>доступности, </a:t>
            </a:r>
          </a:p>
          <a:p>
            <a:pPr marL="514350" indent="-514350">
              <a:buFont typeface="Wingdings" panose="05000000000000000000" pitchFamily="2" charset="2"/>
              <a:buAutoNum type="arabicPeriod"/>
              <a:defRPr/>
            </a:pPr>
            <a:r>
              <a:rPr lang="ru-RU" sz="2400" dirty="0"/>
              <a:t>устойчивости, </a:t>
            </a:r>
          </a:p>
          <a:p>
            <a:pPr marL="514350" indent="-514350">
              <a:buFont typeface="Wingdings" panose="05000000000000000000" pitchFamily="2" charset="2"/>
              <a:buAutoNum type="arabicPeriod"/>
              <a:defRPr/>
            </a:pPr>
            <a:r>
              <a:rPr lang="ru-RU" sz="2400" dirty="0"/>
              <a:t>реакции конкурентного окружения, </a:t>
            </a:r>
          </a:p>
          <a:p>
            <a:pPr marL="514350" indent="-514350">
              <a:buFont typeface="Wingdings" panose="05000000000000000000" pitchFamily="2" charset="2"/>
              <a:buAutoNum type="arabicPeriod"/>
              <a:defRPr/>
            </a:pPr>
            <a:r>
              <a:rPr lang="ru-RU" sz="2400" dirty="0"/>
              <a:t>эффективности работы на выбранных сегментах.</a:t>
            </a:r>
            <a:endParaRPr lang="ru-RU" sz="2400" dirty="0"/>
          </a:p>
        </p:txBody>
      </p:sp>
    </p:spTree>
    <p:extLst>
      <p:ext uri="{BB962C8B-B14F-4D97-AF65-F5344CB8AC3E}">
        <p14:creationId xmlns:p14="http://schemas.microsoft.com/office/powerpoint/2010/main" val="956136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p:txBody>
          <a:bodyPr/>
          <a:lstStyle/>
          <a:p>
            <a:r>
              <a:rPr lang="ru-RU" altLang="ru-RU" smtClean="0">
                <a:solidFill>
                  <a:srgbClr val="1B97C8"/>
                </a:solidFill>
              </a:rPr>
              <a:t>Количественные параметры. </a:t>
            </a:r>
          </a:p>
        </p:txBody>
      </p:sp>
      <p:sp>
        <p:nvSpPr>
          <p:cNvPr id="34819" name="Объект 2"/>
          <p:cNvSpPr>
            <a:spLocks noGrp="1"/>
          </p:cNvSpPr>
          <p:nvPr>
            <p:ph idx="1"/>
          </p:nvPr>
        </p:nvSpPr>
        <p:spPr>
          <a:xfrm>
            <a:off x="838200" y="2015748"/>
            <a:ext cx="10515600" cy="3425385"/>
          </a:xfrm>
        </p:spPr>
        <p:txBody>
          <a:bodyPr>
            <a:normAutofit/>
          </a:bodyPr>
          <a:lstStyle/>
          <a:p>
            <a:pPr marL="0" indent="0" algn="just">
              <a:buNone/>
            </a:pPr>
            <a:r>
              <a:rPr lang="ru-RU" altLang="ru-RU" dirty="0">
                <a:solidFill>
                  <a:srgbClr val="1B97C8"/>
                </a:solidFill>
              </a:rPr>
              <a:t>Основная из них </a:t>
            </a:r>
            <a:r>
              <a:rPr lang="ru-RU" altLang="ru-RU" dirty="0"/>
              <a:t>— емкость сегмента, определяющая число потенциальных потребителей, проживающих на доступной для организации территории. Емкость сегмента должна быть достаточно велика по объему продаж, чтобы деятельность организации на нем была экономически оправдана. Сегмент, который состоит из нескольких мелких покупателей, не будет прибыльным для организации. Исходя из емкости сегмента предприятие может определить, какие производственные мощности следует ориентировать на данный сегмент, каковы должны быть размеры сбытовой сети и др.</a:t>
            </a:r>
          </a:p>
        </p:txBody>
      </p:sp>
    </p:spTree>
    <p:extLst>
      <p:ext uri="{BB962C8B-B14F-4D97-AF65-F5344CB8AC3E}">
        <p14:creationId xmlns:p14="http://schemas.microsoft.com/office/powerpoint/2010/main" val="1116755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p:txBody>
          <a:bodyPr/>
          <a:lstStyle/>
          <a:p>
            <a:r>
              <a:rPr lang="ru-RU" altLang="ru-RU" dirty="0" smtClean="0">
                <a:solidFill>
                  <a:srgbClr val="1B97C8"/>
                </a:solidFill>
              </a:rPr>
              <a:t>Тождественность </a:t>
            </a:r>
            <a:endParaRPr lang="ru-RU" altLang="ru-RU" dirty="0" smtClean="0">
              <a:solidFill>
                <a:srgbClr val="1B97C8"/>
              </a:solidFill>
            </a:endParaRPr>
          </a:p>
        </p:txBody>
      </p:sp>
      <p:sp>
        <p:nvSpPr>
          <p:cNvPr id="35843" name="Объект 2"/>
          <p:cNvSpPr>
            <a:spLocks noGrp="1"/>
          </p:cNvSpPr>
          <p:nvPr>
            <p:ph idx="1"/>
          </p:nvPr>
        </p:nvSpPr>
        <p:spPr>
          <a:xfrm>
            <a:off x="838200" y="1870893"/>
            <a:ext cx="10515600" cy="3715096"/>
          </a:xfrm>
        </p:spPr>
        <p:txBody>
          <a:bodyPr>
            <a:normAutofit/>
          </a:bodyPr>
          <a:lstStyle/>
          <a:p>
            <a:pPr marL="0" indent="0" algn="just">
              <a:buNone/>
            </a:pPr>
            <a:r>
              <a:rPr lang="ru-RU" altLang="ru-RU" sz="2000" dirty="0"/>
              <a:t>Этот признак сегментов проявляется в двух ипостасях. Во- первых, представители сегмента должны иметь общие, четко различимые признаки — те критерии, по которым, собственно, и производилось сегментирование данного рынка. Во- вторых, должно прослеживаться хорошо различимое соответствие между нуждами и по- </a:t>
            </a:r>
            <a:r>
              <a:rPr lang="ru-RU" altLang="ru-RU" sz="2000" dirty="0" err="1"/>
              <a:t>требностями</a:t>
            </a:r>
            <a:r>
              <a:rPr lang="ru-RU" altLang="ru-RU" sz="2000" dirty="0"/>
              <a:t> представителей сегмента и потребительными свойствами предлагаемого им товара. Отсутствие такого соответствия, как правило, приводит и к отсутствию сбыта. Вот один из таких примеров. Одна автомобильная компания США выпустила специально разработанную для деловых поездок дилеров модель автомобиля, которая отличалась от других отделкой, окраской и добавочным местом для багажа. Продажа этих автомобилей совершенно не пошла. В качестве одной из причин специалисты службы маркетинга впоследствии назвали отсутствие на рынке опознавательного сегмента. То, что в определении сегмента присутствовало слово дилеры, еще вовсе не означало, что это действительно сегмент в маркетинговом смысле этого слова. Довольно часто реальная ситуация требует более тщательного и подробного описания сегментов.</a:t>
            </a:r>
          </a:p>
        </p:txBody>
      </p:sp>
    </p:spTree>
    <p:extLst>
      <p:ext uri="{BB962C8B-B14F-4D97-AF65-F5344CB8AC3E}">
        <p14:creationId xmlns:p14="http://schemas.microsoft.com/office/powerpoint/2010/main" val="3033362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p:txBody>
          <a:bodyPr/>
          <a:lstStyle/>
          <a:p>
            <a:r>
              <a:rPr lang="ru-RU" altLang="ru-RU" dirty="0" smtClean="0">
                <a:solidFill>
                  <a:srgbClr val="1B97C8"/>
                </a:solidFill>
              </a:rPr>
              <a:t>Доступность</a:t>
            </a:r>
            <a:endParaRPr lang="ru-RU" altLang="ru-RU" dirty="0" smtClean="0">
              <a:solidFill>
                <a:srgbClr val="1B97C8"/>
              </a:solidFill>
            </a:endParaRPr>
          </a:p>
        </p:txBody>
      </p:sp>
      <p:sp>
        <p:nvSpPr>
          <p:cNvPr id="36867" name="Объект 2"/>
          <p:cNvSpPr>
            <a:spLocks noGrp="1"/>
          </p:cNvSpPr>
          <p:nvPr>
            <p:ph idx="1"/>
          </p:nvPr>
        </p:nvSpPr>
        <p:spPr>
          <a:xfrm>
            <a:off x="747665" y="2070069"/>
            <a:ext cx="10515600" cy="3289583"/>
          </a:xfrm>
        </p:spPr>
        <p:txBody>
          <a:bodyPr>
            <a:normAutofit/>
          </a:bodyPr>
          <a:lstStyle/>
          <a:p>
            <a:pPr marL="0" indent="0" algn="just">
              <a:buNone/>
            </a:pPr>
            <a:r>
              <a:rPr lang="ru-RU" altLang="ru-RU" sz="2400" dirty="0"/>
              <a:t>Это требование предполагает наличие у организации возможностей и средств для маркетинговых воздействий на представителей сегмента с целью побуждения их к покупкам. Оно также напрямую связано с возможностями организации получить каналы распределения и сбыта, с условиями хранения и транспортировки изделий для продажи их на данном сегменте. Другими словами, осуществляя сегментирование своего рынка, организация должна оценивать доступность сегментов и с учетом ее отношений с торговыми посредниками, которые могут оказаться неприемлемыми. В этом случае доступность сегмента может быть обеспечена только строительством своих складов (или арендой их), магазинов, увеличением транспортных издержек.</a:t>
            </a:r>
          </a:p>
        </p:txBody>
      </p:sp>
    </p:spTree>
    <p:extLst>
      <p:ext uri="{BB962C8B-B14F-4D97-AF65-F5344CB8AC3E}">
        <p14:creationId xmlns:p14="http://schemas.microsoft.com/office/powerpoint/2010/main" val="1014026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lstStyle/>
          <a:p>
            <a:r>
              <a:rPr lang="ru-RU" altLang="ru-RU" dirty="0" smtClean="0">
                <a:solidFill>
                  <a:srgbClr val="1B97C8"/>
                </a:solidFill>
              </a:rPr>
              <a:t>Устойчивость</a:t>
            </a:r>
            <a:r>
              <a:rPr lang="ru-RU" altLang="ru-RU" dirty="0" smtClean="0"/>
              <a:t> </a:t>
            </a:r>
            <a:r>
              <a:rPr lang="ru-RU" altLang="ru-RU" dirty="0" smtClean="0">
                <a:solidFill>
                  <a:srgbClr val="1B97C8"/>
                </a:solidFill>
              </a:rPr>
              <a:t>сегментов</a:t>
            </a:r>
            <a:r>
              <a:rPr lang="ru-RU" altLang="ru-RU" dirty="0" smtClean="0"/>
              <a:t>. </a:t>
            </a:r>
          </a:p>
        </p:txBody>
      </p:sp>
      <p:sp>
        <p:nvSpPr>
          <p:cNvPr id="37891" name="Объект 2"/>
          <p:cNvSpPr>
            <a:spLocks noGrp="1"/>
          </p:cNvSpPr>
          <p:nvPr>
            <p:ph idx="1"/>
          </p:nvPr>
        </p:nvSpPr>
        <p:spPr>
          <a:xfrm>
            <a:off x="838200" y="2042908"/>
            <a:ext cx="10515600" cy="3515920"/>
          </a:xfrm>
        </p:spPr>
        <p:txBody>
          <a:bodyPr>
            <a:normAutofit/>
          </a:bodyPr>
          <a:lstStyle/>
          <a:p>
            <a:pPr marL="0" indent="0" algn="just">
              <a:buNone/>
            </a:pPr>
            <a:r>
              <a:rPr lang="ru-RU" altLang="ru-RU" sz="2400" dirty="0"/>
              <a:t>Маркетологи организации, проводящие исследование, должны оценить выделенные сегменты на предмет устойчивости их в некоторой </a:t>
            </a:r>
            <a:r>
              <a:rPr lang="ru-RU" altLang="ru-RU" sz="2400" dirty="0" err="1"/>
              <a:t>перспек</a:t>
            </a:r>
            <a:r>
              <a:rPr lang="ru-RU" altLang="ru-RU" sz="2400" dirty="0"/>
              <a:t>- </a:t>
            </a:r>
            <a:r>
              <a:rPr lang="ru-RU" altLang="ru-RU" sz="2400" dirty="0" err="1"/>
              <a:t>тиве</a:t>
            </a:r>
            <a:r>
              <a:rPr lang="ru-RU" altLang="ru-RU" sz="2400" dirty="0"/>
              <a:t>. Им надо выяснить, является ли данный сегмент стабильным по численности на </a:t>
            </a:r>
            <a:r>
              <a:rPr lang="ru-RU" altLang="ru-RU" sz="2400" dirty="0" err="1"/>
              <a:t>не-</a:t>
            </a:r>
            <a:r>
              <a:rPr lang="ru-RU" altLang="ru-RU" sz="2400" dirty="0"/>
              <a:t> котором отрезке времени, является ли он растущим или уменьшающимся. Установление этих обстоятельств (в том числе и по параметру скорости изменений — росту или уменьшению) позволит руководству организации принять взвешенное решение по поводу </a:t>
            </a:r>
            <a:r>
              <a:rPr lang="ru-RU" altLang="ru-RU" sz="2400" dirty="0" err="1"/>
              <a:t>ис</a:t>
            </a:r>
            <a:r>
              <a:rPr lang="ru-RU" altLang="ru-RU" sz="2400" dirty="0"/>
              <a:t>- пользования производственных мощностей: стоит ли их ориентировать на выявленные сегменты или целесообразнее перепрофилировать имеющиеся основные производственные и оборотные фонды на другие сегменты (или вообще на другой товарный рынок).</a:t>
            </a:r>
          </a:p>
        </p:txBody>
      </p:sp>
    </p:spTree>
    <p:extLst>
      <p:ext uri="{BB962C8B-B14F-4D97-AF65-F5344CB8AC3E}">
        <p14:creationId xmlns:p14="http://schemas.microsoft.com/office/powerpoint/2010/main" val="4217631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p:txBody>
          <a:bodyPr/>
          <a:lstStyle/>
          <a:p>
            <a:r>
              <a:rPr lang="ru-RU" altLang="ru-RU" dirty="0" smtClean="0">
                <a:solidFill>
                  <a:srgbClr val="1B97C8"/>
                </a:solidFill>
              </a:rPr>
              <a:t>Реакция конкурентного окружения. </a:t>
            </a:r>
          </a:p>
        </p:txBody>
      </p:sp>
      <p:sp>
        <p:nvSpPr>
          <p:cNvPr id="38915" name="Объект 2"/>
          <p:cNvSpPr>
            <a:spLocks noGrp="1"/>
          </p:cNvSpPr>
          <p:nvPr>
            <p:ph idx="1"/>
          </p:nvPr>
        </p:nvSpPr>
        <p:spPr>
          <a:xfrm>
            <a:off x="774826" y="2097229"/>
            <a:ext cx="10515600" cy="3515920"/>
          </a:xfrm>
        </p:spPr>
        <p:txBody>
          <a:bodyPr>
            <a:normAutofit/>
          </a:bodyPr>
          <a:lstStyle/>
          <a:p>
            <a:pPr marL="0" indent="0" algn="just">
              <a:buNone/>
            </a:pPr>
            <a:r>
              <a:rPr lang="ru-RU" altLang="ru-RU" sz="2000" dirty="0"/>
              <a:t>Исследователи рынка, осуществляя его сегментирование, должны также оценить выделенные сегменты на предмет направлений и силы конкурентного сопротивления. При решении этой задачи рекомендуется первоначально определить всех конкурентов (реальных и потенциальных), подвизающихся на этих сегментах, затем оценить хотя бы приблизительно силу и ярость их противодействия и попытаться спрогнозировать их возможные ответные шаги. Если конкуренты будут серьезно обеспокоены продвижением товара данной организации на выбранных ею сегментах и предпримут по прогнозам маркетологов ответные меры по защите своего рынка, то организация должна быть готова нести дополнительные расходы, связанные с проникновением на выбранный сегмент. При значительных суммах этих расходов иногда лучше ориентироваться на другие группы сегментов (другой сегмент), где конкурентная напряженность слабее. В случае же овладения вниманием данного сегмента организация все время должна думать о защите его от проникновения других продавцов. Она должна укреплять доверие покупателей к своему товару, беспокоясь о его качестве, развитии потребительных свойств.</a:t>
            </a:r>
          </a:p>
        </p:txBody>
      </p:sp>
    </p:spTree>
    <p:extLst>
      <p:ext uri="{BB962C8B-B14F-4D97-AF65-F5344CB8AC3E}">
        <p14:creationId xmlns:p14="http://schemas.microsoft.com/office/powerpoint/2010/main" val="2671633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p:txBody>
          <a:bodyPr>
            <a:noAutofit/>
          </a:bodyPr>
          <a:lstStyle/>
          <a:p>
            <a:r>
              <a:rPr lang="ru-RU" altLang="ru-RU" sz="3200" b="1" dirty="0">
                <a:solidFill>
                  <a:srgbClr val="1B97C8"/>
                </a:solidFill>
              </a:rPr>
              <a:t>Эффективность работы на выбранном сегменте (сегментах).</a:t>
            </a:r>
          </a:p>
        </p:txBody>
      </p:sp>
      <p:sp>
        <p:nvSpPr>
          <p:cNvPr id="39939" name="Объект 2"/>
          <p:cNvSpPr>
            <a:spLocks noGrp="1"/>
          </p:cNvSpPr>
          <p:nvPr>
            <p:ph idx="1"/>
          </p:nvPr>
        </p:nvSpPr>
        <p:spPr>
          <a:xfrm>
            <a:off x="838200" y="2377886"/>
            <a:ext cx="10515600" cy="2836910"/>
          </a:xfrm>
        </p:spPr>
        <p:txBody>
          <a:bodyPr>
            <a:normAutofit/>
          </a:bodyPr>
          <a:lstStyle/>
          <a:p>
            <a:pPr marL="0" indent="0" algn="just">
              <a:buNone/>
            </a:pPr>
            <a:r>
              <a:rPr lang="ru-RU" altLang="ru-RU" sz="2400" dirty="0"/>
              <a:t>Данное требование предполагает, что затраты, связанные с продвижением товаров на выбранный сегмент, будут ниже доходов, полученных от продаж на нем, и что разница между доходами и за- тратами на производство и продвижение будет для организации приемлемой. Ясно, что чем меньше затраты, тем больше эта разница и тем эффективнее работа организации на этом сегменте. Оценивая эффективность работы на выбранном сегменте, важно также определить и возможность снижения затрат на продвижение товара на нем в перспективе. И чем реальнее такие возможности, тем привлекательнее этот сегмент для организации, поскольку четко виден рост его эффективности в будущем.</a:t>
            </a:r>
          </a:p>
        </p:txBody>
      </p:sp>
    </p:spTree>
    <p:extLst>
      <p:ext uri="{BB962C8B-B14F-4D97-AF65-F5344CB8AC3E}">
        <p14:creationId xmlns:p14="http://schemas.microsoft.com/office/powerpoint/2010/main" val="1140097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p:txBody>
          <a:bodyPr/>
          <a:lstStyle/>
          <a:p>
            <a:r>
              <a:rPr lang="ru-RU" altLang="ru-RU" dirty="0" smtClean="0">
                <a:solidFill>
                  <a:srgbClr val="1B97C8"/>
                </a:solidFill>
              </a:rPr>
              <a:t>Выводы</a:t>
            </a:r>
          </a:p>
        </p:txBody>
      </p:sp>
      <p:sp>
        <p:nvSpPr>
          <p:cNvPr id="40963" name="Объект 2"/>
          <p:cNvSpPr>
            <a:spLocks noGrp="1"/>
          </p:cNvSpPr>
          <p:nvPr>
            <p:ph idx="1"/>
          </p:nvPr>
        </p:nvSpPr>
        <p:spPr>
          <a:xfrm>
            <a:off x="838200" y="1825625"/>
            <a:ext cx="10515600" cy="3878058"/>
          </a:xfrm>
        </p:spPr>
        <p:txBody>
          <a:bodyPr>
            <a:normAutofit/>
          </a:bodyPr>
          <a:lstStyle/>
          <a:p>
            <a:pPr marL="0" indent="0" algn="just">
              <a:buNone/>
            </a:pPr>
            <a:r>
              <a:rPr lang="ru-RU" altLang="ru-RU" sz="2400" dirty="0"/>
              <a:t>В общем и целом сегментирование рынка может проводиться в виде отдельного маркетингового исследования либо для последующей разработки или корректировки стратегии организации, либо для описания структуры целевого рынка в соответствующем разделе бизнес-плана, либо для определения возможного объема продаж (а иногда для определения максимально возможного объема продаж) в плане маркетинга и др. В любом случае суть сегментирования сводится к тому, что покупатели в рамках одного сегмента склонны к однородным (или очень похожим) схемам потребления товара, отличным от аналогичных характеристик других сегментов. Выделение сегментов рынка и работа на нем с учетом различия требований сегментов обеспечивает организации больший коммерческий успех, чем в случае пренебрежения сегментированием, которое может привести к краху организации.</a:t>
            </a:r>
          </a:p>
        </p:txBody>
      </p:sp>
    </p:spTree>
    <p:extLst>
      <p:ext uri="{BB962C8B-B14F-4D97-AF65-F5344CB8AC3E}">
        <p14:creationId xmlns:p14="http://schemas.microsoft.com/office/powerpoint/2010/main" val="2297604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nvSpPr>
        <p:spPr>
          <a:xfrm>
            <a:off x="720505" y="2069486"/>
            <a:ext cx="10515600"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logger Sans Light" panose="02000506030000020004" pitchFamily="50" charset="0"/>
                <a:ea typeface="Blogger Sans Light" panose="02000506030000020004"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logger Sans Light" panose="02000506030000020004" pitchFamily="50" charset="0"/>
                <a:ea typeface="Blogger Sans Light" panose="02000506030000020004"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logger Sans Light" panose="02000506030000020004" pitchFamily="50" charset="0"/>
                <a:ea typeface="Blogger Sans Light" panose="02000506030000020004"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logger Sans Light" panose="02000506030000020004" pitchFamily="50" charset="0"/>
                <a:ea typeface="Blogger Sans Light" panose="02000506030000020004"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logger Sans Light" panose="02000506030000020004" pitchFamily="50" charset="0"/>
                <a:ea typeface="Blogger Sans Light" panose="02000506030000020004"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dirty="0" smtClean="0"/>
              <a:t>Основная литература:</a:t>
            </a:r>
          </a:p>
          <a:p>
            <a:pPr marL="514350" indent="-514350" algn="just">
              <a:buFont typeface="+mj-lt"/>
              <a:buAutoNum type="arabicPeriod"/>
            </a:pPr>
            <a:r>
              <a:rPr lang="ru-RU" dirty="0"/>
              <a:t>Управление и экономика фармации (Электронный ресурс)/ под ред. </a:t>
            </a:r>
            <a:r>
              <a:rPr lang="ru-RU" dirty="0" err="1"/>
              <a:t>И.А</a:t>
            </a:r>
            <a:r>
              <a:rPr lang="ru-RU" dirty="0"/>
              <a:t>. Наркевича.- М. </a:t>
            </a:r>
            <a:r>
              <a:rPr lang="ru-RU" dirty="0" err="1"/>
              <a:t>ГЕОТАР</a:t>
            </a:r>
            <a:r>
              <a:rPr lang="ru-RU" dirty="0"/>
              <a:t>-Медиа, 2023 </a:t>
            </a:r>
            <a:r>
              <a:rPr lang="ru-RU" dirty="0" err="1">
                <a:hlinkClick r:id="rId2"/>
              </a:rPr>
              <a:t>https</a:t>
            </a:r>
            <a:r>
              <a:rPr lang="ru-RU" dirty="0">
                <a:hlinkClick r:id="rId2"/>
              </a:rPr>
              <a:t>://</a:t>
            </a:r>
            <a:r>
              <a:rPr lang="ru-RU" dirty="0" err="1" smtClean="0">
                <a:hlinkClick r:id="rId2"/>
              </a:rPr>
              <a:t>www.rosmedlib.ru</a:t>
            </a:r>
            <a:r>
              <a:rPr lang="ru-RU" dirty="0" smtClean="0">
                <a:hlinkClick r:id="rId2"/>
              </a:rPr>
              <a:t>/</a:t>
            </a:r>
            <a:r>
              <a:rPr lang="ru-RU" dirty="0" err="1" smtClean="0">
                <a:hlinkClick r:id="rId2"/>
              </a:rPr>
              <a:t>book</a:t>
            </a:r>
            <a:r>
              <a:rPr lang="ru-RU" dirty="0" smtClean="0">
                <a:hlinkClick r:id="rId2"/>
              </a:rPr>
              <a:t>/</a:t>
            </a:r>
            <a:r>
              <a:rPr lang="ru-RU" dirty="0" err="1" smtClean="0">
                <a:hlinkClick r:id="rId2"/>
              </a:rPr>
              <a:t>ISBN9785970442265.html</a:t>
            </a:r>
            <a:endParaRPr lang="ru-RU" dirty="0" smtClean="0"/>
          </a:p>
          <a:p>
            <a:pPr marL="0" indent="0" algn="just">
              <a:buNone/>
            </a:pPr>
            <a:r>
              <a:rPr lang="ru-RU" dirty="0" smtClean="0"/>
              <a:t>Дополнительная литература:</a:t>
            </a:r>
          </a:p>
          <a:p>
            <a:pPr marL="514350" indent="-514350" algn="just">
              <a:buFont typeface="+mj-lt"/>
              <a:buAutoNum type="arabicPeriod"/>
            </a:pPr>
            <a:r>
              <a:rPr lang="ru-RU" dirty="0"/>
              <a:t>Управление и экономика фармации: учебник / </a:t>
            </a:r>
            <a:r>
              <a:rPr lang="ru-RU" dirty="0" err="1"/>
              <a:t>Е.А.Максимкина</a:t>
            </a:r>
            <a:r>
              <a:rPr lang="ru-RU" dirty="0"/>
              <a:t> [и др.]; под ред. </a:t>
            </a:r>
            <a:r>
              <a:rPr lang="ru-RU" dirty="0" err="1"/>
              <a:t>В.Л.Багировой</a:t>
            </a:r>
            <a:r>
              <a:rPr lang="ru-RU" dirty="0"/>
              <a:t>. - М. : Медицина, 2004. - 716 с.</a:t>
            </a:r>
          </a:p>
          <a:p>
            <a:pPr marL="514350" indent="-514350" algn="just">
              <a:buFont typeface="+mj-lt"/>
              <a:buAutoNum type="arabicPeriod"/>
            </a:pPr>
            <a:r>
              <a:rPr lang="ru-RU" dirty="0"/>
              <a:t>Управление и экономика фармации [Текст]: в 4 т. : учебник для студентов, обучающихся по специальности 040500 "Фармация" / под ред. Е. Е. Лоскутовой. - М.: </a:t>
            </a:r>
            <a:r>
              <a:rPr lang="ru-RU" dirty="0" err="1"/>
              <a:t>ACADEMIA</a:t>
            </a:r>
            <a:r>
              <a:rPr lang="ru-RU" dirty="0"/>
              <a:t>, 2003 - Т. 2: Учет в аптечных организациях: оперативный, бухгалтерский, налоговый. - 2004. - 447, [1] </a:t>
            </a:r>
            <a:r>
              <a:rPr lang="ru-RU" dirty="0" smtClean="0"/>
              <a:t>с.</a:t>
            </a:r>
            <a:endParaRPr lang="ru-RU" dirty="0"/>
          </a:p>
          <a:p>
            <a:pPr marL="514350" indent="-514350" algn="just">
              <a:buFont typeface="+mj-lt"/>
              <a:buAutoNum type="arabicPeriod"/>
            </a:pPr>
            <a:r>
              <a:rPr lang="ru-RU" dirty="0"/>
              <a:t>Управление и экономика фармации [Текст]: учебник для студентов: в 4 т. / [В. В. Дорофеева [и др.]; под ред. Е. Е. Лоскутовой. - 2-е изд., стер. - М.: Академия, 2008 - Т. 3 : Экономика аптечных организаций. - 2008. - 428, [4] </a:t>
            </a:r>
            <a:r>
              <a:rPr lang="ru-RU" dirty="0" smtClean="0"/>
              <a:t>с.</a:t>
            </a:r>
            <a:endParaRPr lang="ru-RU" dirty="0"/>
          </a:p>
          <a:p>
            <a:pPr marL="514350" indent="-514350">
              <a:buFont typeface="+mj-lt"/>
              <a:buAutoNum type="arabicPeriod"/>
            </a:pPr>
            <a:endParaRPr lang="ru-RU" dirty="0"/>
          </a:p>
        </p:txBody>
      </p:sp>
      <p:sp>
        <p:nvSpPr>
          <p:cNvPr id="5" name="Прямоугольник 4"/>
          <p:cNvSpPr/>
          <p:nvPr/>
        </p:nvSpPr>
        <p:spPr>
          <a:xfrm>
            <a:off x="3349703" y="790262"/>
            <a:ext cx="5492594" cy="707886"/>
          </a:xfrm>
          <a:prstGeom prst="rect">
            <a:avLst/>
          </a:prstGeom>
        </p:spPr>
        <p:txBody>
          <a:bodyPr wrap="non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4000" b="1" dirty="0" smtClean="0"/>
              <a:t>Источники литературы:</a:t>
            </a:r>
            <a:r>
              <a:rPr lang="ru-RU" dirty="0" smtClean="0">
                <a:solidFill>
                  <a:srgbClr val="FF0000"/>
                </a:solidFill>
              </a:rPr>
              <a:t> </a:t>
            </a:r>
            <a:endParaRPr lang="ru-RU" dirty="0"/>
          </a:p>
        </p:txBody>
      </p:sp>
    </p:spTree>
    <p:extLst>
      <p:ext uri="{BB962C8B-B14F-4D97-AF65-F5344CB8AC3E}">
        <p14:creationId xmlns:p14="http://schemas.microsoft.com/office/powerpoint/2010/main" val="1702388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853289" y="757686"/>
            <a:ext cx="10515600" cy="573174"/>
          </a:xfrm>
        </p:spPr>
        <p:txBody>
          <a:bodyPr>
            <a:noAutofit/>
          </a:bodyPr>
          <a:lstStyle/>
          <a:p>
            <a:pPr algn="ctr"/>
            <a:r>
              <a:rPr lang="ru-RU" altLang="ru-RU" sz="3600" dirty="0">
                <a:solidFill>
                  <a:srgbClr val="1B97C8"/>
                </a:solidFill>
              </a:rPr>
              <a:t>Сегментация бывает нескольких видов</a:t>
            </a:r>
            <a:r>
              <a:rPr lang="ru-RU" altLang="ru-RU" sz="3600" dirty="0" smtClean="0">
                <a:solidFill>
                  <a:srgbClr val="1B97C8"/>
                </a:solidFill>
              </a:rPr>
              <a:t>:</a:t>
            </a:r>
            <a:endParaRPr lang="ru-RU" altLang="ru-RU" sz="3600" dirty="0">
              <a:solidFill>
                <a:srgbClr val="1B97C8"/>
              </a:solidFill>
            </a:endParaRPr>
          </a:p>
        </p:txBody>
      </p:sp>
      <p:sp>
        <p:nvSpPr>
          <p:cNvPr id="6147" name="Объект 2"/>
          <p:cNvSpPr>
            <a:spLocks noGrp="1"/>
          </p:cNvSpPr>
          <p:nvPr>
            <p:ph idx="1"/>
          </p:nvPr>
        </p:nvSpPr>
        <p:spPr>
          <a:xfrm>
            <a:off x="733331" y="1457608"/>
            <a:ext cx="10284736" cy="4662533"/>
          </a:xfrm>
        </p:spPr>
        <p:txBody>
          <a:bodyPr>
            <a:noAutofit/>
          </a:bodyPr>
          <a:lstStyle/>
          <a:p>
            <a:pPr algn="just"/>
            <a:r>
              <a:rPr lang="ru-RU" altLang="ru-RU" sz="2000" i="1" dirty="0" err="1">
                <a:solidFill>
                  <a:srgbClr val="FF0000"/>
                </a:solidFill>
              </a:rPr>
              <a:t>макросегментация</a:t>
            </a:r>
            <a:r>
              <a:rPr lang="ru-RU" altLang="ru-RU" sz="2000" dirty="0">
                <a:solidFill>
                  <a:srgbClr val="FF0000"/>
                </a:solidFill>
              </a:rPr>
              <a:t>, </a:t>
            </a:r>
            <a:r>
              <a:rPr lang="ru-RU" altLang="ru-RU" sz="2000" dirty="0"/>
              <a:t>разделяющая рынки по регионам, странам, их степени индустриализации и т.д. </a:t>
            </a:r>
          </a:p>
          <a:p>
            <a:pPr algn="just"/>
            <a:r>
              <a:rPr lang="ru-RU" altLang="ru-RU" sz="2000" i="1" dirty="0" err="1">
                <a:solidFill>
                  <a:srgbClr val="FF0000"/>
                </a:solidFill>
              </a:rPr>
              <a:t>микросегментация</a:t>
            </a:r>
            <a:r>
              <a:rPr lang="ru-RU" altLang="ru-RU" sz="2000" dirty="0">
                <a:solidFill>
                  <a:srgbClr val="FF0000"/>
                </a:solidFill>
              </a:rPr>
              <a:t>, </a:t>
            </a:r>
            <a:r>
              <a:rPr lang="ru-RU" altLang="ru-RU" sz="2000" dirty="0"/>
              <a:t>определяющая группы потребителей в рамках одной страны по более детальным критериям;</a:t>
            </a:r>
          </a:p>
          <a:p>
            <a:pPr algn="just"/>
            <a:r>
              <a:rPr lang="ru-RU" altLang="ru-RU" sz="2000" dirty="0">
                <a:solidFill>
                  <a:srgbClr val="FF0000"/>
                </a:solidFill>
              </a:rPr>
              <a:t>сегментация вглубь</a:t>
            </a:r>
            <a:r>
              <a:rPr lang="ru-RU" altLang="ru-RU" sz="2000" dirty="0"/>
              <a:t>, когда маркетолог начинает сегментацию с широкой группы потребителей, а затем ее углубляет и сужает (например, лекарственные препараты для пульмонологических больных, лекарственные препараты для больных бронхиальной астмой, лекарственные препараты для больных пневмонией);</a:t>
            </a:r>
          </a:p>
          <a:p>
            <a:pPr algn="just"/>
            <a:r>
              <a:rPr lang="ru-RU" altLang="ru-RU" sz="2000" i="1" dirty="0">
                <a:solidFill>
                  <a:srgbClr val="FF0000"/>
                </a:solidFill>
              </a:rPr>
              <a:t>сегментация вширь</a:t>
            </a:r>
            <a:r>
              <a:rPr lang="ru-RU" altLang="ru-RU" sz="2000" dirty="0"/>
              <a:t>, когда маркетолог сначала проводит сегментацию узкой группы потребителей, а затем расширяет ее (например, антибиотики для лечения </a:t>
            </a:r>
            <a:r>
              <a:rPr lang="ru-RU" altLang="ru-RU" sz="2000" dirty="0" err="1"/>
              <a:t>эндометриоза</a:t>
            </a:r>
            <a:r>
              <a:rPr lang="ru-RU" altLang="ru-RU" sz="2000" dirty="0"/>
              <a:t>, антибиотики для лечения воспалительных заболеваний органов таза, антибиотики для лечения гинекологических больных);</a:t>
            </a:r>
          </a:p>
          <a:p>
            <a:pPr algn="just"/>
            <a:r>
              <a:rPr lang="ru-RU" altLang="ru-RU" sz="2000" i="1" dirty="0">
                <a:solidFill>
                  <a:srgbClr val="FF0000"/>
                </a:solidFill>
              </a:rPr>
              <a:t>предварительная сегментация</a:t>
            </a:r>
            <a:r>
              <a:rPr lang="ru-RU" altLang="ru-RU" sz="2000" dirty="0"/>
              <a:t>, определяющая начало маркетинговых исследований и охватывающая большое число возможных рыночных сегментов, предназначенных для изучения;</a:t>
            </a:r>
          </a:p>
          <a:p>
            <a:pPr algn="just"/>
            <a:r>
              <a:rPr lang="ru-RU" altLang="ru-RU" sz="2000" i="1" dirty="0">
                <a:solidFill>
                  <a:srgbClr val="FF0000"/>
                </a:solidFill>
              </a:rPr>
              <a:t>окончательная сегментация</a:t>
            </a:r>
            <a:r>
              <a:rPr lang="ru-RU" altLang="ru-RU" sz="2000" dirty="0">
                <a:solidFill>
                  <a:srgbClr val="FF0000"/>
                </a:solidFill>
              </a:rPr>
              <a:t>, </a:t>
            </a:r>
            <a:r>
              <a:rPr lang="ru-RU" altLang="ru-RU" sz="2000" dirty="0"/>
              <a:t>определяющая завершающую стадию рыночных исследований и формирующаяся исходя из условий рынка и возможностей самой фармацевтической организации. Она связана с определением наиболее оптимальных сегментов рынка, по которым в дальнейшем данной организацией будут разрабатываться рыночная стратегия.</a:t>
            </a:r>
          </a:p>
          <a:p>
            <a:endParaRPr lang="ru-RU" altLang="ru-RU" sz="3600" dirty="0" smtClean="0"/>
          </a:p>
        </p:txBody>
      </p:sp>
    </p:spTree>
    <p:extLst>
      <p:ext uri="{BB962C8B-B14F-4D97-AF65-F5344CB8AC3E}">
        <p14:creationId xmlns:p14="http://schemas.microsoft.com/office/powerpoint/2010/main" val="3047604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315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Объект 2"/>
          <p:cNvSpPr>
            <a:spLocks noGrp="1"/>
          </p:cNvSpPr>
          <p:nvPr>
            <p:ph idx="1"/>
          </p:nvPr>
        </p:nvSpPr>
        <p:spPr>
          <a:xfrm>
            <a:off x="841972" y="1581181"/>
            <a:ext cx="10683844" cy="3497813"/>
          </a:xfrm>
        </p:spPr>
        <p:txBody>
          <a:bodyPr>
            <a:normAutofit/>
          </a:bodyPr>
          <a:lstStyle/>
          <a:p>
            <a:pPr marL="0" indent="0" algn="just">
              <a:buNone/>
              <a:defRPr/>
            </a:pPr>
            <a:r>
              <a:rPr lang="ru-RU" sz="3200" dirty="0" smtClean="0"/>
              <a:t>Сегментация фармацевтического рынка бывает </a:t>
            </a:r>
            <a:r>
              <a:rPr lang="ru-RU" sz="3200" dirty="0" smtClean="0">
                <a:solidFill>
                  <a:srgbClr val="FF0000"/>
                </a:solidFill>
              </a:rPr>
              <a:t>товарной</a:t>
            </a:r>
            <a:r>
              <a:rPr lang="ru-RU" sz="3200" dirty="0" smtClean="0"/>
              <a:t> и </a:t>
            </a:r>
            <a:r>
              <a:rPr lang="ru-RU" sz="3200" dirty="0" smtClean="0">
                <a:solidFill>
                  <a:srgbClr val="FF0000"/>
                </a:solidFill>
              </a:rPr>
              <a:t>по группам потребителей</a:t>
            </a:r>
            <a:r>
              <a:rPr lang="ru-RU" sz="3200" dirty="0" smtClean="0"/>
              <a:t>.</a:t>
            </a:r>
          </a:p>
          <a:p>
            <a:pPr marL="0" indent="0">
              <a:buNone/>
              <a:defRPr/>
            </a:pPr>
            <a:endParaRPr lang="ru-RU" sz="3200" dirty="0" smtClean="0"/>
          </a:p>
          <a:p>
            <a:pPr marL="0" indent="0" algn="just">
              <a:buNone/>
              <a:defRPr/>
            </a:pPr>
            <a:r>
              <a:rPr lang="ru-RU" sz="3200" dirty="0" smtClean="0"/>
              <a:t>Существует </a:t>
            </a:r>
            <a:r>
              <a:rPr lang="ru-RU" sz="3200" dirty="0" smtClean="0"/>
              <a:t>два основных вида товарной сегментации:</a:t>
            </a:r>
          </a:p>
          <a:p>
            <a:pPr>
              <a:defRPr/>
            </a:pPr>
            <a:r>
              <a:rPr lang="ru-RU" sz="3200" dirty="0" smtClean="0"/>
              <a:t>на основании данных информационно-аналитических агентств; </a:t>
            </a:r>
          </a:p>
          <a:p>
            <a:pPr>
              <a:defRPr/>
            </a:pPr>
            <a:r>
              <a:rPr lang="ru-RU" sz="3200" dirty="0" smtClean="0"/>
              <a:t>по показаниям к применению лекарственного средства.</a:t>
            </a:r>
          </a:p>
          <a:p>
            <a:pPr>
              <a:defRPr/>
            </a:pPr>
            <a:endParaRPr lang="ru-RU" sz="3200" dirty="0" smtClean="0"/>
          </a:p>
        </p:txBody>
      </p:sp>
    </p:spTree>
    <p:extLst>
      <p:ext uri="{BB962C8B-B14F-4D97-AF65-F5344CB8AC3E}">
        <p14:creationId xmlns:p14="http://schemas.microsoft.com/office/powerpoint/2010/main" val="1071125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992109" y="1228465"/>
            <a:ext cx="10515600" cy="724773"/>
          </a:xfrm>
        </p:spPr>
        <p:txBody>
          <a:bodyPr>
            <a:noAutofit/>
          </a:bodyPr>
          <a:lstStyle/>
          <a:p>
            <a:r>
              <a:rPr lang="ru-RU" altLang="ru-RU" sz="2800" b="1" i="1" dirty="0">
                <a:solidFill>
                  <a:srgbClr val="1B97C8"/>
                </a:solidFill>
              </a:rPr>
              <a:t>Сегментация рынка на основании данных информационно-аналитических агентств.</a:t>
            </a:r>
            <a:r>
              <a:rPr lang="ru-RU" altLang="ru-RU" sz="2800" b="1" dirty="0">
                <a:solidFill>
                  <a:srgbClr val="1B97C8"/>
                </a:solidFill>
              </a:rPr>
              <a:t> </a:t>
            </a:r>
          </a:p>
        </p:txBody>
      </p:sp>
      <p:sp>
        <p:nvSpPr>
          <p:cNvPr id="3" name="Объект 2"/>
          <p:cNvSpPr>
            <a:spLocks noGrp="1"/>
          </p:cNvSpPr>
          <p:nvPr>
            <p:ph idx="1"/>
          </p:nvPr>
        </p:nvSpPr>
        <p:spPr>
          <a:xfrm>
            <a:off x="1060418" y="2550813"/>
            <a:ext cx="10337895" cy="3026122"/>
          </a:xfrm>
        </p:spPr>
        <p:txBody>
          <a:bodyPr/>
          <a:lstStyle/>
          <a:p>
            <a:pPr marL="0" indent="0" algn="just">
              <a:buNone/>
              <a:defRPr/>
            </a:pPr>
            <a:r>
              <a:rPr lang="ru-RU" sz="2000" dirty="0"/>
              <a:t>Агентства </a:t>
            </a:r>
            <a:r>
              <a:rPr lang="ru-RU" sz="2000" dirty="0"/>
              <a:t>формируют данные по объему реализации лекарственных средств по терапевтическим группам. За основу формирования терапевтических групп лекарственных средств взяты АТС-классификация, рекомендованная ВОЗ. Эти данные дают хорошее представление о рынке, однако они показывают слишком большую товарную направленность этого представления. Анализ сегмента рынка делают как в денежном выражении, так и по количеству единиц продукции (упаковок). Иногда врач получает выбор лекарственных препаратов разных классов для лечения одного и того же заболевания. Основным недостатком сегментации рынка по терапевтическим классам становится то, что подобная сегментация не принимает во внимание безрецептурный отпуск из аптек в соответствии с симптомами заболевания, а не согласно терапевтическому классу лекарственного препарата.</a:t>
            </a:r>
          </a:p>
          <a:p>
            <a:pPr>
              <a:defRPr/>
            </a:pPr>
            <a:endParaRPr lang="ru-RU" dirty="0"/>
          </a:p>
        </p:txBody>
      </p:sp>
    </p:spTree>
    <p:extLst>
      <p:ext uri="{BB962C8B-B14F-4D97-AF65-F5344CB8AC3E}">
        <p14:creationId xmlns:p14="http://schemas.microsoft.com/office/powerpoint/2010/main" val="110626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noAutofit/>
          </a:bodyPr>
          <a:lstStyle/>
          <a:p>
            <a:r>
              <a:rPr lang="ru-RU" altLang="ru-RU" sz="2800" b="1" i="1" dirty="0">
                <a:solidFill>
                  <a:srgbClr val="1B97C8"/>
                </a:solidFill>
              </a:rPr>
              <a:t>Сегментация рынка по показаниям </a:t>
            </a:r>
            <a:r>
              <a:rPr lang="ru-RU" altLang="ru-RU" sz="2800" b="1" i="1" dirty="0" smtClean="0">
                <a:solidFill>
                  <a:srgbClr val="1B97C8"/>
                </a:solidFill>
              </a:rPr>
              <a:t>лекарственного </a:t>
            </a:r>
            <a:r>
              <a:rPr lang="ru-RU" altLang="ru-RU" sz="2800" b="1" i="1" dirty="0">
                <a:solidFill>
                  <a:srgbClr val="1B97C8"/>
                </a:solidFill>
              </a:rPr>
              <a:t>препарата</a:t>
            </a:r>
            <a:endParaRPr lang="ru-RU" altLang="ru-RU" sz="2800" b="1" dirty="0">
              <a:solidFill>
                <a:srgbClr val="1B97C8"/>
              </a:solidFill>
            </a:endParaRPr>
          </a:p>
        </p:txBody>
      </p:sp>
      <p:sp>
        <p:nvSpPr>
          <p:cNvPr id="3" name="Объект 2"/>
          <p:cNvSpPr>
            <a:spLocks noGrp="1"/>
          </p:cNvSpPr>
          <p:nvPr>
            <p:ph idx="1"/>
          </p:nvPr>
        </p:nvSpPr>
        <p:spPr>
          <a:xfrm>
            <a:off x="738612" y="1870893"/>
            <a:ext cx="10515600" cy="4351338"/>
          </a:xfrm>
        </p:spPr>
        <p:txBody>
          <a:bodyPr>
            <a:normAutofit/>
          </a:bodyPr>
          <a:lstStyle/>
          <a:p>
            <a:pPr marL="0" indent="0" algn="just">
              <a:buNone/>
              <a:defRPr/>
            </a:pPr>
            <a:r>
              <a:rPr lang="ru-RU" sz="2000" dirty="0"/>
              <a:t>базируется </a:t>
            </a:r>
            <a:r>
              <a:rPr lang="ru-RU" sz="2000" dirty="0"/>
              <a:t>на конкретной группе симптомов (например, облегчение симптомов простуды, облегчение головной боли) или на лечении </a:t>
            </a:r>
            <a:r>
              <a:rPr lang="ru-RU" sz="2400" dirty="0"/>
              <a:t>конкретного</a:t>
            </a:r>
            <a:r>
              <a:rPr lang="ru-RU" sz="2000" dirty="0"/>
              <a:t> заболевания (например, лечение артрита). Таким образом, в расчет берется количество рецептов, выписанных для лечения конкретного заболевания. Этот вид сегментации более реалистичен и в большей степени направлен на потребителя, так как врач связывает появление симптомов с конкретным заболеванием. Так же, как и при предыдущем виде сегментации, рынок лекарственного препарата необходимо оцениваться не только по количеству выписанных рецептов (то есть в единицах потребленной продукции), но и в денежном выражении, поскольку количество выписанных рецептов само по себе не показывает стоимостное выражение сегмента рынка.</a:t>
            </a:r>
          </a:p>
          <a:p>
            <a:pPr marL="0" indent="0" algn="just">
              <a:buNone/>
              <a:defRPr/>
            </a:pPr>
            <a:r>
              <a:rPr lang="ru-RU" sz="2000" dirty="0"/>
              <a:t>Сегменты фармацевтического рынка значительно </a:t>
            </a:r>
            <a:r>
              <a:rPr lang="ru-RU" sz="2000" dirty="0"/>
              <a:t>разнятся </a:t>
            </a:r>
            <a:r>
              <a:rPr lang="ru-RU" sz="2000" dirty="0"/>
              <a:t>по своим характеристикам из-за сильной конкуренции либо из-за снижения цен вследствие появления лекарственных препаратов-</a:t>
            </a:r>
            <a:r>
              <a:rPr lang="ru-RU" sz="2000" dirty="0" err="1"/>
              <a:t>дженериков</a:t>
            </a:r>
            <a:r>
              <a:rPr lang="ru-RU" sz="2000" dirty="0"/>
              <a:t>. Необходимо осуществлять не только анализ количества реализованных препаратов или количества выписанных рецептов, но и анализ фактической стоимости реализованных лекарственных препаратов или стоимости выписанных рецептов.</a:t>
            </a:r>
          </a:p>
          <a:p>
            <a:pPr>
              <a:defRPr/>
            </a:pPr>
            <a:endParaRPr lang="ru-RU" sz="3200" dirty="0"/>
          </a:p>
        </p:txBody>
      </p:sp>
    </p:spTree>
    <p:extLst>
      <p:ext uri="{BB962C8B-B14F-4D97-AF65-F5344CB8AC3E}">
        <p14:creationId xmlns:p14="http://schemas.microsoft.com/office/powerpoint/2010/main" val="3350402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r>
              <a:rPr lang="ru-RU" altLang="ru-RU" sz="3200" dirty="0">
                <a:solidFill>
                  <a:srgbClr val="1B97C8"/>
                </a:solidFill>
              </a:rPr>
              <a:t>Сегментация рынка по группам потребителей</a:t>
            </a:r>
          </a:p>
        </p:txBody>
      </p:sp>
      <p:sp>
        <p:nvSpPr>
          <p:cNvPr id="3" name="Объект 2"/>
          <p:cNvSpPr>
            <a:spLocks noGrp="1"/>
          </p:cNvSpPr>
          <p:nvPr>
            <p:ph idx="1"/>
          </p:nvPr>
        </p:nvSpPr>
        <p:spPr>
          <a:xfrm>
            <a:off x="774825" y="2233031"/>
            <a:ext cx="10659702" cy="3072300"/>
          </a:xfrm>
        </p:spPr>
        <p:txBody>
          <a:bodyPr>
            <a:normAutofit/>
          </a:bodyPr>
          <a:lstStyle/>
          <a:p>
            <a:pPr marL="0" indent="0">
              <a:buNone/>
              <a:defRPr/>
            </a:pPr>
            <a:r>
              <a:rPr lang="ru-RU" sz="3200" dirty="0" smtClean="0"/>
              <a:t>Заостряет внимание </a:t>
            </a:r>
            <a:r>
              <a:rPr lang="ru-RU" sz="3200" dirty="0"/>
              <a:t>не на лекарственном препарате, а на </a:t>
            </a:r>
            <a:r>
              <a:rPr lang="ru-RU" sz="3200" dirty="0">
                <a:solidFill>
                  <a:srgbClr val="FF0000"/>
                </a:solidFill>
              </a:rPr>
              <a:t>потребителе </a:t>
            </a:r>
            <a:r>
              <a:rPr lang="ru-RU" sz="3200" dirty="0"/>
              <a:t>и начинается с определения того, кто им является: врач общей практики, врач стационара, фармацевтический специалист, органы здравоохранения и т. </a:t>
            </a:r>
            <a:r>
              <a:rPr lang="ru-RU" sz="3200" dirty="0"/>
              <a:t>п. </a:t>
            </a:r>
          </a:p>
          <a:p>
            <a:pPr marL="0" indent="0">
              <a:buNone/>
              <a:defRPr/>
            </a:pPr>
            <a:r>
              <a:rPr lang="ru-RU" sz="3200" dirty="0"/>
              <a:t>Обычно на практике в условиях рынка выделяется сегмент рынка по группам потребителей на основе четырех </a:t>
            </a:r>
            <a:r>
              <a:rPr lang="ru-RU" sz="3200" dirty="0"/>
              <a:t>признаков. </a:t>
            </a:r>
          </a:p>
          <a:p>
            <a:pPr>
              <a:defRPr/>
            </a:pPr>
            <a:endParaRPr lang="ru-RU" sz="3200" dirty="0"/>
          </a:p>
        </p:txBody>
      </p:sp>
    </p:spTree>
    <p:extLst>
      <p:ext uri="{BB962C8B-B14F-4D97-AF65-F5344CB8AC3E}">
        <p14:creationId xmlns:p14="http://schemas.microsoft.com/office/powerpoint/2010/main" val="2255269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title"/>
          </p:nvPr>
        </p:nvSpPr>
        <p:spPr>
          <a:xfrm>
            <a:off x="1603801" y="775487"/>
            <a:ext cx="8229600" cy="1143000"/>
          </a:xfrm>
          <a:noFill/>
          <a:effectLst>
            <a:outerShdw dist="35921" dir="2700000" algn="ctr" rotWithShape="0">
              <a:schemeClr val="bg2"/>
            </a:outerShdw>
          </a:effectLst>
          <a:extLst>
            <a:ext uri="{909E8E84-426E-40DD-AFC4-6F175D3DCCD1}">
              <a14:hiddenFill xmlns:a14="http://schemas.microsoft.com/office/drawing/2010/main">
                <a:solidFill>
                  <a:schemeClr val="accent2">
                    <a:alpha val="70195"/>
                  </a:schemeClr>
                </a:solidFill>
              </a14:hiddenFill>
            </a:ext>
          </a:extLst>
        </p:spPr>
        <p:txBody>
          <a:bodyPr>
            <a:normAutofit/>
          </a:bodyPr>
          <a:lstStyle/>
          <a:p>
            <a:pPr eaLnBrk="1" hangingPunct="1"/>
            <a:r>
              <a:rPr lang="ru-RU" altLang="ru-RU" sz="4000" dirty="0">
                <a:solidFill>
                  <a:srgbClr val="1B97C8"/>
                </a:solidFill>
              </a:rPr>
              <a:t>Признаки сегментации</a:t>
            </a:r>
          </a:p>
        </p:txBody>
      </p:sp>
      <p:sp>
        <p:nvSpPr>
          <p:cNvPr id="11267" name="Rectangle 8"/>
          <p:cNvSpPr>
            <a:spLocks noGrp="1" noChangeArrowheads="1"/>
          </p:cNvSpPr>
          <p:nvPr>
            <p:ph type="body" idx="1"/>
          </p:nvPr>
        </p:nvSpPr>
        <p:spPr>
          <a:xfrm>
            <a:off x="896293" y="2117664"/>
            <a:ext cx="10402432" cy="3341576"/>
          </a:xfrm>
          <a:noFill/>
        </p:spPr>
        <p:txBody>
          <a:bodyPr>
            <a:noAutofit/>
          </a:bodyPr>
          <a:lstStyle/>
          <a:p>
            <a:pPr eaLnBrk="1" hangingPunct="1">
              <a:buFont typeface="Wingdings" panose="05000000000000000000" pitchFamily="2" charset="2"/>
              <a:buNone/>
            </a:pPr>
            <a:r>
              <a:rPr lang="ru-RU" altLang="ru-RU" sz="3200" i="1" dirty="0">
                <a:solidFill>
                  <a:srgbClr val="FF0000"/>
                </a:solidFill>
              </a:rPr>
              <a:t>Признак сегментации</a:t>
            </a:r>
            <a:r>
              <a:rPr lang="ru-RU" altLang="ru-RU" sz="3200" dirty="0"/>
              <a:t> – это способ выделения данного сегмента на рынке. </a:t>
            </a:r>
          </a:p>
          <a:p>
            <a:pPr eaLnBrk="1" hangingPunct="1">
              <a:buFont typeface="Wingdings" panose="05000000000000000000" pitchFamily="2" charset="2"/>
              <a:buNone/>
            </a:pPr>
            <a:r>
              <a:rPr lang="ru-RU" altLang="ru-RU" sz="3200" dirty="0"/>
              <a:t>В зависимости от используемых признаков различают:</a:t>
            </a:r>
          </a:p>
          <a:p>
            <a:pPr eaLnBrk="1" hangingPunct="1">
              <a:buFont typeface="Wingdings" panose="05000000000000000000" pitchFamily="2" charset="2"/>
              <a:buChar char="ü"/>
            </a:pPr>
            <a:r>
              <a:rPr lang="ru-RU" altLang="ru-RU" sz="3200" dirty="0"/>
              <a:t> географическую, </a:t>
            </a:r>
          </a:p>
          <a:p>
            <a:pPr eaLnBrk="1" hangingPunct="1">
              <a:buFont typeface="Wingdings" panose="05000000000000000000" pitchFamily="2" charset="2"/>
              <a:buChar char="ü"/>
            </a:pPr>
            <a:r>
              <a:rPr lang="ru-RU" altLang="ru-RU" sz="3200" dirty="0"/>
              <a:t>демографическую, </a:t>
            </a:r>
          </a:p>
          <a:p>
            <a:pPr eaLnBrk="1" hangingPunct="1">
              <a:buFont typeface="Wingdings" panose="05000000000000000000" pitchFamily="2" charset="2"/>
              <a:buChar char="ü"/>
            </a:pPr>
            <a:r>
              <a:rPr lang="ru-RU" altLang="ru-RU" sz="3200" dirty="0" err="1"/>
              <a:t>психографическую</a:t>
            </a:r>
            <a:r>
              <a:rPr lang="ru-RU" altLang="ru-RU" sz="3200" dirty="0"/>
              <a:t> </a:t>
            </a:r>
          </a:p>
          <a:p>
            <a:pPr eaLnBrk="1" hangingPunct="1">
              <a:buFont typeface="Wingdings" panose="05000000000000000000" pitchFamily="2" charset="2"/>
              <a:buChar char="ü"/>
            </a:pPr>
            <a:r>
              <a:rPr lang="ru-RU" altLang="ru-RU" sz="3200" dirty="0"/>
              <a:t>поведенческую</a:t>
            </a:r>
          </a:p>
        </p:txBody>
      </p:sp>
    </p:spTree>
    <p:extLst>
      <p:ext uri="{BB962C8B-B14F-4D97-AF65-F5344CB8AC3E}">
        <p14:creationId xmlns:p14="http://schemas.microsoft.com/office/powerpoint/2010/main" val="1298280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3774</Words>
  <Application>Microsoft Office PowerPoint</Application>
  <PresentationFormat>Широкоэкранный</PresentationFormat>
  <Paragraphs>200</Paragraphs>
  <Slides>40</Slides>
  <Notes>3</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40</vt:i4>
      </vt:variant>
    </vt:vector>
  </HeadingPairs>
  <TitlesOfParts>
    <vt:vector size="48" baseType="lpstr">
      <vt:lpstr>Arial</vt:lpstr>
      <vt:lpstr>Blogger Sans</vt:lpstr>
      <vt:lpstr>Blogger Sans Light</vt:lpstr>
      <vt:lpstr>Book Antiqua</vt:lpstr>
      <vt:lpstr>Calibri</vt:lpstr>
      <vt:lpstr>Times New Roman</vt:lpstr>
      <vt:lpstr>Wingdings</vt:lpstr>
      <vt:lpstr>Тема Office</vt:lpstr>
      <vt:lpstr>Презентация PowerPoint</vt:lpstr>
      <vt:lpstr>Сегментирование целевых рынков</vt:lpstr>
      <vt:lpstr>Сегментация рынка</vt:lpstr>
      <vt:lpstr>Сегментация бывает нескольких видов:</vt:lpstr>
      <vt:lpstr>Презентация PowerPoint</vt:lpstr>
      <vt:lpstr>Сегментация рынка на основании данных информационно-аналитических агентств. </vt:lpstr>
      <vt:lpstr>Сегментация рынка по показаниям лекарственного препарата</vt:lpstr>
      <vt:lpstr>Сегментация рынка по группам потребителей</vt:lpstr>
      <vt:lpstr>Признаки сегментации</vt:lpstr>
      <vt:lpstr>Презентация PowerPoint</vt:lpstr>
      <vt:lpstr>Географический признак </vt:lpstr>
      <vt:lpstr>Поведенческий признак </vt:lpstr>
      <vt:lpstr>Поведенческий признак </vt:lpstr>
      <vt:lpstr>Поведенческий признак </vt:lpstr>
      <vt:lpstr>Поведенческий признак </vt:lpstr>
      <vt:lpstr>Сегментирование по демографическому признаку </vt:lpstr>
      <vt:lpstr>Сегментирование по психографическому признаку </vt:lpstr>
      <vt:lpstr>Выбор сегмента рынка</vt:lpstr>
      <vt:lpstr>Выбор сегмента рынка</vt:lpstr>
      <vt:lpstr>Презентация PowerPoint</vt:lpstr>
      <vt:lpstr>Презентация PowerPoint</vt:lpstr>
      <vt:lpstr>Презентация PowerPoint</vt:lpstr>
      <vt:lpstr>Проблемы сегментации рынка</vt:lpstr>
      <vt:lpstr>Выводы</vt:lpstr>
      <vt:lpstr>Алгоритм процесса проведения сегментирования   </vt:lpstr>
      <vt:lpstr>Презентация PowerPoint</vt:lpstr>
      <vt:lpstr>Презентация PowerPoint</vt:lpstr>
      <vt:lpstr>Коэффициент сегментирования фармацевтического рынка   </vt:lpstr>
      <vt:lpstr>Средний коэффициент заполнения сегмента</vt:lpstr>
      <vt:lpstr>Интегрированный коэффициент устойчивости товарной позиции организации </vt:lpstr>
      <vt:lpstr>Требования к сегментам   </vt:lpstr>
      <vt:lpstr>Количественные параметры. </vt:lpstr>
      <vt:lpstr>Тождественность </vt:lpstr>
      <vt:lpstr>Доступность</vt:lpstr>
      <vt:lpstr>Устойчивость сегментов. </vt:lpstr>
      <vt:lpstr>Реакция конкурентного окружения. </vt:lpstr>
      <vt:lpstr>Эффективность работы на выбранном сегменте (сегментах).</vt:lpstr>
      <vt:lpstr>Выводы</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Dmitriy</dc:creator>
  <cp:lastModifiedBy>user</cp:lastModifiedBy>
  <cp:revision>21</cp:revision>
  <dcterms:created xsi:type="dcterms:W3CDTF">2020-04-23T06:28:02Z</dcterms:created>
  <dcterms:modified xsi:type="dcterms:W3CDTF">2023-12-13T07:00:31Z</dcterms:modified>
</cp:coreProperties>
</file>