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1" r:id="rId12"/>
    <p:sldId id="304" r:id="rId13"/>
    <p:sldId id="305" r:id="rId14"/>
    <p:sldId id="306" r:id="rId15"/>
    <p:sldId id="307" r:id="rId16"/>
    <p:sldId id="308" r:id="rId17"/>
    <p:sldId id="30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63" r:id="rId42"/>
    <p:sldId id="25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479FBE"/>
    <a:srgbClr val="71A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AD8F9-CADD-42A2-964A-21C1B6C1B285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8636CD-B9BB-4E50-9282-6FE8AD235C2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</a:rPr>
            <a:t>Реклама товара, услуги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52A20FF9-1B61-47C0-841E-D39E494F2DE3}" type="parTrans" cxnId="{5D9FCF44-C82B-496F-9082-282014E88C89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184509D4-9D5E-407B-91E3-7AC4666867E7}" type="sibTrans" cxnId="{5D9FCF44-C82B-496F-9082-282014E88C89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CA31DF76-0329-4E49-92BF-714B4B51158D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bg1"/>
              </a:solidFill>
              <a:effectLst/>
            </a:rPr>
            <a:t>Перво</a:t>
          </a:r>
          <a:r>
            <a:rPr lang="ru-RU" sz="2400" dirty="0" smtClean="0">
              <a:solidFill>
                <a:schemeClr val="bg1"/>
              </a:solidFill>
              <a:effectLst/>
            </a:rPr>
            <a:t>-начальная</a:t>
          </a:r>
          <a:endParaRPr lang="ru-RU" sz="2400" dirty="0">
            <a:solidFill>
              <a:schemeClr val="bg1"/>
            </a:solidFill>
            <a:effectLst/>
          </a:endParaRPr>
        </a:p>
      </dgm:t>
    </dgm:pt>
    <dgm:pt modelId="{BBAB730D-7665-43CE-B10A-AA8D4E3A6BEF}" type="parTrans" cxnId="{6E0B0CFF-48B8-40F0-88EE-54D0C15CD3C4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1B7BED4A-8240-4AAE-8C20-44857F93F091}" type="sibTrans" cxnId="{6E0B0CFF-48B8-40F0-88EE-54D0C15CD3C4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AE6E4206-1861-4517-8A90-A727A79AE96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/>
            </a:rPr>
            <a:t>Конку-рентная</a:t>
          </a:r>
          <a:endParaRPr lang="ru-RU" sz="2400" dirty="0">
            <a:solidFill>
              <a:schemeClr val="bg1"/>
            </a:solidFill>
            <a:effectLst/>
          </a:endParaRPr>
        </a:p>
      </dgm:t>
    </dgm:pt>
    <dgm:pt modelId="{4B629972-E79A-4EC8-84D6-7EA9F3B9F475}" type="parTrans" cxnId="{A2B8220C-B735-446D-8ED1-1B81F484D918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06813F97-80F5-466C-AB43-8D3F72469812}" type="sibTrans" cxnId="{A2B8220C-B735-446D-8ED1-1B81F484D918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67E30C02-17AA-406D-A362-9B259F91B8B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</a:rPr>
            <a:t>Реклама фирмы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D7141D24-0F02-4D8E-9C53-845BE52818C3}" type="parTrans" cxnId="{1C52E597-A68D-4B0C-82FA-05F0F1A01075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4B7B7EDA-0CC9-475D-8653-972237C6BAE4}" type="sibTrans" cxnId="{1C52E597-A68D-4B0C-82FA-05F0F1A01075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031388DD-3AC7-4002-89AD-4871C41DED5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Сохранная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72108153-2975-44FB-90B6-997271DF9116}" type="parTrans" cxnId="{67456FA9-D236-4A97-B75F-1A0A42E8C1B4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11315FDB-860A-4645-B219-0B0107F7AF4E}" type="sibTrans" cxnId="{67456FA9-D236-4A97-B75F-1A0A42E8C1B4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E47EDD30-51C3-41BD-AC7B-2A7AC7A5E8C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/>
            </a:rPr>
            <a:t>Реклама</a:t>
          </a:r>
          <a:endParaRPr lang="ru-RU" dirty="0">
            <a:solidFill>
              <a:schemeClr val="bg1"/>
            </a:solidFill>
            <a:effectLst/>
          </a:endParaRPr>
        </a:p>
      </dgm:t>
    </dgm:pt>
    <dgm:pt modelId="{D5DB290D-9E33-4597-B469-B4583048C1A3}" type="sibTrans" cxnId="{5D0E98F5-13FD-4191-A25D-308AFB1F3439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FE6AA3B7-6886-4FC1-9900-A1872EAB3657}" type="parTrans" cxnId="{5D0E98F5-13FD-4191-A25D-308AFB1F3439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1F63C777-DBA9-4E71-8ECE-A02E8BBB9107}" type="pres">
      <dgm:prSet presAssocID="{D57AD8F9-CADD-42A2-964A-21C1B6C1B2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6FAC65-76C8-41D1-A45D-17475A554F18}" type="pres">
      <dgm:prSet presAssocID="{E47EDD30-51C3-41BD-AC7B-2A7AC7A5E8C5}" presName="vertOne" presStyleCnt="0"/>
      <dgm:spPr/>
      <dgm:t>
        <a:bodyPr/>
        <a:lstStyle/>
        <a:p>
          <a:endParaRPr lang="ru-RU"/>
        </a:p>
      </dgm:t>
    </dgm:pt>
    <dgm:pt modelId="{42A3D66A-62F8-419C-BFCD-7919C1D7EF52}" type="pres">
      <dgm:prSet presAssocID="{E47EDD30-51C3-41BD-AC7B-2A7AC7A5E8C5}" presName="txOne" presStyleLbl="node0" presStyleIdx="0" presStyleCnt="1" custScaleY="20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8DB3D-9949-4782-84CA-0B6D916C1A8D}" type="pres">
      <dgm:prSet presAssocID="{E47EDD30-51C3-41BD-AC7B-2A7AC7A5E8C5}" presName="parTransOne" presStyleCnt="0"/>
      <dgm:spPr/>
      <dgm:t>
        <a:bodyPr/>
        <a:lstStyle/>
        <a:p>
          <a:endParaRPr lang="ru-RU"/>
        </a:p>
      </dgm:t>
    </dgm:pt>
    <dgm:pt modelId="{B916D5B1-1D95-4D5F-9F89-CB7C3272472D}" type="pres">
      <dgm:prSet presAssocID="{E47EDD30-51C3-41BD-AC7B-2A7AC7A5E8C5}" presName="horzOne" presStyleCnt="0"/>
      <dgm:spPr/>
      <dgm:t>
        <a:bodyPr/>
        <a:lstStyle/>
        <a:p>
          <a:endParaRPr lang="ru-RU"/>
        </a:p>
      </dgm:t>
    </dgm:pt>
    <dgm:pt modelId="{5D6F33B0-9517-4226-9934-B38686FD017E}" type="pres">
      <dgm:prSet presAssocID="{E28636CD-B9BB-4E50-9282-6FE8AD235C21}" presName="vertTwo" presStyleCnt="0"/>
      <dgm:spPr/>
      <dgm:t>
        <a:bodyPr/>
        <a:lstStyle/>
        <a:p>
          <a:endParaRPr lang="ru-RU"/>
        </a:p>
      </dgm:t>
    </dgm:pt>
    <dgm:pt modelId="{FD1980F1-846C-4266-88B4-061E73C16BB7}" type="pres">
      <dgm:prSet presAssocID="{E28636CD-B9BB-4E50-9282-6FE8AD235C21}" presName="txTwo" presStyleLbl="node2" presStyleIdx="0" presStyleCnt="2" custScaleX="97611" custScaleY="23801" custLinFactNeighborX="-19437" custLinFactNeighborY="-3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F46B4-273E-4200-8FE2-93009D7A37FF}" type="pres">
      <dgm:prSet presAssocID="{E28636CD-B9BB-4E50-9282-6FE8AD235C21}" presName="parTransTwo" presStyleCnt="0"/>
      <dgm:spPr/>
      <dgm:t>
        <a:bodyPr/>
        <a:lstStyle/>
        <a:p>
          <a:endParaRPr lang="ru-RU"/>
        </a:p>
      </dgm:t>
    </dgm:pt>
    <dgm:pt modelId="{90C2D8A9-4F62-4524-8E02-0FCD43843906}" type="pres">
      <dgm:prSet presAssocID="{E28636CD-B9BB-4E50-9282-6FE8AD235C21}" presName="horzTwo" presStyleCnt="0"/>
      <dgm:spPr/>
      <dgm:t>
        <a:bodyPr/>
        <a:lstStyle/>
        <a:p>
          <a:endParaRPr lang="ru-RU"/>
        </a:p>
      </dgm:t>
    </dgm:pt>
    <dgm:pt modelId="{2C771C1D-1223-4811-AC34-AD4DC38CDE72}" type="pres">
      <dgm:prSet presAssocID="{CA31DF76-0329-4E49-92BF-714B4B51158D}" presName="vertThree" presStyleCnt="0"/>
      <dgm:spPr/>
      <dgm:t>
        <a:bodyPr/>
        <a:lstStyle/>
        <a:p>
          <a:endParaRPr lang="ru-RU"/>
        </a:p>
      </dgm:t>
    </dgm:pt>
    <dgm:pt modelId="{CDDC2ED0-B1EF-45EF-AD19-2B74D88AE573}" type="pres">
      <dgm:prSet presAssocID="{CA31DF76-0329-4E49-92BF-714B4B51158D}" presName="txThree" presStyleLbl="node3" presStyleIdx="0" presStyleCnt="3" custScaleY="49866" custLinFactNeighborX="-11" custLinFactNeighborY="-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A4F63A-620B-4071-A296-9B0BCEDF6F2C}" type="pres">
      <dgm:prSet presAssocID="{CA31DF76-0329-4E49-92BF-714B4B51158D}" presName="horzThree" presStyleCnt="0"/>
      <dgm:spPr/>
      <dgm:t>
        <a:bodyPr/>
        <a:lstStyle/>
        <a:p>
          <a:endParaRPr lang="ru-RU"/>
        </a:p>
      </dgm:t>
    </dgm:pt>
    <dgm:pt modelId="{0E63D02A-9894-4BA1-8B6C-29882BE85B72}" type="pres">
      <dgm:prSet presAssocID="{1B7BED4A-8240-4AAE-8C20-44857F93F091}" presName="sibSpaceThree" presStyleCnt="0"/>
      <dgm:spPr/>
      <dgm:t>
        <a:bodyPr/>
        <a:lstStyle/>
        <a:p>
          <a:endParaRPr lang="ru-RU"/>
        </a:p>
      </dgm:t>
    </dgm:pt>
    <dgm:pt modelId="{F255C0A7-944C-472B-8B12-4A18D934A35C}" type="pres">
      <dgm:prSet presAssocID="{AE6E4206-1861-4517-8A90-A727A79AE96E}" presName="vertThree" presStyleCnt="0"/>
      <dgm:spPr/>
      <dgm:t>
        <a:bodyPr/>
        <a:lstStyle/>
        <a:p>
          <a:endParaRPr lang="ru-RU"/>
        </a:p>
      </dgm:t>
    </dgm:pt>
    <dgm:pt modelId="{5CACDB10-A28D-467F-8C57-4B73E176296F}" type="pres">
      <dgm:prSet presAssocID="{AE6E4206-1861-4517-8A90-A727A79AE96E}" presName="txThree" presStyleLbl="node3" presStyleIdx="1" presStyleCnt="3" custScaleX="109313" custScaleY="49866" custLinFactNeighborX="48970" custLinFactNeighborY="-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A1B33-D57F-47CC-8D56-C99B96731EBD}" type="pres">
      <dgm:prSet presAssocID="{AE6E4206-1861-4517-8A90-A727A79AE96E}" presName="horzThree" presStyleCnt="0"/>
      <dgm:spPr/>
      <dgm:t>
        <a:bodyPr/>
        <a:lstStyle/>
        <a:p>
          <a:endParaRPr lang="ru-RU"/>
        </a:p>
      </dgm:t>
    </dgm:pt>
    <dgm:pt modelId="{41ACF21D-676E-4452-ACD4-642AD5CF4A81}" type="pres">
      <dgm:prSet presAssocID="{184509D4-9D5E-407B-91E3-7AC4666867E7}" presName="sibSpaceTwo" presStyleCnt="0"/>
      <dgm:spPr/>
      <dgm:t>
        <a:bodyPr/>
        <a:lstStyle/>
        <a:p>
          <a:endParaRPr lang="ru-RU"/>
        </a:p>
      </dgm:t>
    </dgm:pt>
    <dgm:pt modelId="{3566BEE7-4EF7-4575-AAC5-1C9F9AB1D37F}" type="pres">
      <dgm:prSet presAssocID="{67E30C02-17AA-406D-A362-9B259F91B8B7}" presName="vertTwo" presStyleCnt="0"/>
      <dgm:spPr/>
      <dgm:t>
        <a:bodyPr/>
        <a:lstStyle/>
        <a:p>
          <a:endParaRPr lang="ru-RU"/>
        </a:p>
      </dgm:t>
    </dgm:pt>
    <dgm:pt modelId="{5754155F-CE1D-42B1-9F8D-66FE03352A23}" type="pres">
      <dgm:prSet presAssocID="{67E30C02-17AA-406D-A362-9B259F91B8B7}" presName="txTwo" presStyleLbl="node2" presStyleIdx="1" presStyleCnt="2" custScaleX="192220" custScaleY="23801" custLinFactNeighborX="1601" custLinFactNeighborY="-3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EED58-4372-4ECA-806C-A7AF27A19EEC}" type="pres">
      <dgm:prSet presAssocID="{67E30C02-17AA-406D-A362-9B259F91B8B7}" presName="parTransTwo" presStyleCnt="0"/>
      <dgm:spPr/>
      <dgm:t>
        <a:bodyPr/>
        <a:lstStyle/>
        <a:p>
          <a:endParaRPr lang="ru-RU"/>
        </a:p>
      </dgm:t>
    </dgm:pt>
    <dgm:pt modelId="{7A3D0568-C51F-4784-B6A7-8D5E04924050}" type="pres">
      <dgm:prSet presAssocID="{67E30C02-17AA-406D-A362-9B259F91B8B7}" presName="horzTwo" presStyleCnt="0"/>
      <dgm:spPr/>
      <dgm:t>
        <a:bodyPr/>
        <a:lstStyle/>
        <a:p>
          <a:endParaRPr lang="ru-RU"/>
        </a:p>
      </dgm:t>
    </dgm:pt>
    <dgm:pt modelId="{A2EB56CF-1B9A-4BF7-9D66-AB6E446F1855}" type="pres">
      <dgm:prSet presAssocID="{031388DD-3AC7-4002-89AD-4871C41DED56}" presName="vertThree" presStyleCnt="0"/>
      <dgm:spPr/>
      <dgm:t>
        <a:bodyPr/>
        <a:lstStyle/>
        <a:p>
          <a:endParaRPr lang="ru-RU"/>
        </a:p>
      </dgm:t>
    </dgm:pt>
    <dgm:pt modelId="{D2DFBF93-7158-4B44-9125-DC635578C297}" type="pres">
      <dgm:prSet presAssocID="{031388DD-3AC7-4002-89AD-4871C41DED56}" presName="txThree" presStyleLbl="node3" presStyleIdx="2" presStyleCnt="3" custScaleY="49866" custLinFactNeighborX="44001" custLinFactNeighborY="-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A6186-7DF5-4A9C-B2B1-AAC5F91F4B9C}" type="pres">
      <dgm:prSet presAssocID="{031388DD-3AC7-4002-89AD-4871C41DED56}" presName="horzThree" presStyleCnt="0"/>
      <dgm:spPr/>
      <dgm:t>
        <a:bodyPr/>
        <a:lstStyle/>
        <a:p>
          <a:endParaRPr lang="ru-RU"/>
        </a:p>
      </dgm:t>
    </dgm:pt>
  </dgm:ptLst>
  <dgm:cxnLst>
    <dgm:cxn modelId="{5D0E98F5-13FD-4191-A25D-308AFB1F3439}" srcId="{D57AD8F9-CADD-42A2-964A-21C1B6C1B285}" destId="{E47EDD30-51C3-41BD-AC7B-2A7AC7A5E8C5}" srcOrd="0" destOrd="0" parTransId="{FE6AA3B7-6886-4FC1-9900-A1872EAB3657}" sibTransId="{D5DB290D-9E33-4597-B469-B4583048C1A3}"/>
    <dgm:cxn modelId="{67456FA9-D236-4A97-B75F-1A0A42E8C1B4}" srcId="{67E30C02-17AA-406D-A362-9B259F91B8B7}" destId="{031388DD-3AC7-4002-89AD-4871C41DED56}" srcOrd="0" destOrd="0" parTransId="{72108153-2975-44FB-90B6-997271DF9116}" sibTransId="{11315FDB-860A-4645-B219-0B0107F7AF4E}"/>
    <dgm:cxn modelId="{313FE911-1065-4262-8519-5FF096000996}" type="presOf" srcId="{D57AD8F9-CADD-42A2-964A-21C1B6C1B285}" destId="{1F63C777-DBA9-4E71-8ECE-A02E8BBB9107}" srcOrd="0" destOrd="0" presId="urn:microsoft.com/office/officeart/2005/8/layout/hierarchy4"/>
    <dgm:cxn modelId="{1C52E597-A68D-4B0C-82FA-05F0F1A01075}" srcId="{E47EDD30-51C3-41BD-AC7B-2A7AC7A5E8C5}" destId="{67E30C02-17AA-406D-A362-9B259F91B8B7}" srcOrd="1" destOrd="0" parTransId="{D7141D24-0F02-4D8E-9C53-845BE52818C3}" sibTransId="{4B7B7EDA-0CC9-475D-8653-972237C6BAE4}"/>
    <dgm:cxn modelId="{12833FE4-82E6-4C12-B575-FD83F38B2677}" type="presOf" srcId="{E47EDD30-51C3-41BD-AC7B-2A7AC7A5E8C5}" destId="{42A3D66A-62F8-419C-BFCD-7919C1D7EF52}" srcOrd="0" destOrd="0" presId="urn:microsoft.com/office/officeart/2005/8/layout/hierarchy4"/>
    <dgm:cxn modelId="{A2B8220C-B735-446D-8ED1-1B81F484D918}" srcId="{E28636CD-B9BB-4E50-9282-6FE8AD235C21}" destId="{AE6E4206-1861-4517-8A90-A727A79AE96E}" srcOrd="1" destOrd="0" parTransId="{4B629972-E79A-4EC8-84D6-7EA9F3B9F475}" sibTransId="{06813F97-80F5-466C-AB43-8D3F72469812}"/>
    <dgm:cxn modelId="{6E0B0CFF-48B8-40F0-88EE-54D0C15CD3C4}" srcId="{E28636CD-B9BB-4E50-9282-6FE8AD235C21}" destId="{CA31DF76-0329-4E49-92BF-714B4B51158D}" srcOrd="0" destOrd="0" parTransId="{BBAB730D-7665-43CE-B10A-AA8D4E3A6BEF}" sibTransId="{1B7BED4A-8240-4AAE-8C20-44857F93F091}"/>
    <dgm:cxn modelId="{415FB404-92D6-4889-A5FC-7AE007CFD70F}" type="presOf" srcId="{E28636CD-B9BB-4E50-9282-6FE8AD235C21}" destId="{FD1980F1-846C-4266-88B4-061E73C16BB7}" srcOrd="0" destOrd="0" presId="urn:microsoft.com/office/officeart/2005/8/layout/hierarchy4"/>
    <dgm:cxn modelId="{AFD6CC13-B92A-4488-A0EE-EE38CEDDBD4D}" type="presOf" srcId="{67E30C02-17AA-406D-A362-9B259F91B8B7}" destId="{5754155F-CE1D-42B1-9F8D-66FE03352A23}" srcOrd="0" destOrd="0" presId="urn:microsoft.com/office/officeart/2005/8/layout/hierarchy4"/>
    <dgm:cxn modelId="{FB36DC9E-83A8-41FF-B5B2-A090A0D5ABA9}" type="presOf" srcId="{031388DD-3AC7-4002-89AD-4871C41DED56}" destId="{D2DFBF93-7158-4B44-9125-DC635578C297}" srcOrd="0" destOrd="0" presId="urn:microsoft.com/office/officeart/2005/8/layout/hierarchy4"/>
    <dgm:cxn modelId="{B2FA9D91-B3AC-4996-B41B-E808FCF5C535}" type="presOf" srcId="{CA31DF76-0329-4E49-92BF-714B4B51158D}" destId="{CDDC2ED0-B1EF-45EF-AD19-2B74D88AE573}" srcOrd="0" destOrd="0" presId="urn:microsoft.com/office/officeart/2005/8/layout/hierarchy4"/>
    <dgm:cxn modelId="{967280F3-1E5A-4E22-B13C-CA89D5F37A16}" type="presOf" srcId="{AE6E4206-1861-4517-8A90-A727A79AE96E}" destId="{5CACDB10-A28D-467F-8C57-4B73E176296F}" srcOrd="0" destOrd="0" presId="urn:microsoft.com/office/officeart/2005/8/layout/hierarchy4"/>
    <dgm:cxn modelId="{5D9FCF44-C82B-496F-9082-282014E88C89}" srcId="{E47EDD30-51C3-41BD-AC7B-2A7AC7A5E8C5}" destId="{E28636CD-B9BB-4E50-9282-6FE8AD235C21}" srcOrd="0" destOrd="0" parTransId="{52A20FF9-1B61-47C0-841E-D39E494F2DE3}" sibTransId="{184509D4-9D5E-407B-91E3-7AC4666867E7}"/>
    <dgm:cxn modelId="{23450369-E873-4F43-A81E-794B2CDC8ACE}" type="presParOf" srcId="{1F63C777-DBA9-4E71-8ECE-A02E8BBB9107}" destId="{776FAC65-76C8-41D1-A45D-17475A554F18}" srcOrd="0" destOrd="0" presId="urn:microsoft.com/office/officeart/2005/8/layout/hierarchy4"/>
    <dgm:cxn modelId="{75774528-9D47-4E6C-87DE-72B1382A39FE}" type="presParOf" srcId="{776FAC65-76C8-41D1-A45D-17475A554F18}" destId="{42A3D66A-62F8-419C-BFCD-7919C1D7EF52}" srcOrd="0" destOrd="0" presId="urn:microsoft.com/office/officeart/2005/8/layout/hierarchy4"/>
    <dgm:cxn modelId="{8F8EDF09-6993-44DA-A6CC-F4811872D52A}" type="presParOf" srcId="{776FAC65-76C8-41D1-A45D-17475A554F18}" destId="{95D8DB3D-9949-4782-84CA-0B6D916C1A8D}" srcOrd="1" destOrd="0" presId="urn:microsoft.com/office/officeart/2005/8/layout/hierarchy4"/>
    <dgm:cxn modelId="{BB2E6D78-628C-4013-BFD0-4841A82F7F9A}" type="presParOf" srcId="{776FAC65-76C8-41D1-A45D-17475A554F18}" destId="{B916D5B1-1D95-4D5F-9F89-CB7C3272472D}" srcOrd="2" destOrd="0" presId="urn:microsoft.com/office/officeart/2005/8/layout/hierarchy4"/>
    <dgm:cxn modelId="{F7B3793A-B439-4E03-87AB-026E2F41EECF}" type="presParOf" srcId="{B916D5B1-1D95-4D5F-9F89-CB7C3272472D}" destId="{5D6F33B0-9517-4226-9934-B38686FD017E}" srcOrd="0" destOrd="0" presId="urn:microsoft.com/office/officeart/2005/8/layout/hierarchy4"/>
    <dgm:cxn modelId="{FBF77E36-BAD0-470F-8AF6-4A6CFEFC7DCE}" type="presParOf" srcId="{5D6F33B0-9517-4226-9934-B38686FD017E}" destId="{FD1980F1-846C-4266-88B4-061E73C16BB7}" srcOrd="0" destOrd="0" presId="urn:microsoft.com/office/officeart/2005/8/layout/hierarchy4"/>
    <dgm:cxn modelId="{74054BDA-88F1-4240-80CE-AA9AB34D251E}" type="presParOf" srcId="{5D6F33B0-9517-4226-9934-B38686FD017E}" destId="{29AF46B4-273E-4200-8FE2-93009D7A37FF}" srcOrd="1" destOrd="0" presId="urn:microsoft.com/office/officeart/2005/8/layout/hierarchy4"/>
    <dgm:cxn modelId="{C0CCBCBE-AC2C-4445-A824-D6BE1A84073C}" type="presParOf" srcId="{5D6F33B0-9517-4226-9934-B38686FD017E}" destId="{90C2D8A9-4F62-4524-8E02-0FCD43843906}" srcOrd="2" destOrd="0" presId="urn:microsoft.com/office/officeart/2005/8/layout/hierarchy4"/>
    <dgm:cxn modelId="{FE049E62-DD90-473D-9641-07A319361A83}" type="presParOf" srcId="{90C2D8A9-4F62-4524-8E02-0FCD43843906}" destId="{2C771C1D-1223-4811-AC34-AD4DC38CDE72}" srcOrd="0" destOrd="0" presId="urn:microsoft.com/office/officeart/2005/8/layout/hierarchy4"/>
    <dgm:cxn modelId="{0253E43A-6C80-488F-9D9B-2F46179381CA}" type="presParOf" srcId="{2C771C1D-1223-4811-AC34-AD4DC38CDE72}" destId="{CDDC2ED0-B1EF-45EF-AD19-2B74D88AE573}" srcOrd="0" destOrd="0" presId="urn:microsoft.com/office/officeart/2005/8/layout/hierarchy4"/>
    <dgm:cxn modelId="{C28B449B-0C5D-461F-A6EC-EDB70D11B62C}" type="presParOf" srcId="{2C771C1D-1223-4811-AC34-AD4DC38CDE72}" destId="{FBA4F63A-620B-4071-A296-9B0BCEDF6F2C}" srcOrd="1" destOrd="0" presId="urn:microsoft.com/office/officeart/2005/8/layout/hierarchy4"/>
    <dgm:cxn modelId="{2B1CD1EE-097A-46CD-979A-54A16CEA39B7}" type="presParOf" srcId="{90C2D8A9-4F62-4524-8E02-0FCD43843906}" destId="{0E63D02A-9894-4BA1-8B6C-29882BE85B72}" srcOrd="1" destOrd="0" presId="urn:microsoft.com/office/officeart/2005/8/layout/hierarchy4"/>
    <dgm:cxn modelId="{271ADA04-1A59-42EB-A0BB-123F0B1E1209}" type="presParOf" srcId="{90C2D8A9-4F62-4524-8E02-0FCD43843906}" destId="{F255C0A7-944C-472B-8B12-4A18D934A35C}" srcOrd="2" destOrd="0" presId="urn:microsoft.com/office/officeart/2005/8/layout/hierarchy4"/>
    <dgm:cxn modelId="{6DB3A7D7-13ED-4B9E-A0B9-4F64E110DBB6}" type="presParOf" srcId="{F255C0A7-944C-472B-8B12-4A18D934A35C}" destId="{5CACDB10-A28D-467F-8C57-4B73E176296F}" srcOrd="0" destOrd="0" presId="urn:microsoft.com/office/officeart/2005/8/layout/hierarchy4"/>
    <dgm:cxn modelId="{7483404A-1E74-4FF8-9789-02769380B0F1}" type="presParOf" srcId="{F255C0A7-944C-472B-8B12-4A18D934A35C}" destId="{88DA1B33-D57F-47CC-8D56-C99B96731EBD}" srcOrd="1" destOrd="0" presId="urn:microsoft.com/office/officeart/2005/8/layout/hierarchy4"/>
    <dgm:cxn modelId="{1289D210-BC15-4A8B-9D37-60DE7371BA04}" type="presParOf" srcId="{B916D5B1-1D95-4D5F-9F89-CB7C3272472D}" destId="{41ACF21D-676E-4452-ACD4-642AD5CF4A81}" srcOrd="1" destOrd="0" presId="urn:microsoft.com/office/officeart/2005/8/layout/hierarchy4"/>
    <dgm:cxn modelId="{E1A1DC3D-42F4-4CBF-8E37-E5C94A989F17}" type="presParOf" srcId="{B916D5B1-1D95-4D5F-9F89-CB7C3272472D}" destId="{3566BEE7-4EF7-4575-AAC5-1C9F9AB1D37F}" srcOrd="2" destOrd="0" presId="urn:microsoft.com/office/officeart/2005/8/layout/hierarchy4"/>
    <dgm:cxn modelId="{35E6471D-44BD-42DD-99C7-D9CAD226AD6B}" type="presParOf" srcId="{3566BEE7-4EF7-4575-AAC5-1C9F9AB1D37F}" destId="{5754155F-CE1D-42B1-9F8D-66FE03352A23}" srcOrd="0" destOrd="0" presId="urn:microsoft.com/office/officeart/2005/8/layout/hierarchy4"/>
    <dgm:cxn modelId="{1A7F39ED-EA38-4D5A-8F7F-8AB39D324BBF}" type="presParOf" srcId="{3566BEE7-4EF7-4575-AAC5-1C9F9AB1D37F}" destId="{10AEED58-4372-4ECA-806C-A7AF27A19EEC}" srcOrd="1" destOrd="0" presId="urn:microsoft.com/office/officeart/2005/8/layout/hierarchy4"/>
    <dgm:cxn modelId="{C6EE55E2-2E66-48B2-8D5F-050C23DE15FB}" type="presParOf" srcId="{3566BEE7-4EF7-4575-AAC5-1C9F9AB1D37F}" destId="{7A3D0568-C51F-4784-B6A7-8D5E04924050}" srcOrd="2" destOrd="0" presId="urn:microsoft.com/office/officeart/2005/8/layout/hierarchy4"/>
    <dgm:cxn modelId="{A8EAFCFF-00E9-423C-9EA4-57E016162AC6}" type="presParOf" srcId="{7A3D0568-C51F-4784-B6A7-8D5E04924050}" destId="{A2EB56CF-1B9A-4BF7-9D66-AB6E446F1855}" srcOrd="0" destOrd="0" presId="urn:microsoft.com/office/officeart/2005/8/layout/hierarchy4"/>
    <dgm:cxn modelId="{ABAE5F0C-07C0-405C-9DAF-EFF55DC0C866}" type="presParOf" srcId="{A2EB56CF-1B9A-4BF7-9D66-AB6E446F1855}" destId="{D2DFBF93-7158-4B44-9125-DC635578C297}" srcOrd="0" destOrd="0" presId="urn:microsoft.com/office/officeart/2005/8/layout/hierarchy4"/>
    <dgm:cxn modelId="{DC82DCB4-A9D8-41C8-ACB1-1F8502C7928C}" type="presParOf" srcId="{A2EB56CF-1B9A-4BF7-9D66-AB6E446F1855}" destId="{345A6186-7DF5-4A9C-B2B1-AAC5F91F4B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7FBAE-6A6F-412D-9656-557BFD63BBFD}" type="doc">
      <dgm:prSet loTypeId="urn:microsoft.com/office/officeart/2005/8/layout/radial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C6D7C1-BA15-43EE-AF53-EF5BC6C5467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Фирменный стиль</a:t>
          </a:r>
          <a:endParaRPr lang="ru-RU" dirty="0">
            <a:solidFill>
              <a:schemeClr val="bg1"/>
            </a:solidFill>
          </a:endParaRPr>
        </a:p>
      </dgm:t>
    </dgm:pt>
    <dgm:pt modelId="{8756864E-34C8-4435-857E-AC5D8D5BE446}" type="parTrans" cxnId="{CBA1D7AB-085B-438D-8098-96FDA23DFC3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BD070-C979-4763-B194-3D7A6D8C0E3F}" type="sibTrans" cxnId="{CBA1D7AB-085B-438D-8098-96FDA23DFC3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F38718-C741-46A5-80B1-CDB2CB2F03E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Товарный знак</a:t>
          </a:r>
          <a:endParaRPr lang="ru-RU" sz="1800" dirty="0">
            <a:solidFill>
              <a:schemeClr val="bg1"/>
            </a:solidFill>
          </a:endParaRPr>
        </a:p>
      </dgm:t>
    </dgm:pt>
    <dgm:pt modelId="{00BF898F-E770-4E8D-A91D-E9BF3B1C9F86}" type="parTrans" cxnId="{3EAD68C6-9055-4D5F-BD4C-B733D54138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E8885C-A951-4FAC-9FA1-B6D710B692C8}" type="sibTrans" cxnId="{3EAD68C6-9055-4D5F-BD4C-B733D54138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4864F4B-DAF8-4CA3-8E37-929E572CC23C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bg1"/>
              </a:solidFill>
            </a:rPr>
            <a:t>Фирменный блок</a:t>
          </a:r>
          <a:endParaRPr lang="ru-RU" sz="1500" dirty="0">
            <a:solidFill>
              <a:schemeClr val="bg1"/>
            </a:solidFill>
          </a:endParaRPr>
        </a:p>
      </dgm:t>
    </dgm:pt>
    <dgm:pt modelId="{B0852951-F05D-401B-88FD-B63CD5CD8DC5}" type="parTrans" cxnId="{28F27329-5DA3-4873-B206-6DB250F4A9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3D7988A-46BC-42A2-8382-72E86E86972A}" type="sibTrans" cxnId="{28F27329-5DA3-4873-B206-6DB250F4A9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840C5A-1CAA-4401-9441-7E22238CFDB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Логотип</a:t>
          </a:r>
          <a:endParaRPr lang="ru-RU" sz="1800" dirty="0">
            <a:solidFill>
              <a:schemeClr val="bg1"/>
            </a:solidFill>
          </a:endParaRPr>
        </a:p>
      </dgm:t>
    </dgm:pt>
    <dgm:pt modelId="{520B131E-2102-4277-BB29-A263905DC948}" type="parTrans" cxnId="{B2145DE3-8390-4347-B04D-BF777EACF5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E8636D-A005-4F94-A3FE-DEDC2E662BBA}" type="sibTrans" cxnId="{B2145DE3-8390-4347-B04D-BF777EACF5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26F2DE-9794-4E52-9B10-263DFD3628A0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Полиграфи-ческие</a:t>
          </a:r>
          <a:r>
            <a:rPr lang="ru-RU" dirty="0" smtClean="0">
              <a:solidFill>
                <a:schemeClr val="bg1"/>
              </a:solidFill>
            </a:rPr>
            <a:t> константы</a:t>
          </a:r>
          <a:endParaRPr lang="ru-RU" dirty="0">
            <a:solidFill>
              <a:schemeClr val="bg1"/>
            </a:solidFill>
          </a:endParaRPr>
        </a:p>
      </dgm:t>
    </dgm:pt>
    <dgm:pt modelId="{68D535AA-CE56-4F01-8E8B-EB5655918CAA}" type="parTrans" cxnId="{E5A8ABA9-75F2-45BB-8D52-C34AE74811E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37272B2-D9CF-4D28-8916-29641181194E}" type="sibTrans" cxnId="{E5A8ABA9-75F2-45BB-8D52-C34AE74811E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6BDFF6E-7BA7-4B3E-B404-DE7F1385C685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Фирменный цвет и комплект шрифтов</a:t>
          </a:r>
          <a:endParaRPr lang="ru-RU" dirty="0">
            <a:solidFill>
              <a:schemeClr val="bg1"/>
            </a:solidFill>
          </a:endParaRPr>
        </a:p>
      </dgm:t>
    </dgm:pt>
    <dgm:pt modelId="{CC2EB488-966E-46C7-BAFF-7AB3328A8F46}" type="parTrans" cxnId="{7A5A49FD-2306-4039-9932-4F1019D930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4A5F2E9-C739-44BA-AF30-2DEBF0DD6A1B}" type="sibTrans" cxnId="{7A5A49FD-2306-4039-9932-4F1019D930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25A9E8-81A1-4F9D-85B8-8DBDDA81E761}" type="pres">
      <dgm:prSet presAssocID="{E4F7FBAE-6A6F-412D-9656-557BFD63BB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69A90-553E-463E-9DCF-FD73D58FAAA0}" type="pres">
      <dgm:prSet presAssocID="{3EC6D7C1-BA15-43EE-AF53-EF5BC6C54679}" presName="centerShape" presStyleLbl="node0" presStyleIdx="0" presStyleCnt="1"/>
      <dgm:spPr/>
      <dgm:t>
        <a:bodyPr/>
        <a:lstStyle/>
        <a:p>
          <a:endParaRPr lang="ru-RU"/>
        </a:p>
      </dgm:t>
    </dgm:pt>
    <dgm:pt modelId="{17E0D35E-46F0-4FEB-869E-E09E20558884}" type="pres">
      <dgm:prSet presAssocID="{D6F38718-C741-46A5-80B1-CDB2CB2F03EF}" presName="node" presStyleLbl="node1" presStyleIdx="0" presStyleCnt="5" custScaleX="120149" custScaleY="120149" custRadScaleRad="102230" custRadScaleInc="-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3F932-C83C-4088-A758-E75D176B4E01}" type="pres">
      <dgm:prSet presAssocID="{D6F38718-C741-46A5-80B1-CDB2CB2F03EF}" presName="dummy" presStyleCnt="0"/>
      <dgm:spPr/>
      <dgm:t>
        <a:bodyPr/>
        <a:lstStyle/>
        <a:p>
          <a:endParaRPr lang="ru-RU"/>
        </a:p>
      </dgm:t>
    </dgm:pt>
    <dgm:pt modelId="{9595FCA7-197D-4032-AD8F-53B4C749D2FB}" type="pres">
      <dgm:prSet presAssocID="{93E8885C-A951-4FAC-9FA1-B6D710B692C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E046C81-8D75-4A0E-BCD4-286B9A726883}" type="pres">
      <dgm:prSet presAssocID="{54864F4B-DAF8-4CA3-8E37-929E572CC23C}" presName="node" presStyleLbl="node1" presStyleIdx="1" presStyleCnt="5" custScaleX="120149" custScaleY="12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9B8EF-D245-4C81-AFAD-550B3DD34F47}" type="pres">
      <dgm:prSet presAssocID="{54864F4B-DAF8-4CA3-8E37-929E572CC23C}" presName="dummy" presStyleCnt="0"/>
      <dgm:spPr/>
      <dgm:t>
        <a:bodyPr/>
        <a:lstStyle/>
        <a:p>
          <a:endParaRPr lang="ru-RU"/>
        </a:p>
      </dgm:t>
    </dgm:pt>
    <dgm:pt modelId="{DE8EBEC6-269A-406B-AC68-94C3145E1DF4}" type="pres">
      <dgm:prSet presAssocID="{13D7988A-46BC-42A2-8382-72E86E86972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FFE8D65-E92F-4CB0-ADBC-F58BF4882889}" type="pres">
      <dgm:prSet presAssocID="{F6BDFF6E-7BA7-4B3E-B404-DE7F1385C685}" presName="node" presStyleLbl="node1" presStyleIdx="2" presStyleCnt="5" custScaleX="120149" custScaleY="12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41B67-A686-40D9-8129-55EA2C7FC978}" type="pres">
      <dgm:prSet presAssocID="{F6BDFF6E-7BA7-4B3E-B404-DE7F1385C685}" presName="dummy" presStyleCnt="0"/>
      <dgm:spPr/>
      <dgm:t>
        <a:bodyPr/>
        <a:lstStyle/>
        <a:p>
          <a:endParaRPr lang="ru-RU"/>
        </a:p>
      </dgm:t>
    </dgm:pt>
    <dgm:pt modelId="{C722BF97-830A-4B98-8CEC-78534D9BB7AB}" type="pres">
      <dgm:prSet presAssocID="{64A5F2E9-C739-44BA-AF30-2DEBF0DD6A1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7559B90-8F8C-47E4-A8F6-2549A96E98B0}" type="pres">
      <dgm:prSet presAssocID="{5B840C5A-1CAA-4401-9441-7E22238CFDBC}" presName="node" presStyleLbl="node1" presStyleIdx="3" presStyleCnt="5" custScaleX="120149" custScaleY="12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E8B84-FD3A-4806-A172-22966EF92ADA}" type="pres">
      <dgm:prSet presAssocID="{5B840C5A-1CAA-4401-9441-7E22238CFDBC}" presName="dummy" presStyleCnt="0"/>
      <dgm:spPr/>
      <dgm:t>
        <a:bodyPr/>
        <a:lstStyle/>
        <a:p>
          <a:endParaRPr lang="ru-RU"/>
        </a:p>
      </dgm:t>
    </dgm:pt>
    <dgm:pt modelId="{63CE0F09-3FB1-4AF4-A2B6-0AD20422AD60}" type="pres">
      <dgm:prSet presAssocID="{4CE8636D-A005-4F94-A3FE-DEDC2E662BB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D10A086-940D-4524-8DD4-5DE1403F0376}" type="pres">
      <dgm:prSet presAssocID="{7826F2DE-9794-4E52-9B10-263DFD3628A0}" presName="node" presStyleLbl="node1" presStyleIdx="4" presStyleCnt="5" custScaleX="120149" custScaleY="12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17B5E-7479-4B5D-A05C-548015BB45B6}" type="pres">
      <dgm:prSet presAssocID="{7826F2DE-9794-4E52-9B10-263DFD3628A0}" presName="dummy" presStyleCnt="0"/>
      <dgm:spPr/>
      <dgm:t>
        <a:bodyPr/>
        <a:lstStyle/>
        <a:p>
          <a:endParaRPr lang="ru-RU"/>
        </a:p>
      </dgm:t>
    </dgm:pt>
    <dgm:pt modelId="{656EB19F-8116-4AD2-89FA-E59838DF3AB9}" type="pres">
      <dgm:prSet presAssocID="{F37272B2-D9CF-4D28-8916-29641181194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5A8ABA9-75F2-45BB-8D52-C34AE74811ED}" srcId="{3EC6D7C1-BA15-43EE-AF53-EF5BC6C54679}" destId="{7826F2DE-9794-4E52-9B10-263DFD3628A0}" srcOrd="4" destOrd="0" parTransId="{68D535AA-CE56-4F01-8E8B-EB5655918CAA}" sibTransId="{F37272B2-D9CF-4D28-8916-29641181194E}"/>
    <dgm:cxn modelId="{AAA8EDAE-9D94-4A1D-A260-0B544EE940A7}" type="presOf" srcId="{4CE8636D-A005-4F94-A3FE-DEDC2E662BBA}" destId="{63CE0F09-3FB1-4AF4-A2B6-0AD20422AD60}" srcOrd="0" destOrd="0" presId="urn:microsoft.com/office/officeart/2005/8/layout/radial6"/>
    <dgm:cxn modelId="{1DCB2999-04A0-4EC1-8CC6-853AAA133280}" type="presOf" srcId="{13D7988A-46BC-42A2-8382-72E86E86972A}" destId="{DE8EBEC6-269A-406B-AC68-94C3145E1DF4}" srcOrd="0" destOrd="0" presId="urn:microsoft.com/office/officeart/2005/8/layout/radial6"/>
    <dgm:cxn modelId="{7A5A49FD-2306-4039-9932-4F1019D930DC}" srcId="{3EC6D7C1-BA15-43EE-AF53-EF5BC6C54679}" destId="{F6BDFF6E-7BA7-4B3E-B404-DE7F1385C685}" srcOrd="2" destOrd="0" parTransId="{CC2EB488-966E-46C7-BAFF-7AB3328A8F46}" sibTransId="{64A5F2E9-C739-44BA-AF30-2DEBF0DD6A1B}"/>
    <dgm:cxn modelId="{E176B846-7294-4A92-AAD9-F03FBBA47948}" type="presOf" srcId="{E4F7FBAE-6A6F-412D-9656-557BFD63BBFD}" destId="{9325A9E8-81A1-4F9D-85B8-8DBDDA81E761}" srcOrd="0" destOrd="0" presId="urn:microsoft.com/office/officeart/2005/8/layout/radial6"/>
    <dgm:cxn modelId="{CBA1D7AB-085B-438D-8098-96FDA23DFC34}" srcId="{E4F7FBAE-6A6F-412D-9656-557BFD63BBFD}" destId="{3EC6D7C1-BA15-43EE-AF53-EF5BC6C54679}" srcOrd="0" destOrd="0" parTransId="{8756864E-34C8-4435-857E-AC5D8D5BE446}" sibTransId="{B58BD070-C979-4763-B194-3D7A6D8C0E3F}"/>
    <dgm:cxn modelId="{3262BD08-472B-4E77-A976-691A89468A41}" type="presOf" srcId="{7826F2DE-9794-4E52-9B10-263DFD3628A0}" destId="{AD10A086-940D-4524-8DD4-5DE1403F0376}" srcOrd="0" destOrd="0" presId="urn:microsoft.com/office/officeart/2005/8/layout/radial6"/>
    <dgm:cxn modelId="{17CE6FED-ED1F-4CC8-8A89-82F8C9A6949F}" type="presOf" srcId="{54864F4B-DAF8-4CA3-8E37-929E572CC23C}" destId="{6E046C81-8D75-4A0E-BCD4-286B9A726883}" srcOrd="0" destOrd="0" presId="urn:microsoft.com/office/officeart/2005/8/layout/radial6"/>
    <dgm:cxn modelId="{3EAD68C6-9055-4D5F-BD4C-B733D5413828}" srcId="{3EC6D7C1-BA15-43EE-AF53-EF5BC6C54679}" destId="{D6F38718-C741-46A5-80B1-CDB2CB2F03EF}" srcOrd="0" destOrd="0" parTransId="{00BF898F-E770-4E8D-A91D-E9BF3B1C9F86}" sibTransId="{93E8885C-A951-4FAC-9FA1-B6D710B692C8}"/>
    <dgm:cxn modelId="{91BD638F-8DCE-4306-A9CC-2D69E345D154}" type="presOf" srcId="{5B840C5A-1CAA-4401-9441-7E22238CFDBC}" destId="{D7559B90-8F8C-47E4-A8F6-2549A96E98B0}" srcOrd="0" destOrd="0" presId="urn:microsoft.com/office/officeart/2005/8/layout/radial6"/>
    <dgm:cxn modelId="{6C64A906-BA72-40E4-AE88-B467FED33DB3}" type="presOf" srcId="{93E8885C-A951-4FAC-9FA1-B6D710B692C8}" destId="{9595FCA7-197D-4032-AD8F-53B4C749D2FB}" srcOrd="0" destOrd="0" presId="urn:microsoft.com/office/officeart/2005/8/layout/radial6"/>
    <dgm:cxn modelId="{28F27329-5DA3-4873-B206-6DB250F4A9EB}" srcId="{3EC6D7C1-BA15-43EE-AF53-EF5BC6C54679}" destId="{54864F4B-DAF8-4CA3-8E37-929E572CC23C}" srcOrd="1" destOrd="0" parTransId="{B0852951-F05D-401B-88FD-B63CD5CD8DC5}" sibTransId="{13D7988A-46BC-42A2-8382-72E86E86972A}"/>
    <dgm:cxn modelId="{B2145DE3-8390-4347-B04D-BF777EACF515}" srcId="{3EC6D7C1-BA15-43EE-AF53-EF5BC6C54679}" destId="{5B840C5A-1CAA-4401-9441-7E22238CFDBC}" srcOrd="3" destOrd="0" parTransId="{520B131E-2102-4277-BB29-A263905DC948}" sibTransId="{4CE8636D-A005-4F94-A3FE-DEDC2E662BBA}"/>
    <dgm:cxn modelId="{C42B6DE2-B628-4E3B-9E13-BE7468BD0840}" type="presOf" srcId="{64A5F2E9-C739-44BA-AF30-2DEBF0DD6A1B}" destId="{C722BF97-830A-4B98-8CEC-78534D9BB7AB}" srcOrd="0" destOrd="0" presId="urn:microsoft.com/office/officeart/2005/8/layout/radial6"/>
    <dgm:cxn modelId="{9A096E9E-1BC7-43BE-BC25-5020B44AE4E6}" type="presOf" srcId="{D6F38718-C741-46A5-80B1-CDB2CB2F03EF}" destId="{17E0D35E-46F0-4FEB-869E-E09E20558884}" srcOrd="0" destOrd="0" presId="urn:microsoft.com/office/officeart/2005/8/layout/radial6"/>
    <dgm:cxn modelId="{9839322F-05BF-4C78-8A06-D3AB4A526F01}" type="presOf" srcId="{F37272B2-D9CF-4D28-8916-29641181194E}" destId="{656EB19F-8116-4AD2-89FA-E59838DF3AB9}" srcOrd="0" destOrd="0" presId="urn:microsoft.com/office/officeart/2005/8/layout/radial6"/>
    <dgm:cxn modelId="{2EE35C9A-4AC1-4AA8-8D7F-9C6806F90112}" type="presOf" srcId="{F6BDFF6E-7BA7-4B3E-B404-DE7F1385C685}" destId="{7FFE8D65-E92F-4CB0-ADBC-F58BF4882889}" srcOrd="0" destOrd="0" presId="urn:microsoft.com/office/officeart/2005/8/layout/radial6"/>
    <dgm:cxn modelId="{AD1261A7-0C67-4129-846B-07DAF67F3C75}" type="presOf" srcId="{3EC6D7C1-BA15-43EE-AF53-EF5BC6C54679}" destId="{AF069A90-553E-463E-9DCF-FD73D58FAAA0}" srcOrd="0" destOrd="0" presId="urn:microsoft.com/office/officeart/2005/8/layout/radial6"/>
    <dgm:cxn modelId="{FE5B8938-F476-411A-87DA-743246C13653}" type="presParOf" srcId="{9325A9E8-81A1-4F9D-85B8-8DBDDA81E761}" destId="{AF069A90-553E-463E-9DCF-FD73D58FAAA0}" srcOrd="0" destOrd="0" presId="urn:microsoft.com/office/officeart/2005/8/layout/radial6"/>
    <dgm:cxn modelId="{85C891CE-16FC-49C3-A74A-16412D1BD0BF}" type="presParOf" srcId="{9325A9E8-81A1-4F9D-85B8-8DBDDA81E761}" destId="{17E0D35E-46F0-4FEB-869E-E09E20558884}" srcOrd="1" destOrd="0" presId="urn:microsoft.com/office/officeart/2005/8/layout/radial6"/>
    <dgm:cxn modelId="{675B1B4F-FFAE-4279-B1DC-98C1C9642437}" type="presParOf" srcId="{9325A9E8-81A1-4F9D-85B8-8DBDDA81E761}" destId="{3833F932-C83C-4088-A758-E75D176B4E01}" srcOrd="2" destOrd="0" presId="urn:microsoft.com/office/officeart/2005/8/layout/radial6"/>
    <dgm:cxn modelId="{58A128B5-1E63-42E1-B989-A98B278BA6A4}" type="presParOf" srcId="{9325A9E8-81A1-4F9D-85B8-8DBDDA81E761}" destId="{9595FCA7-197D-4032-AD8F-53B4C749D2FB}" srcOrd="3" destOrd="0" presId="urn:microsoft.com/office/officeart/2005/8/layout/radial6"/>
    <dgm:cxn modelId="{D460B14E-ED0A-43B2-BFEC-36CEB4D00C13}" type="presParOf" srcId="{9325A9E8-81A1-4F9D-85B8-8DBDDA81E761}" destId="{6E046C81-8D75-4A0E-BCD4-286B9A726883}" srcOrd="4" destOrd="0" presId="urn:microsoft.com/office/officeart/2005/8/layout/radial6"/>
    <dgm:cxn modelId="{1A9F40A6-7BF9-4978-825A-F4D441F7B7D5}" type="presParOf" srcId="{9325A9E8-81A1-4F9D-85B8-8DBDDA81E761}" destId="{5859B8EF-D245-4C81-AFAD-550B3DD34F47}" srcOrd="5" destOrd="0" presId="urn:microsoft.com/office/officeart/2005/8/layout/radial6"/>
    <dgm:cxn modelId="{A6DD5518-4B38-4B9A-95E5-C7FFAFA85C27}" type="presParOf" srcId="{9325A9E8-81A1-4F9D-85B8-8DBDDA81E761}" destId="{DE8EBEC6-269A-406B-AC68-94C3145E1DF4}" srcOrd="6" destOrd="0" presId="urn:microsoft.com/office/officeart/2005/8/layout/radial6"/>
    <dgm:cxn modelId="{EC944B7F-41EC-4E96-9E97-D82D1D756090}" type="presParOf" srcId="{9325A9E8-81A1-4F9D-85B8-8DBDDA81E761}" destId="{7FFE8D65-E92F-4CB0-ADBC-F58BF4882889}" srcOrd="7" destOrd="0" presId="urn:microsoft.com/office/officeart/2005/8/layout/radial6"/>
    <dgm:cxn modelId="{E9F4ACE4-3D3E-44C5-9C70-5FCC0953AC89}" type="presParOf" srcId="{9325A9E8-81A1-4F9D-85B8-8DBDDA81E761}" destId="{9F341B67-A686-40D9-8129-55EA2C7FC978}" srcOrd="8" destOrd="0" presId="urn:microsoft.com/office/officeart/2005/8/layout/radial6"/>
    <dgm:cxn modelId="{2847A97E-8177-4961-92B9-589B47F6C829}" type="presParOf" srcId="{9325A9E8-81A1-4F9D-85B8-8DBDDA81E761}" destId="{C722BF97-830A-4B98-8CEC-78534D9BB7AB}" srcOrd="9" destOrd="0" presId="urn:microsoft.com/office/officeart/2005/8/layout/radial6"/>
    <dgm:cxn modelId="{1720078C-0512-4912-B12A-75356774635A}" type="presParOf" srcId="{9325A9E8-81A1-4F9D-85B8-8DBDDA81E761}" destId="{D7559B90-8F8C-47E4-A8F6-2549A96E98B0}" srcOrd="10" destOrd="0" presId="urn:microsoft.com/office/officeart/2005/8/layout/radial6"/>
    <dgm:cxn modelId="{1F74AFF1-FDC8-432A-9187-F9C6536538AD}" type="presParOf" srcId="{9325A9E8-81A1-4F9D-85B8-8DBDDA81E761}" destId="{DE8E8B84-FD3A-4806-A172-22966EF92ADA}" srcOrd="11" destOrd="0" presId="urn:microsoft.com/office/officeart/2005/8/layout/radial6"/>
    <dgm:cxn modelId="{8D26E124-5C79-4BAD-B500-3201031256BB}" type="presParOf" srcId="{9325A9E8-81A1-4F9D-85B8-8DBDDA81E761}" destId="{63CE0F09-3FB1-4AF4-A2B6-0AD20422AD60}" srcOrd="12" destOrd="0" presId="urn:microsoft.com/office/officeart/2005/8/layout/radial6"/>
    <dgm:cxn modelId="{957415A4-4F12-4241-991A-2CC3B98E54E0}" type="presParOf" srcId="{9325A9E8-81A1-4F9D-85B8-8DBDDA81E761}" destId="{AD10A086-940D-4524-8DD4-5DE1403F0376}" srcOrd="13" destOrd="0" presId="urn:microsoft.com/office/officeart/2005/8/layout/radial6"/>
    <dgm:cxn modelId="{0B0485C2-F358-4969-B8BF-75BB0A28BEB4}" type="presParOf" srcId="{9325A9E8-81A1-4F9D-85B8-8DBDDA81E761}" destId="{89E17B5E-7479-4B5D-A05C-548015BB45B6}" srcOrd="14" destOrd="0" presId="urn:microsoft.com/office/officeart/2005/8/layout/radial6"/>
    <dgm:cxn modelId="{DBEA1FB7-A5CB-4456-992B-68B68547B76B}" type="presParOf" srcId="{9325A9E8-81A1-4F9D-85B8-8DBDDA81E761}" destId="{656EB19F-8116-4AD2-89FA-E59838DF3AB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D66A-62F8-419C-BFCD-7919C1D7EF52}">
      <dsp:nvSpPr>
        <dsp:cNvPr id="0" name=""/>
        <dsp:cNvSpPr/>
      </dsp:nvSpPr>
      <dsp:spPr>
        <a:xfrm>
          <a:off x="231" y="358"/>
          <a:ext cx="8443189" cy="776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bg1"/>
              </a:solidFill>
              <a:effectLst/>
            </a:rPr>
            <a:t>Реклама</a:t>
          </a:r>
          <a:endParaRPr lang="ru-RU" sz="3300" kern="1200" dirty="0">
            <a:solidFill>
              <a:schemeClr val="bg1"/>
            </a:solidFill>
            <a:effectLst/>
          </a:endParaRPr>
        </a:p>
      </dsp:txBody>
      <dsp:txXfrm>
        <a:off x="22983" y="23110"/>
        <a:ext cx="8397685" cy="731320"/>
      </dsp:txXfrm>
    </dsp:sp>
    <dsp:sp modelId="{FD1980F1-846C-4266-88B4-061E73C16BB7}">
      <dsp:nvSpPr>
        <dsp:cNvPr id="0" name=""/>
        <dsp:cNvSpPr/>
      </dsp:nvSpPr>
      <dsp:spPr>
        <a:xfrm>
          <a:off x="0" y="1057220"/>
          <a:ext cx="4249030" cy="896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1"/>
              </a:solidFill>
              <a:effectLst/>
            </a:rPr>
            <a:t>Реклама товара, услуги</a:t>
          </a:r>
          <a:endParaRPr lang="ru-RU" sz="3100" kern="1200" dirty="0">
            <a:solidFill>
              <a:schemeClr val="bg1"/>
            </a:solidFill>
            <a:effectLst/>
          </a:endParaRPr>
        </a:p>
      </dsp:txBody>
      <dsp:txXfrm>
        <a:off x="26252" y="1083472"/>
        <a:ext cx="4196526" cy="843811"/>
      </dsp:txXfrm>
    </dsp:sp>
    <dsp:sp modelId="{CDDC2ED0-B1EF-45EF-AD19-2B74D88AE573}">
      <dsp:nvSpPr>
        <dsp:cNvPr id="0" name=""/>
        <dsp:cNvSpPr/>
      </dsp:nvSpPr>
      <dsp:spPr>
        <a:xfrm>
          <a:off x="7" y="2481627"/>
          <a:ext cx="2038762" cy="1877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1"/>
              </a:solidFill>
              <a:effectLst/>
            </a:rPr>
            <a:t>Перво</a:t>
          </a:r>
          <a:r>
            <a:rPr lang="ru-RU" sz="2400" kern="1200" dirty="0" smtClean="0">
              <a:solidFill>
                <a:schemeClr val="bg1"/>
              </a:solidFill>
              <a:effectLst/>
            </a:rPr>
            <a:t>-начальная</a:t>
          </a:r>
          <a:endParaRPr lang="ru-RU" sz="2400" kern="1200" dirty="0">
            <a:solidFill>
              <a:schemeClr val="bg1"/>
            </a:solidFill>
            <a:effectLst/>
          </a:endParaRPr>
        </a:p>
      </dsp:txBody>
      <dsp:txXfrm>
        <a:off x="55009" y="2536629"/>
        <a:ext cx="1928758" cy="1767886"/>
      </dsp:txXfrm>
    </dsp:sp>
    <dsp:sp modelId="{5CACDB10-A28D-467F-8C57-4B73E176296F}">
      <dsp:nvSpPr>
        <dsp:cNvPr id="0" name=""/>
        <dsp:cNvSpPr/>
      </dsp:nvSpPr>
      <dsp:spPr>
        <a:xfrm>
          <a:off x="3123004" y="2481627"/>
          <a:ext cx="2228632" cy="1877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/>
            </a:rPr>
            <a:t>Конку-рентная</a:t>
          </a:r>
          <a:endParaRPr lang="ru-RU" sz="2400" kern="1200" dirty="0">
            <a:solidFill>
              <a:schemeClr val="bg1"/>
            </a:solidFill>
            <a:effectLst/>
          </a:endParaRPr>
        </a:p>
      </dsp:txBody>
      <dsp:txXfrm>
        <a:off x="3178006" y="2536629"/>
        <a:ext cx="2118628" cy="1767886"/>
      </dsp:txXfrm>
    </dsp:sp>
    <dsp:sp modelId="{5754155F-CE1D-42B1-9F8D-66FE03352A23}">
      <dsp:nvSpPr>
        <dsp:cNvPr id="0" name=""/>
        <dsp:cNvSpPr/>
      </dsp:nvSpPr>
      <dsp:spPr>
        <a:xfrm>
          <a:off x="4524742" y="1057220"/>
          <a:ext cx="3918910" cy="896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1"/>
              </a:solidFill>
              <a:effectLst/>
            </a:rPr>
            <a:t>Реклама фирмы</a:t>
          </a:r>
          <a:endParaRPr lang="ru-RU" sz="3100" kern="1200" dirty="0">
            <a:solidFill>
              <a:schemeClr val="bg1"/>
            </a:solidFill>
            <a:effectLst/>
          </a:endParaRPr>
        </a:p>
      </dsp:txBody>
      <dsp:txXfrm>
        <a:off x="4550994" y="1083472"/>
        <a:ext cx="3866406" cy="843811"/>
      </dsp:txXfrm>
    </dsp:sp>
    <dsp:sp modelId="{D2DFBF93-7158-4B44-9125-DC635578C297}">
      <dsp:nvSpPr>
        <dsp:cNvPr id="0" name=""/>
        <dsp:cNvSpPr/>
      </dsp:nvSpPr>
      <dsp:spPr>
        <a:xfrm>
          <a:off x="6361661" y="2481627"/>
          <a:ext cx="2038762" cy="1877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Сохранная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6416663" y="2536629"/>
        <a:ext cx="1928758" cy="176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EB19F-8116-4AD2-89FA-E59838DF3AB9}">
      <dsp:nvSpPr>
        <dsp:cNvPr id="0" name=""/>
        <dsp:cNvSpPr/>
      </dsp:nvSpPr>
      <dsp:spPr>
        <a:xfrm>
          <a:off x="2186211" y="625199"/>
          <a:ext cx="4057207" cy="4057207"/>
        </a:xfrm>
        <a:prstGeom prst="blockArc">
          <a:avLst>
            <a:gd name="adj1" fmla="val 11879985"/>
            <a:gd name="adj2" fmla="val 16190103"/>
            <a:gd name="adj3" fmla="val 4643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CE0F09-3FB1-4AF4-A2B6-0AD20422AD60}">
      <dsp:nvSpPr>
        <dsp:cNvPr id="0" name=""/>
        <dsp:cNvSpPr/>
      </dsp:nvSpPr>
      <dsp:spPr>
        <a:xfrm>
          <a:off x="2186208" y="625207"/>
          <a:ext cx="4057207" cy="405720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22BF97-830A-4B98-8CEC-78534D9BB7AB}">
      <dsp:nvSpPr>
        <dsp:cNvPr id="0" name=""/>
        <dsp:cNvSpPr/>
      </dsp:nvSpPr>
      <dsp:spPr>
        <a:xfrm>
          <a:off x="2186208" y="625207"/>
          <a:ext cx="4057207" cy="405720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8EBEC6-269A-406B-AC68-94C3145E1DF4}">
      <dsp:nvSpPr>
        <dsp:cNvPr id="0" name=""/>
        <dsp:cNvSpPr/>
      </dsp:nvSpPr>
      <dsp:spPr>
        <a:xfrm>
          <a:off x="2186208" y="625207"/>
          <a:ext cx="4057207" cy="405720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95FCA7-197D-4032-AD8F-53B4C749D2FB}">
      <dsp:nvSpPr>
        <dsp:cNvPr id="0" name=""/>
        <dsp:cNvSpPr/>
      </dsp:nvSpPr>
      <dsp:spPr>
        <a:xfrm>
          <a:off x="2186206" y="625199"/>
          <a:ext cx="4057207" cy="4057207"/>
        </a:xfrm>
        <a:prstGeom prst="blockArc">
          <a:avLst>
            <a:gd name="adj1" fmla="val 16190112"/>
            <a:gd name="adj2" fmla="val 20520015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069A90-553E-463E-9DCF-FD73D58FAAA0}">
      <dsp:nvSpPr>
        <dsp:cNvPr id="0" name=""/>
        <dsp:cNvSpPr/>
      </dsp:nvSpPr>
      <dsp:spPr>
        <a:xfrm>
          <a:off x="3280474" y="1719473"/>
          <a:ext cx="1868676" cy="18686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Фирменный стиль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554135" y="1993134"/>
        <a:ext cx="1321354" cy="1321354"/>
      </dsp:txXfrm>
    </dsp:sp>
    <dsp:sp modelId="{17E0D35E-46F0-4FEB-869E-E09E20558884}">
      <dsp:nvSpPr>
        <dsp:cNvPr id="0" name=""/>
        <dsp:cNvSpPr/>
      </dsp:nvSpPr>
      <dsp:spPr>
        <a:xfrm>
          <a:off x="3423291" y="-113520"/>
          <a:ext cx="1571637" cy="157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Товарный знак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653452" y="116641"/>
        <a:ext cx="1111315" cy="1111315"/>
      </dsp:txXfrm>
    </dsp:sp>
    <dsp:sp modelId="{6E046C81-8D75-4A0E-BCD4-286B9A726883}">
      <dsp:nvSpPr>
        <dsp:cNvPr id="0" name=""/>
        <dsp:cNvSpPr/>
      </dsp:nvSpPr>
      <dsp:spPr>
        <a:xfrm>
          <a:off x="5313524" y="1255671"/>
          <a:ext cx="1571637" cy="1571637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Фирменный блок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543685" y="1485832"/>
        <a:ext cx="1111315" cy="1111315"/>
      </dsp:txXfrm>
    </dsp:sp>
    <dsp:sp modelId="{7FFE8D65-E92F-4CB0-ADBC-F58BF4882889}">
      <dsp:nvSpPr>
        <dsp:cNvPr id="0" name=""/>
        <dsp:cNvSpPr/>
      </dsp:nvSpPr>
      <dsp:spPr>
        <a:xfrm>
          <a:off x="4593697" y="3471070"/>
          <a:ext cx="1571637" cy="1571637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Фирменный цвет и комплект шрифтов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823858" y="3701231"/>
        <a:ext cx="1111315" cy="1111315"/>
      </dsp:txXfrm>
    </dsp:sp>
    <dsp:sp modelId="{D7559B90-8F8C-47E4-A8F6-2549A96E98B0}">
      <dsp:nvSpPr>
        <dsp:cNvPr id="0" name=""/>
        <dsp:cNvSpPr/>
      </dsp:nvSpPr>
      <dsp:spPr>
        <a:xfrm>
          <a:off x="2264289" y="3471070"/>
          <a:ext cx="1571637" cy="1571637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Логотип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494450" y="3701231"/>
        <a:ext cx="1111315" cy="1111315"/>
      </dsp:txXfrm>
    </dsp:sp>
    <dsp:sp modelId="{AD10A086-940D-4524-8DD4-5DE1403F0376}">
      <dsp:nvSpPr>
        <dsp:cNvPr id="0" name=""/>
        <dsp:cNvSpPr/>
      </dsp:nvSpPr>
      <dsp:spPr>
        <a:xfrm>
          <a:off x="1544462" y="1255671"/>
          <a:ext cx="1571637" cy="157163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/>
              </a:solidFill>
            </a:rPr>
            <a:t>Полиграфи-ческие</a:t>
          </a:r>
          <a:r>
            <a:rPr lang="ru-RU" sz="1600" kern="1200" dirty="0" smtClean="0">
              <a:solidFill>
                <a:schemeClr val="bg1"/>
              </a:solidFill>
            </a:rPr>
            <a:t> константы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774623" y="1485832"/>
        <a:ext cx="1111315" cy="111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A10FB-7FC8-41B9-BBB6-3A90DA04C9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51B4-03B6-48F3-B448-4BAB60D7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2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B75EA2-A70A-467E-8D15-DE3B01A8447E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44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lerk.ru/doc/563225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location_rossiyskaya-federatsiya/" TargetMode="External"/><Relationship Id="rId2" Type="http://schemas.openxmlformats.org/officeDocument/2006/relationships/hyperlink" Target="https://ria.ru/organization_Federalnaja_nalogovaja_sluzhba_RF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scout.ru/" TargetMode="External"/><Relationship Id="rId3" Type="http://schemas.openxmlformats.org/officeDocument/2006/relationships/hyperlink" Target="https://ord.ozon.ru/" TargetMode="External"/><Relationship Id="rId7" Type="http://schemas.openxmlformats.org/officeDocument/2006/relationships/hyperlink" Target="https://ord.vk.com/" TargetMode="External"/><Relationship Id="rId2" Type="http://schemas.openxmlformats.org/officeDocument/2006/relationships/hyperlink" Target="https://ord.yande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1ord.ru/" TargetMode="External"/><Relationship Id="rId5" Type="http://schemas.openxmlformats.org/officeDocument/2006/relationships/hyperlink" Target="https://ord-lab.ru/" TargetMode="External"/><Relationship Id="rId4" Type="http://schemas.openxmlformats.org/officeDocument/2006/relationships/hyperlink" Target="https://ord-a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medlib.ru/book/ISBN9785970442265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3883" y="4028792"/>
            <a:ext cx="488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Института фармации,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к.фарм.н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Гарифуллина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Г.Х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6395" y="5667966"/>
            <a:ext cx="554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536395" y="546233"/>
            <a:ext cx="5307647" cy="1997791"/>
          </a:xfrm>
          <a:ln>
            <a:miter lim="800000"/>
            <a:headEnd/>
            <a:tailEnd/>
          </a:ln>
          <a:extLst/>
        </p:spPr>
        <p:txBody>
          <a:bodyPr vert="horz" lIns="0" tIns="0" rIns="18288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ЛЕКЦИЯ № 7.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Принципы продвижения товаров на фармацевтическом рынке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8982" y="297556"/>
            <a:ext cx="8229600" cy="587375"/>
          </a:xfrm>
        </p:spPr>
        <p:txBody>
          <a:bodyPr vert="horz" lIns="0" tIns="45720" rIns="0" bIns="0" rtlCol="0" anchor="b">
            <a:normAutofit/>
          </a:bodyPr>
          <a:lstStyle/>
          <a:p>
            <a:pPr>
              <a:defRPr/>
            </a:pPr>
            <a:r>
              <a:rPr lang="ru-RU" sz="3100" dirty="0">
                <a:solidFill>
                  <a:srgbClr val="1B97C8"/>
                </a:solidFill>
              </a:rPr>
              <a:t>Товары, реклама которых не допускается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50203" y="1296171"/>
            <a:ext cx="9390236" cy="4857750"/>
          </a:xfrm>
        </p:spPr>
        <p:txBody>
          <a:bodyPr rtlCol="0">
            <a:normAutofit/>
          </a:bodyPr>
          <a:lstStyle/>
          <a:p>
            <a:pPr marL="514350" indent="-514350" algn="just">
              <a:lnSpc>
                <a:spcPct val="80000"/>
              </a:lnSpc>
              <a:buFont typeface="Calibri" pitchFamily="34" charset="0"/>
              <a:buAutoNum type="arabicParenR" startAt="5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товаров, подлежащих государственной регистрации, в случае отсутствия такой регистрации</a:t>
            </a:r>
          </a:p>
          <a:p>
            <a:pPr marL="514350" indent="-514350" algn="just">
              <a:lnSpc>
                <a:spcPct val="80000"/>
              </a:lnSpc>
              <a:buFont typeface="Calibri" pitchFamily="34" charset="0"/>
              <a:buAutoNum type="arabicParenR" startAt="5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товаров, подлежащих обязательной сертификации или иному обязательному подтверждению соответствия требованиям технических регламентов, в случае отсутствия такой сертификации или подтверждения такого соответствия</a:t>
            </a:r>
          </a:p>
          <a:p>
            <a:pPr marL="514350" indent="-514350" algn="just">
              <a:lnSpc>
                <a:spcPct val="80000"/>
              </a:lnSpc>
              <a:buFont typeface="Calibri" pitchFamily="34" charset="0"/>
              <a:buAutoNum type="arabicParenR" startAt="5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товаров, на производство и (или) реализацию которых требуется получение лицензий или иных специальных разрешений, в случае отсутствия таких разрешений</a:t>
            </a:r>
          </a:p>
          <a:p>
            <a:pPr marL="514350" indent="-514350" algn="just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47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4265" y="1118655"/>
            <a:ext cx="9161239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>
                <a:solidFill>
                  <a:srgbClr val="1B97C8"/>
                </a:solidFill>
              </a:rPr>
              <a:t>Основные цели рекламы</a:t>
            </a:r>
            <a:endParaRPr lang="ru-RU" sz="40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7774" y="2198154"/>
            <a:ext cx="9251055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Формирование у потребителя определенного уровня знаний о товаре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Формирование определенного образа фирмы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Формирование потребности в данном товаре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Побуждение потребителя обратиться к данной фирме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Стимулирование сбыта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Стремление сделать данного потребителя постоянным покупателем и постоянным клиентом фирмы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4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88353" y="1048600"/>
            <a:ext cx="8864402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altLang="ru-RU" sz="3600" dirty="0" smtClean="0">
                <a:solidFill>
                  <a:srgbClr val="1B97C8"/>
                </a:solidFill>
              </a:rPr>
              <a:t>Недобросовестной признается реклама, которая</a:t>
            </a:r>
            <a:endParaRPr lang="ru-RU" altLang="ru-RU" sz="36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32095" y="2496526"/>
            <a:ext cx="9976918" cy="375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Содержит некорректные сравнения товара с находящимися в обороте товарами.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Порочит честь, достоинство, деловую репутацию лица, в </a:t>
            </a:r>
            <a:r>
              <a:rPr lang="ru-RU" dirty="0" err="1" smtClean="0"/>
              <a:t>т.ч</a:t>
            </a:r>
            <a:r>
              <a:rPr lang="ru-RU" dirty="0" smtClean="0"/>
              <a:t>. конкурента.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Рекламирует товар запрещенным для него способом или под видом другого товара.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Является недобросовестной конкуренцией в соответствии с антимонопольным законодательством.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35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>
          <a:xfrm>
            <a:off x="1376126" y="1981468"/>
            <a:ext cx="9295725" cy="273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4400" smtClean="0"/>
              <a:t>Недостоверной признается реклама, которая содержит несоответствующие действительности сведения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8938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03302" y="1218635"/>
            <a:ext cx="8947512" cy="59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solidFill>
                  <a:srgbClr val="1B97C8"/>
                </a:solidFill>
              </a:rPr>
              <a:t>В рекламе не допускается</a:t>
            </a:r>
            <a:endParaRPr lang="ru-RU" altLang="ru-RU" sz="40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050202" y="2155261"/>
            <a:ext cx="9448251" cy="393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/>
              <a:t>Использование иностранных слов, приводящих к искажению информации.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/>
              <a:t>Указание на то, что объект рекламы одобряется органами гос. власти.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/>
              <a:t>Использование образов мед. и фарм. работников, за исключением рекламы мед. услуг и предназначенной для мед. и фарм. работников.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/>
              <a:t>Указание на использование эмбрионов человека.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52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1B97C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8347" y="960565"/>
            <a:ext cx="9226622" cy="103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>
                <a:solidFill>
                  <a:srgbClr val="1B97C8"/>
                </a:solidFill>
              </a:rPr>
              <a:t>Особенности лекарственного средства как товара</a:t>
            </a:r>
            <a:endParaRPr lang="ru-RU" sz="40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19681" y="2400427"/>
            <a:ext cx="9145588" cy="377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Спрос на лекарственное средство регулируется патологией человека.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Лекарственное средство влияет на здоровье и жизнь человека и на благосостояние общества в целом.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mtClean="0"/>
              <a:t>Спрос на лекарственное средство определяет промежуточный потребитель – врач.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1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15328" y="577222"/>
            <a:ext cx="9997032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solidFill>
                  <a:srgbClr val="1B97C8"/>
                </a:solidFill>
              </a:rPr>
              <a:t>Потребительские свойства лекарственного средства </a:t>
            </a:r>
            <a:endParaRPr lang="ru-RU" sz="36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852134" y="1756909"/>
            <a:ext cx="9723420" cy="481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терапевтическая эффективность,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безопасность – наличие побочных эффектов,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показания к применению,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противопоказания,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рациональность дозировки и фасовки,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удобство применения,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ценовая доступность,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спрос,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dirty="0" smtClean="0"/>
              <a:t>срок годности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38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24278" y="767942"/>
            <a:ext cx="10225058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altLang="ru-RU" sz="3200" dirty="0" smtClean="0">
                <a:solidFill>
                  <a:srgbClr val="1B97C8"/>
                </a:solidFill>
              </a:rPr>
              <a:t>Реклама лекарственных средств не должна</a:t>
            </a:r>
            <a:endParaRPr lang="ru-RU" altLang="ru-RU" sz="32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041149" y="2090503"/>
            <a:ext cx="9349653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mtClean="0"/>
              <a:t>Обращаться к несовершеннолетним.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mtClean="0"/>
              <a:t>Содержать ссылки на конкретные случаи излечения от заболеваний, за исключением рекламы для мед. и фарм. работников.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mtClean="0"/>
              <a:t>Создавать представление о преимуществах лек. средства путем ссылки на проведенные исследования, за исключением рекламы для мед. и фарм. работников.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ru-RU" smtClean="0"/>
              <a:t>Содержать утверждение или предположения о наличии у потребителей рекламы тех или иных заболеваний.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205620" y="495348"/>
            <a:ext cx="9803394" cy="10795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1B97C8"/>
                </a:solidFill>
              </a:rPr>
              <a:t>Реклама лекарственных средств </a:t>
            </a:r>
            <a:br>
              <a:rPr lang="ru-RU" altLang="ru-RU" sz="3200" dirty="0">
                <a:solidFill>
                  <a:srgbClr val="1B97C8"/>
                </a:solidFill>
              </a:rPr>
            </a:br>
            <a:r>
              <a:rPr lang="ru-RU" altLang="ru-RU" sz="3200" dirty="0">
                <a:solidFill>
                  <a:srgbClr val="1B97C8"/>
                </a:solidFill>
              </a:rPr>
              <a:t>не должна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059257" y="1934220"/>
            <a:ext cx="10121774" cy="4249737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ru-RU" dirty="0"/>
              <a:t>5</a:t>
            </a:r>
            <a:r>
              <a:rPr lang="ru-RU" dirty="0"/>
              <a:t>.Создавать </a:t>
            </a:r>
            <a:r>
              <a:rPr lang="ru-RU" dirty="0"/>
              <a:t>впечатление о необходимости применения лек. средства, за исключением профилактических.</a:t>
            </a:r>
          </a:p>
          <a:p>
            <a:pPr algn="just">
              <a:defRPr/>
            </a:pPr>
            <a:r>
              <a:rPr lang="ru-RU" dirty="0"/>
              <a:t>6. Создавать впечатление ненужности обращения к врачу.</a:t>
            </a:r>
          </a:p>
          <a:p>
            <a:pPr algn="just">
              <a:defRPr/>
            </a:pPr>
            <a:r>
              <a:rPr lang="ru-RU" dirty="0"/>
              <a:t>7. Гарантировать положительное действие лек. средства, его безопасность, эффективность и отсутствие побочных действий.  </a:t>
            </a:r>
          </a:p>
          <a:p>
            <a:pPr algn="just">
              <a:defRPr/>
            </a:pPr>
            <a:r>
              <a:rPr lang="ru-RU" dirty="0"/>
              <a:t>8. Содержать утверждение о том, что безопасность и эффективность лек. </a:t>
            </a:r>
            <a:r>
              <a:rPr lang="ru-RU" dirty="0"/>
              <a:t>с</a:t>
            </a:r>
            <a:r>
              <a:rPr lang="ru-RU" dirty="0"/>
              <a:t>редства гарантированы его естественным происхождением.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34155" y="648864"/>
            <a:ext cx="11078424" cy="5832475"/>
          </a:xfrm>
        </p:spPr>
        <p:txBody>
          <a:bodyPr rtlCol="0">
            <a:normAutofit/>
          </a:bodyPr>
          <a:lstStyle/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2800" dirty="0"/>
              <a:t>Реклама лек. </a:t>
            </a:r>
            <a:r>
              <a:rPr lang="ru-RU" sz="2800" dirty="0"/>
              <a:t>с</a:t>
            </a:r>
            <a:r>
              <a:rPr lang="ru-RU" sz="2800" dirty="0"/>
              <a:t>редств, отпускаемых по рецепту врача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2800" dirty="0"/>
              <a:t>Реклама наркотических средств и психотропных веществ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2800" dirty="0"/>
              <a:t>Реклама изделий мед. назначения и мед. техники, для которых требуется специальная мед. подготовка</a:t>
            </a:r>
          </a:p>
          <a:p>
            <a:pPr algn="just">
              <a:defRPr/>
            </a:pPr>
            <a:r>
              <a:rPr lang="ru-RU" sz="2800" dirty="0"/>
              <a:t> </a:t>
            </a:r>
            <a:r>
              <a:rPr lang="ru-RU" sz="2800" dirty="0"/>
              <a:t>    </a:t>
            </a:r>
          </a:p>
          <a:p>
            <a:pPr algn="just">
              <a:defRPr/>
            </a:pPr>
            <a:r>
              <a:rPr lang="ru-RU" sz="2800" dirty="0"/>
              <a:t> </a:t>
            </a:r>
            <a:r>
              <a:rPr lang="ru-RU" sz="2800" dirty="0"/>
              <a:t>    допускается ТОЛЬКО в специализированных                 </a:t>
            </a:r>
          </a:p>
          <a:p>
            <a:pPr algn="just">
              <a:defRPr/>
            </a:pPr>
            <a:r>
              <a:rPr lang="ru-RU" sz="2800" dirty="0"/>
              <a:t>     печатных изданиях для мед. и фарм.                   </a:t>
            </a:r>
          </a:p>
          <a:p>
            <a:pPr algn="just">
              <a:defRPr/>
            </a:pPr>
            <a:r>
              <a:rPr lang="ru-RU" sz="2800" dirty="0"/>
              <a:t> </a:t>
            </a:r>
            <a:r>
              <a:rPr lang="ru-RU" sz="2800" dirty="0"/>
              <a:t>    работников и местах проведения мед. и </a:t>
            </a:r>
          </a:p>
          <a:p>
            <a:pPr algn="just">
              <a:defRPr/>
            </a:pPr>
            <a:r>
              <a:rPr lang="ru-RU" sz="2800" dirty="0"/>
              <a:t> </a:t>
            </a:r>
            <a:r>
              <a:rPr lang="ru-RU" sz="2800" dirty="0"/>
              <a:t>    фарм. выставок.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47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6561" y="1125931"/>
            <a:ext cx="8228013" cy="503238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pPr algn="ctr">
              <a:defRPr/>
            </a:pPr>
            <a:r>
              <a:rPr lang="ru-RU" sz="3500" b="1" dirty="0">
                <a:solidFill>
                  <a:srgbClr val="1B97C8"/>
                </a:solidFill>
              </a:rPr>
              <a:t> Вопросы, рассматриваемые на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975" y="2241645"/>
            <a:ext cx="9623878" cy="36718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Основные виды продвижения товара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Требования, предъявляемые к информации и рекламе лекарственных средств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Классификация рекламы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Элементы фирменного стиля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Этапы разработки рекламной компании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Оценка эффективности рекламы</a:t>
            </a:r>
          </a:p>
          <a:p>
            <a:pPr marL="514350" indent="-514350">
              <a:buFont typeface="Wingdings 2" panose="05020102010507070707" pitchFamily="18" charset="2"/>
              <a:buAutoNum type="arabicPeriod"/>
            </a:pPr>
            <a:r>
              <a:rPr lang="ru-RU" altLang="ru-RU" dirty="0" smtClean="0"/>
              <a:t>Фармацевтическая информация, потребители, технологии</a:t>
            </a:r>
          </a:p>
          <a:p>
            <a:pPr marL="514350" indent="-514350">
              <a:buNone/>
            </a:pPr>
            <a:endParaRPr lang="ru-RU" alt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649240" y="593254"/>
            <a:ext cx="7772400" cy="5762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1B97C8"/>
                </a:solidFill>
              </a:rPr>
              <a:t>Реклама </a:t>
            </a:r>
            <a:r>
              <a:rPr lang="ru-RU" sz="3600" dirty="0" err="1">
                <a:solidFill>
                  <a:srgbClr val="1B97C8"/>
                </a:solidFill>
              </a:rPr>
              <a:t>БАДов</a:t>
            </a:r>
            <a:r>
              <a:rPr lang="ru-RU" sz="3600" dirty="0">
                <a:solidFill>
                  <a:srgbClr val="1B97C8"/>
                </a:solidFill>
              </a:rPr>
              <a:t> не должна</a:t>
            </a:r>
            <a:endParaRPr lang="ru-RU" sz="3600" dirty="0">
              <a:solidFill>
                <a:srgbClr val="1B97C8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724277" y="1808461"/>
            <a:ext cx="9931652" cy="403225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800" dirty="0"/>
              <a:t>1. Создавать впечатление о том, что они являются лекарственными средствами.</a:t>
            </a:r>
          </a:p>
          <a:p>
            <a:pPr algn="just">
              <a:defRPr/>
            </a:pPr>
            <a:r>
              <a:rPr lang="ru-RU" sz="2800" dirty="0"/>
              <a:t>2. Содержать ссылки на конкретные случаи излечения людей.</a:t>
            </a:r>
          </a:p>
          <a:p>
            <a:pPr algn="just">
              <a:defRPr/>
            </a:pPr>
            <a:r>
              <a:rPr lang="ru-RU" sz="2800" dirty="0"/>
              <a:t>3. Побуждать к отказу от здорового питания.</a:t>
            </a:r>
          </a:p>
          <a:p>
            <a:pPr algn="just">
              <a:defRPr/>
            </a:pPr>
            <a:r>
              <a:rPr lang="ru-RU" sz="2800" dirty="0"/>
              <a:t>4. Создавать впечатление о преимуществах путем ссылки на факт проведения исследований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29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4013" y="349251"/>
            <a:ext cx="8229600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4567" y="1586276"/>
            <a:ext cx="11389260" cy="3809590"/>
          </a:xfrm>
        </p:spPr>
        <p:txBody>
          <a:bodyPr rtlCol="0">
            <a:normAutofit/>
          </a:bodyPr>
          <a:lstStyle/>
          <a:p>
            <a:pPr marL="571500" indent="-571500">
              <a:buNone/>
              <a:defRPr/>
            </a:pPr>
            <a:endParaRPr lang="ru-RU" b="1" dirty="0" smtClean="0">
              <a:solidFill>
                <a:srgbClr val="FF6600"/>
              </a:solidFill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FF6600"/>
                </a:solidFill>
              </a:rPr>
              <a:t>      </a:t>
            </a:r>
            <a:r>
              <a:rPr lang="ru-RU" sz="3600" b="1" dirty="0" smtClean="0">
                <a:solidFill>
                  <a:srgbClr val="1B97C8"/>
                </a:solidFill>
              </a:rPr>
              <a:t>По спросу: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ru-RU" sz="3700" i="1" dirty="0">
                <a:solidFill>
                  <a:srgbClr val="479FBE"/>
                </a:solidFill>
              </a:rPr>
              <a:t>Отраслевая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(создает общий спрос) - благоприятный образ отрасли в целом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ru-RU" sz="3700" i="1" dirty="0">
                <a:solidFill>
                  <a:srgbClr val="479FBE"/>
                </a:solidFill>
              </a:rPr>
              <a:t>Корпоративная</a:t>
            </a:r>
            <a:r>
              <a:rPr lang="ru-RU" sz="3700" dirty="0">
                <a:solidFill>
                  <a:srgbClr val="479FBE"/>
                </a:solidFill>
              </a:rPr>
              <a:t>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(избирательный спрос) - благоприятный образ фирмы</a:t>
            </a:r>
          </a:p>
          <a:p>
            <a:pPr marL="571500" indent="-571500"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87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96705" y="629767"/>
            <a:ext cx="11045227" cy="1089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479FBE"/>
                </a:solidFill>
              </a:rPr>
              <a:t>Корпоративная или </a:t>
            </a:r>
            <a:r>
              <a:rPr lang="ru-RU" sz="3600" dirty="0" err="1">
                <a:solidFill>
                  <a:srgbClr val="479FBE"/>
                </a:solidFill>
              </a:rPr>
              <a:t>имиджевая</a:t>
            </a:r>
            <a:r>
              <a:rPr lang="ru-RU" sz="3600" dirty="0">
                <a:solidFill>
                  <a:srgbClr val="479FBE"/>
                </a:solidFill>
              </a:rPr>
              <a:t> реклама необходима</a:t>
            </a:r>
            <a:endParaRPr lang="ru-RU" sz="3600" dirty="0">
              <a:solidFill>
                <a:srgbClr val="479FB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5224" y="2105450"/>
            <a:ext cx="10426574" cy="3527425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dirty="0" smtClean="0"/>
              <a:t>В период выхода на рынок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dirty="0" smtClean="0"/>
              <a:t>При расширении клиентской базы</a:t>
            </a:r>
          </a:p>
          <a:p>
            <a:pPr marL="457200" indent="-457200" algn="just">
              <a:buFont typeface="Wingdings" pitchFamily="2" charset="2"/>
              <a:buChar char="v"/>
              <a:defRPr/>
            </a:pPr>
            <a:r>
              <a:rPr lang="ru-RU" dirty="0" smtClean="0"/>
              <a:t>Для напоминания о существовании фирмы и поддержания ее благоприятного имиджа в дальнейшем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9021" y="423675"/>
            <a:ext cx="8229600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479FBE"/>
                </a:solidFill>
              </a:rPr>
              <a:t>Классификация рекламы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789821" y="1424789"/>
            <a:ext cx="8429625" cy="4857750"/>
          </a:xfrm>
        </p:spPr>
        <p:txBody>
          <a:bodyPr/>
          <a:lstStyle/>
          <a:p>
            <a:pPr marL="571500" indent="-571500">
              <a:buFont typeface="Calibri" panose="020F0502020204030204" pitchFamily="34" charset="0"/>
              <a:buAutoNum type="romanUcPeriod" startAt="2"/>
            </a:pPr>
            <a:r>
              <a:rPr lang="ru-RU" altLang="ru-RU" b="1" dirty="0" smtClean="0">
                <a:solidFill>
                  <a:srgbClr val="FF6600"/>
                </a:solidFill>
              </a:rPr>
              <a:t>По целям:</a:t>
            </a:r>
          </a:p>
          <a:p>
            <a:pPr marL="571500" indent="-571500">
              <a:buNone/>
            </a:pPr>
            <a:endParaRPr lang="ru-RU" alt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913831"/>
              </p:ext>
            </p:extLst>
          </p:nvPr>
        </p:nvGraphicFramePr>
        <p:xfrm>
          <a:off x="974967" y="2068708"/>
          <a:ext cx="8443653" cy="436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3282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4043" y="277814"/>
            <a:ext cx="8229600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31" y="1686854"/>
            <a:ext cx="10689124" cy="3518889"/>
          </a:xfrm>
        </p:spPr>
        <p:txBody>
          <a:bodyPr rtlCol="0">
            <a:normAutofit/>
          </a:bodyPr>
          <a:lstStyle/>
          <a:p>
            <a:pPr marL="571500" indent="-571500" algn="just">
              <a:lnSpc>
                <a:spcPct val="70000"/>
              </a:lnSpc>
              <a:buFont typeface="Calibri" pitchFamily="34" charset="0"/>
              <a:buAutoNum type="romanUcPeriod" startAt="2"/>
              <a:defRPr/>
            </a:pPr>
            <a:r>
              <a:rPr lang="ru-RU" b="1" dirty="0" smtClean="0">
                <a:solidFill>
                  <a:srgbClr val="FF6600"/>
                </a:solidFill>
              </a:rPr>
              <a:t>По целям:</a:t>
            </a:r>
          </a:p>
          <a:p>
            <a:pPr marL="571500" indent="-571500" algn="just">
              <a:lnSpc>
                <a:spcPct val="70000"/>
              </a:lnSpc>
              <a:buFont typeface="Arial" charset="0"/>
              <a:buChar char="•"/>
              <a:defRPr/>
            </a:pPr>
            <a:r>
              <a:rPr lang="ru-RU" sz="3700" b="1" i="1" dirty="0">
                <a:solidFill>
                  <a:srgbClr val="479FBE"/>
                </a:solidFill>
              </a:rPr>
              <a:t>Первоначальная реклама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сообщение о новом товаре, услуге или об открытии новой фирмы</a:t>
            </a:r>
            <a:r>
              <a:rPr lang="ru-RU" sz="3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ru-RU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algn="just">
              <a:lnSpc>
                <a:spcPct val="70000"/>
              </a:lnSpc>
              <a:buFont typeface="Arial" charset="0"/>
              <a:buChar char="•"/>
              <a:defRPr/>
            </a:pPr>
            <a:r>
              <a:rPr lang="ru-RU" sz="3700" b="1" i="1" dirty="0">
                <a:solidFill>
                  <a:srgbClr val="479FBE"/>
                </a:solidFill>
              </a:rPr>
              <a:t>Конкурентная реклама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выделение данного товара, услуги, фирмы из массы  аналогичных</a:t>
            </a:r>
          </a:p>
          <a:p>
            <a:pPr marL="571500" indent="-571500" algn="just">
              <a:lnSpc>
                <a:spcPct val="70000"/>
              </a:lnSpc>
              <a:buFont typeface="Arial" charset="0"/>
              <a:buChar char="•"/>
              <a:defRPr/>
            </a:pPr>
            <a:r>
              <a:rPr lang="ru-RU" sz="3700" b="1" i="1" dirty="0">
                <a:solidFill>
                  <a:srgbClr val="479FBE"/>
                </a:solidFill>
              </a:rPr>
              <a:t>Сохранная реклама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носит напоминающий характер, служит для поддержания  спроса</a:t>
            </a:r>
          </a:p>
        </p:txBody>
      </p:sp>
    </p:spTree>
    <p:extLst>
      <p:ext uri="{BB962C8B-B14F-4D97-AF65-F5344CB8AC3E}">
        <p14:creationId xmlns:p14="http://schemas.microsoft.com/office/powerpoint/2010/main" val="15046504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24824" y="631905"/>
            <a:ext cx="8229600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1013988" y="1714500"/>
            <a:ext cx="9654013" cy="3971076"/>
          </a:xfrm>
        </p:spPr>
        <p:txBody>
          <a:bodyPr/>
          <a:lstStyle/>
          <a:p>
            <a:pPr marL="571500" indent="-571500">
              <a:buFont typeface="Calibri" panose="020F0502020204030204" pitchFamily="34" charset="0"/>
              <a:buAutoNum type="romanUcPeriod" startAt="3"/>
            </a:pPr>
            <a:endParaRPr lang="ru-RU" altLang="ru-RU" b="1" dirty="0" smtClean="0">
              <a:solidFill>
                <a:srgbClr val="FF6600"/>
              </a:solidFill>
            </a:endParaRPr>
          </a:p>
          <a:p>
            <a:pPr marL="571500" indent="-571500">
              <a:buFont typeface="Calibri" panose="020F0502020204030204" pitchFamily="34" charset="0"/>
              <a:buAutoNum type="romanUcPeriod" startAt="3"/>
            </a:pPr>
            <a:r>
              <a:rPr lang="ru-RU" altLang="ru-RU" b="1" dirty="0" smtClean="0">
                <a:solidFill>
                  <a:srgbClr val="FF6600"/>
                </a:solidFill>
              </a:rPr>
              <a:t>По стилю: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Зарисовка с натуры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Акцент на жизненную ситуацию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Фантазийный стиль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Документация (свидетельства, доказательства)</a:t>
            </a:r>
          </a:p>
          <a:p>
            <a:pPr marL="571500" indent="-571500">
              <a:buNone/>
            </a:pPr>
            <a:endParaRPr lang="ru-RU" altLang="ru-RU" sz="3700" dirty="0"/>
          </a:p>
        </p:txBody>
      </p:sp>
    </p:spTree>
    <p:extLst>
      <p:ext uri="{BB962C8B-B14F-4D97-AF65-F5344CB8AC3E}">
        <p14:creationId xmlns:p14="http://schemas.microsoft.com/office/powerpoint/2010/main" val="41091689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465" y="469571"/>
            <a:ext cx="8229600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5636" y="1125539"/>
            <a:ext cx="10052365" cy="4929187"/>
          </a:xfrm>
        </p:spPr>
        <p:txBody>
          <a:bodyPr rtlCol="0">
            <a:normAutofit/>
          </a:bodyPr>
          <a:lstStyle/>
          <a:p>
            <a:pPr marL="571500" indent="-571500" algn="just">
              <a:buFont typeface="Calibri" pitchFamily="34" charset="0"/>
              <a:buAutoNum type="romanUcPeriod" startAt="3"/>
              <a:defRPr/>
            </a:pPr>
            <a:endParaRPr lang="ru-RU" b="1" dirty="0" smtClean="0">
              <a:solidFill>
                <a:srgbClr val="FF6600"/>
              </a:solidFill>
            </a:endParaRPr>
          </a:p>
          <a:p>
            <a:pPr marL="571500" indent="-571500" algn="just">
              <a:buFont typeface="Calibri" pitchFamily="34" charset="0"/>
              <a:buAutoNum type="romanUcPeriod" startAt="4"/>
              <a:defRPr/>
            </a:pPr>
            <a:r>
              <a:rPr lang="ru-RU" b="1" dirty="0" smtClean="0">
                <a:solidFill>
                  <a:srgbClr val="FF6600"/>
                </a:solidFill>
              </a:rPr>
              <a:t>По объекту рекламы:</a:t>
            </a:r>
          </a:p>
          <a:p>
            <a:pPr marL="571500" indent="-571500" algn="just">
              <a:buFont typeface="Arial" charset="0"/>
              <a:buChar char="►"/>
              <a:defRPr/>
            </a:pP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Реклама, ориентированная </a:t>
            </a:r>
            <a:r>
              <a:rPr lang="ru-RU" sz="3700" i="1" dirty="0">
                <a:solidFill>
                  <a:srgbClr val="479FBE"/>
                </a:solidFill>
              </a:rPr>
              <a:t>на товар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подчеркивает в первую очередь его свойства,</a:t>
            </a:r>
          </a:p>
          <a:p>
            <a:pPr marL="571500" indent="-571500" algn="just">
              <a:buFont typeface="Arial" charset="0"/>
              <a:buChar char="►"/>
              <a:defRPr/>
            </a:pP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Реклама, ориентированная </a:t>
            </a:r>
            <a:r>
              <a:rPr lang="ru-RU" sz="3700" i="1" dirty="0">
                <a:solidFill>
                  <a:srgbClr val="479FBE"/>
                </a:solidFill>
              </a:rPr>
              <a:t>на потребителя </a:t>
            </a:r>
            <a:r>
              <a:rPr lang="ru-RU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подчеркивает выгодность, преимущества товара для потребителя.</a:t>
            </a:r>
          </a:p>
          <a:p>
            <a:pPr marL="571500" indent="-571500" algn="just">
              <a:buNone/>
              <a:defRPr/>
            </a:pPr>
            <a:endParaRPr lang="ru-RU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8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7485" y="785814"/>
            <a:ext cx="9400515" cy="8477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>
          <a:xfrm>
            <a:off x="841972" y="2349501"/>
            <a:ext cx="9826029" cy="3744913"/>
          </a:xfrm>
        </p:spPr>
        <p:txBody>
          <a:bodyPr/>
          <a:lstStyle/>
          <a:p>
            <a:pPr marL="571500" indent="-571500">
              <a:buFont typeface="Calibri" panose="020F0502020204030204" pitchFamily="34" charset="0"/>
              <a:buAutoNum type="romanUcPeriod" startAt="5"/>
            </a:pPr>
            <a:r>
              <a:rPr lang="ru-RU" altLang="ru-RU" b="1" dirty="0" smtClean="0">
                <a:solidFill>
                  <a:srgbClr val="FF6600"/>
                </a:solidFill>
              </a:rPr>
              <a:t>В зависимости от продолжительности создаваемого спроса и интереса к товару: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Распределительная реклама (постоянная)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ru-RU" altLang="ru-RU" sz="3700" dirty="0"/>
              <a:t>Массовая (сезонная)</a:t>
            </a:r>
          </a:p>
          <a:p>
            <a:pPr marL="571500" indent="-571500">
              <a:buNone/>
            </a:pPr>
            <a:endParaRPr lang="ru-RU" altLang="ru-RU" sz="3700" dirty="0"/>
          </a:p>
        </p:txBody>
      </p:sp>
    </p:spTree>
    <p:extLst>
      <p:ext uri="{BB962C8B-B14F-4D97-AF65-F5344CB8AC3E}">
        <p14:creationId xmlns:p14="http://schemas.microsoft.com/office/powerpoint/2010/main" val="7813574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57196" y="476251"/>
            <a:ext cx="9110804" cy="6318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sz="3500" dirty="0">
                <a:solidFill>
                  <a:srgbClr val="1B97C8"/>
                </a:solidFill>
              </a:rPr>
              <a:t>Классификация рекламы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1548" y="1415736"/>
            <a:ext cx="9416452" cy="4929188"/>
          </a:xfrm>
          <a:ln>
            <a:miter lim="800000"/>
            <a:headEnd/>
            <a:tailEnd/>
          </a:ln>
          <a:extLst/>
        </p:spPr>
        <p:txBody>
          <a:bodyPr numCol="2" rtlCol="0">
            <a:normAutofit/>
          </a:bodyPr>
          <a:lstStyle/>
          <a:p>
            <a:pPr marL="571500" indent="-571500">
              <a:buClr>
                <a:schemeClr val="accent3"/>
              </a:buClr>
              <a:buSzPct val="95000"/>
              <a:buFont typeface="+mj-lt"/>
              <a:buAutoNum type="romanUcPeriod" startAt="6"/>
              <a:defRPr/>
            </a:pPr>
            <a:r>
              <a:rPr lang="ru-RU" sz="2600" b="1" dirty="0">
                <a:solidFill>
                  <a:srgbClr val="FF6600"/>
                </a:solidFill>
              </a:rPr>
              <a:t>В зависимости от используемых средств: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в периодической печати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Печатная реклама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на телевидении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на радио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Кинореклама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Наружная реклама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в местах продажи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Вещевая реклама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в оформлении товара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на ярмарках и выставках</a:t>
            </a:r>
          </a:p>
          <a:p>
            <a:pPr marL="27432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Реклама «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relation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2219054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4294967295"/>
          </p:nvPr>
        </p:nvSpPr>
        <p:spPr>
          <a:xfrm>
            <a:off x="1406304" y="1350885"/>
            <a:ext cx="9358265" cy="3746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altLang="ru-RU" sz="3600" b="1" i="1" dirty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ru-RU" altLang="ru-RU" sz="3600" b="1" i="1" dirty="0">
                <a:solidFill>
                  <a:srgbClr val="1B97C8"/>
                </a:solidFill>
              </a:rPr>
              <a:t>Фирменный стиль </a:t>
            </a:r>
            <a:r>
              <a:rPr lang="ru-RU" altLang="ru-RU" sz="3600" dirty="0"/>
              <a:t>–</a:t>
            </a:r>
            <a:r>
              <a:rPr lang="ru-RU" altLang="ru-RU" sz="3600" b="1" i="1" dirty="0">
                <a:solidFill>
                  <a:srgbClr val="FF6600"/>
                </a:solidFill>
              </a:rPr>
              <a:t> </a:t>
            </a:r>
            <a:r>
              <a:rPr lang="ru-RU" altLang="ru-RU" sz="3600" dirty="0"/>
              <a:t>это своеобразный язык, с помощью которого фирма обозначает свои товары, а также все, что так или иначе имеет отношение к ней.</a:t>
            </a:r>
          </a:p>
          <a:p>
            <a:pPr marL="0" indent="0" algn="just"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8539722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41560" y="1557338"/>
            <a:ext cx="10194201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73050" algn="just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1B97C8"/>
                </a:solidFill>
              </a:rPr>
              <a:t>ПРОДВИЖЕНИЕ</a:t>
            </a:r>
            <a:r>
              <a:rPr lang="ru-RU" altLang="ru-RU" dirty="0" smtClean="0"/>
              <a:t> (</a:t>
            </a:r>
            <a:r>
              <a:rPr lang="en-US" altLang="ru-RU" dirty="0" smtClean="0"/>
              <a:t>promotion</a:t>
            </a:r>
            <a:r>
              <a:rPr lang="ru-RU" altLang="ru-RU" dirty="0" smtClean="0"/>
              <a:t>) – это любая форма сообщений, используемых фирмой для информации, убеждения или напоминания потенциальным клиентам о своих товарах, услугах, идеях, общественной деятельности.</a:t>
            </a:r>
          </a:p>
          <a:p>
            <a:pPr marL="0" indent="-273050" algn="just">
              <a:buFont typeface="Arial" panose="020B0604020202020204" pitchFamily="34" charset="0"/>
              <a:buNone/>
            </a:pPr>
            <a:r>
              <a:rPr lang="ru-RU" altLang="ru-RU" b="1" dirty="0" smtClean="0"/>
              <a:t>Основные виды продвижения товара на рынке:</a:t>
            </a:r>
          </a:p>
          <a:p>
            <a:pPr marL="0" indent="-2730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Реклама </a:t>
            </a:r>
          </a:p>
          <a:p>
            <a:pPr marL="0" indent="-2730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Паблисити </a:t>
            </a:r>
          </a:p>
          <a:p>
            <a:pPr marL="0" indent="-2730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Персональные продажи </a:t>
            </a:r>
          </a:p>
          <a:p>
            <a:pPr marL="0" indent="-2730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Стимулирование сбыта </a:t>
            </a:r>
          </a:p>
          <a:p>
            <a:pPr marL="0" indent="-273050" algn="just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59362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785" y="411290"/>
            <a:ext cx="88245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latin typeface="Arial" charset="0"/>
                <a:cs typeface="Arial" charset="0"/>
              </a:rPr>
              <a:t>С 1 сентября внесены поправки к закону о рекламе, которые требуют маркировать любую интернет-информацию, которая </a:t>
            </a:r>
            <a:r>
              <a:rPr lang="ru-RU" sz="2400" b="1" dirty="0">
                <a:latin typeface="Arial" charset="0"/>
                <a:cs typeface="Arial" charset="0"/>
              </a:rPr>
              <a:t>считается рекламой</a:t>
            </a:r>
            <a:r>
              <a:rPr lang="ru-RU" sz="2400" dirty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Исключения</a:t>
            </a:r>
            <a:r>
              <a:rPr lang="ru-RU" sz="2400" dirty="0">
                <a:latin typeface="Arial" charset="0"/>
                <a:cs typeface="Arial" charset="0"/>
              </a:rPr>
              <a:t>: социальная реклама и теле- и радиореклама, которую продублировали в интернете без изменений. Ее маркировать не нужно.</a:t>
            </a:r>
          </a:p>
          <a:p>
            <a:pPr algn="just">
              <a:defRPr/>
            </a:pPr>
            <a:r>
              <a:rPr lang="ru-RU" sz="2400" dirty="0">
                <a:latin typeface="Arial" charset="0"/>
                <a:cs typeface="Arial" charset="0"/>
              </a:rPr>
              <a:t>Согласно статье 3 </a:t>
            </a:r>
            <a:r>
              <a:rPr lang="ru-RU" sz="2400" dirty="0">
                <a:latin typeface="Arial" charset="0"/>
                <a:cs typeface="Arial" charset="0"/>
                <a:hlinkClick r:id="rId2"/>
              </a:rPr>
              <a:t>закона 38-ФЗ </a:t>
            </a:r>
            <a:r>
              <a:rPr lang="ru-RU" sz="2400" b="1" dirty="0">
                <a:latin typeface="Arial" charset="0"/>
                <a:cs typeface="Arial" charset="0"/>
              </a:rPr>
              <a:t>информация считается рекламой, если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адресована неопределенному кругу лиц,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dirty="0">
                <a:latin typeface="Arial" charset="0"/>
                <a:cs typeface="Arial" charset="0"/>
              </a:rPr>
              <a:t>направлена на привлечение внимания к объекту рекламирования, создает интерес к нему и продвигает его на рынке.</a:t>
            </a:r>
          </a:p>
          <a:p>
            <a:pPr algn="just">
              <a:defRPr/>
            </a:pPr>
            <a:r>
              <a:rPr lang="ru-RU" sz="2400" dirty="0">
                <a:latin typeface="Arial" charset="0"/>
                <a:cs typeface="Arial" charset="0"/>
              </a:rPr>
              <a:t>В новых правилах появился термин «рекламный креатив». Это, по сути, любой элемент рекламы — текст, картинка, видео, баннер, поп-ап, «</a:t>
            </a:r>
            <a:r>
              <a:rPr lang="ru-RU" sz="2400" dirty="0" err="1">
                <a:latin typeface="Arial" charset="0"/>
                <a:cs typeface="Arial" charset="0"/>
              </a:rPr>
              <a:t>сториз</a:t>
            </a:r>
            <a:r>
              <a:rPr lang="ru-RU" sz="2400" dirty="0">
                <a:latin typeface="Arial" charset="0"/>
                <a:cs typeface="Arial" charset="0"/>
              </a:rPr>
              <a:t>» в </a:t>
            </a:r>
            <a:r>
              <a:rPr lang="ru-RU" sz="2400" dirty="0" err="1">
                <a:latin typeface="Arial" charset="0"/>
                <a:cs typeface="Arial" charset="0"/>
              </a:rPr>
              <a:t>соцсетях</a:t>
            </a:r>
            <a:r>
              <a:rPr lang="ru-RU" sz="2400" dirty="0">
                <a:latin typeface="Arial" charset="0"/>
                <a:cs typeface="Arial" charset="0"/>
              </a:rPr>
              <a:t> и т.п.</a:t>
            </a:r>
          </a:p>
        </p:txBody>
      </p:sp>
    </p:spTree>
    <p:extLst>
      <p:ext uri="{BB962C8B-B14F-4D97-AF65-F5344CB8AC3E}">
        <p14:creationId xmlns:p14="http://schemas.microsoft.com/office/powerpoint/2010/main" val="320399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048" y="543208"/>
            <a:ext cx="107736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С 1 сентября 2023 года все рекламные материалы, размещаемые в онлайн-пространстве, должны быть четко маркированы и </a:t>
            </a:r>
            <a:r>
              <a:rPr lang="ru-RU" sz="2000" dirty="0" err="1">
                <a:latin typeface="Arial" charset="0"/>
                <a:cs typeface="Arial" charset="0"/>
              </a:rPr>
              <a:t>отличимы</a:t>
            </a:r>
            <a:r>
              <a:rPr lang="ru-RU" sz="2000" dirty="0">
                <a:latin typeface="Arial" charset="0"/>
                <a:cs typeface="Arial" charset="0"/>
              </a:rPr>
              <a:t> от обычного контента.</a:t>
            </a:r>
          </a:p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Нововведения необходимы для разделения понятий коммерческая и социальная реклама, также маркировка важна для отслеживания отчетности в </a:t>
            </a:r>
            <a:r>
              <a:rPr lang="ru-RU" sz="2000" dirty="0">
                <a:latin typeface="Arial" charset="0"/>
                <a:cs typeface="Arial" charset="0"/>
                <a:hlinkClick r:id="rId2"/>
              </a:rPr>
              <a:t>ФНС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</a:p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Что нужно маркировать: </a:t>
            </a:r>
          </a:p>
          <a:p>
            <a:pPr algn="just">
              <a:defRPr/>
            </a:pPr>
            <a:r>
              <a:rPr lang="ru-RU" sz="2000" dirty="0">
                <a:latin typeface="Arial" charset="0"/>
                <a:cs typeface="Arial" charset="0"/>
              </a:rPr>
              <a:t>Необходимо маркировать все виды рекламных материалов, включая баннеры, посты в социальных сетях, контекстную рекламу и видеоролики, которые будут видеть пользователи в сети интернет на территории </a:t>
            </a:r>
            <a:r>
              <a:rPr lang="ru-RU" sz="2000" dirty="0">
                <a:latin typeface="Arial" charset="0"/>
                <a:cs typeface="Arial" charset="0"/>
                <a:hlinkClick r:id="rId3"/>
              </a:rPr>
              <a:t>РФ</a:t>
            </a:r>
            <a:r>
              <a:rPr lang="ru-RU" sz="2000" dirty="0">
                <a:latin typeface="Arial" charset="0"/>
                <a:cs typeface="Arial" charset="0"/>
              </a:rPr>
              <a:t>, в том числе: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таргетированную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контекстную;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 err="1">
                <a:latin typeface="Arial" charset="0"/>
                <a:cs typeface="Arial" charset="0"/>
              </a:rPr>
              <a:t>медийную</a:t>
            </a:r>
            <a:r>
              <a:rPr lang="ru-RU" sz="2000" dirty="0">
                <a:latin typeface="Arial" charset="0"/>
                <a:cs typeface="Arial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саморекламу (исключая информацию о товарах или услугах на своем сайте и в группах в </a:t>
            </a:r>
            <a:r>
              <a:rPr lang="ru-RU" sz="2000" dirty="0" err="1">
                <a:latin typeface="Arial" charset="0"/>
                <a:cs typeface="Arial" charset="0"/>
              </a:rPr>
              <a:t>соцсетях</a:t>
            </a:r>
            <a:r>
              <a:rPr lang="ru-RU" sz="2000" dirty="0">
                <a:latin typeface="Arial" charset="0"/>
                <a:cs typeface="Arial" charset="0"/>
              </a:rPr>
              <a:t>, которая подается единообразно и не выделяет какие-либо товары);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SEO-статьи;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публикации СМИ;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Arial" charset="0"/>
                <a:cs typeface="Arial" charset="0"/>
              </a:rPr>
              <a:t>публикации у </a:t>
            </a:r>
            <a:r>
              <a:rPr lang="ru-RU" sz="2000" dirty="0" err="1">
                <a:latin typeface="Arial" charset="0"/>
                <a:cs typeface="Arial" charset="0"/>
              </a:rPr>
              <a:t>блогеров</a:t>
            </a:r>
            <a:r>
              <a:rPr lang="ru-RU" sz="2000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Arial" charset="0"/>
                <a:cs typeface="Arial" charset="0"/>
              </a:rPr>
              <a:t/>
            </a:r>
            <a:br>
              <a:rPr lang="ru-RU" sz="2000" dirty="0">
                <a:latin typeface="Arial" charset="0"/>
                <a:cs typeface="Arial" charset="0"/>
              </a:rPr>
            </a:br>
            <a:endParaRPr lang="ru-R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5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1204111" y="923453"/>
            <a:ext cx="88983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Штрафы за отсутствие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маркировки</a:t>
            </a:r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  <a:p>
            <a:r>
              <a:rPr lang="ru-RU" altLang="ru-RU" b="1" i="1" dirty="0"/>
              <a:t>Нарушение взаимодействия с </a:t>
            </a:r>
            <a:r>
              <a:rPr lang="ru-RU" altLang="ru-RU" b="1" i="1" dirty="0" err="1"/>
              <a:t>ЕРИР</a:t>
            </a:r>
            <a:r>
              <a:rPr lang="ru-RU" altLang="ru-RU" b="1" i="1" dirty="0"/>
              <a:t> (единым реестром интернет-рекламы).</a:t>
            </a:r>
            <a:endParaRPr lang="ru-RU" altLang="ru-RU" dirty="0"/>
          </a:p>
          <a:p>
            <a:r>
              <a:rPr lang="ru-RU" altLang="ru-RU" dirty="0"/>
              <a:t>физлицо – от 10 до 30 тыс. руб.;</a:t>
            </a:r>
          </a:p>
          <a:p>
            <a:r>
              <a:rPr lang="ru-RU" altLang="ru-RU" dirty="0" err="1"/>
              <a:t>юрлицо</a:t>
            </a:r>
            <a:r>
              <a:rPr lang="ru-RU" altLang="ru-RU" dirty="0"/>
              <a:t> – от 200 до 500 тыс. руб.;</a:t>
            </a:r>
          </a:p>
          <a:p>
            <a:r>
              <a:rPr lang="ru-RU" altLang="ru-RU" dirty="0"/>
              <a:t>должностное лицо – от 30 до 100 тыс. руб.</a:t>
            </a:r>
          </a:p>
          <a:p>
            <a:r>
              <a:rPr lang="ru-RU" altLang="ru-RU" b="1" i="1" dirty="0"/>
              <a:t>Нарушения, связанные с идентификатором рекламы </a:t>
            </a:r>
            <a:r>
              <a:rPr lang="ru-RU" altLang="ru-RU" b="1" i="1" dirty="0" err="1"/>
              <a:t>ID</a:t>
            </a:r>
            <a:r>
              <a:rPr lang="ru-RU" altLang="ru-RU" b="1" i="1" dirty="0"/>
              <a:t> – </a:t>
            </a:r>
            <a:r>
              <a:rPr lang="ru-RU" altLang="ru-RU" b="1" i="1" dirty="0" err="1"/>
              <a:t>токен</a:t>
            </a:r>
            <a:r>
              <a:rPr lang="ru-RU" altLang="ru-RU" b="1" i="1" dirty="0"/>
              <a:t>.</a:t>
            </a:r>
            <a:endParaRPr lang="ru-RU" altLang="ru-RU" dirty="0"/>
          </a:p>
          <a:p>
            <a:r>
              <a:rPr lang="ru-RU" altLang="ru-RU" dirty="0"/>
              <a:t>физлицо – от 30 до 100 тыс. руб.;</a:t>
            </a:r>
          </a:p>
          <a:p>
            <a:r>
              <a:rPr lang="ru-RU" altLang="ru-RU" dirty="0" err="1"/>
              <a:t>юрлицо</a:t>
            </a:r>
            <a:r>
              <a:rPr lang="ru-RU" altLang="ru-RU" dirty="0"/>
              <a:t> – от 200 до 500 тыс. руб.;</a:t>
            </a:r>
          </a:p>
          <a:p>
            <a:r>
              <a:rPr lang="ru-RU" altLang="ru-RU" dirty="0"/>
              <a:t>должностное лицо – от 100 до 200 тыс. руб.</a:t>
            </a:r>
          </a:p>
          <a:p>
            <a:r>
              <a:rPr lang="ru-RU" altLang="ru-RU" b="1" i="1" dirty="0"/>
              <a:t>Невыполнение обязанностей со стороны ОРД (штрафы касаются только операторов).</a:t>
            </a:r>
            <a:endParaRPr lang="ru-RU" altLang="ru-RU" dirty="0"/>
          </a:p>
          <a:p>
            <a:r>
              <a:rPr lang="ru-RU" altLang="ru-RU" dirty="0" err="1"/>
              <a:t>юрлицо</a:t>
            </a:r>
            <a:r>
              <a:rPr lang="ru-RU" altLang="ru-RU" dirty="0"/>
              <a:t> – от 300 до 700 тыс. руб.;</a:t>
            </a:r>
          </a:p>
          <a:p>
            <a:r>
              <a:rPr lang="ru-RU" altLang="ru-RU" dirty="0"/>
              <a:t>должностное лицо – от 100 до 200 тыс. руб.</a:t>
            </a:r>
          </a:p>
          <a:p>
            <a:pPr algn="ctr"/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990671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853902" y="483528"/>
            <a:ext cx="9318074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/>
              <a:t>Реклама считается промаркированной, если на ней указаны:</a:t>
            </a:r>
          </a:p>
          <a:p>
            <a:pPr algn="just"/>
            <a:r>
              <a:rPr lang="ru-RU" altLang="ru-RU" dirty="0"/>
              <a:t>слово "Реклама"; сведения о рекламодателе; идентификатор </a:t>
            </a:r>
            <a:r>
              <a:rPr lang="ru-RU" altLang="ru-RU" dirty="0" err="1"/>
              <a:t>ERID</a:t>
            </a:r>
            <a:r>
              <a:rPr lang="ru-RU" altLang="ru-RU" dirty="0"/>
              <a:t> (</a:t>
            </a:r>
            <a:r>
              <a:rPr lang="ru-RU" altLang="ru-RU" dirty="0" err="1"/>
              <a:t>токен</a:t>
            </a:r>
            <a:r>
              <a:rPr lang="ru-RU" altLang="ru-RU" dirty="0"/>
              <a:t> </a:t>
            </a:r>
            <a:r>
              <a:rPr lang="ru-RU" altLang="ru-RU" dirty="0" err="1"/>
              <a:t>ID</a:t>
            </a:r>
            <a:r>
              <a:rPr lang="ru-RU" altLang="ru-RU" dirty="0"/>
              <a:t>).</a:t>
            </a:r>
          </a:p>
          <a:p>
            <a:pPr algn="just"/>
            <a:r>
              <a:rPr lang="ru-RU" altLang="ru-RU" dirty="0"/>
              <a:t>В </a:t>
            </a:r>
            <a:r>
              <a:rPr lang="ru-RU" altLang="ru-RU" dirty="0" err="1"/>
              <a:t>ID</a:t>
            </a:r>
            <a:r>
              <a:rPr lang="ru-RU" altLang="ru-RU" dirty="0"/>
              <a:t> – </a:t>
            </a:r>
            <a:r>
              <a:rPr lang="ru-RU" altLang="ru-RU" dirty="0" err="1"/>
              <a:t>токене</a:t>
            </a:r>
            <a:r>
              <a:rPr lang="ru-RU" altLang="ru-RU" dirty="0"/>
              <a:t> зашифрованы идентификатор ОРД и креатива, присвоенный оператором. Каждый рекламный материал должен содержать уникальный идентификатор </a:t>
            </a:r>
            <a:r>
              <a:rPr lang="ru-RU" altLang="ru-RU" dirty="0" err="1"/>
              <a:t>ERID</a:t>
            </a:r>
            <a:r>
              <a:rPr lang="ru-RU" altLang="ru-RU" dirty="0"/>
              <a:t>, который позволяет однозначно идентифицировать рекламу. </a:t>
            </a:r>
          </a:p>
          <a:p>
            <a:pPr algn="just"/>
            <a:r>
              <a:rPr lang="ru-RU" altLang="ru-RU" dirty="0"/>
              <a:t>ОРД (оператор рекламных данных) – это специальные организации, которые сначала регистрируют креативы, а потом собирают по ним статистику и денежные расходы. Креатив отправляется одному из операторов ОРД, одобренных </a:t>
            </a:r>
            <a:endParaRPr lang="ru-RU" altLang="ru-RU" dirty="0" smtClean="0"/>
          </a:p>
          <a:p>
            <a:r>
              <a:rPr lang="ru-RU" altLang="ru-RU" dirty="0" err="1" smtClean="0"/>
              <a:t>Роскомнадзором</a:t>
            </a:r>
            <a:r>
              <a:rPr lang="ru-RU" altLang="ru-RU" dirty="0"/>
              <a:t>: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>
                <a:hlinkClick r:id="rId2"/>
              </a:rPr>
              <a:t>Яндекс</a:t>
            </a:r>
            <a:r>
              <a:rPr lang="ru-RU" altLang="ru-RU" dirty="0"/>
              <a:t> ОРД;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>
                <a:hlinkClick r:id="rId3"/>
              </a:rPr>
              <a:t>Озон</a:t>
            </a:r>
            <a:r>
              <a:rPr lang="ru-RU" altLang="ru-RU" dirty="0"/>
              <a:t> ОРД;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>
                <a:hlinkClick r:id="rId4"/>
              </a:rPr>
              <a:t>ОРД-А</a:t>
            </a:r>
            <a:r>
              <a:rPr lang="ru-RU" altLang="ru-RU" dirty="0"/>
              <a:t>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>
                <a:hlinkClick r:id="rId5"/>
              </a:rPr>
              <a:t>Лаборатория разработки</a:t>
            </a:r>
            <a:r>
              <a:rPr lang="ru-RU" altLang="ru-RU" dirty="0"/>
              <a:t>, </a:t>
            </a:r>
            <a:r>
              <a:rPr lang="ru-RU" altLang="ru-RU" dirty="0" err="1"/>
              <a:t>Сбер</a:t>
            </a:r>
            <a:r>
              <a:rPr lang="ru-RU" altLang="ru-RU" dirty="0"/>
              <a:t>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>
                <a:hlinkClick r:id="rId6"/>
              </a:rPr>
              <a:t>Первый ОРД</a:t>
            </a:r>
            <a:r>
              <a:rPr lang="ru-RU" altLang="ru-RU" dirty="0"/>
              <a:t>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 err="1">
                <a:hlinkClick r:id="rId7"/>
              </a:rPr>
              <a:t>ВК</a:t>
            </a:r>
            <a:r>
              <a:rPr lang="ru-RU" altLang="ru-RU" dirty="0"/>
              <a:t> рекламные технологии;</a:t>
            </a:r>
            <a:br>
              <a:rPr lang="ru-RU" altLang="ru-RU" dirty="0"/>
            </a:br>
            <a:r>
              <a:rPr lang="ru-RU" altLang="ru-RU" dirty="0"/>
              <a:t>— </a:t>
            </a:r>
            <a:r>
              <a:rPr lang="ru-RU" altLang="ru-RU" dirty="0" err="1">
                <a:hlinkClick r:id="rId8"/>
              </a:rPr>
              <a:t>МедиаСкаут</a:t>
            </a:r>
            <a:r>
              <a:rPr lang="ru-RU" altLang="ru-RU" dirty="0"/>
              <a:t>.</a:t>
            </a:r>
          </a:p>
          <a:p>
            <a:r>
              <a:rPr lang="ru-RU" altLang="ru-RU" dirty="0"/>
              <a:t>Пример маркировки рекламы</a:t>
            </a:r>
          </a:p>
          <a:p>
            <a:r>
              <a:rPr lang="ru-RU" altLang="ru-RU" dirty="0"/>
              <a:t>Запись должна выглядеть так: "Реклама. ООО "", ИНН 000000, </a:t>
            </a:r>
            <a:r>
              <a:rPr lang="ru-RU" altLang="ru-RU" dirty="0" err="1"/>
              <a:t>ERID</a:t>
            </a:r>
            <a:r>
              <a:rPr lang="ru-RU" altLang="ru-RU" dirty="0"/>
              <a:t> (вставка </a:t>
            </a:r>
            <a:r>
              <a:rPr lang="ru-RU" altLang="ru-RU" dirty="0" err="1"/>
              <a:t>токена</a:t>
            </a:r>
            <a:r>
              <a:rPr lang="ru-RU" altLang="ru-RU" dirty="0"/>
              <a:t>, который выдали ОРД).</a:t>
            </a:r>
          </a:p>
        </p:txBody>
      </p:sp>
    </p:spTree>
    <p:extLst>
      <p:ext uri="{BB962C8B-B14F-4D97-AF65-F5344CB8AC3E}">
        <p14:creationId xmlns:p14="http://schemas.microsoft.com/office/powerpoint/2010/main" val="401891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1B97C8"/>
                </a:solidFill>
              </a:rPr>
              <a:t>Функции фирменного стиля</a:t>
            </a:r>
            <a:endParaRPr lang="ru-RU" dirty="0">
              <a:solidFill>
                <a:srgbClr val="1B97C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38200" y="1925214"/>
            <a:ext cx="10515600" cy="4351338"/>
          </a:xfrm>
        </p:spPr>
        <p:txBody>
          <a:bodyPr rtlCol="0">
            <a:normAutofit/>
          </a:bodyPr>
          <a:lstStyle/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3600" dirty="0"/>
              <a:t>Различительная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3600" dirty="0"/>
              <a:t>Защитная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3600" dirty="0"/>
              <a:t>Конкурентная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sz="3600" dirty="0"/>
              <a:t>Пропагандист</a:t>
            </a:r>
            <a:r>
              <a:rPr lang="en-US" sz="3600" dirty="0"/>
              <a:t>c</a:t>
            </a:r>
            <a:r>
              <a:rPr lang="ru-RU" sz="3600" dirty="0"/>
              <a:t>кая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37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1818" y="368207"/>
            <a:ext cx="8229600" cy="576263"/>
          </a:xfrm>
        </p:spPr>
        <p:txBody>
          <a:bodyPr vert="horz" lIns="0" tIns="45720" rIns="0" bIns="0" rtlCol="0" anchor="b"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1B97C8"/>
                </a:solidFill>
              </a:rPr>
              <a:t>Элементы фирменного стиля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763070"/>
              </p:ext>
            </p:extLst>
          </p:nvPr>
        </p:nvGraphicFramePr>
        <p:xfrm>
          <a:off x="988998" y="1358554"/>
          <a:ext cx="8429625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0282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6470" y="786442"/>
            <a:ext cx="10290773" cy="526310"/>
          </a:xfrm>
        </p:spPr>
        <p:txBody>
          <a:bodyPr vert="horz" lIns="0" tIns="45720" rIns="0" bIns="0" rtlCol="0" anchor="b">
            <a:noAutofit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1B97C8"/>
                </a:solidFill>
              </a:rPr>
              <a:t>Этапы разработки плана рекламной кампании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860080" y="1525038"/>
            <a:ext cx="9916563" cy="360045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arenR"/>
            </a:pPr>
            <a:r>
              <a:rPr lang="ru-RU" altLang="ru-RU" sz="3600" dirty="0"/>
              <a:t>Определение цели рекламы</a:t>
            </a:r>
          </a:p>
          <a:p>
            <a:pPr marL="514350" indent="-514350">
              <a:buFont typeface="Calibri" panose="020F0502020204030204" pitchFamily="34" charset="0"/>
              <a:buAutoNum type="arabicParenR"/>
            </a:pPr>
            <a:r>
              <a:rPr lang="ru-RU" altLang="ru-RU" sz="3600" dirty="0"/>
              <a:t>Установление ответственности </a:t>
            </a:r>
          </a:p>
          <a:p>
            <a:pPr marL="514350" indent="-514350">
              <a:buFont typeface="Calibri" panose="020F0502020204030204" pitchFamily="34" charset="0"/>
              <a:buAutoNum type="arabicParenR"/>
            </a:pPr>
            <a:r>
              <a:rPr lang="ru-RU" altLang="ru-RU" sz="3600" dirty="0"/>
              <a:t>Определение бюджета </a:t>
            </a:r>
          </a:p>
          <a:p>
            <a:pPr marL="514350" indent="-514350">
              <a:buFont typeface="Calibri" panose="020F0502020204030204" pitchFamily="34" charset="0"/>
              <a:buAutoNum type="arabicParenR"/>
            </a:pPr>
            <a:r>
              <a:rPr lang="ru-RU" altLang="ru-RU" sz="3600" dirty="0"/>
              <a:t>Разработка тем рекламы. Разработка рекламного текста</a:t>
            </a:r>
          </a:p>
          <a:p>
            <a:pPr marL="514350" indent="-514350">
              <a:buFont typeface="Calibri" panose="020F0502020204030204" pitchFamily="34" charset="0"/>
              <a:buAutoNum type="arabicParenR"/>
            </a:pPr>
            <a:endParaRPr lang="ru-RU" altLang="ru-RU" dirty="0"/>
          </a:p>
          <a:p>
            <a:pPr marL="514350" indent="-514350">
              <a:buFont typeface="Calibri" panose="020F0502020204030204" pitchFamily="34" charset="0"/>
              <a:buAutoNum type="arabicParenR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32779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4288" y="250904"/>
            <a:ext cx="9294891" cy="1079500"/>
          </a:xfrm>
        </p:spPr>
        <p:txBody>
          <a:bodyPr vert="horz" lIns="0" tIns="45720" rIns="0" bIns="0" rtlCol="0" anchor="b"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1B97C8"/>
                </a:solidFill>
              </a:rPr>
              <a:t>Этапы разработки плана рекламной кампании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1" y="1614912"/>
            <a:ext cx="9798868" cy="4929188"/>
          </a:xfrm>
        </p:spPr>
        <p:txBody>
          <a:bodyPr rtlCol="0">
            <a:normAutofit lnSpcReduction="10000"/>
          </a:bodyPr>
          <a:lstStyle/>
          <a:p>
            <a:pPr marL="742950" indent="-742950">
              <a:lnSpc>
                <a:spcPct val="80000"/>
              </a:lnSpc>
              <a:buFont typeface="Calibri" pitchFamily="34" charset="0"/>
              <a:buAutoNum type="arabicParenR" startAt="5"/>
              <a:defRPr/>
            </a:pPr>
            <a:r>
              <a:rPr lang="ru-RU" sz="3800" dirty="0"/>
              <a:t>Выбор средств рекламы  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стоимость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охват населения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степень передачи 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частота 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устойчивость послания 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степень воздействия </a:t>
            </a:r>
          </a:p>
          <a:p>
            <a:pPr lvl="1"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ru-RU" dirty="0" smtClean="0"/>
              <a:t>срок представления</a:t>
            </a:r>
            <a:r>
              <a:rPr lang="ru-RU" sz="3500" dirty="0"/>
              <a:t> </a:t>
            </a:r>
          </a:p>
          <a:p>
            <a:pPr marL="742950" indent="-742950">
              <a:lnSpc>
                <a:spcPct val="80000"/>
              </a:lnSpc>
              <a:buFont typeface="Calibri" pitchFamily="34" charset="0"/>
              <a:buAutoNum type="arabicParenR" startAt="6"/>
              <a:defRPr/>
            </a:pPr>
            <a:r>
              <a:rPr lang="ru-RU" sz="3800" dirty="0"/>
              <a:t>Выбор времени рекламы </a:t>
            </a:r>
          </a:p>
          <a:p>
            <a:pPr marL="742950" indent="-742950">
              <a:lnSpc>
                <a:spcPct val="80000"/>
              </a:lnSpc>
              <a:buFont typeface="Calibri" pitchFamily="34" charset="0"/>
              <a:buAutoNum type="arabicParenR" startAt="6"/>
              <a:defRPr/>
            </a:pPr>
            <a:r>
              <a:rPr lang="ru-RU" sz="3800" dirty="0"/>
              <a:t>Анализ совместных усилий  </a:t>
            </a:r>
          </a:p>
          <a:p>
            <a:pPr marL="742950" indent="-742950">
              <a:lnSpc>
                <a:spcPct val="80000"/>
              </a:lnSpc>
              <a:buFont typeface="Calibri" pitchFamily="34" charset="0"/>
              <a:buAutoNum type="arabicParenR" startAt="6"/>
              <a:defRPr/>
            </a:pPr>
            <a:r>
              <a:rPr lang="ru-RU" sz="3800" dirty="0"/>
              <a:t>Определение успеха (неудачи)</a:t>
            </a:r>
          </a:p>
        </p:txBody>
      </p:sp>
    </p:spTree>
    <p:extLst>
      <p:ext uri="{BB962C8B-B14F-4D97-AF65-F5344CB8AC3E}">
        <p14:creationId xmlns:p14="http://schemas.microsoft.com/office/powerpoint/2010/main" val="197840759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319" y="523893"/>
            <a:ext cx="10065283" cy="1444625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dirty="0" smtClean="0">
                <a:solidFill>
                  <a:srgbClr val="1B97C8"/>
                </a:solidFill>
              </a:rPr>
              <a:t>Оценка  эффективности  рекламной  кампании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4294967295"/>
          </p:nvPr>
        </p:nvSpPr>
        <p:spPr>
          <a:xfrm>
            <a:off x="1043319" y="2486088"/>
            <a:ext cx="9829893" cy="2592906"/>
          </a:xfrm>
        </p:spPr>
        <p:txBody>
          <a:bodyPr/>
          <a:lstStyle/>
          <a:p>
            <a:pPr marL="514350" indent="-5143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Метод  сопоставления </a:t>
            </a:r>
            <a:r>
              <a:rPr lang="ru-RU" altLang="ru-RU" dirty="0"/>
              <a:t>(сравнение изменения объема продаж лек. средств в регионе, где проводилась реклама и контрольном сегменте рынка, повышение рентабельности деятельности и т.д.)</a:t>
            </a:r>
          </a:p>
          <a:p>
            <a:pPr marL="514350" indent="-514350" algn="just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Анализ  товарных  запасов </a:t>
            </a:r>
            <a:r>
              <a:rPr lang="ru-RU" altLang="ru-RU" dirty="0"/>
              <a:t>(оценка эффективности за счет ускорения оборачиваемости рекламируемых лек. средств)</a:t>
            </a:r>
          </a:p>
          <a:p>
            <a:pPr marL="514350" indent="-514350" algn="just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4192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38200" y="2332619"/>
            <a:ext cx="10515600" cy="273732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ru-RU" sz="4000" i="1" dirty="0">
                <a:solidFill>
                  <a:srgbClr val="1B97C8"/>
                </a:solidFill>
              </a:rPr>
              <a:t>Стимулирование сбыта </a:t>
            </a:r>
            <a:r>
              <a:rPr lang="ru-RU" sz="4800" i="1" dirty="0"/>
              <a:t>- </a:t>
            </a:r>
            <a:r>
              <a:rPr lang="ru-RU" sz="4000" i="1" dirty="0"/>
              <a:t>это использование разнообразных средств стимулирующего воздействия с целью усиления ответной реакции рынка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7388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22631" y="1957075"/>
            <a:ext cx="9455103" cy="3040437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dirty="0">
                <a:solidFill>
                  <a:srgbClr val="1B97C8"/>
                </a:solidFill>
              </a:rPr>
              <a:t>Коммуникационная политика </a:t>
            </a:r>
            <a:r>
              <a:rPr lang="ru-RU" sz="3600" dirty="0"/>
              <a:t>– это система мер формирования спроса и стимулирования сбыта  (ФОССТИС), созданная в целях успешного продвижения товаров на рынке и повышения рентабельности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78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8598" y="333376"/>
            <a:ext cx="9889402" cy="1439863"/>
          </a:xfrm>
        </p:spPr>
        <p:txBody>
          <a:bodyPr vert="horz" lIns="0" tIns="45720" rIns="0" bIns="0" rtlCol="0" anchor="b">
            <a:normAutofit/>
          </a:bodyPr>
          <a:lstStyle/>
          <a:p>
            <a:pPr eaLnBrk="1" hangingPunct="1"/>
            <a:r>
              <a:rPr lang="ru-RU" altLang="ru-RU" dirty="0" smtClean="0">
                <a:solidFill>
                  <a:srgbClr val="1B97C8"/>
                </a:solidFill>
              </a:rPr>
              <a:t>Мероприятия по стимулированию сбыта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486953" y="2257974"/>
            <a:ext cx="11083375" cy="3699205"/>
          </a:xfrm>
        </p:spPr>
        <p:txBody>
          <a:bodyPr rtlCol="0">
            <a:normAutofit/>
          </a:bodyPr>
          <a:lstStyle/>
          <a:p>
            <a:pPr marL="514350" indent="-514350">
              <a:buFontTx/>
              <a:buChar char="-"/>
              <a:defRPr/>
            </a:pPr>
            <a:r>
              <a:rPr lang="ru-RU" dirty="0"/>
              <a:t>скидки  с  цены (сезонные, прогрессивные)</a:t>
            </a:r>
          </a:p>
          <a:p>
            <a:pPr marL="514350" indent="-514350">
              <a:buFontTx/>
              <a:buChar char="-"/>
              <a:defRPr/>
            </a:pPr>
            <a:r>
              <a:rPr lang="ru-RU" dirty="0"/>
              <a:t>использование  дисконтных  карт</a:t>
            </a:r>
          </a:p>
          <a:p>
            <a:pPr marL="514350" indent="-514350">
              <a:buFontTx/>
              <a:buChar char="-"/>
              <a:defRPr/>
            </a:pPr>
            <a:r>
              <a:rPr lang="ru-RU" dirty="0"/>
              <a:t>премиальные  продажи (бесплатная выдача дополнительного количества товара)</a:t>
            </a:r>
          </a:p>
          <a:p>
            <a:pPr marL="514350" indent="-514350">
              <a:buFontTx/>
              <a:buChar char="-"/>
              <a:defRPr/>
            </a:pPr>
            <a:r>
              <a:rPr lang="ru-RU" dirty="0"/>
              <a:t>реализация  двух  упаковок  по  цене  одной</a:t>
            </a:r>
          </a:p>
          <a:p>
            <a:pPr marL="514350" indent="-514350">
              <a:buFontTx/>
              <a:buChar char="-"/>
              <a:defRPr/>
            </a:pPr>
            <a:r>
              <a:rPr lang="ru-RU" dirty="0"/>
              <a:t> лотереи,  конкурсы  для  покупателей  и т.д.</a:t>
            </a:r>
          </a:p>
          <a:p>
            <a:pPr marL="514350" indent="-51435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909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720505" y="20694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Основная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(Электронный ресурс)/ под ред. </a:t>
            </a:r>
            <a:r>
              <a:rPr lang="ru-RU" dirty="0" err="1"/>
              <a:t>И.А</a:t>
            </a:r>
            <a:r>
              <a:rPr lang="ru-RU" dirty="0"/>
              <a:t>. Наркевича.- М. </a:t>
            </a:r>
            <a:r>
              <a:rPr lang="ru-RU" dirty="0" err="1"/>
              <a:t>ГЕОТАР</a:t>
            </a:r>
            <a:r>
              <a:rPr lang="ru-RU" dirty="0"/>
              <a:t>-Медиа, 2023 </a:t>
            </a:r>
            <a:r>
              <a:rPr lang="ru-RU" dirty="0" err="1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www.rosmedlib.ru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ISBN9785970442265.html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Дополнительная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фармации: учебник / </a:t>
            </a:r>
            <a:r>
              <a:rPr lang="ru-RU" dirty="0" err="1"/>
              <a:t>Е.А.Максимкина</a:t>
            </a:r>
            <a:r>
              <a:rPr lang="ru-RU" dirty="0"/>
              <a:t> [и др.]; под ред. </a:t>
            </a:r>
            <a:r>
              <a:rPr lang="ru-RU" dirty="0" err="1"/>
              <a:t>В.Л.Багировой</a:t>
            </a:r>
            <a:r>
              <a:rPr lang="ru-RU" dirty="0"/>
              <a:t>. - М. : Медицина, 2004. - 716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в 4 т. : учебник для студентов, обучающихся по специальности 040500 "Фармация" / под ред. Е. Е. Лоскутовой. - М.: </a:t>
            </a:r>
            <a:r>
              <a:rPr lang="ru-RU" dirty="0" err="1"/>
              <a:t>ACADEMIA</a:t>
            </a:r>
            <a:r>
              <a:rPr lang="ru-RU" dirty="0"/>
              <a:t>, 2003 - Т. 2: Учет в аптечных организациях: оперативный, бухгалтерский, налоговый. - 2004. - 447, [1]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учебник для студентов: в 4 т. / [В. В. Дорофеева [и др.]; под ред. Е. Е. Лоскутовой. - 2-е изд., стер. - М.: Академия, 2008 - Т. 3 : Экономика аптечных организаций. - 2008. - 428, [4]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703" y="790262"/>
            <a:ext cx="54925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Источники литературы: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88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1457607" y="1125538"/>
            <a:ext cx="9370337" cy="3672799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4100" b="1" dirty="0">
                <a:solidFill>
                  <a:srgbClr val="1B97C8"/>
                </a:solidFill>
              </a:rPr>
              <a:t>Реклама</a:t>
            </a:r>
            <a:r>
              <a:rPr lang="ru-RU" altLang="ru-RU" sz="4100" dirty="0"/>
              <a:t> – публичное представление сведений о товаре и услугах  с помощью художественных, технических и психологических приемов с целью пробуждения спроса и осуществления продаж. </a:t>
            </a:r>
          </a:p>
          <a:p>
            <a:pPr marL="0" indent="0" algn="just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726431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279650" y="566786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dirty="0">
                <a:solidFill>
                  <a:srgbClr val="1B97C8"/>
                </a:solidFill>
              </a:rPr>
              <a:t>Этапы развития рекламы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2585" y="2061566"/>
            <a:ext cx="9204797" cy="304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1940-1950 гг. – эра продукта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1960 </a:t>
            </a:r>
            <a:r>
              <a:rPr lang="ru-RU" sz="3200" dirty="0" smtClean="0">
                <a:cs typeface="Arial" charset="0"/>
              </a:rPr>
              <a:t>гг. </a:t>
            </a:r>
            <a:r>
              <a:rPr lang="ru-RU" sz="3200" dirty="0">
                <a:cs typeface="Arial" charset="0"/>
              </a:rPr>
              <a:t>– эра имиджа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1970 </a:t>
            </a:r>
            <a:r>
              <a:rPr lang="ru-RU" sz="3200" dirty="0" smtClean="0">
                <a:cs typeface="Arial" charset="0"/>
              </a:rPr>
              <a:t>гг. </a:t>
            </a:r>
            <a:r>
              <a:rPr lang="ru-RU" sz="3200" dirty="0">
                <a:cs typeface="Arial" charset="0"/>
              </a:rPr>
              <a:t>– эра позиционирования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1980 </a:t>
            </a:r>
            <a:r>
              <a:rPr lang="ru-RU" sz="3200" dirty="0" smtClean="0">
                <a:cs typeface="Arial" charset="0"/>
              </a:rPr>
              <a:t>гг. </a:t>
            </a:r>
            <a:r>
              <a:rPr lang="ru-RU" sz="3200" dirty="0">
                <a:cs typeface="Arial" charset="0"/>
              </a:rPr>
              <a:t>– эра самоутверждения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1990 </a:t>
            </a:r>
            <a:r>
              <a:rPr lang="ru-RU" sz="3200" dirty="0" smtClean="0">
                <a:cs typeface="Arial" charset="0"/>
              </a:rPr>
              <a:t>гг. </a:t>
            </a:r>
            <a:r>
              <a:rPr lang="ru-RU" sz="3200" dirty="0">
                <a:cs typeface="Arial" charset="0"/>
              </a:rPr>
              <a:t>– эра сравнительной рекламы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cs typeface="Arial" charset="0"/>
              </a:rPr>
              <a:t>2000 </a:t>
            </a:r>
            <a:r>
              <a:rPr lang="ru-RU" sz="3200" dirty="0" smtClean="0">
                <a:cs typeface="Arial" charset="0"/>
              </a:rPr>
              <a:t>гг. </a:t>
            </a:r>
            <a:r>
              <a:rPr lang="ru-RU" sz="3200" dirty="0">
                <a:cs typeface="Arial" charset="0"/>
              </a:rPr>
              <a:t>– эра стиля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29697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760491" y="981076"/>
            <a:ext cx="1031189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1B97C8"/>
                </a:solidFill>
              </a:rPr>
              <a:t>Федеральный закон «О рекламе» № 38-ФЗ от 13.03.2006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1B97C8"/>
                </a:solidFill>
              </a:rPr>
              <a:t>(действующая редакция от 31.12.2014)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3600" dirty="0">
              <a:solidFill>
                <a:srgbClr val="1B97C8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3600" dirty="0">
              <a:solidFill>
                <a:srgbClr val="1B97C8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1B97C8"/>
                </a:solidFill>
              </a:rPr>
              <a:t>Международный кодекс рекламной практики международной торговой палаты</a:t>
            </a:r>
          </a:p>
        </p:txBody>
      </p:sp>
    </p:spTree>
    <p:extLst>
      <p:ext uri="{BB962C8B-B14F-4D97-AF65-F5344CB8AC3E}">
        <p14:creationId xmlns:p14="http://schemas.microsoft.com/office/powerpoint/2010/main" val="1698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31470" y="611661"/>
            <a:ext cx="7345363" cy="560387"/>
          </a:xfrm>
        </p:spPr>
        <p:txBody>
          <a:bodyPr vert="horz" lIns="0" tIns="45720" rIns="0" bIns="0" rtlCol="0" anchor="b">
            <a:normAutofit/>
          </a:bodyPr>
          <a:lstStyle/>
          <a:p>
            <a:pPr>
              <a:defRPr/>
            </a:pPr>
            <a:r>
              <a:rPr lang="ru-RU" sz="3500" dirty="0">
                <a:solidFill>
                  <a:srgbClr val="1B97C8"/>
                </a:solidFill>
              </a:rPr>
              <a:t>Общие требования к рекламе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1222219" y="1566786"/>
            <a:ext cx="9733876" cy="474348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ru-RU" altLang="ru-RU" b="1" dirty="0" smtClean="0"/>
              <a:t>Реклама должна быть </a:t>
            </a:r>
            <a:r>
              <a:rPr lang="ru-RU" altLang="ru-RU" dirty="0" smtClean="0"/>
              <a:t>добросовестной и достоверной.  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►"/>
            </a:pPr>
            <a:r>
              <a:rPr lang="ru-RU" altLang="ru-RU" b="1" dirty="0" smtClean="0"/>
              <a:t>Реклама не должна:</a:t>
            </a:r>
            <a:endParaRPr lang="ru-RU" altLang="ru-RU" dirty="0" smtClean="0"/>
          </a:p>
          <a:p>
            <a:pPr marL="849313" lvl="1" indent="-457200" algn="just">
              <a:buClr>
                <a:srgbClr val="FFC000"/>
              </a:buClr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побуждать к совершению противоправных действий</a:t>
            </a:r>
          </a:p>
          <a:p>
            <a:pPr marL="849313" lvl="1" indent="-457200" algn="just">
              <a:buClr>
                <a:srgbClr val="FFC000"/>
              </a:buClr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призывать к насилию и жестокости</a:t>
            </a:r>
          </a:p>
          <a:p>
            <a:pPr marL="849313" lvl="1" indent="-457200" algn="just">
              <a:buClr>
                <a:srgbClr val="FFC000"/>
              </a:buClr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иметь сходство с дорожными знаками или иным образом угрожать безопасности движения автомобильного, железнодорожного, водного, воздушного транспорта</a:t>
            </a:r>
          </a:p>
          <a:p>
            <a:pPr marL="849313" lvl="1" indent="-457200" algn="just">
              <a:buClr>
                <a:srgbClr val="FFC000"/>
              </a:buClr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формировать негативное отношение к лицам, не пользующимся рекламируемыми товарами, или осуждать таких лиц</a:t>
            </a:r>
          </a:p>
        </p:txBody>
      </p:sp>
    </p:spTree>
    <p:extLst>
      <p:ext uri="{BB962C8B-B14F-4D97-AF65-F5344CB8AC3E}">
        <p14:creationId xmlns:p14="http://schemas.microsoft.com/office/powerpoint/2010/main" val="267304796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1303" y="604775"/>
            <a:ext cx="8229600" cy="487362"/>
          </a:xfrm>
        </p:spPr>
        <p:txBody>
          <a:bodyPr vert="horz" lIns="0" tIns="45720" rIns="0" bIns="0" rtlCol="0" anchor="b">
            <a:normAutofit/>
          </a:bodyPr>
          <a:lstStyle/>
          <a:p>
            <a:pPr>
              <a:defRPr/>
            </a:pPr>
            <a:r>
              <a:rPr lang="ru-RU" sz="3100" dirty="0">
                <a:solidFill>
                  <a:srgbClr val="1B97C8"/>
                </a:solidFill>
              </a:rPr>
              <a:t>Товары, реклама которых не допускается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1095469" y="1429993"/>
            <a:ext cx="9958812" cy="4902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Не допускается реклама:</a:t>
            </a:r>
          </a:p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товаров, производство и (или) реализация которых запрещены законодательством Российской Федерации</a:t>
            </a:r>
          </a:p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наркотических средств, психотропных веществ и их </a:t>
            </a:r>
            <a:r>
              <a:rPr lang="ru-RU" altLang="ru-RU" dirty="0" err="1" smtClean="0"/>
              <a:t>прекурсоров</a:t>
            </a:r>
            <a:endParaRPr lang="ru-RU" altLang="ru-RU" dirty="0" smtClean="0"/>
          </a:p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взрывчатых веществ и материалов, за исключением пиротехнических изделий</a:t>
            </a:r>
          </a:p>
          <a:p>
            <a:pPr eaLnBrk="1" hangingPunct="1">
              <a:buFont typeface="Calibri" panose="020F0502020204030204" pitchFamily="34" charset="0"/>
              <a:buAutoNum type="arabicParenR"/>
            </a:pPr>
            <a:r>
              <a:rPr lang="ru-RU" altLang="ru-RU" dirty="0" smtClean="0"/>
              <a:t>органов и (или) тканей человека в качестве объектов купли-продажи</a:t>
            </a:r>
          </a:p>
        </p:txBody>
      </p:sp>
    </p:spTree>
    <p:extLst>
      <p:ext uri="{BB962C8B-B14F-4D97-AF65-F5344CB8AC3E}">
        <p14:creationId xmlns:p14="http://schemas.microsoft.com/office/powerpoint/2010/main" val="2791438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1649</Words>
  <Application>Microsoft Office PowerPoint</Application>
  <PresentationFormat>Широкоэкранный</PresentationFormat>
  <Paragraphs>241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Blogger Sans</vt:lpstr>
      <vt:lpstr>Blogger Sans Light</vt:lpstr>
      <vt:lpstr>Book Antiqua</vt:lpstr>
      <vt:lpstr>Calibri</vt:lpstr>
      <vt:lpstr>Times New Roman</vt:lpstr>
      <vt:lpstr>Wingdings</vt:lpstr>
      <vt:lpstr>Wingdings 2</vt:lpstr>
      <vt:lpstr>Wingdings 3</vt:lpstr>
      <vt:lpstr>Тема Office</vt:lpstr>
      <vt:lpstr>                ЛЕКЦИЯ № 7. Принципы продвижения товаров на фармацевтическом рынке</vt:lpstr>
      <vt:lpstr> Вопросы, рассматриваемые на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к рекламе</vt:lpstr>
      <vt:lpstr>Товары, реклама которых не допускается</vt:lpstr>
      <vt:lpstr>Товары, реклама которых не допускается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лекарственных средств  не должна</vt:lpstr>
      <vt:lpstr>Презентация PowerPoint</vt:lpstr>
      <vt:lpstr>Реклама БАДов не должна</vt:lpstr>
      <vt:lpstr>Классификация рекламы</vt:lpstr>
      <vt:lpstr>Корпоративная или имиджевая реклама необходима</vt:lpstr>
      <vt:lpstr>Классификация рекламы</vt:lpstr>
      <vt:lpstr>Классификация рекламы</vt:lpstr>
      <vt:lpstr>Классификация рекламы</vt:lpstr>
      <vt:lpstr>Классификация рекламы</vt:lpstr>
      <vt:lpstr>Классификация рекламы</vt:lpstr>
      <vt:lpstr>Классификация рекламы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фирменного стиля</vt:lpstr>
      <vt:lpstr>Элементы фирменного стиля</vt:lpstr>
      <vt:lpstr>Этапы разработки плана рекламной кампании</vt:lpstr>
      <vt:lpstr>Этапы разработки плана рекламной кампании</vt:lpstr>
      <vt:lpstr>Оценка  эффективности  рекламной  кампании</vt:lpstr>
      <vt:lpstr>Презентация PowerPoint</vt:lpstr>
      <vt:lpstr>Мероприятия по стимулированию сбыта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23</cp:revision>
  <dcterms:created xsi:type="dcterms:W3CDTF">2020-04-23T06:28:02Z</dcterms:created>
  <dcterms:modified xsi:type="dcterms:W3CDTF">2023-12-13T11:14:00Z</dcterms:modified>
</cp:coreProperties>
</file>