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8" r:id="rId4"/>
    <p:sldId id="271" r:id="rId5"/>
    <p:sldId id="272" r:id="rId6"/>
    <p:sldId id="273" r:id="rId7"/>
    <p:sldId id="274" r:id="rId8"/>
    <p:sldId id="268" r:id="rId9"/>
    <p:sldId id="279" r:id="rId10"/>
    <p:sldId id="280" r:id="rId11"/>
    <p:sldId id="281" r:id="rId12"/>
    <p:sldId id="275" r:id="rId13"/>
    <p:sldId id="282" r:id="rId14"/>
    <p:sldId id="283" r:id="rId15"/>
    <p:sldId id="269" r:id="rId16"/>
    <p:sldId id="276" r:id="rId17"/>
    <p:sldId id="270" r:id="rId18"/>
    <p:sldId id="277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3" r:id="rId29"/>
    <p:sldId id="25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2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B6A31-AA5B-4B74-927C-D93B042FED6B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4340-AC36-423C-8B29-837780A75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2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9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04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72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979F4-0F02-4435-B404-4E793A7C7A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18.12.2023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medlib.ru/book/ISBN9785970442265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9442" y="4121054"/>
            <a:ext cx="5564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Института фармации,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к.фарм.н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Гарифуллина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Г.Х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7137" y="5722287"/>
            <a:ext cx="5540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93030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Лекция 4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Определение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потребности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в лекарственных препаратах</a:t>
            </a:r>
            <a:br>
              <a:rPr lang="ru-RU" sz="32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12800" y="152400"/>
            <a:ext cx="10769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0066"/>
                </a:solidFill>
              </a:rPr>
              <a:t>КЛАССИФИКАЦИЯ ПРОГНОЗОВ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203200" y="914400"/>
            <a:ext cx="11785600" cy="5791200"/>
          </a:xfrm>
        </p:spPr>
        <p:txBody>
          <a:bodyPr>
            <a:normAutofit fontScale="70000" lnSpcReduction="20000"/>
          </a:bodyPr>
          <a:lstStyle/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dirty="0" smtClean="0">
                <a:solidFill>
                  <a:srgbClr val="FFFF00"/>
                </a:solidFill>
              </a:rPr>
              <a:t>По региональным масштабам</a:t>
            </a:r>
            <a:r>
              <a:rPr lang="ru-RU" dirty="0" smtClean="0"/>
              <a:t>: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глобальные прогнозы;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национальные прогнозы;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региональные прогнозы;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прогнозы по конкретному целевому рынку и его сегментам;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прогнозы спроса групп населения и конкретных потребителей;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2"/>
              <a:defRPr/>
            </a:pPr>
            <a:r>
              <a:rPr lang="ru-RU" dirty="0" smtClean="0">
                <a:solidFill>
                  <a:srgbClr val="FFFF00"/>
                </a:solidFill>
              </a:rPr>
              <a:t>По товарному принципу</a:t>
            </a:r>
            <a:r>
              <a:rPr lang="ru-RU" dirty="0" smtClean="0"/>
              <a:t>: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прогнозы спроса по товарным группам и потребительским комплексам;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прогнозы спроса на конкретные товары;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прогноз общего объема спроса (емкости рынка);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3"/>
              <a:defRPr/>
            </a:pPr>
            <a:r>
              <a:rPr lang="ru-RU" dirty="0" smtClean="0">
                <a:solidFill>
                  <a:srgbClr val="FFFF00"/>
                </a:solidFill>
              </a:rPr>
              <a:t>По времени упреждения или временному горизонту</a:t>
            </a:r>
            <a:r>
              <a:rPr lang="ru-RU" dirty="0" smtClean="0"/>
              <a:t>: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краткосрочные (до 2 лет);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среднесрочные (от 2 до 5 лет);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ru-RU" dirty="0" smtClean="0"/>
              <a:t>долгосрочные (свыше 5 лет);</a:t>
            </a:r>
            <a:r>
              <a:rPr lang="en-US" dirty="0" smtClean="0"/>
              <a:t> </a:t>
            </a:r>
            <a:endParaRPr lang="ru-RU" dirty="0" smtClean="0"/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4"/>
              <a:defRPr/>
            </a:pPr>
            <a:r>
              <a:rPr lang="ru-RU" dirty="0" smtClean="0">
                <a:solidFill>
                  <a:srgbClr val="FFFF00"/>
                </a:solidFill>
              </a:rPr>
              <a:t>По функциональному признаку прогнозы подразделяются на 2 типа</a:t>
            </a:r>
            <a:r>
              <a:rPr lang="ru-RU" dirty="0" smtClean="0"/>
              <a:t>: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а) поисковый прогноз;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б) нормативный прогноз;</a:t>
            </a:r>
          </a:p>
          <a:p>
            <a:pPr marL="442913" indent="-442913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rabicPeriod" startAt="5"/>
              <a:defRPr/>
            </a:pPr>
            <a:r>
              <a:rPr lang="ru-RU" dirty="0" smtClean="0">
                <a:solidFill>
                  <a:srgbClr val="FFFF00"/>
                </a:solidFill>
              </a:rPr>
              <a:t>По применяемому методу прогнозирования</a:t>
            </a:r>
          </a:p>
        </p:txBody>
      </p:sp>
      <p:sp>
        <p:nvSpPr>
          <p:cNvPr id="1126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5E9BB8-2A10-4E0D-A32A-963469A51BC7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3200" y="0"/>
            <a:ext cx="11785600" cy="9906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0066"/>
                </a:solidFill>
              </a:rPr>
              <a:t>ФАКТОРЫ, ВЛИЯЮЩИЕ НА ПОТРЕБЛЕНИЕ ЛЕКАРСТВЕННЫХ СРЕДСТВ</a:t>
            </a:r>
          </a:p>
        </p:txBody>
      </p:sp>
      <p:graphicFrame>
        <p:nvGraphicFramePr>
          <p:cNvPr id="212109" name="Group 141"/>
          <p:cNvGraphicFramePr>
            <a:graphicFrameLocks noGrp="1"/>
          </p:cNvGraphicFramePr>
          <p:nvPr>
            <p:ph type="tbl" idx="1"/>
          </p:nvPr>
        </p:nvGraphicFramePr>
        <p:xfrm>
          <a:off x="406400" y="1066801"/>
          <a:ext cx="11480800" cy="5516565"/>
        </p:xfrm>
        <a:graphic>
          <a:graphicData uri="http://schemas.openxmlformats.org/drawingml/2006/table">
            <a:tbl>
              <a:tblPr/>
              <a:tblGrid>
                <a:gridCol w="4129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1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37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 масштабу воздействия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1.1.Общие факторы, формирующие потребность во всех товарах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1.2.Специфические факторы, формирующие потребность в ЛС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8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 направлению воздействия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tabLst>
                          <a:tab pos="3035300" algn="l"/>
                        </a:tabLst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5300" algn="l"/>
                        </a:tabLst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Факторы, увеличивающие потребление ЛС (число аптек)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5300" algn="l"/>
                        </a:tabLst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Факторы, снижающее потребление ЛС (профилактика)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5300" algn="l"/>
                        </a:tabLst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52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 системной характеристике процесса потребления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Факторы, влияющие на здоровье населения (профилактика)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Факторы, влияющие на назначение ЛС (число врачей)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 Факторы, влияющие на обеспеченность ЛС (число врачей)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4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 содержанию факторов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Качественные (форма заболевания)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Количественные (уровень заболеваемости)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07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 силе воздействия на потребления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 Сильные (численность населения, заболеваемость)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 Умеренные (возрастной состав, профилактика)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 Слабые (культурный уровень)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6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По продолжительности воздействий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 Постоянный (численность населения)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 Временные (сезонность заболеваемости)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969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По характеру факторов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 Объективные (уровень заболеваемости)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 Субъективные (здоровье конкретного человека)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 Случайные (стихийные бедствия)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3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A4DC63-C77C-444B-A0BE-9AE06AF536AC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25"/>
          <p:cNvSpPr txBox="1">
            <a:spLocks/>
          </p:cNvSpPr>
          <p:nvPr/>
        </p:nvSpPr>
        <p:spPr>
          <a:xfrm>
            <a:off x="950614" y="948413"/>
            <a:ext cx="10628768" cy="54704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920"/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прогнозировании потребности в лекарственных средствах учитывают особенности потребления следующих лекарственных препаратов:</a:t>
            </a:r>
            <a:endParaRPr lang="ru-RU" sz="3600" dirty="0" smtClean="0">
              <a:solidFill>
                <a:srgbClr val="1B97C8"/>
              </a:solidFill>
            </a:endParaRPr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None/>
            </a:pPr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Приказом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МЗ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РФ №131 от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27.03.2017г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Утверждены методические рекомендации по определению потребности</a:t>
            </a:r>
            <a:endParaRPr lang="ru-RU" sz="3600" dirty="0" smtClean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None/>
            </a:pPr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Нормативные потребления этилового спирта утверждены приказом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МЗ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СССР от </a:t>
            </a:r>
            <a:r>
              <a:rPr lang="ru-RU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30.08.1991г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№ 245 «О нормативах потребления этилового спирта для учреждений здравоохранения, образования и социального обеспечения».</a:t>
            </a:r>
            <a:endParaRPr lang="ru-RU" sz="3600" dirty="0" smtClean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None/>
            </a:pPr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125" indent="-180975"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None/>
            </a:pPr>
            <a:endParaRPr lang="ru-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21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800" smtClean="0">
                <a:solidFill>
                  <a:srgbClr val="FF0066"/>
                </a:solidFill>
              </a:rPr>
              <a:t>ПРИНЦИПЫ МАРКЕТИНГОВЫХ ИССЛЕДОВАНИЙ ПО ОПРЕДЕЛЕНИЮ ПОТРЕБНОСТИ В ЛЕК. СРЕДСТВАХ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648200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 </a:t>
            </a:r>
            <a:r>
              <a:rPr lang="ru-RU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Специфика применения лек. </a:t>
            </a:r>
            <a:r>
              <a:rPr lang="ru-RU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средства</a:t>
            </a:r>
            <a:endParaRPr lang="ru-RU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а) препараты специфического действия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б) препараты, потребление которых строго нормируется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в) препараты широкого спектра действия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II </a:t>
            </a:r>
            <a:r>
              <a:rPr lang="ru-RU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Период, на который планируется потребность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Прогнозы бывают: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а) краткосрочные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б) среднесрочные</a:t>
            </a:r>
          </a:p>
          <a:p>
            <a:pPr marL="514350" indent="-51435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>
                <a:latin typeface="Arial" pitchFamily="34" charset="0"/>
              </a:rPr>
              <a:t>	в) долгосрочные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  <p:sp>
        <p:nvSpPr>
          <p:cNvPr id="143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2D26934-3212-407C-963D-3807A1488DE0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91FA90-4F0E-4D9A-8305-370D9C8600BB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10972800" cy="121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ФАКТОРЫ, ВЛИЯЮЩИЕ НА НОМЕНКЛАТУРУ ЗАКАЗА НА</a:t>
            </a:r>
            <a:br>
              <a:rPr lang="ru-RU" sz="2800" dirty="0" smtClean="0">
                <a:solidFill>
                  <a:srgbClr val="FF0066"/>
                </a:solidFill>
              </a:rPr>
            </a:br>
            <a:r>
              <a:rPr lang="ru-RU" sz="2800" dirty="0" smtClean="0">
                <a:solidFill>
                  <a:srgbClr val="FF0066"/>
                </a:solidFill>
              </a:rPr>
              <a:t> ЛЕК. СРЕДСТВА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28775"/>
            <a:ext cx="10972800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656667" y="3284539"/>
            <a:ext cx="268816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Номенклатура заказа</a:t>
            </a:r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5903384" y="22050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>
            <a:off x="7344834" y="3573463"/>
            <a:ext cx="19198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3503085" y="3573463"/>
            <a:ext cx="11535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V="1">
            <a:off x="4271434" y="3933825"/>
            <a:ext cx="124883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H="1" flipV="1">
            <a:off x="6479117" y="3933826"/>
            <a:ext cx="1140883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2063751" y="1844675"/>
            <a:ext cx="816186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Статистика, накопленная в аптеке по средней потребности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527051" y="3213100"/>
            <a:ext cx="297603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ЛС, обычно выписываемые врачами близлежащих ЛПУ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9264651" y="3284539"/>
            <a:ext cx="2592916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Сезонный спрос, эпидемии</a:t>
            </a:r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719668" y="4868864"/>
            <a:ext cx="470323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ЛС безрецептурного отпуска, на которые имеется устойчивый спрос и которые могут быть рекомендованы фармработником при некоторых симптомах и недомоганиях</a:t>
            </a:r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7213600" y="4267201"/>
            <a:ext cx="451273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Товары, разрешенные к реализации в аптеке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112000" y="5257801"/>
            <a:ext cx="4673600" cy="64633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Результаты экспертной оценки основных потребительских свойств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 flipV="1">
            <a:off x="6096000" y="3962400"/>
            <a:ext cx="1016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1466661" y="1447800"/>
            <a:ext cx="9678155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8096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1) P = N * Q (1)</a:t>
            </a:r>
            <a:endParaRPr sz="36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endParaRPr sz="36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2) P = N * Q / 1000 (2)</a:t>
            </a:r>
            <a:endParaRPr sz="36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 –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потребность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препарате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6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–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потребления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койку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больного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т.п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формулы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1000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жителей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1000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рецептов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т.п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формулы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2);</a:t>
            </a:r>
            <a:endParaRPr sz="36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–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фактических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коек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больных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т.п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формулы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жителей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рецептов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т.п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формулы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2).</a:t>
            </a:r>
            <a:endParaRPr sz="36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125" indent="-180975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15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9788" y="1844705"/>
            <a:ext cx="1063782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ru-RU" sz="3600" i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нормативных методов</a:t>
            </a: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52462" indent="-5715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простота</a:t>
            </a: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52462" indent="-5715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доступность</a:t>
            </a: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52462" indent="-5715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</a:t>
            </a: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дифференцированных нормативов и пр.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28327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642796" y="1050202"/>
            <a:ext cx="10447699" cy="53020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80962" indent="0" algn="just">
              <a:spcBef>
                <a:spcPts val="0"/>
              </a:spcBef>
              <a:buClr>
                <a:schemeClr val="accent1"/>
              </a:buClr>
              <a:buSzPts val="1760"/>
              <a:buNone/>
            </a:pP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прогнозировании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потребности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средствах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учитывают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потребления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следующих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препаратов</a:t>
            </a:r>
            <a:r>
              <a:rPr lang="en-US" sz="2400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>
              <a:solidFill>
                <a:srgbClr val="1B97C8"/>
              </a:solidFill>
            </a:endParaRPr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920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Специфического</a:t>
            </a:r>
            <a:r>
              <a:rPr lang="en-US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специфического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применяют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лечения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1-2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заболеваний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противотуберкулезные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противодиабетические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противоопухолевые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.). 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 algn="ctr">
              <a:spcBef>
                <a:spcPts val="600"/>
              </a:spcBef>
              <a:buClr>
                <a:schemeClr val="accent1"/>
              </a:buClr>
              <a:buSzPts val="1920"/>
              <a:buNone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R *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Qк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 </a:t>
            </a:r>
            <a:r>
              <a:rPr lang="en-U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Qб</a:t>
            </a:r>
            <a:endParaRPr sz="3200" dirty="0"/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 –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200" dirty="0"/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–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расход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соответствии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схемами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лечения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фактический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больного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лечения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200" dirty="0"/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Qк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курсов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3200" dirty="0"/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Qб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заболеваемость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9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125" indent="-160655">
              <a:spcBef>
                <a:spcPts val="600"/>
              </a:spcBef>
              <a:buClr>
                <a:schemeClr val="accent1"/>
              </a:buClr>
              <a:buSzPts val="1920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015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0;p27"/>
          <p:cNvSpPr txBox="1">
            <a:spLocks/>
          </p:cNvSpPr>
          <p:nvPr/>
        </p:nvSpPr>
        <p:spPr>
          <a:xfrm>
            <a:off x="923454" y="1460926"/>
            <a:ext cx="10447699" cy="43151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" indent="0">
              <a:spcBef>
                <a:spcPts val="0"/>
              </a:spcBef>
              <a:buClr>
                <a:schemeClr val="accent1"/>
              </a:buClr>
              <a:buSzPts val="1760"/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прогнозировании потребности в лекарственных средствах учитывают особенности потребления следующих лекарственных препаратов:</a:t>
            </a:r>
            <a:endParaRPr lang="ru-RU" sz="3600" dirty="0" smtClean="0">
              <a:solidFill>
                <a:srgbClr val="1B97C8"/>
              </a:solidFill>
            </a:endParaRPr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920"/>
              <a:buFont typeface="Arial" panose="020B0604020202020204" pitchFamily="34" charset="0"/>
              <a:buNone/>
            </a:pPr>
            <a:endParaRPr lang="ru-RU" sz="3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920"/>
              <a:buFont typeface="Arial" panose="020B0604020202020204" pitchFamily="34" charset="0"/>
              <a:buNone/>
            </a:pPr>
            <a:r>
              <a:rPr lang="ru-RU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ru-RU" sz="320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Широкого спектра действия</a:t>
            </a:r>
            <a:endParaRPr lang="ru-RU" sz="3600" dirty="0" smtClean="0"/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520"/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Лекарственные средства широкого спектра действия (витаминные, сульфаниламидные, сердечно-сосудистые и др.) применяют для лечения и профилактики разных заболеваний, поэтому прогнозирование потребности в них наиболее часто осуществляют с помощью экономико-математических и логико-экономических методов.</a:t>
            </a:r>
          </a:p>
          <a:p>
            <a:pPr marL="80962" indent="0">
              <a:spcBef>
                <a:spcPts val="600"/>
              </a:spcBef>
              <a:buClr>
                <a:schemeClr val="accent1"/>
              </a:buClr>
              <a:buSzPts val="1920"/>
              <a:buFont typeface="Arial" panose="020B0604020202020204" pitchFamily="34" charset="0"/>
              <a:buNone/>
            </a:pPr>
            <a:endParaRPr lang="ru-RU" sz="3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125" indent="-160655">
              <a:spcBef>
                <a:spcPts val="600"/>
              </a:spcBef>
              <a:buClr>
                <a:schemeClr val="accent1"/>
              </a:buClr>
              <a:buSzPts val="1920"/>
              <a:buFont typeface="Arial" panose="020B0604020202020204" pitchFamily="34" charset="0"/>
              <a:buNone/>
            </a:pPr>
            <a:endParaRPr lang="ru-RU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988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solidFill>
                  <a:srgbClr val="FF0066"/>
                </a:solidFill>
              </a:rPr>
              <a:t>ПОТРЕБНОСТЬ В ЛЕК. СРЕДСТВАХ ШИРОКОГО СПЕКТРА ДЕЙСТВИЯ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114800"/>
          </a:xfrm>
        </p:spPr>
        <p:txBody>
          <a:bodyPr/>
          <a:lstStyle/>
          <a:p>
            <a:pPr marL="514350" indent="-514350" fontAlgn="auto">
              <a:spcAft>
                <a:spcPts val="0"/>
              </a:spcAft>
              <a:buFont typeface="Verdana" pitchFamily="34" charset="0"/>
              <a:buAutoNum type="arabicParenR"/>
              <a:defRPr/>
            </a:pPr>
            <a:r>
              <a:rPr lang="ru-RU" sz="2800" dirty="0" smtClean="0"/>
              <a:t>Методы экстраполяции тенденций</a:t>
            </a:r>
          </a:p>
          <a:p>
            <a:pPr marL="796925" lvl="1" indent="-514350" fontAlgn="auto">
              <a:spcAft>
                <a:spcPts val="0"/>
              </a:spcAft>
              <a:buFont typeface="Verdana" pitchFamily="34" charset="0"/>
              <a:buAutoNum type="alphaLcParenR"/>
              <a:defRPr/>
            </a:pPr>
            <a:r>
              <a:rPr lang="ru-RU" dirty="0" smtClean="0"/>
              <a:t>Методы с использованием показателей динамики (среднегодовые темпы роста, прироста и т.д.)</a:t>
            </a:r>
          </a:p>
          <a:p>
            <a:pPr marL="796925" lvl="1" indent="-514350" fontAlgn="auto">
              <a:spcAft>
                <a:spcPts val="0"/>
              </a:spcAft>
              <a:buFont typeface="Verdana" pitchFamily="34" charset="0"/>
              <a:buAutoNum type="alphaLcParenR"/>
              <a:defRPr/>
            </a:pPr>
            <a:r>
              <a:rPr lang="ru-RU" dirty="0" smtClean="0"/>
              <a:t>Метод с выделением тренда потребления</a:t>
            </a:r>
          </a:p>
          <a:p>
            <a:pPr marL="514350" indent="-514350" fontAlgn="auto">
              <a:spcAft>
                <a:spcPts val="0"/>
              </a:spcAft>
              <a:buFont typeface="Verdana" pitchFamily="34" charset="0"/>
              <a:buAutoNum type="arabicParenR"/>
              <a:defRPr/>
            </a:pPr>
            <a:r>
              <a:rPr lang="ru-RU" sz="2800" dirty="0" smtClean="0"/>
              <a:t>Методы экономико-математического моделирования</a:t>
            </a:r>
          </a:p>
          <a:p>
            <a:pPr marL="514350" indent="-514350" fontAlgn="auto">
              <a:spcAft>
                <a:spcPts val="0"/>
              </a:spcAft>
              <a:buFont typeface="Verdana" pitchFamily="34" charset="0"/>
              <a:buAutoNum type="arabicParenR"/>
              <a:defRPr/>
            </a:pPr>
            <a:r>
              <a:rPr lang="ru-RU" sz="2800" dirty="0" smtClean="0"/>
              <a:t>Методы экспертных оценок</a:t>
            </a:r>
          </a:p>
          <a:p>
            <a:pPr marL="796925" lvl="1" indent="-514350" fontAlgn="auto">
              <a:spcAft>
                <a:spcPts val="0"/>
              </a:spcAft>
              <a:buFont typeface="Verdana" pitchFamily="34" charset="0"/>
              <a:buAutoNum type="arabicParenR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CF43B4-9BC8-4ADD-BB94-FD29AE58D1B6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858" y="1810693"/>
            <a:ext cx="9270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</a:rPr>
              <a:t>Потребность </a:t>
            </a:r>
            <a:r>
              <a:rPr lang="ru-RU" sz="3600" dirty="0" smtClean="0"/>
              <a:t>– </a:t>
            </a:r>
            <a:r>
              <a:rPr lang="ru-RU" sz="3600" dirty="0"/>
              <a:t>это нужда, принявшая конкретные формы в зависимости от индивидуальных особенностей потребителя и (или) уровня развития общества.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189A08-703B-46A7-B284-39722AB4539E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10972800" cy="990600"/>
          </a:xfrm>
        </p:spPr>
        <p:txBody>
          <a:bodyPr/>
          <a:lstStyle/>
          <a:p>
            <a:r>
              <a:rPr lang="ru-RU" altLang="ru-RU" sz="1800" smtClean="0">
                <a:solidFill>
                  <a:srgbClr val="FF0066"/>
                </a:solidFill>
              </a:rPr>
              <a:t>НАИБОЛЕЕ ЗНАЧИМЫЕ ФАКТОРЫ, ЗАЛОЖЕННЫЕ В МАТЕМАТИЧЕСКИЕ МОДЕЛИ ПОТРЕБНОСТИ В АНТИБИОТИКАХ</a:t>
            </a:r>
          </a:p>
        </p:txBody>
      </p:sp>
      <p:graphicFrame>
        <p:nvGraphicFramePr>
          <p:cNvPr id="237572" name="Group 4"/>
          <p:cNvGraphicFramePr>
            <a:graphicFrameLocks noGrp="1"/>
          </p:cNvGraphicFramePr>
          <p:nvPr/>
        </p:nvGraphicFramePr>
        <p:xfrm>
          <a:off x="624418" y="1600201"/>
          <a:ext cx="10943167" cy="4737103"/>
        </p:xfrm>
        <a:graphic>
          <a:graphicData uri="http://schemas.openxmlformats.org/drawingml/2006/table">
            <a:tbl>
              <a:tblPr/>
              <a:tblGrid>
                <a:gridCol w="9332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1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Факторы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Шифр фактора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93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Факторы, характеризующие развитие здравоохранения.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9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коек терапевтического профиля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6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коек инфекционного профиля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9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амбулаторно-поликлинических посещений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6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Факторы, характеризующие состояние здоровья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0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Инфекционные и паразитарные заболевания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9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Хронические болезни миндалин и аденоидов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6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Хронический фарингит, синусит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99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Болезни мочеполовой системы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6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Заболевания, передающие половым путем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99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III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 Рост цен на лекарственные средства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6669" name="Rectangle 320"/>
          <p:cNvSpPr>
            <a:spLocks noChangeArrowheads="1"/>
          </p:cNvSpPr>
          <p:nvPr/>
        </p:nvSpPr>
        <p:spPr bwMode="auto">
          <a:xfrm>
            <a:off x="0" y="74432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A7DBC9-A968-467F-8805-E9E97FB5D2F5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463551" y="639764"/>
            <a:ext cx="1137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Многофакторная модель потребности в лекарственном средстве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73151" y="2230438"/>
            <a:ext cx="1016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800">
                <a:latin typeface="Garamond" pitchFamily="18" charset="0"/>
              </a:rPr>
              <a:t>Пх = А0 + А1У1 + А2У2 + … + А </a:t>
            </a:r>
            <a:r>
              <a:rPr lang="en-US" altLang="ru-RU" sz="1800">
                <a:latin typeface="Garamond" pitchFamily="18" charset="0"/>
              </a:rPr>
              <a:t>n</a:t>
            </a:r>
            <a:r>
              <a:rPr lang="ru-RU" altLang="ru-RU" sz="1800">
                <a:latin typeface="Garamond" pitchFamily="18" charset="0"/>
              </a:rPr>
              <a:t> </a:t>
            </a:r>
            <a:r>
              <a:rPr lang="ru-RU" altLang="ru-RU" sz="2800">
                <a:latin typeface="Garamond" pitchFamily="18" charset="0"/>
              </a:rPr>
              <a:t>У </a:t>
            </a:r>
            <a:r>
              <a:rPr lang="en-US" altLang="ru-RU" sz="1800">
                <a:latin typeface="Garamond" pitchFamily="18" charset="0"/>
              </a:rPr>
              <a:t>n</a:t>
            </a:r>
            <a:endParaRPr lang="ru-RU" altLang="ru-RU" sz="1800">
              <a:latin typeface="Garamond" pitchFamily="18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098551" y="3524251"/>
            <a:ext cx="9956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Garamond" pitchFamily="18" charset="0"/>
              </a:rPr>
              <a:t>Пх – прогноз </a:t>
            </a:r>
            <a:r>
              <a:rPr lang="ru-RU" altLang="ru-RU" sz="2000">
                <a:latin typeface="Garamond" pitchFamily="18" charset="0"/>
              </a:rPr>
              <a:t>потребления</a:t>
            </a:r>
            <a:r>
              <a:rPr lang="ru-RU" altLang="ru-RU" sz="2400">
                <a:latin typeface="Garamond" pitchFamily="18" charset="0"/>
              </a:rPr>
              <a:t> (спроса) лекарственного средства Х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Garamond" pitchFamily="18" charset="0"/>
              </a:rPr>
              <a:t>А0, А1, А2, А </a:t>
            </a:r>
            <a:r>
              <a:rPr lang="en-US" altLang="ru-RU" sz="2400">
                <a:latin typeface="Garamond" pitchFamily="18" charset="0"/>
              </a:rPr>
              <a:t>n</a:t>
            </a:r>
            <a:r>
              <a:rPr lang="ru-RU" altLang="ru-RU" sz="2400">
                <a:latin typeface="Garamond" pitchFamily="18" charset="0"/>
              </a:rPr>
              <a:t> – параметры уровня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Garamond" pitchFamily="18" charset="0"/>
              </a:rPr>
              <a:t>У – факторы, влияющие на потребление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ru-RU" altLang="ru-RU" sz="240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0426608-3EF4-4804-8A24-D0D47338AFD2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latin typeface="Arial" charset="0"/>
            </a:endParaRPr>
          </a:p>
        </p:txBody>
      </p:sp>
      <p:graphicFrame>
        <p:nvGraphicFramePr>
          <p:cNvPr id="23859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1" y="728663"/>
          <a:ext cx="11713631" cy="5400684"/>
        </p:xfrm>
        <a:graphic>
          <a:graphicData uri="http://schemas.openxmlformats.org/drawingml/2006/table">
            <a:tbl>
              <a:tblPr/>
              <a:tblGrid>
                <a:gridCol w="831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6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60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60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60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60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601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2601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2601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X/Y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38594" name="Rectangle 6"/>
          <p:cNvSpPr>
            <a:spLocks noChangeArrowheads="1"/>
          </p:cNvSpPr>
          <p:nvPr/>
        </p:nvSpPr>
        <p:spPr bwMode="auto">
          <a:xfrm>
            <a:off x="0" y="44451"/>
            <a:ext cx="12090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 ВЗАИМОСВЯЗИ ДИНАМИКИ ПОТРЕБНОСТИ В АНТИБИОТИКАХ И ФАКТОРОВ, НА НЕЕ ВЛИЯЮЩИХ (КОЭФФИЦИЕНТ КОРРЕЛЯЦИИ)</a:t>
            </a:r>
          </a:p>
        </p:txBody>
      </p:sp>
      <p:sp>
        <p:nvSpPr>
          <p:cNvPr id="29001" name="Text Box 329"/>
          <p:cNvSpPr txBox="1">
            <a:spLocks noChangeArrowheads="1"/>
          </p:cNvSpPr>
          <p:nvPr/>
        </p:nvSpPr>
        <p:spPr bwMode="auto">
          <a:xfrm>
            <a:off x="304800" y="6096000"/>
            <a:ext cx="8229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400">
                <a:latin typeface="Garamond" pitchFamily="18" charset="0"/>
              </a:rPr>
              <a:t>У - факторы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400">
                <a:latin typeface="Garamond" pitchFamily="18" charset="0"/>
              </a:rPr>
              <a:t>Х - антибиотики</a:t>
            </a:r>
          </a:p>
        </p:txBody>
      </p:sp>
    </p:spTree>
    <p:extLst>
      <p:ext uri="{BB962C8B-B14F-4D97-AF65-F5344CB8AC3E}">
        <p14:creationId xmlns:p14="http://schemas.microsoft.com/office/powerpoint/2010/main" val="10365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5F8D9F-D687-4636-9FFA-9E3A044E8366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396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12192000" cy="527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500" smtClean="0">
                <a:solidFill>
                  <a:srgbClr val="FF0066"/>
                </a:solidFill>
              </a:rPr>
              <a:t>ХАРАКТЕРИСТИКА ВЗАИМОСВЯЗИ ДИНАМИКИ ПОТРЕБНОСТИ В АНТИБИОТИКАХ И ФАКТОРОВ, НА НЕЕ ВЛИЯЮЩИХ (КОЭФФИЦИЕНТ КОРРЕЛЯЦИИ)</a:t>
            </a:r>
            <a:br>
              <a:rPr lang="ru-RU" sz="1500" smtClean="0">
                <a:solidFill>
                  <a:srgbClr val="FF0066"/>
                </a:solidFill>
              </a:rPr>
            </a:br>
            <a:endParaRPr lang="ru-RU" sz="1500" smtClean="0">
              <a:solidFill>
                <a:srgbClr val="FF0066"/>
              </a:solidFill>
            </a:endParaRPr>
          </a:p>
        </p:txBody>
      </p:sp>
      <p:graphicFrame>
        <p:nvGraphicFramePr>
          <p:cNvPr id="239619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573617" y="1052513"/>
          <a:ext cx="11618386" cy="5480088"/>
        </p:xfrm>
        <a:graphic>
          <a:graphicData uri="http://schemas.openxmlformats.org/drawingml/2006/table">
            <a:tbl>
              <a:tblPr/>
              <a:tblGrid>
                <a:gridCol w="827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3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11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9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11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32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90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11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Х/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Х2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Х3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Х4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Х5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Х6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Х7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Х8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Х9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Х10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Х11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Х12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Х13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Х14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Х15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Х16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6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Х17</a:t>
                      </a: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marT="45714" marB="45714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39812" name="Text Box 196"/>
          <p:cNvSpPr txBox="1">
            <a:spLocks noChangeArrowheads="1"/>
          </p:cNvSpPr>
          <p:nvPr/>
        </p:nvSpPr>
        <p:spPr bwMode="auto">
          <a:xfrm>
            <a:off x="9245600" y="609601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3963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B9571D-3366-4E7F-BED4-EB2DD1172A28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7618" y="1"/>
            <a:ext cx="11364383" cy="576263"/>
          </a:xfrm>
        </p:spPr>
        <p:txBody>
          <a:bodyPr/>
          <a:lstStyle/>
          <a:p>
            <a:r>
              <a:rPr lang="ru-RU" altLang="ru-RU" sz="1600" smtClean="0">
                <a:solidFill>
                  <a:srgbClr val="FF0066"/>
                </a:solidFill>
              </a:rPr>
              <a:t>ХАРАКТЕРИСТИКА ВЗАИМОСВЯЗИ ДИНАМИКИ ПОТРЕБНОСТИ МЕЖДУ ОТДЕЛЬНЫМИ АНТИБИОТИКАМИ (КОЭФФИЦИЕНТ КОРРЕЛЯЦИИ)</a:t>
            </a:r>
          </a:p>
        </p:txBody>
      </p:sp>
      <p:graphicFrame>
        <p:nvGraphicFramePr>
          <p:cNvPr id="241007" name="Group 367"/>
          <p:cNvGraphicFramePr>
            <a:graphicFrameLocks noGrp="1"/>
          </p:cNvGraphicFramePr>
          <p:nvPr>
            <p:ph type="tbl" idx="4294967295"/>
          </p:nvPr>
        </p:nvGraphicFramePr>
        <p:xfrm>
          <a:off x="1" y="973138"/>
          <a:ext cx="11952812" cy="4913312"/>
        </p:xfrm>
        <a:graphic>
          <a:graphicData uri="http://schemas.openxmlformats.org/drawingml/2006/table">
            <a:tbl>
              <a:tblPr/>
              <a:tblGrid>
                <a:gridCol w="664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2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25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6251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6251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6463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243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Х1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-0,07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-0,54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0,12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0,38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0,61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-0,12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0,94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-0,71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0,46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-0,68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-0,82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0,29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-0,26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0,55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X17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-0,91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0,92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-0,39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0,96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0,78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-0,97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0,03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-0,48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0,90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0,83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0,89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1,00</a:t>
                      </a:r>
                    </a:p>
                  </a:txBody>
                  <a:tcPr marL="121920" marR="121920" marT="45726" marB="45726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E48E21-9DA6-4B0A-94D7-8897F251F29B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416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1785600" cy="5000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smtClean="0">
                <a:solidFill>
                  <a:srgbClr val="FF0066"/>
                </a:solidFill>
              </a:rPr>
              <a:t>ФАКТОРЫ, ОТОБРАННЫЕ ДЛЯ ВКЛЮЧЕНИЯ В МНОГОФАКТОРНЫЕ МОДЕЛИ</a:t>
            </a:r>
            <a:br>
              <a:rPr lang="ru-RU" sz="1600" smtClean="0">
                <a:solidFill>
                  <a:srgbClr val="FF0066"/>
                </a:solidFill>
              </a:rPr>
            </a:br>
            <a:r>
              <a:rPr lang="ru-RU" sz="1600" smtClean="0">
                <a:solidFill>
                  <a:srgbClr val="FF0066"/>
                </a:solidFill>
              </a:rPr>
              <a:t> ПОТРЕБНОСТИ В АНТИБИОТИКАХ</a:t>
            </a:r>
          </a:p>
        </p:txBody>
      </p:sp>
      <p:graphicFrame>
        <p:nvGraphicFramePr>
          <p:cNvPr id="241747" name="Group 83"/>
          <p:cNvGraphicFramePr>
            <a:graphicFrameLocks noGrp="1"/>
          </p:cNvGraphicFramePr>
          <p:nvPr>
            <p:ph type="tbl" idx="4294967295"/>
          </p:nvPr>
        </p:nvGraphicFramePr>
        <p:xfrm>
          <a:off x="0" y="609600"/>
          <a:ext cx="11523133" cy="6111878"/>
        </p:xfrm>
        <a:graphic>
          <a:graphicData uri="http://schemas.openxmlformats.org/drawingml/2006/table">
            <a:tbl>
              <a:tblPr/>
              <a:tblGrid>
                <a:gridCol w="1437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1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Шифр фактора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ЛС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Шифр отобранных факторов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X1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592388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Феноксиметилпенициллин в табл. 0, 1 и 0, 25 №10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У1, У6, У9, У23, У19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Х2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Бензилпенициллина натр.соль 1000000 ЕД во фл.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УЗ, У4, У10, У13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Х3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бициллинов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У4, У11, У19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Х4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Ампициллина тригидрат 0, 25 №24 в табл.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У12, У13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Х5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Оксациллина натр.соль 0, 25 №20 в табл.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У5, У19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Х6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Ампициллина натр.соль 0, 5 а.в. в компл. с раств.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У8, У9, У18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Х7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Цефазолина натр.соль 1, 0 д/ин.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У2, У4, У20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Х8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Цефотаксим пор. 1, 0 а. в. д/ин.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У1, У8, У17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Канамицина сульфат 1, 0 а. в. в компл. с 0, 5% новок.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У1, У8, У9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Х10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Тетрациклина г/хл. 0, 1 №20 в табл.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У6, У10, У19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XII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Доксициклина г/хл. 0, 1 №20 в табл.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У6, У9, У22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Х12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Эритромицин в табл. 0, 1 и 0, 25 №10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УЗ, У19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Х13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Нистатин табл 250 т.ЕД и 500т.ЕД №20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У10, У14, У23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Х14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Нистатиновая мазь (100 т.ЕД в 1 г) 15 г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У10, У19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2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Х15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фторхинолонов для приема внутрь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У6, У16, У20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4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Х16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Левомицетин 0, 5 №10 в табл.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У6, У7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5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Х17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Линкомицина г/хл. 0, 25 а. в. №20 в капе.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У2, У12</a:t>
                      </a:r>
                    </a:p>
                  </a:txBody>
                  <a:tcPr marL="121920" marR="121920" marT="45712" marB="45712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1826" name="Номер слайда 82"/>
          <p:cNvSpPr txBox="1">
            <a:spLocks noGrp="1"/>
          </p:cNvSpPr>
          <p:nvPr/>
        </p:nvSpPr>
        <p:spPr bwMode="auto">
          <a:xfrm>
            <a:off x="11698818" y="6570664"/>
            <a:ext cx="49318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A36131-D31F-45F9-9AA0-0E6CDA66266C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DE8F9A-F9BE-46E9-B672-98082D990B95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317500"/>
          </a:xfrm>
        </p:spPr>
        <p:txBody>
          <a:bodyPr/>
          <a:lstStyle/>
          <a:p>
            <a:r>
              <a:rPr lang="ru-RU" altLang="ru-RU" sz="1600" smtClean="0">
                <a:solidFill>
                  <a:srgbClr val="FF0066"/>
                </a:solidFill>
              </a:rPr>
              <a:t>МАТЕМАТИЧЕСКИЕ МОДЕЛИ ПОТРЕБНОСТИ В АНТИБИОТИКАХ</a:t>
            </a:r>
          </a:p>
        </p:txBody>
      </p:sp>
      <p:graphicFrame>
        <p:nvGraphicFramePr>
          <p:cNvPr id="242691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0" y="685800"/>
          <a:ext cx="11379200" cy="6019804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8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Шифр АБ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Вид математической модели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F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-критерий Фишера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Дост-но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Недост-но -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расч.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табл.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1=-9518 + 4008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0, 0012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= -1, 0 + 4488, 2Y15 + 78, 4Y23 – 37, 4t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 = -1, 4 + 136, 6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3 - 1, 14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 + 3, 76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 = -2, 9 + 132, 57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 = 121, 8+ 21, 8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4 = 2500 + 4, 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0, 13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X5 = -3 + 60, 3Y5 + 7038, 9Y19 + 239, lt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0, 21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 = -185 + 25, 6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X6 = 1093, 4 + 26, 8Y8 - 174, 9Y18 – 18, 8t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7 =-172, 9+ 6, 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0, 017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 = 34 + 3, 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9 = -1223 + 38, 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0, 003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 = -2 + 2138, 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XII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XI1 =-27, 9 +0, 21Y22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0, 001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12 = -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l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+ 500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0, 039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13 = 838, 3 - 213, 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14 + 718, 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23 - 218, 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14 =-445, 19+ 45, 6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0, 029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15 = -494, 4 + 4, 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15= 482, 1 + 17, 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0, 04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16=1115-2, 1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0, 9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Х17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X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17 =-169, 3 + 17, 4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Y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0, 038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0, 05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32914" name="Номер слайда 146"/>
          <p:cNvSpPr txBox="1">
            <a:spLocks noGrp="1"/>
          </p:cNvSpPr>
          <p:nvPr/>
        </p:nvSpPr>
        <p:spPr bwMode="auto">
          <a:xfrm>
            <a:off x="11601451" y="6381750"/>
            <a:ext cx="59054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469A16-4D54-4B5D-861F-23E08DA48263}" type="slidenum">
              <a:rPr lang="ru-RU" altLang="ru-RU" sz="1400">
                <a:latin typeface="Times New Roman" pitchFamily="18" charset="0"/>
                <a:cs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altLang="ru-RU" sz="4000" smtClean="0">
                <a:solidFill>
                  <a:srgbClr val="FF0066"/>
                </a:solidFill>
              </a:rPr>
              <a:t>Определение объема заказа (З)</a:t>
            </a:r>
          </a:p>
        </p:txBody>
      </p:sp>
      <p:sp>
        <p:nvSpPr>
          <p:cNvPr id="5" name="TextBox 8"/>
          <p:cNvSpPr txBox="1">
            <a:spLocks noGrp="1" noChangeArrowheads="1"/>
          </p:cNvSpPr>
          <p:nvPr>
            <p:ph idx="1"/>
          </p:nvPr>
        </p:nvSpPr>
        <p:spPr>
          <a:xfrm>
            <a:off x="609600" y="2362200"/>
            <a:ext cx="10972800" cy="2856167"/>
          </a:xfrm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/>
              <a:t> </a:t>
            </a:r>
            <a:r>
              <a:rPr lang="ru-RU" sz="2400" dirty="0" smtClean="0"/>
              <a:t>   1) </a:t>
            </a:r>
            <a:r>
              <a:rPr lang="ru-RU" sz="2400" dirty="0"/>
              <a:t>О</a:t>
            </a:r>
            <a:r>
              <a:rPr lang="ru-RU" sz="2400" baseline="-25000" dirty="0"/>
              <a:t>2</a:t>
            </a:r>
            <a:r>
              <a:rPr lang="ru-RU" sz="2400" dirty="0"/>
              <a:t> конечный текущего периода =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	О</a:t>
            </a:r>
            <a:r>
              <a:rPr lang="ru-RU" sz="2400" baseline="-25000" dirty="0"/>
              <a:t>1</a:t>
            </a:r>
            <a:r>
              <a:rPr lang="ru-RU" sz="2400" dirty="0"/>
              <a:t> начальный </a:t>
            </a:r>
            <a:r>
              <a:rPr lang="ru-RU" sz="2400" dirty="0" smtClean="0"/>
              <a:t>планового </a:t>
            </a:r>
            <a:r>
              <a:rPr lang="ru-RU" sz="2400" dirty="0"/>
              <a:t>периода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2) ТЗ = ТЗ торговый + ТЗ гарантийный + ТЗ на время обработки </a:t>
            </a:r>
            <a:r>
              <a:rPr lang="ru-RU" sz="2400" dirty="0" smtClean="0"/>
              <a:t>док-</a:t>
            </a:r>
            <a:r>
              <a:rPr lang="ru-RU" sz="2400" dirty="0" err="1" smtClean="0"/>
              <a:t>тов</a:t>
            </a:r>
            <a:endParaRPr lang="ru-RU" sz="2400" dirty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3) ТЗ = ТЗ в днях * однодневный </a:t>
            </a:r>
            <a:r>
              <a:rPr lang="ru-RU" sz="2400" dirty="0" smtClean="0"/>
              <a:t>товарооборот</a:t>
            </a:r>
            <a:endParaRPr lang="ru-RU" sz="2400" dirty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4) Определение потребности (П) в лек. </a:t>
            </a:r>
            <a:r>
              <a:rPr lang="ru-RU" sz="2400" dirty="0" smtClean="0"/>
              <a:t>средствах</a:t>
            </a:r>
            <a:endParaRPr lang="ru-RU" sz="2400" dirty="0"/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5)  З = П + ТЗ – О</a:t>
            </a:r>
            <a:r>
              <a:rPr lang="ru-RU" sz="2400" baseline="-25000" dirty="0"/>
              <a:t>2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9FB66C-4A9D-4E71-814D-3B154B822FC2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720505" y="20694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Основная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(Электронный ресурс)/ под ред. </a:t>
            </a:r>
            <a:r>
              <a:rPr lang="ru-RU" dirty="0" err="1"/>
              <a:t>И.А</a:t>
            </a:r>
            <a:r>
              <a:rPr lang="ru-RU" dirty="0"/>
              <a:t>. Наркевича.- М. </a:t>
            </a:r>
            <a:r>
              <a:rPr lang="ru-RU" dirty="0" err="1"/>
              <a:t>ГЕОТАР</a:t>
            </a:r>
            <a:r>
              <a:rPr lang="ru-RU" dirty="0"/>
              <a:t>-Медиа, 2023 </a:t>
            </a:r>
            <a:r>
              <a:rPr lang="ru-RU" dirty="0" err="1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www.rosmedlib.ru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book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ISBN9785970442265.html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Дополнительная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фармации: учебник / </a:t>
            </a:r>
            <a:r>
              <a:rPr lang="ru-RU" dirty="0" err="1"/>
              <a:t>Е.А.Максимкина</a:t>
            </a:r>
            <a:r>
              <a:rPr lang="ru-RU" dirty="0"/>
              <a:t> [и др.]; под ред. </a:t>
            </a:r>
            <a:r>
              <a:rPr lang="ru-RU" dirty="0" err="1"/>
              <a:t>В.Л.Багировой</a:t>
            </a:r>
            <a:r>
              <a:rPr lang="ru-RU" dirty="0"/>
              <a:t>. - М. : Медицина, 2004. - 716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в 4 т. : учебник для студентов, обучающихся по специальности 040500 "Фармация" / под ред. Е. Е. Лоскутовой. - М.: </a:t>
            </a:r>
            <a:r>
              <a:rPr lang="ru-RU" dirty="0" err="1"/>
              <a:t>ACADEMIA</a:t>
            </a:r>
            <a:r>
              <a:rPr lang="ru-RU" dirty="0"/>
              <a:t>, 2003 - Т. 2: Учет в аптечных организациях: оперативный, бухгалтерский, налоговый. - 2004. - 447, [1]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учебник для студентов: в 4 т. / [В. В. Дорофеева [и др.]; под ред. Е. Е. Лоскутовой. - 2-е изд., стер. - М.: Академия, 2008 - Т. 3 : Экономика аптечных организаций. - 2008. - 428, [4]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703" y="790262"/>
            <a:ext cx="549259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Источники литературы: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88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7051" y="566442"/>
            <a:ext cx="5741748" cy="5737254"/>
          </a:xfrm>
        </p:spPr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FF0066"/>
                </a:solidFill>
              </a:rPr>
              <a:t>ОПРЕДЕЛЕНИЕ ПОТРЕБНОСТИ В ЛС</a:t>
            </a:r>
            <a:r>
              <a:rPr lang="ru-RU" dirty="0" smtClean="0"/>
              <a:t> </a:t>
            </a:r>
            <a:r>
              <a:rPr lang="ru-RU" sz="2400" dirty="0" smtClean="0"/>
              <a:t>– </a:t>
            </a:r>
            <a:r>
              <a:rPr lang="ru-RU" sz="2800" dirty="0" smtClean="0"/>
              <a:t>это объективная необходимость, обусловленная уровнем заболеваемости, мерами борьбы с болезнями, сложившаяся на определенном этапе развития медицинской науки и практики и количественно выражающаяся объемом ЛС, необходимом для своевременного и наиболее полного снабжения населения и лечебно-профилактических учреждений</a:t>
            </a:r>
            <a:r>
              <a:rPr lang="en-US" sz="2800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/>
              <a:t>Количественно определяется объёмом лек. средств, необходимым для своевременного наиболее полного снабжения населения, ЛПУ и обеспечения всех мер, направленных на борьбу с болезнями и их профилактику.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8DBCCD-2CE8-451A-8521-CA250860AAE9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6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0517" y="866650"/>
            <a:ext cx="7851648" cy="129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Отличие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товаров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4000" dirty="0">
              <a:solidFill>
                <a:srgbClr val="1B97C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043" y="2800008"/>
            <a:ext cx="98682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1.	Потребность не постоянна и зависит от заболеваемости (исключение  хронические заболевания);</a:t>
            </a:r>
          </a:p>
          <a:p>
            <a:r>
              <a:rPr lang="ru-RU" sz="3600" dirty="0"/>
              <a:t>2.	Общий объем потребления лекарственных препаратов небольшой</a:t>
            </a:r>
            <a:r>
              <a:rPr lang="ru-RU" sz="3600" dirty="0" smtClean="0"/>
              <a:t>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823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0517" y="866650"/>
            <a:ext cx="7851648" cy="129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Отличие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товаров</a:t>
            </a:r>
            <a:r>
              <a:rPr lang="en-US" sz="4000" dirty="0" smtClean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4000" dirty="0">
              <a:solidFill>
                <a:srgbClr val="1B97C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0326" y="2836222"/>
            <a:ext cx="9868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3</a:t>
            </a:r>
            <a:r>
              <a:rPr lang="ru-RU" sz="3600" dirty="0"/>
              <a:t>.	В большинстве случаев на выбор лекарственных средств влияет назначение врача.</a:t>
            </a:r>
          </a:p>
          <a:p>
            <a:r>
              <a:rPr lang="ru-RU" sz="3600" dirty="0"/>
              <a:t>4.	Потребление зависит от индивидуальных особенностей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23020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6004" y="1182794"/>
            <a:ext cx="89422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1B97C8"/>
                </a:solidFill>
                <a:latin typeface="Times New Roman" pitchFamily="18" charset="0"/>
                <a:cs typeface="Times New Roman" pitchFamily="18" charset="0"/>
              </a:rPr>
              <a:t>ФОРМЫ ПОТРЕБЛЕНИЯ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Амбулаторными больными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выбор лекарственных средств зависит от назначения врачей, большое влияние оказывает доступность медицинской помощи.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Стационарными больными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выбор лекарственных средств определяется врачебными назначениями, большое влияние оказывает доступность медицинской помощи, сумма ассигнований на стационар, качество информационной работы с врачами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5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8020" y="1436291"/>
            <a:ext cx="89422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1B97C8"/>
                </a:solidFill>
                <a:latin typeface="Times New Roman" pitchFamily="18" charset="0"/>
                <a:cs typeface="Times New Roman" pitchFamily="18" charset="0"/>
              </a:rPr>
              <a:t>ФОРМЫ ПОТРЕБЛЕНИЯ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Условно безрецептурное потребление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влияет заболеваемость, жизненный и культурный уровень населения, выбор фармацевта.</a:t>
            </a:r>
          </a:p>
        </p:txBody>
      </p:sp>
    </p:spTree>
    <p:extLst>
      <p:ext uri="{BB962C8B-B14F-4D97-AF65-F5344CB8AC3E}">
        <p14:creationId xmlns:p14="http://schemas.microsoft.com/office/powerpoint/2010/main" val="364945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823866" y="993681"/>
            <a:ext cx="10628768" cy="39223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80962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920"/>
              <a:buNone/>
            </a:pP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прогнозировании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потребности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средствах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учитывают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потребления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следующих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b="1" dirty="0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1B97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препаратов</a:t>
            </a:r>
            <a:r>
              <a:rPr lang="en-U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2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080"/>
              <a:buNone/>
            </a:pPr>
            <a:endParaRPr lang="ru-RU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2080"/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en-US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нормируемым</a:t>
            </a:r>
            <a:r>
              <a:rPr lang="en-US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потреблением</a:t>
            </a:r>
            <a:endParaRPr sz="32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данной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группе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относятся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наркотические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психотропные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вещества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спирт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этиловый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dirty="0"/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endParaRPr lang="ru-RU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962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r>
              <a:rPr lang="en-US" sz="24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Нормы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потребления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наркотических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психотропных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веществ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установлены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соответствии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приказом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МЗ РФ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01.12.2016г. № 917н «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утверждении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нормативов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расчета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потребности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наркотических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психотропных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лекарственных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средствах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sz="3200" dirty="0"/>
          </a:p>
          <a:p>
            <a:pPr marL="365125" indent="-180975">
              <a:spcBef>
                <a:spcPts val="600"/>
              </a:spcBef>
              <a:buClr>
                <a:schemeClr val="accent1"/>
              </a:buClr>
              <a:buSzPts val="1600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38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914400"/>
            <a:ext cx="11379200" cy="106680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600" smtClean="0">
                <a:solidFill>
                  <a:srgbClr val="FF0066"/>
                </a:solidFill>
              </a:rPr>
              <a:t>ФОРМЫ НАУЧНОГО ПРЕДВИДЕНИЯ</a:t>
            </a:r>
          </a:p>
        </p:txBody>
      </p:sp>
      <p:sp>
        <p:nvSpPr>
          <p:cNvPr id="1024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295D27-F52D-411A-9B86-D7F4608C9A36}" type="slidenum">
              <a:rPr lang="ru-RU" altLang="ru-RU" sz="12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latin typeface="Arial" charset="0"/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831851" y="2986089"/>
            <a:ext cx="304800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гипотеза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572000" y="3938589"/>
            <a:ext cx="304800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прогноз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8229600" y="3076576"/>
            <a:ext cx="3048000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план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355851" y="19685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6102352" y="2006600"/>
            <a:ext cx="19049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9658351" y="1995488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3137</Words>
  <Application>Microsoft Office PowerPoint</Application>
  <PresentationFormat>Произвольный</PresentationFormat>
  <Paragraphs>1145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НАУЧНОГО ПРЕДВИДЕНИЯ</vt:lpstr>
      <vt:lpstr>КЛАССИФИКАЦИЯ ПРОГНОЗОВ</vt:lpstr>
      <vt:lpstr>ФАКТОРЫ, ВЛИЯЮЩИЕ НА ПОТРЕБЛЕНИЕ ЛЕКАРСТВЕННЫХ СРЕДСТВ</vt:lpstr>
      <vt:lpstr>Презентация PowerPoint</vt:lpstr>
      <vt:lpstr>ПРИНЦИПЫ МАРКЕТИНГОВЫХ ИССЛЕДОВАНИЙ ПО ОПРЕДЕЛЕНИЮ ПОТРЕБНОСТИ В ЛЕК. СРЕДСТВАХ</vt:lpstr>
      <vt:lpstr>ФАКТОРЫ, ВЛИЯЮЩИЕ НА НОМЕНКЛАТУРУ ЗАКАЗА НА  ЛЕК.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ПОТРЕБНОСТЬ В ЛЕК. СРЕДСТВАХ ШИРОКОГО СПЕКТРА ДЕЙСТВИЯ</vt:lpstr>
      <vt:lpstr>НАИБОЛЕЕ ЗНАЧИМЫЕ ФАКТОРЫ, ЗАЛОЖЕННЫЕ В МАТЕМАТИЧЕСКИЕ МОДЕЛИ ПОТРЕБНОСТИ В АНТИБИОТИКАХ</vt:lpstr>
      <vt:lpstr>Презентация PowerPoint</vt:lpstr>
      <vt:lpstr>Презентация PowerPoint</vt:lpstr>
      <vt:lpstr>ХАРАКТЕРИСТИКА ВЗАИМОСВЯЗИ ДИНАМИКИ ПОТРЕБНОСТИ В АНТИБИОТИКАХ И ФАКТОРОВ, НА НЕЕ ВЛИЯЮЩИХ (КОЭФФИЦИЕНТ КОРРЕЛЯЦИИ) </vt:lpstr>
      <vt:lpstr>ХАРАКТЕРИСТИКА ВЗАИМОСВЯЗИ ДИНАМИКИ ПОТРЕБНОСТИ МЕЖДУ ОТДЕЛЬНЫМИ АНТИБИОТИКАМИ (КОЭФФИЦИЕНТ КОРРЕЛЯЦИИ)</vt:lpstr>
      <vt:lpstr>ФАКТОРЫ, ОТОБРАННЫЕ ДЛЯ ВКЛЮЧЕНИЯ В МНОГОФАКТОРНЫЕ МОДЕЛИ  ПОТРЕБНОСТИ В АНТИБИОТИКАХ</vt:lpstr>
      <vt:lpstr>МАТЕМАТИЧЕСКИЕ МОДЕЛИ ПОТРЕБНОСТИ В АНТИБИОТИКАХ</vt:lpstr>
      <vt:lpstr>Определение объема заказа (З)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21</cp:revision>
  <dcterms:created xsi:type="dcterms:W3CDTF">2020-04-23T06:28:02Z</dcterms:created>
  <dcterms:modified xsi:type="dcterms:W3CDTF">2023-12-18T08:17:58Z</dcterms:modified>
</cp:coreProperties>
</file>