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305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260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-62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Blogger Sans Light" panose="02000506030000020004" pitchFamily="50" charset="0"/>
                <a:ea typeface="Blogger Sans Light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4" name="Прямоугольный треугольник 13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2" name="Прямоугольный треугольник 11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0" name="Прямоугольный треугольник 9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9" name="Прямоугольный треугольник 8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29.09.2023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 smtClean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29.09.2023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29.09.2023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Благодарю</a:t>
            </a:r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29.09.2023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49957" y="1612268"/>
            <a:ext cx="6566053" cy="238069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Calibri"/>
              </a:rPr>
              <a:t>ПОНЯТИЕ ИННОВАТИКИ. ПРЕДМЕТ И ОБЪЕКТ ИННОВАТИКИ. 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>И</a:t>
            </a:r>
            <a:r>
              <a:rPr lang="ru-RU" sz="4000" dirty="0" smtClean="0">
                <a:solidFill>
                  <a:prstClr val="black"/>
                </a:solidFill>
                <a:latin typeface="Calibri"/>
              </a:rPr>
              <a:t>ННОВАЦИОННЫЙ  ПРОЦЕСС</a:t>
            </a:r>
            <a:r>
              <a:rPr lang="ru-RU" sz="4000" dirty="0">
                <a:solidFill>
                  <a:prstClr val="black"/>
                </a:solidFill>
                <a:latin typeface="Calibri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49216" y="1418001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соответствии с международными стандартами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инновация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определяется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конечный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инновационной деятельности, получивший воплощение в виде: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новых или усовершенствованных продуктов или услуг, внедренных на рынках;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новых или усовершенствованных технологических процессов;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• новых способов организации производства, использованных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практической деятельности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38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1250" y="1406984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Это самый общий и широкий взгляд на инновации. С этой точки зрения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 инновациями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можно понимать «внесение в разнообразные виды человеческой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деятельности новых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элементов (видов, способов), повышающих результативность этой деятельности». </a:t>
            </a:r>
          </a:p>
        </p:txBody>
      </p:sp>
    </p:spTree>
    <p:extLst>
      <p:ext uri="{BB962C8B-B14F-4D97-AF65-F5344CB8AC3E}">
        <p14:creationId xmlns:p14="http://schemas.microsoft.com/office/powerpoint/2010/main" val="32333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81874" y="1161203"/>
            <a:ext cx="10515600" cy="435133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Вводя в научный оборот понятие инновации и давая его характеристику, Й.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Шумпетер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Schumpeter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Joseph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Alois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в своем труде «Теория экономического развития», 1912г. выделил ставшие уже классическими «пять типичных изменений»: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Внедрение нового продукта, с которым потребитель еще не знаком, либо нового уровня качества существующей продукции.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Внедрение новых методов производства, которые либо основываются на научных  открытиях, либо могут представлять собой новый способ коммерческого использования продукта или сырья.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Открытие нового рынка, на который еще не заходила определенная отрасль производства некоторой страны, вне зависимости от того, существовал этот рынок раньше или нет.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Захват нового источника сырья или полуфабрикатов, опять же вне зависимости от того, существует ли данный источник, либо он только что был создан.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Реализация изменений в организации некой отрасли, в частности, занятие монопольной позиции (например, через создание трастов), или же его утеря.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250" y="1362917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Непременными свойствами инновации являются научно-техническая новизна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производственная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применимость. Коммерческий аспект определяет инновацию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экономическую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необходимость, осознанную через потребности рынка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Следовательно, инновации должны: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обладать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новизной;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удовлетворять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рыночный спрос и приносить прибыль производителю.</a:t>
            </a:r>
          </a:p>
        </p:txBody>
      </p:sp>
    </p:spTree>
    <p:extLst>
      <p:ext uri="{BB962C8B-B14F-4D97-AF65-F5344CB8AC3E}">
        <p14:creationId xmlns:p14="http://schemas.microsoft.com/office/powerpoint/2010/main" val="1482215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217" y="856141"/>
            <a:ext cx="10515600" cy="4351338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инноваций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Существует большое количество классификаций инноваций, выполненных разными авторами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разным количественным и качественным наборам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классификационных признаков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Пригожин А.И. дает следующую классификацию инноваций.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распространенности: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единичные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диффузные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месту в производственном цикле: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сырьевые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обеспечивающие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продуктовые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254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099" y="1175630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преемственности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замещающие;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отменяющие;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возвратные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открывающие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ретровведения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ожидаемому охвату доли рынка: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локальные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стратегические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40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403" y="1065461"/>
            <a:ext cx="10515600" cy="435133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инновационному потенциалу и степени новизны: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радикальные;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комбинаторные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совершенствующие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244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183" y="1098512"/>
            <a:ext cx="10515600" cy="4351338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Для дальнейшего рассмотрения ограничимся двумя группами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классификационных признаков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инноваций: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категорией и классом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Категория определяет где, в какой части жизненного цикла продукции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реализуется инновация.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679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368" y="1186646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Выделяют четыре категории инноваций: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инновации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области конечного продукта;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инновации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процессов (касаются способов развития конечного продукта,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его производства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распространения);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инновации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процедур (касаются методов развития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организационно-управленческой структуры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фирмы);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инновации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циклов (развитие нескольких этапов жизненного цикла продукта).</a:t>
            </a:r>
          </a:p>
        </p:txBody>
      </p:sp>
    </p:spTree>
    <p:extLst>
      <p:ext uri="{BB962C8B-B14F-4D97-AF65-F5344CB8AC3E}">
        <p14:creationId xmlns:p14="http://schemas.microsoft.com/office/powerpoint/2010/main" val="2670925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0983" y="923685"/>
            <a:ext cx="10515600" cy="4351338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Класс инноваций характеризует, насколько велики изменения, производимые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иной инновацией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Различают следующие классы инноваций: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модифицирующие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(инкрементальные) инновации ведут 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незначительным улучшениям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областях конечного продукта, процессов, процедур,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жизненного цикла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Позволяют, например, немного быстрее и дешевле добиться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немного лучших результатов;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улучшающие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дистинктивные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 инновации обеспечивают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значительные преимущества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улучшения, но не базируются на принципиально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новых технологиях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 подходах;</a:t>
            </a:r>
          </a:p>
        </p:txBody>
      </p:sp>
    </p:spTree>
    <p:extLst>
      <p:ext uri="{BB962C8B-B14F-4D97-AF65-F5344CB8AC3E}">
        <p14:creationId xmlns:p14="http://schemas.microsoft.com/office/powerpoint/2010/main" val="1074414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6167" y="134088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прорывные инновации базируются на фундаментально новых технологиях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подходах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Позволяют выполнять ранее недоступные функции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известные функции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 новым способом, резко превосходящем старый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интегрирующие инновации используют комбинацию первых трех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классов инноваций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Интегрирующие инновации обеспечивают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реализацию заключительного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этапа инновационного процесса: реализацию "под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ключ« пользующихся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спросом на рынке наукоемких сложных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товаро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услугообразующих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 за счет оптимальной интеграции уже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проверенных практикой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научно-технических достижений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знаний, технологий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оборудования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823549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5149" y="1043428"/>
            <a:ext cx="10515600" cy="435133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социальном уровне появление лампочки накаливания являлось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инновацией прорыва.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Переходы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 карбоновой нити к металлической и от вакуумных ламп 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газовым были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дистинктивными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инновациями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более быстрых, надежных и менее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дорогих методов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производства ламп было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модифицирующей (инкрементальной) инновацией.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Открытие эффекта сверхпроводимости являлось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инновацией прорыва.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Выпуск сверхпроводящих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проводов был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улучшающей инновацией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производственных процессов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коммерческого производства сверхпроводящих магнитов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модифицирующей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инновацией.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Открытие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высокотемпературной проводимости было,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другой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стороны, еще одной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инновацией прорыва.</a:t>
            </a:r>
          </a:p>
        </p:txBody>
      </p:sp>
    </p:spTree>
    <p:extLst>
      <p:ext uri="{BB962C8B-B14F-4D97-AF65-F5344CB8AC3E}">
        <p14:creationId xmlns:p14="http://schemas.microsoft.com/office/powerpoint/2010/main" val="2589459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641" y="745972"/>
            <a:ext cx="1168889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Интеллектуальная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собственность. Понятие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интеллектуальной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собственности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Инновационная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деятельность основана на ранее полученных научных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достижениях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направлена на коммерциализацию результатов этих достижений, являющихся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чьей-то интеллектуальной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собственностью.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инновационная деятельность, в основе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которой всегда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лежат новые знания и новые достижения, требует внимательного отношения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вопросам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защиты имущественных и неимущественных прав, умелого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использования различных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 охраны этих прав, предоставляемых российским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международным законодательством.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Российской Федерации отношения, возникающие в связи с созданием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использованием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интеллектуальной собственности, регулируются четвертой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частью Гражданского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кодекса РФ.</a:t>
            </a:r>
          </a:p>
        </p:txBody>
      </p:sp>
    </p:spTree>
    <p:extLst>
      <p:ext uri="{BB962C8B-B14F-4D97-AF65-F5344CB8AC3E}">
        <p14:creationId xmlns:p14="http://schemas.microsoft.com/office/powerpoint/2010/main" val="3542109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116" y="1252748"/>
            <a:ext cx="11104084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Интеллектуальная собственность (ИС)— обобщенное понятие,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означающее совокупность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исключительных прав на результаты творческой деятельности.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оформления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этих прав возникают объекты интеллектуальной собственности, которые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можно использовать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законных основаниях в коммерческом обороте.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Согласно Гражданскому кодексу РФ интеллектуальная собственность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исключительное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право гражданина или юридического лица на результаты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интеллектуальной деятельности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приравненные к ним средства индивидуализации юридического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лица, продукции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выполняемых работ или услуг (фирменное наименование, товарный знак,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знак обслуживания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т. п.).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95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9386" y="1131562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Защита интеллектуальной собственности — это формализованное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подтверждение прав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авторов на базовое решение, лежащее в основе практической реализации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инновации, 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е. признание продукта их интеллектуального труда принадлежащим авторам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полностью или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частично.</a:t>
            </a:r>
          </a:p>
        </p:txBody>
      </p:sp>
    </p:spTree>
    <p:extLst>
      <p:ext uri="{BB962C8B-B14F-4D97-AF65-F5344CB8AC3E}">
        <p14:creationId xmlns:p14="http://schemas.microsoft.com/office/powerpoint/2010/main" val="491178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9385" y="966308"/>
            <a:ext cx="10515600" cy="566584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200" b="1" dirty="0">
                <a:latin typeface="Times New Roman" pitchFamily="18" charset="0"/>
                <a:cs typeface="Times New Roman" pitchFamily="18" charset="0"/>
              </a:rPr>
              <a:t>Объекты права интеллектуальной </a:t>
            </a:r>
            <a:r>
              <a:rPr lang="ru-RU" sz="4200" b="1" dirty="0" smtClean="0">
                <a:latin typeface="Times New Roman" pitchFamily="18" charset="0"/>
                <a:cs typeface="Times New Roman" pitchFamily="18" charset="0"/>
              </a:rPr>
              <a:t>собственности</a:t>
            </a:r>
          </a:p>
          <a:p>
            <a:pPr marL="0" indent="0"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Согласно принятой в Стокгольме 14 июля 1967 г. Конвенции об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учреждении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Всемирной организации интеллектуальной собственности (ВОИС), членом которой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является Российская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Федерация как приемник СССР, объектами права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интеллектуальной собственности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являются: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 литературные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, художественные произведения и научные труды;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 исполнительская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деятельность артистов, фонограммы, радио- и телевизионные</a:t>
            </a:r>
          </a:p>
          <a:p>
            <a:pPr marL="0" indent="0"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передачи;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 изобретения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во всех областях человеческой деятельности;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 научные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открытия;</a:t>
            </a:r>
          </a:p>
          <a:p>
            <a:pPr marL="0" indent="0">
              <a:buNone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- промышленные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образцы;</a:t>
            </a:r>
          </a:p>
          <a:p>
            <a:pPr>
              <a:buFontTx/>
              <a:buChar char="-"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товарные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знаки, знаки обслуживания, коммерческие наименования и обозначения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К объектам интеллектуальной собственности относят также программы для ЭВМ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и базы </a:t>
            </a:r>
            <a:r>
              <a:rPr lang="ru-RU" sz="4200" dirty="0">
                <a:latin typeface="Times New Roman" pitchFamily="18" charset="0"/>
                <a:cs typeface="Times New Roman" pitchFamily="18" charset="0"/>
              </a:rPr>
              <a:t>данных, а также топологии интегральных микросхем.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373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082" y="1219697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Согласно российскому законодательству авторское право делится на: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личные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имущественные права (право на имя, право авторства, право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репутации автора, неприкосновенность произведения)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являются неотчуждаемыми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непередаваемыми;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имущественные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авторские права (право на распространение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произведения, импорт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право на перевод, право на переработку произведения)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могут передаваться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авторским договорам и переходить по наследству</a:t>
            </a:r>
          </a:p>
        </p:txBody>
      </p:sp>
    </p:spTree>
    <p:extLst>
      <p:ext uri="{BB962C8B-B14F-4D97-AF65-F5344CB8AC3E}">
        <p14:creationId xmlns:p14="http://schemas.microsoft.com/office/powerpoint/2010/main" val="158317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099" y="107647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числу охраняемых результатов интеллектуальной деятельности (РИД) отнесены: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произведения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науки, литературы и искусства;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электронных вычислительных машин (программы для ЭВМ);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базы данных;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фонограммы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сообщение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эфир или по кабелю радио- или телепередач (вещание организаций эфирного или кабельного вещания);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изобретения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полезные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модели;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промышленные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образцы;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селекционные достижения;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топологии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интегральных микросхем;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секреты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производства (ноу-хау);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фирменные наименования;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товарные знаки и знаки обслуживания;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наименования мест происхождения товаров; коммерческие обозначения.</a:t>
            </a:r>
          </a:p>
        </p:txBody>
      </p:sp>
    </p:spTree>
    <p:extLst>
      <p:ext uri="{BB962C8B-B14F-4D97-AF65-F5344CB8AC3E}">
        <p14:creationId xmlns:p14="http://schemas.microsoft.com/office/powerpoint/2010/main" val="50796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3284" y="1252748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Автором РИД признается гражданин, творческим трудом которого создан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такой результат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Интеллектуальной собственности свойственны многие характеристики,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относящиеся 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материальной и личной собственности.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Например, подобно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любому другому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виду собственности, интеллектуальная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собственность представляет собой достояние и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качестве такового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подлежит купле-продаже, сдаче в аренду, обмену на иную собственность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 безвозмездной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передаче.</a:t>
            </a:r>
          </a:p>
        </p:txBody>
      </p:sp>
    </p:spTree>
    <p:extLst>
      <p:ext uri="{BB962C8B-B14F-4D97-AF65-F5344CB8AC3E}">
        <p14:creationId xmlns:p14="http://schemas.microsoft.com/office/powerpoint/2010/main" val="224544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082" y="1153596"/>
            <a:ext cx="10515600" cy="435133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Однако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самое существенное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различие между интеллектуальной собственностью и иными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формами собственности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состоит в том, что интеллектуальная собственность неосязаема, т. е. не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может быть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определена с точки зрения ее физических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параметров.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того чтобы защитить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ее, необходимо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выразить ее каким-либо доступным восприятию образом</a:t>
            </a:r>
          </a:p>
        </p:txBody>
      </p:sp>
    </p:spTree>
    <p:extLst>
      <p:ext uri="{BB962C8B-B14F-4D97-AF65-F5344CB8AC3E}">
        <p14:creationId xmlns:p14="http://schemas.microsoft.com/office/powerpoint/2010/main" val="3438426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183" y="121969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Авторское и патентное право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"интеллектуальная собственность" распространяется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разнообразные объекты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деятельности. Объединяет их то, что все они являются результатом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творческого, интеллектуального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труда и имеют нематериальный характер.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Одни из них находят применение в духовной сфере (литературные,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художественные, музыкальные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произведения) и относятся к объектам авторского права, охраняются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законом РФ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"Об авторском праве и смежных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правах".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объекты находят применение в производственной, промышленной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сфере (изобретения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промышленные образцы, товарные знаки), относятся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объектам промышленной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собственности и охраняются патентным правом</a:t>
            </a:r>
          </a:p>
        </p:txBody>
      </p:sp>
    </p:spTree>
    <p:extLst>
      <p:ext uri="{BB962C8B-B14F-4D97-AF65-F5344CB8AC3E}">
        <p14:creationId xmlns:p14="http://schemas.microsoft.com/office/powerpoint/2010/main" val="47564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1419" y="1010377"/>
            <a:ext cx="10515600" cy="51480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еобходимо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различать два основных понятия: автор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правообладатель.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 — физическое лицо, творческим трудом которого создан конкретный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объект интеллектуальной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собственности (литературное произведение, изобретение, программа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ЭВМ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др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Правообладатель — физическое или юридическое лицо, которому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принадлежат исключительные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права на использование такого объекта, получение имущественной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выгоды от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такого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Правообладателями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могут считаться как сами авторы, так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любые лица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получившие исключительные имущественные права по закону (например,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наследники) или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договору</a:t>
            </a:r>
          </a:p>
        </p:txBody>
      </p:sp>
    </p:spTree>
    <p:extLst>
      <p:ext uri="{BB962C8B-B14F-4D97-AF65-F5344CB8AC3E}">
        <p14:creationId xmlns:p14="http://schemas.microsoft.com/office/powerpoint/2010/main" val="2850287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302" y="1197664"/>
            <a:ext cx="10515600" cy="4351338"/>
          </a:xfrm>
        </p:spPr>
        <p:txBody>
          <a:bodyPr>
            <a:no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Патент (от лат.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patens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— открытый) — документ, удостоверяющий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государственное признание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технического решения изобретением, полезной моделью,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промышленным образцом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и закрепляющий за лицом, которому он выдан, исключительное право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 использование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указанных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2414654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607" y="1318849"/>
            <a:ext cx="11303306" cy="4351338"/>
          </a:xfrm>
        </p:spPr>
        <p:txBody>
          <a:bodyPr>
            <a:normAutofit lnSpcReduction="100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Срок действия такого исключительного права согласно патенту различен в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разных странах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Однако согласно всем видам патентного права, по окончании указанного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срока любой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человек может свободно пользоваться изобретением по своему усмотрению.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Срок действия патента на изобретение, согласно закону РФ, составляет 20 лет с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даты поступления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заявки в Патентное ведомство. Данный срок продлению не подлежит.</a:t>
            </a:r>
          </a:p>
        </p:txBody>
      </p:sp>
    </p:spTree>
    <p:extLst>
      <p:ext uri="{BB962C8B-B14F-4D97-AF65-F5344CB8AC3E}">
        <p14:creationId xmlns:p14="http://schemas.microsoft.com/office/powerpoint/2010/main" val="2768494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7352" y="1219697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Исключительные права, предоставляемые патентом, носят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территориальный характер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Патент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действует на территории того государства, органом которого он выдан.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защиты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от безвозмездного копирования продукции на территориях других стран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авторы патентуют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свои изобретения (и другие объекты промышленной собственности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), используемые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этой продукции, на территории этих стран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Основные цели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зарубежного патентования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— это защита экспорта и продажа лицензий.</a:t>
            </a:r>
          </a:p>
        </p:txBody>
      </p:sp>
    </p:spTree>
    <p:extLst>
      <p:ext uri="{BB962C8B-B14F-4D97-AF65-F5344CB8AC3E}">
        <p14:creationId xmlns:p14="http://schemas.microsoft.com/office/powerpoint/2010/main" val="3266232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1081" y="1252748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соответствии с патентным законом изобретение, полезная модель,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промышленные образцы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сделанные в Российской Федерации, могут быть запатентованы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зарубежных странах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подачи заявки за рубеж не требуется специальное разрешение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какого-либо государственного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органа. При этом процедура патентования должна быть начата 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ранее, чем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три месяца после подачи заявки в Патентное ведомство РФ. При необходимости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ходатайству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заявителя Патентное ведомство может разрешить патентование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зарубежных странах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ранее указанного срока</a:t>
            </a:r>
          </a:p>
        </p:txBody>
      </p:sp>
    </p:spTree>
    <p:extLst>
      <p:ext uri="{BB962C8B-B14F-4D97-AF65-F5344CB8AC3E}">
        <p14:creationId xmlns:p14="http://schemas.microsoft.com/office/powerpoint/2010/main" val="112860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172483"/>
            <a:ext cx="10515600" cy="4351338"/>
          </a:xfrm>
        </p:spPr>
        <p:txBody>
          <a:bodyPr/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Бизнес-план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Основы бизнес-планирования были заложены в США в середине XX века. Тогда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результате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активной научно-исследовательской работы в университетах стали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создаваться предприятия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цель которых была коммерциализация результатов исследований и разработок.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Учредителями этих предприятий часто были профессоры и даже студенты.</a:t>
            </a:r>
          </a:p>
        </p:txBody>
      </p:sp>
    </p:spTree>
    <p:extLst>
      <p:ext uri="{BB962C8B-B14F-4D97-AF65-F5344CB8AC3E}">
        <p14:creationId xmlns:p14="http://schemas.microsoft.com/office/powerpoint/2010/main" val="396285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4029" y="1335768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того чтобы понять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концепцию деятельности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этих предприятий, банки стали требовать от кандидатов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финансовую поддержку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план бизнеса в письменной форме —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бизнес-план.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план доложен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 содержать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описание продукта и его потенциального покупателя, показывать, как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будут организованы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производство и сбыт, как будет обеспечиваться рентабельность предприятия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кто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станет им управлять. </a:t>
            </a:r>
          </a:p>
        </p:txBody>
      </p:sp>
    </p:spTree>
    <p:extLst>
      <p:ext uri="{BB962C8B-B14F-4D97-AF65-F5344CB8AC3E}">
        <p14:creationId xmlns:p14="http://schemas.microsoft.com/office/powerpoint/2010/main" val="2048738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086" y="1542597"/>
            <a:ext cx="10515600" cy="435133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настоящее время бизнес-план стал естественной частью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управления предприятием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практически неизбежным условием вступления во взаимодействие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финансирующими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организациями.</a:t>
            </a:r>
          </a:p>
        </p:txBody>
      </p:sp>
    </p:spTree>
    <p:extLst>
      <p:ext uri="{BB962C8B-B14F-4D97-AF65-F5344CB8AC3E}">
        <p14:creationId xmlns:p14="http://schemas.microsoft.com/office/powerpoint/2010/main" val="3087514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4657" y="1303111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/>
              </a:rPr>
              <a:t>Структура и содержание бизнес-плана зависят от того, кому бизнес план адресован.</a:t>
            </a:r>
          </a:p>
          <a:p>
            <a:r>
              <a:rPr lang="ru-RU" sz="3200" dirty="0">
                <a:latin typeface="Times New Roman"/>
              </a:rPr>
              <a:t>Так инвестора, как правило, интересует динамика развития бизнеса, в котором ему </a:t>
            </a:r>
            <a:r>
              <a:rPr lang="ru-RU" sz="3200" dirty="0" smtClean="0">
                <a:latin typeface="Times New Roman"/>
              </a:rPr>
              <a:t>предстоит участвовать</a:t>
            </a:r>
            <a:r>
              <a:rPr lang="ru-RU" sz="3200" dirty="0">
                <a:latin typeface="Times New Roman"/>
              </a:rPr>
              <a:t>, а банк — риск не возврата кредита. </a:t>
            </a:r>
            <a:endParaRPr lang="ru-RU" sz="3200" dirty="0" smtClean="0">
              <a:latin typeface="Times New Roman"/>
            </a:endParaRPr>
          </a:p>
          <a:p>
            <a:r>
              <a:rPr lang="ru-RU" sz="3200" dirty="0" smtClean="0">
                <a:latin typeface="Times New Roman"/>
              </a:rPr>
              <a:t>Таким </a:t>
            </a:r>
            <a:r>
              <a:rPr lang="ru-RU" sz="3200" dirty="0">
                <a:latin typeface="Times New Roman"/>
              </a:rPr>
              <a:t>образом, при составлении </a:t>
            </a:r>
            <a:r>
              <a:rPr lang="ru-RU" sz="3200" dirty="0" smtClean="0">
                <a:latin typeface="Times New Roman"/>
              </a:rPr>
              <a:t>бизнес-плана </a:t>
            </a:r>
            <a:r>
              <a:rPr lang="ru-RU" sz="3200" dirty="0">
                <a:latin typeface="Times New Roman"/>
              </a:rPr>
              <a:t>нужно учитывать, кто будет читать бизнес-план, и в зависимости от этого </a:t>
            </a:r>
            <a:r>
              <a:rPr lang="ru-RU" sz="3200" dirty="0" smtClean="0">
                <a:latin typeface="Times New Roman"/>
              </a:rPr>
              <a:t>расставлять акценты</a:t>
            </a:r>
            <a:r>
              <a:rPr lang="ru-RU" sz="3200" dirty="0">
                <a:latin typeface="Times New Roman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43098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9085" y="1466396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Бизнес-план — это план создания или развития бизнеса (предприятия),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котором четко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должны быть определены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бизнеса и стратегия ее достижения,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направления деятельности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географические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регионы хозяйственной деятельности,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ценовая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политика,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описана структура и емкость рынка, условия осуществления производства, поставок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закупок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транспортировки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факторы, влияющие на рост или снижение доходов и расходов.</a:t>
            </a:r>
          </a:p>
        </p:txBody>
      </p:sp>
    </p:spTree>
    <p:extLst>
      <p:ext uri="{BB962C8B-B14F-4D97-AF65-F5344CB8AC3E}">
        <p14:creationId xmlns:p14="http://schemas.microsoft.com/office/powerpoint/2010/main" val="1148740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886" y="1346654"/>
            <a:ext cx="10515600" cy="4351338"/>
          </a:xfrm>
        </p:spPr>
        <p:txBody>
          <a:bodyPr/>
          <a:lstStyle/>
          <a:p>
            <a:r>
              <a:rPr lang="ru-RU" dirty="0">
                <a:latin typeface="Times New Roman"/>
              </a:rPr>
              <a:t>Различают </a:t>
            </a:r>
            <a:endParaRPr lang="ru-RU" dirty="0" smtClean="0"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latin typeface="Times New Roman"/>
              </a:rPr>
              <a:t> </a:t>
            </a:r>
            <a:r>
              <a:rPr lang="ru-RU" dirty="0" smtClean="0">
                <a:latin typeface="Times New Roman"/>
              </a:rPr>
              <a:t>                                                   концептуальный </a:t>
            </a:r>
            <a:r>
              <a:rPr lang="ru-RU" dirty="0">
                <a:latin typeface="Times New Roman"/>
              </a:rPr>
              <a:t>бизнес-план, </a:t>
            </a:r>
            <a:endParaRPr lang="ru-RU" dirty="0" smtClean="0">
              <a:latin typeface="Times New Roman"/>
            </a:endParaRPr>
          </a:p>
          <a:p>
            <a:pPr marL="0" indent="0">
              <a:buNone/>
            </a:pPr>
            <a:endParaRPr lang="ru-RU" dirty="0" smtClean="0">
              <a:latin typeface="Times New Roman"/>
            </a:endParaRPr>
          </a:p>
          <a:p>
            <a:pPr marL="0" indent="0">
              <a:buNone/>
            </a:pPr>
            <a:r>
              <a:rPr lang="ru-RU" dirty="0">
                <a:latin typeface="Times New Roman"/>
              </a:rPr>
              <a:t> </a:t>
            </a:r>
            <a:r>
              <a:rPr lang="ru-RU" dirty="0" smtClean="0">
                <a:latin typeface="Times New Roman"/>
              </a:rPr>
              <a:t>                              бизнес-план </a:t>
            </a:r>
            <a:r>
              <a:rPr lang="ru-RU" dirty="0">
                <a:latin typeface="Times New Roman"/>
              </a:rPr>
              <a:t>развития </a:t>
            </a:r>
          </a:p>
          <a:p>
            <a:pPr marL="0" indent="0">
              <a:buNone/>
            </a:pPr>
            <a:r>
              <a:rPr lang="ru-RU" dirty="0" smtClean="0">
                <a:latin typeface="Times New Roman"/>
              </a:rPr>
              <a:t>                  </a:t>
            </a:r>
          </a:p>
          <a:p>
            <a:pPr marL="0" indent="0">
              <a:buNone/>
            </a:pPr>
            <a:r>
              <a:rPr lang="ru-RU" dirty="0">
                <a:latin typeface="Times New Roman"/>
              </a:rPr>
              <a:t> </a:t>
            </a:r>
            <a:r>
              <a:rPr lang="ru-RU" dirty="0" smtClean="0">
                <a:latin typeface="Times New Roman"/>
              </a:rPr>
              <a:t>                                                   инвестиционный бизнес-план</a:t>
            </a:r>
            <a:r>
              <a:rPr lang="ru-RU" dirty="0">
                <a:latin typeface="Times New Roman"/>
              </a:rPr>
              <a:t>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1828800" y="1937657"/>
            <a:ext cx="3526971" cy="4354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273629" y="2928258"/>
            <a:ext cx="2133599" cy="3918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828799" y="3929743"/>
            <a:ext cx="3526971" cy="4354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85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1743" y="1422853"/>
            <a:ext cx="10515600" cy="4351338"/>
          </a:xfrm>
        </p:spPr>
        <p:txBody>
          <a:bodyPr>
            <a:normAutofit/>
          </a:bodyPr>
          <a:lstStyle/>
          <a:p>
            <a:r>
              <a:rPr lang="ru-RU" sz="3600" i="1" dirty="0">
                <a:latin typeface="Times New Roman"/>
              </a:rPr>
              <a:t>Концептуальный бизнес-план </a:t>
            </a:r>
            <a:r>
              <a:rPr lang="ru-RU" sz="3600" dirty="0">
                <a:latin typeface="Times New Roman"/>
              </a:rPr>
              <a:t>составляется на начальном этапе работы над </a:t>
            </a:r>
            <a:r>
              <a:rPr lang="ru-RU" sz="3600" dirty="0" smtClean="0">
                <a:latin typeface="Times New Roman"/>
              </a:rPr>
              <a:t>проектом с </a:t>
            </a:r>
            <a:r>
              <a:rPr lang="ru-RU" sz="3600" dirty="0">
                <a:latin typeface="Times New Roman"/>
              </a:rPr>
              <a:t>целью сформулировать концепцию проекта (первый вариант описания). </a:t>
            </a:r>
            <a:endParaRPr lang="ru-RU" sz="3600" dirty="0" smtClean="0">
              <a:latin typeface="Times New Roman"/>
            </a:endParaRPr>
          </a:p>
          <a:p>
            <a:r>
              <a:rPr lang="ru-RU" sz="3600" dirty="0" smtClean="0">
                <a:latin typeface="Times New Roman"/>
              </a:rPr>
              <a:t>В дальнейшем концептуальный </a:t>
            </a:r>
            <a:r>
              <a:rPr lang="ru-RU" sz="3600" dirty="0">
                <a:latin typeface="Times New Roman"/>
              </a:rPr>
              <a:t>бизнес-план трансформируется в развернутый бизнес-план. </a:t>
            </a:r>
            <a:endParaRPr lang="ru-RU" sz="3600" dirty="0" smtClean="0">
              <a:latin typeface="Times New Roman"/>
            </a:endParaRPr>
          </a:p>
          <a:p>
            <a:r>
              <a:rPr lang="ru-RU" sz="3600" i="1" dirty="0" smtClean="0">
                <a:latin typeface="Times New Roman"/>
              </a:rPr>
              <a:t>Бизнес-план развития </a:t>
            </a:r>
            <a:r>
              <a:rPr lang="ru-RU" sz="3600" dirty="0">
                <a:latin typeface="Times New Roman"/>
              </a:rPr>
              <a:t>составляется с целью планирования перспектив развития предприятия.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102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457" y="1455511"/>
            <a:ext cx="10515600" cy="4351338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,Bold"/>
              </a:rPr>
              <a:t>Концептуальный бизнес</a:t>
            </a:r>
            <a:r>
              <a:rPr lang="ru-RU" sz="3200" b="1" dirty="0">
                <a:latin typeface="Times New Roman"/>
              </a:rPr>
              <a:t>-</a:t>
            </a:r>
            <a:r>
              <a:rPr lang="ru-RU" sz="3200" b="1" dirty="0">
                <a:latin typeface="Times New Roman,Bold"/>
              </a:rPr>
              <a:t>план</a:t>
            </a:r>
          </a:p>
          <a:p>
            <a:r>
              <a:rPr lang="ru-RU" dirty="0">
                <a:latin typeface="Times New Roman"/>
              </a:rPr>
              <a:t>Концептуальный бизнес-план составляется на начальном этапе работы над </a:t>
            </a:r>
            <a:r>
              <a:rPr lang="ru-RU" dirty="0" smtClean="0">
                <a:latin typeface="Times New Roman"/>
              </a:rPr>
              <a:t>проектом с </a:t>
            </a:r>
            <a:r>
              <a:rPr lang="ru-RU" dirty="0">
                <a:latin typeface="Times New Roman"/>
              </a:rPr>
              <a:t>целью получить первый вариант описания проекта</a:t>
            </a:r>
            <a:r>
              <a:rPr lang="ru-RU" dirty="0" smtClean="0">
                <a:latin typeface="Times New Roman"/>
              </a:rPr>
              <a:t>.</a:t>
            </a:r>
          </a:p>
          <a:p>
            <a:r>
              <a:rPr lang="ru-RU" dirty="0" smtClean="0">
                <a:latin typeface="Times New Roman"/>
              </a:rPr>
              <a:t>В </a:t>
            </a:r>
            <a:r>
              <a:rPr lang="ru-RU" dirty="0">
                <a:latin typeface="Times New Roman"/>
              </a:rPr>
              <a:t>дальнейшем концептуальный </a:t>
            </a:r>
            <a:r>
              <a:rPr lang="ru-RU" dirty="0" smtClean="0">
                <a:latin typeface="Times New Roman"/>
              </a:rPr>
              <a:t>бизнес-план </a:t>
            </a:r>
            <a:r>
              <a:rPr lang="ru-RU" dirty="0">
                <a:latin typeface="Times New Roman"/>
              </a:rPr>
              <a:t>трансформируется в развернутый </a:t>
            </a:r>
            <a:r>
              <a:rPr lang="ru-RU" dirty="0" smtClean="0">
                <a:latin typeface="Times New Roman"/>
              </a:rPr>
              <a:t>бизнес-план.</a:t>
            </a:r>
          </a:p>
          <a:p>
            <a:r>
              <a:rPr lang="ru-RU" dirty="0" smtClean="0">
                <a:latin typeface="Times New Roman"/>
              </a:rPr>
              <a:t>Основное </a:t>
            </a:r>
            <a:r>
              <a:rPr lang="ru-RU" dirty="0">
                <a:latin typeface="Times New Roman"/>
              </a:rPr>
              <a:t>отличие </a:t>
            </a:r>
            <a:r>
              <a:rPr lang="ru-RU" dirty="0" smtClean="0">
                <a:latin typeface="Times New Roman"/>
              </a:rPr>
              <a:t>концептуального бизнес-плана </a:t>
            </a:r>
            <a:r>
              <a:rPr lang="ru-RU" dirty="0">
                <a:latin typeface="Times New Roman"/>
              </a:rPr>
              <a:t>от бизнес-плана состоит в том, что он не предполагает детальной </a:t>
            </a:r>
            <a:r>
              <a:rPr lang="ru-RU" dirty="0" smtClean="0">
                <a:latin typeface="Times New Roman"/>
              </a:rPr>
              <a:t>проработки проекта</a:t>
            </a:r>
            <a:r>
              <a:rPr lang="ru-RU" dirty="0">
                <a:latin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379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856" y="1085396"/>
            <a:ext cx="10515600" cy="5315403"/>
          </a:xfrm>
        </p:spPr>
        <p:txBody>
          <a:bodyPr>
            <a:normAutofit fontScale="85000" lnSpcReduction="10000"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Инвестиционный бизнес-план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Потенциальный инвестор (частный инвестор, административная структура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бюджетном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финансировании, тендерная комиссия и др.) должен получить четкое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полное представление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проекте из бизнес-плана.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 числу наиболее важных вопросов, интересующих инвестора, относятся: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фирме, ее положение и юридический статус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характеристика продукции и услуги;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рынок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сбыта, конкуренты, маркетинговая стратегия;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которая будет реализовывать проект, партнеры;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необходимый размер инвестиций, цели и график их расходования;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финансовое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авторов проекта;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гарантии;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предоставления инвестиций и их возврата.</a:t>
            </a:r>
          </a:p>
        </p:txBody>
      </p:sp>
    </p:spTree>
    <p:extLst>
      <p:ext uri="{BB962C8B-B14F-4D97-AF65-F5344CB8AC3E}">
        <p14:creationId xmlns:p14="http://schemas.microsoft.com/office/powerpoint/2010/main" val="6426324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041853"/>
            <a:ext cx="11451771" cy="435133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,Bold"/>
              </a:rPr>
              <a:t>Управление рисками</a:t>
            </a:r>
          </a:p>
          <a:p>
            <a:r>
              <a:rPr lang="ru-RU" sz="2400" b="1" dirty="0" smtClean="0">
                <a:latin typeface="Times New Roman,Bold"/>
              </a:rPr>
              <a:t>Определение </a:t>
            </a:r>
            <a:r>
              <a:rPr lang="ru-RU" sz="2400" b="1" dirty="0">
                <a:latin typeface="Times New Roman,Bold"/>
              </a:rPr>
              <a:t>и классификация рисков </a:t>
            </a:r>
            <a:r>
              <a:rPr lang="ru-RU" sz="2400" b="1" dirty="0" smtClean="0">
                <a:latin typeface="Times New Roman,Bold"/>
              </a:rPr>
              <a:t>в инновационной сфере</a:t>
            </a:r>
          </a:p>
          <a:p>
            <a:endParaRPr lang="ru-RU" sz="2400" b="1" dirty="0" smtClean="0">
              <a:latin typeface="Times New Roman,Bold"/>
            </a:endParaRPr>
          </a:p>
          <a:p>
            <a:r>
              <a:rPr lang="ru-RU" sz="2400" b="1" dirty="0">
                <a:latin typeface="Times New Roman"/>
              </a:rPr>
              <a:t>Риск</a:t>
            </a:r>
            <a:r>
              <a:rPr lang="ru-RU" sz="2400" dirty="0">
                <a:latin typeface="Times New Roman"/>
              </a:rPr>
              <a:t> — потенциальная, численно измеримая возможность неблагоприятных</a:t>
            </a:r>
          </a:p>
          <a:p>
            <a:r>
              <a:rPr lang="ru-RU" sz="2400" dirty="0">
                <a:latin typeface="Times New Roman"/>
              </a:rPr>
              <a:t>ситуаций и связанных с ними последствий в виде потерь, ущерба, убытков в связи с</a:t>
            </a:r>
          </a:p>
          <a:p>
            <a:r>
              <a:rPr lang="ru-RU" sz="2400" dirty="0">
                <a:latin typeface="Times New Roman"/>
              </a:rPr>
              <a:t>неопределенностью.</a:t>
            </a:r>
          </a:p>
          <a:p>
            <a:r>
              <a:rPr lang="ru-RU" sz="2400" dirty="0">
                <a:latin typeface="Times New Roman"/>
              </a:rPr>
              <a:t>Понятия "риск" и "неопределенность" близки и часто используются как синонимы.</a:t>
            </a:r>
          </a:p>
          <a:p>
            <a:r>
              <a:rPr lang="ru-RU" sz="2400" dirty="0">
                <a:latin typeface="Times New Roman"/>
              </a:rPr>
              <a:t>Действительно, оба термина применяются для обозначения отсутствия или </a:t>
            </a:r>
            <a:r>
              <a:rPr lang="ru-RU" sz="2400" dirty="0" smtClean="0">
                <a:latin typeface="Times New Roman"/>
              </a:rPr>
              <a:t>недостатка определенности</a:t>
            </a:r>
            <a:r>
              <a:rPr lang="ru-RU" sz="2400" dirty="0">
                <a:latin typeface="Times New Roman"/>
              </a:rPr>
              <a:t>, т. е. ясности и/или уверенности в исходе того или иного события.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47737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1" y="1422853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/>
              </a:rPr>
              <a:t>Структурно </a:t>
            </a:r>
            <a:r>
              <a:rPr lang="ru-RU" sz="4000" i="1" dirty="0">
                <a:latin typeface="Times New Roman"/>
              </a:rPr>
              <a:t>риск</a:t>
            </a:r>
            <a:r>
              <a:rPr lang="ru-RU" sz="4000" dirty="0">
                <a:latin typeface="Times New Roman"/>
              </a:rPr>
              <a:t> можно описать с помощью следующих характеристик: </a:t>
            </a:r>
            <a:endParaRPr lang="ru-RU" sz="4000" dirty="0" smtClean="0">
              <a:latin typeface="Times New Roman"/>
            </a:endParaRPr>
          </a:p>
          <a:p>
            <a:r>
              <a:rPr lang="ru-RU" sz="4000" dirty="0" smtClean="0">
                <a:latin typeface="Times New Roman"/>
              </a:rPr>
              <a:t>опасность</a:t>
            </a:r>
            <a:r>
              <a:rPr lang="ru-RU" sz="4000" dirty="0">
                <a:latin typeface="Times New Roman"/>
              </a:rPr>
              <a:t>,</a:t>
            </a:r>
          </a:p>
          <a:p>
            <a:r>
              <a:rPr lang="ru-RU" sz="4000" dirty="0">
                <a:latin typeface="Times New Roman"/>
              </a:rPr>
              <a:t>подверженность риску</a:t>
            </a:r>
            <a:r>
              <a:rPr lang="ru-RU" sz="4000" dirty="0" smtClean="0">
                <a:latin typeface="Times New Roman"/>
              </a:rPr>
              <a:t>,</a:t>
            </a:r>
          </a:p>
          <a:p>
            <a:r>
              <a:rPr lang="ru-RU" sz="4000" dirty="0" smtClean="0">
                <a:latin typeface="Times New Roman"/>
              </a:rPr>
              <a:t> </a:t>
            </a:r>
            <a:r>
              <a:rPr lang="ru-RU" sz="4000" dirty="0">
                <a:latin typeface="Times New Roman"/>
              </a:rPr>
              <a:t>уязвимость (чувствительность к риску</a:t>
            </a:r>
            <a:r>
              <a:rPr lang="ru-RU" sz="4000" dirty="0" smtClean="0">
                <a:latin typeface="Times New Roman"/>
              </a:rPr>
              <a:t>),</a:t>
            </a:r>
          </a:p>
          <a:p>
            <a:r>
              <a:rPr lang="ru-RU" sz="4000" dirty="0" smtClean="0">
                <a:latin typeface="Times New Roman"/>
              </a:rPr>
              <a:t> </a:t>
            </a:r>
            <a:r>
              <a:rPr lang="ru-RU" sz="4000" dirty="0">
                <a:latin typeface="Times New Roman"/>
              </a:rPr>
              <a:t>степень </a:t>
            </a:r>
            <a:r>
              <a:rPr lang="ru-RU" sz="4000" dirty="0" smtClean="0">
                <a:latin typeface="Times New Roman"/>
              </a:rPr>
              <a:t>взаимодействия рисков</a:t>
            </a:r>
            <a:r>
              <a:rPr lang="ru-RU" sz="4000" dirty="0">
                <a:latin typeface="Times New Roman"/>
              </a:rPr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82968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46654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Times New Roman"/>
              </a:rPr>
              <a:t>Опасность — потенциальная угроза возникновения ущерба или другой </a:t>
            </a:r>
            <a:r>
              <a:rPr lang="ru-RU" dirty="0" smtClean="0">
                <a:latin typeface="Times New Roman"/>
              </a:rPr>
              <a:t>формы реализации </a:t>
            </a:r>
            <a:r>
              <a:rPr lang="ru-RU" dirty="0">
                <a:latin typeface="Times New Roman"/>
              </a:rPr>
              <a:t>риска, обусловленная спецификой объекта, особенностями рисковой ситуации </a:t>
            </a:r>
            <a:r>
              <a:rPr lang="ru-RU" dirty="0" smtClean="0">
                <a:latin typeface="Times New Roman"/>
              </a:rPr>
              <a:t>и природой </a:t>
            </a:r>
            <a:r>
              <a:rPr lang="ru-RU" dirty="0">
                <a:latin typeface="Times New Roman"/>
              </a:rPr>
              <a:t>указанного ущерба</a:t>
            </a:r>
            <a:r>
              <a:rPr lang="ru-RU" dirty="0" smtClean="0">
                <a:latin typeface="Times New Roman"/>
              </a:rPr>
              <a:t>.</a:t>
            </a:r>
          </a:p>
          <a:p>
            <a:r>
              <a:rPr lang="ru-RU" dirty="0" smtClean="0">
                <a:latin typeface="Times New Roman"/>
              </a:rPr>
              <a:t> </a:t>
            </a:r>
            <a:r>
              <a:rPr lang="ru-RU" dirty="0">
                <a:latin typeface="Times New Roman"/>
              </a:rPr>
              <a:t>Опасность отражает взаимодействие двух </a:t>
            </a:r>
            <a:r>
              <a:rPr lang="ru-RU" dirty="0" smtClean="0">
                <a:latin typeface="Times New Roman"/>
              </a:rPr>
              <a:t>основных элементов</a:t>
            </a:r>
            <a:r>
              <a:rPr lang="ru-RU" dirty="0">
                <a:latin typeface="Times New Roman"/>
              </a:rPr>
              <a:t>: 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носителя </a:t>
            </a:r>
            <a:r>
              <a:rPr lang="ru-RU" dirty="0">
                <a:latin typeface="Times New Roman"/>
              </a:rPr>
              <a:t>риска (это объект или субъект, по отношению к которому </a:t>
            </a:r>
            <a:r>
              <a:rPr lang="ru-RU" dirty="0" smtClean="0">
                <a:latin typeface="Times New Roman"/>
              </a:rPr>
              <a:t>оценивается риск</a:t>
            </a:r>
            <a:r>
              <a:rPr lang="ru-RU" dirty="0">
                <a:latin typeface="Times New Roman"/>
              </a:rPr>
              <a:t>) и 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окружающей </a:t>
            </a:r>
            <a:r>
              <a:rPr lang="ru-RU" dirty="0">
                <a:latin typeface="Times New Roman"/>
              </a:rPr>
              <a:t>среды, в которой обитает носитель риска и которая </a:t>
            </a:r>
            <a:r>
              <a:rPr lang="ru-RU" dirty="0" smtClean="0">
                <a:latin typeface="Times New Roman"/>
              </a:rPr>
              <a:t>может провоцировать </a:t>
            </a:r>
            <a:r>
              <a:rPr lang="ru-RU" dirty="0">
                <a:latin typeface="Times New Roman"/>
              </a:rPr>
              <a:t>реализацию риска</a:t>
            </a:r>
            <a:r>
              <a:rPr lang="ru-RU" dirty="0" smtClean="0">
                <a:latin typeface="Times New Roman"/>
              </a:rPr>
              <a:t>.</a:t>
            </a:r>
          </a:p>
          <a:p>
            <a:r>
              <a:rPr lang="ru-RU" dirty="0" smtClean="0">
                <a:latin typeface="Times New Roman"/>
              </a:rPr>
              <a:t> </a:t>
            </a:r>
            <a:r>
              <a:rPr lang="ru-RU" dirty="0">
                <a:latin typeface="Times New Roman"/>
              </a:rPr>
              <a:t>Опасность является ключевой характеристикой </a:t>
            </a:r>
            <a:r>
              <a:rPr lang="ru-RU" dirty="0" smtClean="0">
                <a:latin typeface="Times New Roman"/>
              </a:rPr>
              <a:t>риска, определяет </a:t>
            </a:r>
            <a:r>
              <a:rPr lang="ru-RU" dirty="0">
                <a:latin typeface="Times New Roman"/>
              </a:rPr>
              <a:t>подверженность риску.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1506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194253"/>
            <a:ext cx="10515600" cy="4351338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/>
              </a:rPr>
              <a:t>Подверженность риску представляет собой характеристику ситуации, </a:t>
            </a:r>
            <a:r>
              <a:rPr lang="ru-RU" sz="4400" dirty="0" smtClean="0">
                <a:latin typeface="Times New Roman"/>
              </a:rPr>
              <a:t>чреватой возникновением </a:t>
            </a:r>
            <a:r>
              <a:rPr lang="ru-RU" sz="4400" dirty="0">
                <a:latin typeface="Times New Roman"/>
              </a:rPr>
              <a:t>ущерба или другой формы реализации риска.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87570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886" y="1422854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/>
              </a:rPr>
              <a:t>Уязвимость выражает степень или интенсивность, с которой может </a:t>
            </a:r>
            <a:r>
              <a:rPr lang="ru-RU" sz="4000" dirty="0" smtClean="0">
                <a:latin typeface="Times New Roman"/>
              </a:rPr>
              <a:t>возникнуть ущерб </a:t>
            </a:r>
            <a:r>
              <a:rPr lang="ru-RU" sz="4000" dirty="0">
                <a:latin typeface="Times New Roman"/>
              </a:rPr>
              <a:t>различного размера в отношении рассматриваемого объекта, т. е. </a:t>
            </a:r>
            <a:r>
              <a:rPr lang="ru-RU" sz="4000" dirty="0" smtClean="0">
                <a:latin typeface="Times New Roman"/>
              </a:rPr>
              <a:t>реализоваться соответствующая </a:t>
            </a:r>
            <a:r>
              <a:rPr lang="ru-RU" sz="4000" dirty="0">
                <a:latin typeface="Times New Roman"/>
              </a:rPr>
              <a:t>опасность.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52159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5511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/>
              </a:rPr>
              <a:t>Взаимодействие с другими рисками оказывает на отдельный риск </a:t>
            </a:r>
            <a:r>
              <a:rPr lang="ru-RU" dirty="0" smtClean="0">
                <a:latin typeface="Times New Roman"/>
              </a:rPr>
              <a:t>существенное влияние</a:t>
            </a:r>
            <a:r>
              <a:rPr lang="ru-RU" dirty="0">
                <a:latin typeface="Times New Roman"/>
              </a:rPr>
              <a:t>. Эта характеристика предполагает рассмотрение группы рисков (портфеля рисков).</a:t>
            </a:r>
          </a:p>
          <a:p>
            <a:r>
              <a:rPr lang="ru-RU" dirty="0">
                <a:latin typeface="Times New Roman"/>
              </a:rPr>
              <a:t>При этом взаимосвязь рисков понимается в самом широком смысле, а не только в </a:t>
            </a:r>
            <a:r>
              <a:rPr lang="ru-RU" dirty="0" smtClean="0">
                <a:latin typeface="Times New Roman"/>
              </a:rPr>
              <a:t>значении наличия </a:t>
            </a:r>
            <a:r>
              <a:rPr lang="ru-RU" dirty="0">
                <a:latin typeface="Times New Roman"/>
              </a:rPr>
              <a:t>или отсутствия статистической зависимости. </a:t>
            </a:r>
            <a:endParaRPr lang="ru-RU" dirty="0" smtClean="0">
              <a:latin typeface="Times New Roman"/>
            </a:endParaRPr>
          </a:p>
          <a:p>
            <a:r>
              <a:rPr lang="ru-RU" dirty="0" smtClean="0">
                <a:latin typeface="Times New Roman"/>
              </a:rPr>
              <a:t>Анализ </a:t>
            </a:r>
            <a:r>
              <a:rPr lang="ru-RU" dirty="0">
                <a:latin typeface="Times New Roman"/>
              </a:rPr>
              <a:t>взаимодействия рисков, в </a:t>
            </a:r>
            <a:r>
              <a:rPr lang="ru-RU" dirty="0" smtClean="0">
                <a:latin typeface="Times New Roman"/>
              </a:rPr>
              <a:t>свою очередь</a:t>
            </a:r>
            <a:r>
              <a:rPr lang="ru-RU" dirty="0">
                <a:latin typeface="Times New Roman"/>
              </a:rPr>
              <a:t>, может повлиять на понимание опасностей, которым подвержены </a:t>
            </a:r>
            <a:r>
              <a:rPr lang="ru-RU" dirty="0" smtClean="0">
                <a:latin typeface="Times New Roman"/>
              </a:rPr>
              <a:t>исследуемые объекты</a:t>
            </a:r>
            <a:r>
              <a:rPr lang="ru-RU" dirty="0">
                <a:latin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7143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22853"/>
            <a:ext cx="10515600" cy="4351338"/>
          </a:xfrm>
        </p:spPr>
        <p:txBody>
          <a:bodyPr/>
          <a:lstStyle/>
          <a:p>
            <a:r>
              <a:rPr lang="ru-RU" b="1" dirty="0">
                <a:latin typeface="Times New Roman"/>
              </a:rPr>
              <a:t>Величина риска определяется как произведение величины события на </a:t>
            </a:r>
            <a:r>
              <a:rPr lang="ru-RU" b="1" dirty="0" smtClean="0">
                <a:latin typeface="Times New Roman"/>
              </a:rPr>
              <a:t>возможность его </a:t>
            </a:r>
            <a:r>
              <a:rPr lang="ru-RU" b="1" dirty="0">
                <a:latin typeface="Times New Roman"/>
              </a:rPr>
              <a:t>наступления</a:t>
            </a:r>
            <a:r>
              <a:rPr lang="ru-RU" b="1" dirty="0" smtClean="0">
                <a:latin typeface="Times New Roman"/>
              </a:rPr>
              <a:t>:</a:t>
            </a:r>
          </a:p>
          <a:p>
            <a:endParaRPr lang="ru-RU" b="1" dirty="0">
              <a:latin typeface="Times New Roman"/>
            </a:endParaRPr>
          </a:p>
          <a:p>
            <a:r>
              <a:rPr lang="en-US" sz="2400" b="1" i="1" dirty="0">
                <a:latin typeface="Times New Roman"/>
              </a:rPr>
              <a:t>R </a:t>
            </a:r>
            <a:r>
              <a:rPr lang="ru-RU" sz="2400" b="1" dirty="0" smtClean="0">
                <a:latin typeface="Times New Roman"/>
              </a:rPr>
              <a:t>=</a:t>
            </a:r>
            <a:r>
              <a:rPr lang="en-US" sz="2400" b="1" dirty="0" smtClean="0">
                <a:latin typeface="Times New Roman"/>
              </a:rPr>
              <a:t> </a:t>
            </a:r>
            <a:r>
              <a:rPr lang="en-US" sz="2400" b="1" i="1" dirty="0" smtClean="0">
                <a:latin typeface="Times New Roman"/>
              </a:rPr>
              <a:t>A</a:t>
            </a:r>
            <a:r>
              <a:rPr lang="ru-RU" sz="2400" b="1" i="1" dirty="0" smtClean="0">
                <a:latin typeface="Times New Roman"/>
              </a:rPr>
              <a:t> </a:t>
            </a:r>
            <a:r>
              <a:rPr lang="ru-RU" sz="2400" b="1" dirty="0">
                <a:latin typeface="Times New Roman"/>
              </a:rPr>
              <a:t>х</a:t>
            </a:r>
            <a:r>
              <a:rPr lang="en-US" sz="2400" b="1" dirty="0" smtClean="0">
                <a:latin typeface="Times New Roman"/>
              </a:rPr>
              <a:t> </a:t>
            </a:r>
            <a:r>
              <a:rPr lang="en-US" sz="2400" b="1" i="1" dirty="0">
                <a:latin typeface="Times New Roman"/>
              </a:rPr>
              <a:t>q</a:t>
            </a:r>
            <a:r>
              <a:rPr lang="en-US" sz="2400" b="1" dirty="0" smtClean="0">
                <a:latin typeface="Times New Roman"/>
              </a:rPr>
              <a:t>,</a:t>
            </a:r>
            <a:endParaRPr lang="ru-RU" sz="2400" b="1" dirty="0" smtClean="0">
              <a:latin typeface="Times New Roman"/>
            </a:endParaRPr>
          </a:p>
          <a:p>
            <a:endParaRPr lang="en-US" sz="2400" b="1" dirty="0">
              <a:latin typeface="Times New Roman"/>
            </a:endParaRPr>
          </a:p>
          <a:p>
            <a:r>
              <a:rPr lang="ru-RU" b="1" dirty="0">
                <a:latin typeface="Times New Roman"/>
              </a:rPr>
              <a:t>где </a:t>
            </a:r>
            <a:r>
              <a:rPr lang="ru-RU" b="1" i="1" dirty="0">
                <a:latin typeface="Times New Roman"/>
              </a:rPr>
              <a:t>R </a:t>
            </a:r>
            <a:r>
              <a:rPr lang="ru-RU" b="1" dirty="0">
                <a:latin typeface="Times New Roman"/>
              </a:rPr>
              <a:t>— риск; </a:t>
            </a:r>
            <a:r>
              <a:rPr lang="ru-RU" b="1" i="1" dirty="0">
                <a:latin typeface="Times New Roman"/>
              </a:rPr>
              <a:t>A </a:t>
            </a:r>
            <a:r>
              <a:rPr lang="ru-RU" b="1" dirty="0">
                <a:latin typeface="Times New Roman"/>
              </a:rPr>
              <a:t>— последствие нежелательного события; </a:t>
            </a:r>
            <a:r>
              <a:rPr lang="ru-RU" b="1" i="1" dirty="0">
                <a:latin typeface="Times New Roman"/>
              </a:rPr>
              <a:t>q </a:t>
            </a:r>
            <a:r>
              <a:rPr lang="ru-RU" b="1" dirty="0">
                <a:latin typeface="Times New Roman"/>
              </a:rPr>
              <a:t>— вероятность его наступления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9733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753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/>
              </a:rPr>
              <a:t>Управление риском включает:</a:t>
            </a:r>
          </a:p>
          <a:p>
            <a:r>
              <a:rPr lang="ru-RU" dirty="0" smtClean="0">
                <a:latin typeface="Times New Roman"/>
              </a:rPr>
              <a:t>выявление </a:t>
            </a:r>
            <a:r>
              <a:rPr lang="ru-RU" dirty="0">
                <a:latin typeface="Times New Roman"/>
              </a:rPr>
              <a:t>и идентификацию предполагаемых рисков;</a:t>
            </a:r>
          </a:p>
          <a:p>
            <a:r>
              <a:rPr lang="ru-RU" dirty="0" smtClean="0">
                <a:latin typeface="Times New Roman"/>
              </a:rPr>
              <a:t>анализ </a:t>
            </a:r>
            <a:r>
              <a:rPr lang="ru-RU" dirty="0">
                <a:latin typeface="Times New Roman"/>
              </a:rPr>
              <a:t>и оценку рисков;</a:t>
            </a:r>
          </a:p>
          <a:p>
            <a:r>
              <a:rPr lang="ru-RU" dirty="0" smtClean="0">
                <a:latin typeface="Times New Roman"/>
              </a:rPr>
              <a:t>выбор </a:t>
            </a:r>
            <a:r>
              <a:rPr lang="ru-RU" dirty="0">
                <a:latin typeface="Times New Roman"/>
              </a:rPr>
              <a:t>методов управления рисками;</a:t>
            </a:r>
          </a:p>
          <a:p>
            <a:r>
              <a:rPr lang="ru-RU" dirty="0" smtClean="0">
                <a:latin typeface="Times New Roman"/>
              </a:rPr>
              <a:t>применение </a:t>
            </a:r>
            <a:r>
              <a:rPr lang="ru-RU" dirty="0">
                <a:latin typeface="Times New Roman"/>
              </a:rPr>
              <a:t>выбранных методов и принятие решений в условиях рисков;</a:t>
            </a:r>
          </a:p>
          <a:p>
            <a:r>
              <a:rPr lang="ru-RU" dirty="0" smtClean="0">
                <a:latin typeface="Times New Roman"/>
              </a:rPr>
              <a:t>реагирование </a:t>
            </a:r>
            <a:r>
              <a:rPr lang="ru-RU" dirty="0">
                <a:latin typeface="Times New Roman"/>
              </a:rPr>
              <a:t>на наступление рискового события;</a:t>
            </a:r>
          </a:p>
          <a:p>
            <a:r>
              <a:rPr lang="ru-RU" dirty="0" smtClean="0">
                <a:latin typeface="Times New Roman"/>
              </a:rPr>
              <a:t>разработка </a:t>
            </a:r>
            <a:r>
              <a:rPr lang="ru-RU" dirty="0">
                <a:latin typeface="Times New Roman"/>
              </a:rPr>
              <a:t>и реализация мер по снижению рисков;</a:t>
            </a:r>
          </a:p>
          <a:p>
            <a:r>
              <a:rPr lang="ru-RU" dirty="0" smtClean="0">
                <a:latin typeface="Times New Roman"/>
              </a:rPr>
              <a:t>контроль</a:t>
            </a:r>
            <a:r>
              <a:rPr lang="ru-RU" dirty="0">
                <a:latin typeface="Times New Roman"/>
              </a:rPr>
              <a:t>, анализ и оценку действий по снижению рисков и выработку решений.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9236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2" y="1313996"/>
            <a:ext cx="10515600" cy="4351338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/>
              </a:rPr>
              <a:t>Анализ рисков проводится с точки зрения:</a:t>
            </a:r>
          </a:p>
          <a:p>
            <a:r>
              <a:rPr lang="ru-RU" sz="3600" dirty="0" smtClean="0">
                <a:latin typeface="Times New Roman"/>
              </a:rPr>
              <a:t>истоков</a:t>
            </a:r>
            <a:r>
              <a:rPr lang="ru-RU" sz="3600" dirty="0">
                <a:latin typeface="Times New Roman"/>
              </a:rPr>
              <a:t>, причин возникновения данного типа рисков;</a:t>
            </a:r>
          </a:p>
          <a:p>
            <a:r>
              <a:rPr lang="ru-RU" sz="3600" dirty="0" smtClean="0">
                <a:latin typeface="Times New Roman"/>
              </a:rPr>
              <a:t>вероятных </a:t>
            </a:r>
            <a:r>
              <a:rPr lang="ru-RU" sz="3600" dirty="0">
                <a:latin typeface="Times New Roman"/>
              </a:rPr>
              <a:t>негативных последствий, вызванных возможной реализацией </a:t>
            </a:r>
            <a:r>
              <a:rPr lang="ru-RU" sz="3600" dirty="0" smtClean="0">
                <a:latin typeface="Times New Roman"/>
              </a:rPr>
              <a:t>данного риска</a:t>
            </a:r>
            <a:r>
              <a:rPr lang="ru-RU" sz="3600" dirty="0">
                <a:latin typeface="Times New Roman"/>
              </a:rPr>
              <a:t>;</a:t>
            </a:r>
          </a:p>
          <a:p>
            <a:r>
              <a:rPr lang="ru-RU" sz="3600" dirty="0" smtClean="0">
                <a:latin typeface="Times New Roman"/>
              </a:rPr>
              <a:t>конкретных </a:t>
            </a:r>
            <a:r>
              <a:rPr lang="ru-RU" sz="3600" dirty="0">
                <a:latin typeface="Times New Roman"/>
              </a:rPr>
              <a:t>прогнозируемых мероприятий, позволяющих </a:t>
            </a:r>
            <a:r>
              <a:rPr lang="ru-RU" sz="3600" dirty="0" smtClean="0">
                <a:latin typeface="Times New Roman"/>
              </a:rPr>
              <a:t>минимизировать рассматриваемый </a:t>
            </a:r>
            <a:r>
              <a:rPr lang="ru-RU" sz="3600" dirty="0">
                <a:latin typeface="Times New Roman"/>
              </a:rPr>
              <a:t>риск.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188517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61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2535</Words>
  <Application>Microsoft Office PowerPoint</Application>
  <PresentationFormat>Произвольный</PresentationFormat>
  <Paragraphs>191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ПОНЯТИЕ ИННОВАТИКИ. ПРЕДМЕТ И ОБЪЕКТ ИННОВАТИКИ. ИННОВАЦИОННЫЙ  ПРОЦЕСС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user</cp:lastModifiedBy>
  <cp:revision>100</cp:revision>
  <dcterms:created xsi:type="dcterms:W3CDTF">2020-04-23T06:28:02Z</dcterms:created>
  <dcterms:modified xsi:type="dcterms:W3CDTF">2023-09-29T06:05:08Z</dcterms:modified>
</cp:coreProperties>
</file>