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9" r:id="rId2"/>
    <p:sldId id="273" r:id="rId3"/>
    <p:sldId id="274" r:id="rId4"/>
    <p:sldId id="278" r:id="rId5"/>
    <p:sldId id="282" r:id="rId6"/>
    <p:sldId id="258" r:id="rId7"/>
    <p:sldId id="306" r:id="rId8"/>
    <p:sldId id="308" r:id="rId9"/>
    <p:sldId id="317" r:id="rId10"/>
    <p:sldId id="259" r:id="rId11"/>
    <p:sldId id="289" r:id="rId12"/>
    <p:sldId id="319" r:id="rId13"/>
    <p:sldId id="288" r:id="rId14"/>
    <p:sldId id="260" r:id="rId15"/>
    <p:sldId id="320" r:id="rId16"/>
    <p:sldId id="262" r:id="rId17"/>
    <p:sldId id="290" r:id="rId18"/>
    <p:sldId id="263" r:id="rId19"/>
    <p:sldId id="291" r:id="rId20"/>
    <p:sldId id="264" r:id="rId21"/>
    <p:sldId id="292" r:id="rId22"/>
    <p:sldId id="265" r:id="rId23"/>
    <p:sldId id="266" r:id="rId24"/>
    <p:sldId id="267" r:id="rId25"/>
    <p:sldId id="294" r:id="rId26"/>
    <p:sldId id="321" r:id="rId27"/>
    <p:sldId id="295" r:id="rId28"/>
    <p:sldId id="322" r:id="rId29"/>
    <p:sldId id="297" r:id="rId30"/>
    <p:sldId id="298" r:id="rId31"/>
    <p:sldId id="299" r:id="rId32"/>
    <p:sldId id="300" r:id="rId33"/>
    <p:sldId id="302" r:id="rId34"/>
    <p:sldId id="301" r:id="rId35"/>
    <p:sldId id="271" r:id="rId36"/>
    <p:sldId id="303" r:id="rId37"/>
    <p:sldId id="296" r:id="rId38"/>
    <p:sldId id="304" r:id="rId39"/>
    <p:sldId id="323" r:id="rId40"/>
    <p:sldId id="324" r:id="rId41"/>
    <p:sldId id="325" r:id="rId42"/>
    <p:sldId id="326" r:id="rId43"/>
    <p:sldId id="327" r:id="rId44"/>
    <p:sldId id="261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8A"/>
    <a:srgbClr val="1B98C9"/>
    <a:srgbClr val="00B050"/>
    <a:srgbClr val="7C7C7C"/>
    <a:srgbClr val="00AF4E"/>
    <a:srgbClr val="1A97C9"/>
    <a:srgbClr val="A5A5A5"/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6" autoAdjust="0"/>
    <p:restoredTop sz="94690" autoAdjust="0"/>
  </p:normalViewPr>
  <p:slideViewPr>
    <p:cSldViewPr snapToGrid="0">
      <p:cViewPr varScale="1">
        <p:scale>
          <a:sx n="70" d="100"/>
          <a:sy n="70" d="100"/>
        </p:scale>
        <p:origin x="72" y="3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13" Type="http://schemas.openxmlformats.org/officeDocument/2006/relationships/slide" Target="slides/slide43.xml"/><Relationship Id="rId3" Type="http://schemas.openxmlformats.org/officeDocument/2006/relationships/slide" Target="slides/slide26.xml"/><Relationship Id="rId7" Type="http://schemas.openxmlformats.org/officeDocument/2006/relationships/slide" Target="slides/slide37.xml"/><Relationship Id="rId12" Type="http://schemas.openxmlformats.org/officeDocument/2006/relationships/slide" Target="slides/slide42.xml"/><Relationship Id="rId2" Type="http://schemas.openxmlformats.org/officeDocument/2006/relationships/slide" Target="slides/slide25.xml"/><Relationship Id="rId1" Type="http://schemas.openxmlformats.org/officeDocument/2006/relationships/slide" Target="slides/slide24.xml"/><Relationship Id="rId6" Type="http://schemas.openxmlformats.org/officeDocument/2006/relationships/slide" Target="slides/slide36.xml"/><Relationship Id="rId11" Type="http://schemas.openxmlformats.org/officeDocument/2006/relationships/slide" Target="slides/slide41.xml"/><Relationship Id="rId5" Type="http://schemas.openxmlformats.org/officeDocument/2006/relationships/slide" Target="slides/slide35.xml"/><Relationship Id="rId10" Type="http://schemas.openxmlformats.org/officeDocument/2006/relationships/slide" Target="slides/slide40.xml"/><Relationship Id="rId4" Type="http://schemas.openxmlformats.org/officeDocument/2006/relationships/slide" Target="slides/slide27.xml"/><Relationship Id="rId9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8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6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IBM Plex Sans" panose="020B0503050203000203" pitchFamily="34" charset="0"/>
                <a:ea typeface="+mn-ea"/>
                <a:cs typeface="+mn-cs"/>
              </a:rPr>
              <a:t>Динамика населения – раздел медицинской демографии, изучающий движение и изменение численности и состава населения под влиянием механического движения - миграции и естественного движения населения - рождаемости и смертности.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9084-2A40-0D46-94B8-BFEF13097986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39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3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57125" y="2754021"/>
            <a:ext cx="7933440" cy="1190345"/>
          </a:xfrm>
        </p:spPr>
        <p:txBody>
          <a:bodyPr anchor="b"/>
          <a:lstStyle>
            <a:lvl1pPr algn="ctr">
              <a:defRPr sz="6000" baseline="0"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Наименование темы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32474" y="418830"/>
            <a:ext cx="4827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1B98C9"/>
                </a:solidFill>
                <a:latin typeface="Book Antiqua" panose="02040602050305030304" pitchFamily="18" charset="0"/>
              </a:rPr>
              <a:t>КАЗАНСКИЙ</a:t>
            </a:r>
            <a:r>
              <a:rPr lang="en-US" sz="200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  <a:endParaRPr lang="ru-RU" sz="2000" dirty="0">
              <a:solidFill>
                <a:srgbClr val="1B98C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ГОСУДАРСТВЕННЫЙ</a:t>
            </a:r>
            <a:r>
              <a:rPr lang="en-US" sz="20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sz="2000" spc="1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МЕДИЦИНСКИЙ</a:t>
            </a:r>
            <a:r>
              <a:rPr lang="en-US" sz="2000" spc="1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  <a:endParaRPr lang="ru-RU" sz="2000" spc="100" baseline="0" dirty="0">
              <a:solidFill>
                <a:srgbClr val="1B98C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spc="1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УНИВЕРСИТЕТ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" y="286684"/>
            <a:ext cx="1530258" cy="15877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 flipH="1">
            <a:off x="5625250" y="418830"/>
            <a:ext cx="16625" cy="1293592"/>
          </a:xfrm>
          <a:prstGeom prst="line">
            <a:avLst/>
          </a:prstGeom>
          <a:ln w="28575">
            <a:solidFill>
              <a:srgbClr val="1B9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>
          <a:xfrm>
            <a:off x="5114595" y="609354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565" y="433753"/>
            <a:ext cx="1438442" cy="129359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63304" y="418740"/>
            <a:ext cx="4827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0E4B8A"/>
                </a:solidFill>
                <a:latin typeface="Book Antiqua" panose="02040602050305030304" pitchFamily="18" charset="0"/>
              </a:rPr>
              <a:t>КАФЕДРА</a:t>
            </a:r>
          </a:p>
          <a:p>
            <a:pPr algn="r"/>
            <a:r>
              <a:rPr lang="ru-RU" sz="20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ОБЩЕСТВЕННОГО ЗДОРОВЬЯ</a:t>
            </a:r>
          </a:p>
          <a:p>
            <a:pPr algn="r"/>
            <a:r>
              <a:rPr lang="ru-RU" sz="20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И ОРГАНИЗАЦИИ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6591"/>
            <a:ext cx="8602362" cy="724773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13.09.2023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372" y="258026"/>
            <a:ext cx="811427" cy="841903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5353493" y="64886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86" y="316591"/>
            <a:ext cx="805928" cy="7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353493" y="64886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316591"/>
            <a:ext cx="8602362" cy="72477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372" y="258026"/>
            <a:ext cx="811427" cy="841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86" y="316591"/>
            <a:ext cx="805928" cy="7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77" y="700473"/>
            <a:ext cx="771656" cy="6899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703886" y="744070"/>
            <a:ext cx="503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E4B8A"/>
                </a:solidFill>
                <a:latin typeface="Book Antiqua" panose="02040602050305030304" pitchFamily="18" charset="0"/>
              </a:rPr>
              <a:t>КАФЕДРА </a:t>
            </a:r>
            <a:r>
              <a:rPr lang="ru-RU" sz="12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ОБЩЕСТВЕННОГО </a:t>
            </a:r>
          </a:p>
          <a:p>
            <a:pPr algn="r"/>
            <a:r>
              <a:rPr lang="ru-RU" sz="12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ЗДОРОВЬЯ И ОРГАНИЗАЦИИ </a:t>
            </a:r>
          </a:p>
          <a:p>
            <a:pPr algn="r"/>
            <a:r>
              <a:rPr lang="ru-RU" sz="12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: Скругленные углы 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43725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00A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32600" y="1514475"/>
            <a:ext cx="939800" cy="939800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2" name="Прямоугольник: Скругленные углы 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3025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1A9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3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90264" y="3235325"/>
            <a:ext cx="939800" cy="939800"/>
          </a:xfrm>
          <a:prstGeom prst="ellipse">
            <a:avLst/>
          </a:prstGeom>
          <a:solidFill>
            <a:srgbClr val="1A97C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: Скругленные углы 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43725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32600" y="5055576"/>
            <a:ext cx="939800" cy="939800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6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87500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00A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8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1A9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6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300" y="3235325"/>
            <a:ext cx="939800" cy="939800"/>
          </a:xfrm>
          <a:prstGeom prst="ellipse">
            <a:avLst/>
          </a:prstGeom>
          <a:solidFill>
            <a:srgbClr val="1A97C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0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87500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5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9600" y="5055576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22" name="Группа 21" descr="Значки линейчатой диаграммы и линейной диаграммы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 userDrawn="1"/>
        </p:nvGrpSpPr>
        <p:grpSpPr>
          <a:xfrm>
            <a:off x="7128660" y="1760835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23" name="Полилиния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24" name="Полилиния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5" name="Полилиния 1676" descr="Значок флажка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1566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6" name="Полилиния 4665" descr="Значок графика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 userDrawn="1"/>
        </p:nvSpPr>
        <p:spPr bwMode="auto">
          <a:xfrm>
            <a:off x="78114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27" name="Группа 26" descr="Значок человека и шестеренки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 userDrawn="1"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28" name="Полилиния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29" name="Полилиния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30" name="Группа 29" descr="Значок шестеренок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 userDrawn="1"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1" name="Полилиния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32" name="Полилиния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33" name="Полилиния 4346" descr="Значок диаграммы ящик с усами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353493" y="64886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838200" y="316591"/>
            <a:ext cx="8602362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План занятия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372" y="258026"/>
            <a:ext cx="811427" cy="8419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86" y="316591"/>
            <a:ext cx="805928" cy="7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88641"/>
            <a:ext cx="11760200" cy="6256609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9372600" y="64452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A00B37-9E87-4C80-BA4F-B54859129041}" type="slidenum">
              <a:rPr lang="ru-RU" sz="1200" b="1" smtClean="0"/>
              <a:pPr/>
              <a:t>‹#›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5118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81908" y="2250831"/>
            <a:ext cx="8308657" cy="1693535"/>
          </a:xfrm>
        </p:spPr>
        <p:txBody>
          <a:bodyPr>
            <a:noAutofit/>
          </a:bodyPr>
          <a:lstStyle/>
          <a:p>
            <a:r>
              <a:rPr lang="ru-RU" sz="2800" b="1" dirty="0"/>
              <a:t>Общественное здоровье и здравоохранение как наука, предмет преподавания, ее место и значение на современном этапе развития здравоохранения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BC402-A398-4D4A-A906-FBF6B0E5D37C}"/>
              </a:ext>
            </a:extLst>
          </p:cNvPr>
          <p:cNvSpPr txBox="1"/>
          <p:nvPr/>
        </p:nvSpPr>
        <p:spPr>
          <a:xfrm>
            <a:off x="4169664" y="5266944"/>
            <a:ext cx="69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Заведующий кафедрой доктор медицинских наук профессор</a:t>
            </a:r>
            <a:endParaRPr lang="en-US" b="1" dirty="0"/>
          </a:p>
          <a:p>
            <a:r>
              <a:rPr lang="ru-RU" b="1" dirty="0" err="1"/>
              <a:t>Анас</a:t>
            </a:r>
            <a:r>
              <a:rPr lang="ru-RU" b="1" dirty="0"/>
              <a:t> </a:t>
            </a:r>
            <a:r>
              <a:rPr lang="ru-RU" b="1" dirty="0" err="1"/>
              <a:t>Анварович</a:t>
            </a:r>
            <a:r>
              <a:rPr lang="ru-RU" b="1" dirty="0"/>
              <a:t> </a:t>
            </a:r>
            <a:r>
              <a:rPr lang="ru-RU" b="1" dirty="0" err="1"/>
              <a:t>Гильманов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17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Общественное здоровье и здравоохранение как научное направление и предмет преподавания в отличие от старых дисциплин (хирургия, терапия и др.) со своим названием определилось только в начале второго тысячелетия.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С 1922 по 1941 год – социальная гигиена, с 1941 по 1966 год – организация здравоохранения, с 1966 по 1991 год – социальная гигиена и организация здравоохранения, с 1991 по 1999 год – социальная медицина и с 1999 года – общественное здоровье и здравоохранение. </a:t>
            </a:r>
            <a:endParaRPr lang="en-US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Это объясняется особенностями самого предмета, который родился на стыке многих научных дисциплин и являет собой пример комплексности и сочетания теории и практики врачевания, профилактики, социальной медицины и гигиены.</a:t>
            </a:r>
            <a:r>
              <a:rPr lang="en-US" altLang="ru-RU" sz="2400" dirty="0"/>
              <a:t>       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Частое изменение названия предмета свидетельствует о сложности формирования предмета, о преградах на пути развития.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С начала 1920-х годов до середины 1950-х вследствие режима сверхсекретности были закрыты сведения о смертности, составе населения, заболеваемости, рождаемости.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В конце 1930 годов возникло утверждение, что если при социализме не может быть классовых противоречий, то не может быть и социальных проблем в медицине.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В начале 1950 годов были приняты волюнтаристские решения об объединении поликлиник и больниц, о всеобщей диспансеризации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Частое изменение названия предмета свидетельствует о сложности формирования предмета, о преградах на пути развития.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С начала 1920-х годов до середины 1950-х вследствие режима сверхсекретности были закрыты сведения о смертности, составе населения, заболеваемости, рождаемости.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В конце 1930 годов возникло утверждение, что если при социализме не может быть классовых противоречий, то не может быть и социальных проблем в медицине.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В начале 1950 годов были приняты волюнтаристские решения об объединении поликлиник и больниц, о всеобщей диспансеризации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dirty="0"/>
              <a:t>Общественное здоровье и здравоохранение занимается проблемами организации, управления, экономики здравоохранения, страхования здоровья, изучением и оценкой влияния на общественное здоровье социальных и внешних факторов.</a:t>
            </a:r>
          </a:p>
          <a:p>
            <a:pPr marL="0" indent="0">
              <a:buNone/>
            </a:pPr>
            <a:endParaRPr lang="ru-RU" altLang="ru-RU" sz="3200" dirty="0"/>
          </a:p>
          <a:p>
            <a:pPr marL="0" indent="0" algn="ctr">
              <a:buNone/>
            </a:pPr>
            <a:r>
              <a:rPr lang="ru-RU" altLang="ru-RU" sz="4400" b="1" dirty="0"/>
              <a:t>Это наука – о стратегии и тактике здравоохранения.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Основное назначение общественного здоровья и здравоохранения как научной дисциплины – оценка критериев общественного здоровья и качества медицинской помощи, управление здравоохранением, определение основных направлений развития здравоохранения и ее оптимизация.</a:t>
            </a:r>
            <a:endParaRPr lang="en-US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Общественное здоровье и здравоохранение распространяется на всю медицину и на все здравоохранение. Сегодня трудно представить врачебную специальность, которая на практике  не применяла бы методы оценки общественного здоровья.</a:t>
            </a:r>
            <a:r>
              <a:rPr lang="en-US" altLang="ru-RU" dirty="0"/>
              <a:t>         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разделы предмета: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История здравоохранения.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Теоретические проблемы здравоохранения.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Состояние здоровья и методы его изучения. Медицинская статистика.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Организация медико-социального обеспечения и медицинского страхования.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Организация медицинской помощи населению.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Обеспечение санитарно-эпидемиологического благополучия населения.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Экономика, управление, планирование, финансирование здравоохранения.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Международное сотрудничество.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разделы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Многообразие изучаемых нашей дисциплиной проблем связано с тем, что при исследовании здоровья населения и разработке наиболее действенных способов его охраны и укрепления нужно знать тенденции, закономерности его изменений, обусловленности. Надо изучать и знать наиболее оптимальные методы, приемы управления общественным здоровьем через рациональную организацию медицинской и медико-социальной помощи, реалистическое, сбалансированное распределение и использование сил и ресурсов здравоохранения с помощью научно обоснованного планирования, экономических методов и достаточного финансирования.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разделы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3600" dirty="0"/>
              <a:t>Наш предмет базируется на прочной методологической базе. Методики и методы не только собственные, но и взятые из других наук, социологии, эпидемиологии, экономических дисциплин, науки управления, информатики, математической статистики и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разделы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3200" dirty="0"/>
              <a:t>Среди них, например, исторический метод или исследование прошлого и его сопоставление с настоящим и перспективами на будущее. Методом экспертных оценок широко пользуются в исследованиях качества и результативности медицинской помощи, ее планирования. </a:t>
            </a:r>
          </a:p>
          <a:p>
            <a:pPr>
              <a:lnSpc>
                <a:spcPct val="80000"/>
              </a:lnSpc>
            </a:pPr>
            <a:r>
              <a:rPr lang="ru-RU" altLang="ru-RU" sz="3200" dirty="0"/>
              <a:t>Наиболее часто применяются методы медицинской статистики и социологии. Среди специфических методов нужно назвать метод организационного эксперимента, то есть создание учреждений, форм медицинской помощи в них или на определенных территориях.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разделы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/>
              <a:t>Для нашей дисциплины важно понимание сущности здоровья и болезни, исходя из понимания социальной сущности человека и примата общественных производственных отношений.</a:t>
            </a:r>
            <a:endParaRPr lang="en-US" altLang="ru-RU" sz="3200" dirty="0"/>
          </a:p>
          <a:p>
            <a:r>
              <a:rPr lang="ru-RU" altLang="ru-RU" sz="3200" dirty="0"/>
              <a:t>Понятие «</a:t>
            </a:r>
            <a:r>
              <a:rPr lang="ru-RU" altLang="ru-RU" sz="3200" b="1" dirty="0"/>
              <a:t>здоровье</a:t>
            </a:r>
            <a:r>
              <a:rPr lang="ru-RU" altLang="ru-RU" sz="3200" dirty="0"/>
              <a:t>» и «</a:t>
            </a:r>
            <a:r>
              <a:rPr lang="ru-RU" altLang="ru-RU" sz="3200" b="1" dirty="0"/>
              <a:t>болезнь</a:t>
            </a:r>
            <a:r>
              <a:rPr lang="ru-RU" altLang="ru-RU" sz="3200" dirty="0"/>
              <a:t>» отражают соотношение биологического и социального в человеке. </a:t>
            </a:r>
          </a:p>
          <a:p>
            <a:r>
              <a:rPr lang="ru-RU" altLang="ru-RU" sz="3200" dirty="0"/>
              <a:t>До последнего времени в определениях имеет место самый различный подход.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занятия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6" name="Прямоугольник: Скругленные углы 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1444590"/>
            <a:ext cx="4474552" cy="918210"/>
          </a:xfrm>
          <a:prstGeom prst="roundRect">
            <a:avLst>
              <a:gd name="adj" fmla="val 50000"/>
            </a:avLst>
          </a:prstGeom>
          <a:solidFill>
            <a:srgbClr val="00A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altLang="ru-RU" dirty="0">
                <a:latin typeface="Book Antiqua" panose="02040602050305030304" pitchFamily="18" charset="0"/>
              </a:rPr>
              <a:t>Здоровье населения. Индивидуальное, групповое, популяционное здоровье.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681811" y="1470722"/>
            <a:ext cx="939800" cy="939800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: Скругленные углы 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243914" y="5163621"/>
            <a:ext cx="3834394" cy="740997"/>
          </a:xfrm>
          <a:prstGeom prst="roundRect">
            <a:avLst>
              <a:gd name="adj" fmla="val 50000"/>
            </a:avLst>
          </a:prstGeom>
          <a:solidFill>
            <a:srgbClr val="1A9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latin typeface="Book Antiqua" panose="02040602050305030304" pitchFamily="18" charset="0"/>
              </a:rPr>
              <a:t>  Обусловленность       общественного здоровья и болезней населения</a:t>
            </a:r>
            <a:r>
              <a:rPr lang="ru-RU" altLang="ru-RU" dirty="0"/>
              <a:t>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35034" y="5064598"/>
            <a:ext cx="939800" cy="939800"/>
          </a:xfrm>
          <a:prstGeom prst="ellipse">
            <a:avLst/>
          </a:prstGeom>
          <a:solidFill>
            <a:srgbClr val="1A97C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15163" y="5064219"/>
            <a:ext cx="939800" cy="939800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2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00A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latin typeface="Book Antiqua" panose="02040602050305030304" pitchFamily="18" charset="0"/>
              </a:rPr>
              <a:t>История предмета и основные разделы.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5163621"/>
            <a:ext cx="4239197" cy="740997"/>
          </a:xfrm>
          <a:prstGeom prst="roundRect">
            <a:avLst>
              <a:gd name="adj" fmla="val 50000"/>
            </a:avLst>
          </a:prstGeom>
          <a:solidFill>
            <a:srgbClr val="1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latin typeface="Book Antiqua" panose="02040602050305030304" pitchFamily="18" charset="0"/>
              </a:rPr>
              <a:t>Показатели характеризующие состояние здоровья населения</a:t>
            </a:r>
            <a:r>
              <a:rPr lang="ru-RU" altLang="ru-RU" dirty="0"/>
              <a:t>.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970585" y="5064219"/>
            <a:ext cx="747590" cy="939800"/>
          </a:xfrm>
          <a:prstGeom prst="ellipse">
            <a:avLst/>
          </a:prstGeom>
          <a:solidFill>
            <a:srgbClr val="1A97C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816197" y="5064219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18" name="Группа 17" descr="Значки линейчатой диаграммы и линейной диаграммы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7128660" y="1760835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19" name="Полилиния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20" name="Полилиния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1" name="Полилиния 1676" descr="Значок флажка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471566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2" name="Полилиния 4665" descr="Значок графика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114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23" name="Группа 22" descr="Значок человека и шестеренки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24" name="Полилиния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25" name="Полилиния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9" name="Полилиния 4346" descr="Значок диаграммы ящик с усами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4790226" y="5328342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разделы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/>
              <a:t>Часто встречаются представления о болезни как нарушении нормы. Однако пока само представление о «норме» остается дискуссионным.</a:t>
            </a:r>
            <a:endParaRPr lang="en-US" altLang="ru-RU" sz="3200" dirty="0"/>
          </a:p>
          <a:p>
            <a:r>
              <a:rPr lang="ru-RU" altLang="ru-RU" sz="3200" dirty="0"/>
              <a:t>Нередки определения болезни как нарушения адаптации к среде обитания.</a:t>
            </a:r>
            <a:endParaRPr lang="en-US" altLang="ru-RU" sz="3200" dirty="0"/>
          </a:p>
          <a:p>
            <a:r>
              <a:rPr lang="ru-RU" altLang="ru-RU" sz="3200" dirty="0"/>
              <a:t>Отдельные авторы представляют болезнь как нарушение устойчивого равновесия и согласованности внутри организма или гомеостаза.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разделы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3200" dirty="0"/>
              <a:t>Вслед за </a:t>
            </a:r>
            <a:r>
              <a:rPr lang="ru-RU" altLang="ru-RU" sz="3200" b="1" dirty="0" err="1"/>
              <a:t>К.Марксом</a:t>
            </a:r>
            <a:r>
              <a:rPr lang="ru-RU" altLang="ru-RU" sz="3200" dirty="0"/>
              <a:t> определившим болезнь «как стесненную в своей свободе жизнь» отдельные ученые в качестве основного признака болезни у человека указывают на невозможность полноценно осуществлять человеческие функции.</a:t>
            </a:r>
          </a:p>
          <a:p>
            <a:pPr>
              <a:lnSpc>
                <a:spcPct val="80000"/>
              </a:lnSpc>
            </a:pPr>
            <a:r>
              <a:rPr lang="ru-RU" altLang="ru-RU" sz="3200" dirty="0"/>
              <a:t>Наиболее полное определение здоровью дано в преамбуле Устава ВОЗ:</a:t>
            </a:r>
          </a:p>
          <a:p>
            <a:pPr>
              <a:lnSpc>
                <a:spcPct val="80000"/>
              </a:lnSpc>
            </a:pPr>
            <a:endParaRPr lang="ru-RU" altLang="ru-RU" sz="32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600" i="1" dirty="0"/>
              <a:t>«Здоровье является состоянием полного физического, духовного и социального благополучия, а не только отсутствием болезней и физических дефектов»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разделы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3600" dirty="0"/>
              <a:t>Если речь идет об отдельных людях то  говорим об индивидуальном здоровье, а если о сообществе людей то о групповом здоровье, если речь идет о населении то о популяционном здоровье.</a:t>
            </a:r>
          </a:p>
          <a:p>
            <a:pPr>
              <a:lnSpc>
                <a:spcPct val="80000"/>
              </a:lnSpc>
            </a:pPr>
            <a:r>
              <a:rPr lang="ru-RU" altLang="ru-RU" sz="3600" dirty="0"/>
              <a:t>Индивидуальное здоровье  оцениваем по самочувствию отдельного человека, групповое и популяционное здоровье измеряется показателями медицинской и демографической статистики.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Показатели, характеризующие состояние здоровья населения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sz="3600" dirty="0"/>
              <a:t>Демографические показатели.</a:t>
            </a:r>
          </a:p>
          <a:p>
            <a:pPr lvl="1"/>
            <a:r>
              <a:rPr lang="ru-RU" altLang="ru-RU" sz="3200" dirty="0"/>
              <a:t>Показатели статики населения</a:t>
            </a:r>
          </a:p>
          <a:p>
            <a:pPr lvl="2"/>
            <a:r>
              <a:rPr lang="ru-RU" altLang="ru-RU" sz="2400" dirty="0"/>
              <a:t>Численность населения.</a:t>
            </a:r>
          </a:p>
          <a:p>
            <a:pPr lvl="2"/>
            <a:r>
              <a:rPr lang="ru-RU" altLang="ru-RU" sz="2400" dirty="0"/>
              <a:t>Структура населения: по полу, возрасту, по месту проживания и другим признакам.</a:t>
            </a:r>
          </a:p>
          <a:p>
            <a:pPr lvl="1"/>
            <a:r>
              <a:rPr lang="ru-RU" altLang="ru-RU" sz="3200" dirty="0"/>
              <a:t>Показатели движения населения</a:t>
            </a:r>
          </a:p>
          <a:p>
            <a:pPr lvl="2"/>
            <a:r>
              <a:rPr lang="ru-RU" altLang="ru-RU" sz="2400" dirty="0"/>
              <a:t>Механическое – миграция населения (эмиграция-выезд граждан, иммиграция – въезд)</a:t>
            </a:r>
          </a:p>
          <a:p>
            <a:pPr lvl="2"/>
            <a:r>
              <a:rPr lang="ru-RU" altLang="ru-RU" sz="2400" dirty="0"/>
              <a:t>Естественное движение населения:</a:t>
            </a:r>
          </a:p>
          <a:p>
            <a:pPr lvl="3"/>
            <a:r>
              <a:rPr lang="ru-RU" altLang="ru-RU" sz="2000" dirty="0"/>
              <a:t>Рождаемость, плодовитость;</a:t>
            </a:r>
          </a:p>
          <a:p>
            <a:pPr lvl="3"/>
            <a:r>
              <a:rPr lang="ru-RU" altLang="ru-RU" sz="2000" dirty="0"/>
              <a:t>Смертность общая и возрастная;</a:t>
            </a:r>
          </a:p>
          <a:p>
            <a:pPr lvl="3"/>
            <a:r>
              <a:rPr lang="ru-RU" altLang="ru-RU" sz="2000" dirty="0"/>
              <a:t>Естественный прирост населения; </a:t>
            </a:r>
          </a:p>
          <a:p>
            <a:pPr lvl="3"/>
            <a:r>
              <a:rPr lang="ru-RU" altLang="ru-RU" sz="2000" dirty="0"/>
              <a:t>Средняя продолжительность предстоящей жизни;</a:t>
            </a:r>
          </a:p>
          <a:p>
            <a:pPr lvl="3"/>
            <a:r>
              <a:rPr lang="ru-RU" altLang="ru-RU" sz="2000" dirty="0" err="1"/>
              <a:t>Брачность</a:t>
            </a:r>
            <a:r>
              <a:rPr lang="ru-RU" alt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Показатели, характеризующие состояние здоровья населения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1050925"/>
            <a:ext cx="8820150" cy="2162052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Собственно показатели здоровья населения:</a:t>
            </a:r>
          </a:p>
          <a:p>
            <a:pPr lvl="1"/>
            <a:r>
              <a:rPr lang="ru-RU" altLang="ru-RU" sz="2800" dirty="0"/>
              <a:t>Заболеваемость и болезненность населения.</a:t>
            </a:r>
          </a:p>
          <a:p>
            <a:pPr lvl="1"/>
            <a:r>
              <a:rPr lang="ru-RU" altLang="ru-RU" sz="2800" dirty="0"/>
              <a:t>Инвалидность населения.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0" y="3429001"/>
            <a:ext cx="3972272" cy="2649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429001"/>
            <a:ext cx="3974258" cy="264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Показатели, характеризующие состояние здоровья населения</a:t>
            </a:r>
          </a:p>
        </p:txBody>
      </p:sp>
      <p:sp>
        <p:nvSpPr>
          <p:cNvPr id="221186" name="Rectangle 2"/>
          <p:cNvSpPr>
            <a:spLocks noGrp="1" noChangeArrowheads="1"/>
          </p:cNvSpPr>
          <p:nvPr>
            <p:ph idx="1"/>
          </p:nvPr>
        </p:nvSpPr>
        <p:spPr>
          <a:xfrm>
            <a:off x="1685925" y="1050925"/>
            <a:ext cx="8820150" cy="2018036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Показатели физического развития населения</a:t>
            </a:r>
          </a:p>
          <a:p>
            <a:pPr lvl="1"/>
            <a:r>
              <a:rPr lang="ru-RU" altLang="ru-RU" sz="2800" dirty="0"/>
              <a:t>Антропометрические показатели;</a:t>
            </a:r>
          </a:p>
          <a:p>
            <a:pPr lvl="1"/>
            <a:r>
              <a:rPr lang="ru-RU" altLang="ru-RU" sz="2800" dirty="0"/>
              <a:t>Функциональные показатели.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9" y="3138282"/>
            <a:ext cx="288000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3347" r="-294" b="29847"/>
          <a:stretch/>
        </p:blipFill>
        <p:spPr>
          <a:xfrm>
            <a:off x="4651800" y="3140389"/>
            <a:ext cx="288032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r="10978"/>
          <a:stretch/>
        </p:blipFill>
        <p:spPr>
          <a:xfrm>
            <a:off x="7536480" y="3138282"/>
            <a:ext cx="288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Все критерии оцениваются в динамике. Важным критерием оценки здоровья населения следует считать индекс здоровья, то есть долю наболевших на момент исследования (например в течение года и т.д.).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Сведения о состоянии здоровья (заболеваемости) можно получить на основании проведенных медицинских осмотров, обращаемости населения за медицинской помощью, результатов специальных выборочных исследовании, данных о причинах смерти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При оценке здоровья население распределяют по группам здоровья:</a:t>
            </a:r>
            <a:endParaRPr lang="ru-RU" dirty="0"/>
          </a:p>
        </p:txBody>
      </p:sp>
      <p:sp>
        <p:nvSpPr>
          <p:cNvPr id="22221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b="1" dirty="0"/>
              <a:t>1 группа – здоровые</a:t>
            </a:r>
            <a:r>
              <a:rPr lang="ru-RU" altLang="ru-RU" dirty="0"/>
              <a:t> – это лица, которые не имеют жалоб, хронических заболеваний в анамнезе, функциональных отклонений и органических изменений;</a:t>
            </a:r>
          </a:p>
          <a:p>
            <a:r>
              <a:rPr lang="ru-RU" altLang="ru-RU" b="1" dirty="0"/>
              <a:t>2 группа – практически здоровые </a:t>
            </a:r>
            <a:r>
              <a:rPr lang="ru-RU" altLang="ru-RU" dirty="0"/>
              <a:t>– лица, у которых имеются хронические заболевания в стадии стойкой ремиссии, а функциональные изменения в органах и системах не влияют на их деятельность и трудоспособность;</a:t>
            </a:r>
          </a:p>
          <a:p>
            <a:r>
              <a:rPr lang="ru-RU" altLang="ru-RU" b="1" dirty="0"/>
              <a:t>3 группа – больные </a:t>
            </a:r>
            <a:r>
              <a:rPr lang="ru-RU" altLang="ru-RU" dirty="0"/>
              <a:t>– лица имеющие хронические заболевания в стадии компенсации, </a:t>
            </a:r>
            <a:r>
              <a:rPr lang="ru-RU" altLang="ru-RU" dirty="0" err="1"/>
              <a:t>субкомпенсации</a:t>
            </a:r>
            <a:r>
              <a:rPr lang="ru-RU" altLang="ru-RU" dirty="0"/>
              <a:t> или декомпенсации.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Состояние здоровья зависит: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От биологических и психологических (наследственность) свойств человека;</a:t>
            </a:r>
          </a:p>
          <a:p>
            <a:r>
              <a:rPr lang="ru-RU" altLang="ru-RU" dirty="0"/>
              <a:t>От природных (климат, погода, ландшафт и др.) воздействии;</a:t>
            </a:r>
          </a:p>
          <a:p>
            <a:r>
              <a:rPr lang="ru-RU" altLang="ru-RU" dirty="0"/>
              <a:t>От состояния окружающей человека среды, экологии (ее чистоты, загрязнения);</a:t>
            </a:r>
          </a:p>
          <a:p>
            <a:r>
              <a:rPr lang="ru-RU" altLang="ru-RU" dirty="0"/>
              <a:t>От социально-экономических, политических и прочих факторов;</a:t>
            </a:r>
          </a:p>
          <a:p>
            <a:r>
              <a:rPr lang="ru-RU" altLang="ru-RU" dirty="0"/>
              <a:t>От деятельности здравоохранения, состояния его служб, кадров, уровня медицинской науки и медицинских технологии.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Факторы риска развития заболеваний.</a:t>
            </a:r>
            <a:br>
              <a:rPr lang="ru-RU" altLang="ru-RU" dirty="0"/>
            </a:br>
            <a:r>
              <a:rPr lang="ru-RU" altLang="ru-RU" sz="3200" dirty="0"/>
              <a:t>Образ жизни.</a:t>
            </a:r>
            <a:endParaRPr lang="ru-RU" altLang="ru-RU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1050926"/>
            <a:ext cx="8820150" cy="2234059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3600" dirty="0"/>
              <a:t>Курение</a:t>
            </a:r>
          </a:p>
          <a:p>
            <a:r>
              <a:rPr lang="ru-RU" altLang="ru-RU" sz="3600" dirty="0"/>
              <a:t>Употребление алкоголя</a:t>
            </a:r>
          </a:p>
          <a:p>
            <a:r>
              <a:rPr lang="ru-RU" altLang="ru-RU" sz="3600" dirty="0"/>
              <a:t>Нерациональное питание</a:t>
            </a:r>
          </a:p>
          <a:p>
            <a:r>
              <a:rPr lang="ru-RU" altLang="ru-RU" sz="3600" dirty="0"/>
              <a:t>Гиподинамия</a:t>
            </a:r>
          </a:p>
          <a:p>
            <a:r>
              <a:rPr lang="ru-RU" altLang="ru-RU" sz="3600" dirty="0"/>
              <a:t>Психоэмоциональный стресс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/>
          <a:stretch/>
        </p:blipFill>
        <p:spPr>
          <a:xfrm>
            <a:off x="2251526" y="3573017"/>
            <a:ext cx="3717388" cy="2535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88" y="3573016"/>
            <a:ext cx="3802745" cy="2535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92" y="175847"/>
            <a:ext cx="8326870" cy="184884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/>
              <a:t>Общественное здоровье и здравоохранение </a:t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dirty="0"/>
              <a:t>как наука и учебная дисциплина возникла в результате появления потребности научно обоснованного объяснения природы здоровья и болезни не только отдельного человека, но и населения, групп людей, их сообществ.</a:t>
            </a:r>
            <a:br>
              <a:rPr lang="ru-RU" sz="3100" dirty="0"/>
            </a:br>
            <a:r>
              <a:rPr lang="ru-RU" sz="3100" dirty="0"/>
              <a:t>Первые результаты изучения общей заболеваемости населения были опубликованы в 1890 году </a:t>
            </a:r>
            <a:r>
              <a:rPr lang="ru-RU" sz="3100" dirty="0" err="1"/>
              <a:t>Е.А.Осиповым</a:t>
            </a:r>
            <a:r>
              <a:rPr lang="ru-RU" sz="3100" dirty="0"/>
              <a:t>.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BEBF752-C33D-4EC4-8210-F7B1D3A10097}"/>
              </a:ext>
            </a:extLst>
          </p:cNvPr>
          <p:cNvSpPr/>
          <p:nvPr/>
        </p:nvSpPr>
        <p:spPr>
          <a:xfrm>
            <a:off x="1831182" y="2456943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4EC02E4-F054-4111-9038-AE0BDA4C8060}"/>
              </a:ext>
            </a:extLst>
          </p:cNvPr>
          <p:cNvSpPr/>
          <p:nvPr/>
        </p:nvSpPr>
        <p:spPr>
          <a:xfrm>
            <a:off x="1831182" y="4741965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771041D-83B6-4693-BC25-25AABB3CE3BF}"/>
              </a:ext>
            </a:extLst>
          </p:cNvPr>
          <p:cNvSpPr/>
          <p:nvPr/>
        </p:nvSpPr>
        <p:spPr>
          <a:xfrm>
            <a:off x="4217194" y="3599454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F6EE26A-3174-49AD-900E-08C045755F3C}"/>
              </a:ext>
            </a:extLst>
          </p:cNvPr>
          <p:cNvSpPr/>
          <p:nvPr/>
        </p:nvSpPr>
        <p:spPr>
          <a:xfrm>
            <a:off x="6607968" y="3599454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7CFAFBF-6B2A-49A8-ADCE-FD94A08C87B3}"/>
              </a:ext>
            </a:extLst>
          </p:cNvPr>
          <p:cNvSpPr/>
          <p:nvPr/>
        </p:nvSpPr>
        <p:spPr>
          <a:xfrm>
            <a:off x="8989218" y="1778472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ru-RU" sz="16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69BDC62-882D-49FD-B60A-05F493B04723}"/>
              </a:ext>
            </a:extLst>
          </p:cNvPr>
          <p:cNvSpPr/>
          <p:nvPr/>
        </p:nvSpPr>
        <p:spPr>
          <a:xfrm>
            <a:off x="266700" y="2464989"/>
            <a:ext cx="1348582" cy="23012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072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/>
              <a:t>Факторы риска развития заболеваний.</a:t>
            </a:r>
            <a:br>
              <a:rPr lang="ru-RU" altLang="ru-RU"/>
            </a:br>
            <a:r>
              <a:rPr lang="ru-RU" altLang="ru-RU"/>
              <a:t>Внешняя среда.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1050926"/>
            <a:ext cx="8820150" cy="3026147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3200" dirty="0"/>
              <a:t>Загрязнение воздуха канцерогенами и другими вредными веществами</a:t>
            </a:r>
          </a:p>
          <a:p>
            <a:r>
              <a:rPr lang="ru-RU" altLang="ru-RU" sz="3200" dirty="0"/>
              <a:t>Загрязнение воды канцерогенами и другими вредными веществами</a:t>
            </a:r>
          </a:p>
          <a:p>
            <a:r>
              <a:rPr lang="ru-RU" altLang="ru-RU" sz="3200" dirty="0"/>
              <a:t>Загрязнение почвы</a:t>
            </a:r>
          </a:p>
          <a:p>
            <a:r>
              <a:rPr lang="ru-RU" altLang="ru-RU" sz="3200" dirty="0"/>
              <a:t>Резкие смены состояния атмосферы</a:t>
            </a:r>
          </a:p>
          <a:p>
            <a:r>
              <a:rPr lang="ru-RU" altLang="ru-RU" sz="3200" dirty="0"/>
              <a:t>Повышенные радиационные, магнитные и другие излучения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077073"/>
            <a:ext cx="3419872" cy="2297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077073"/>
            <a:ext cx="3437996" cy="229772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/>
              <a:t>Факторы риска развития заболеваний.</a:t>
            </a:r>
            <a:br>
              <a:rPr lang="ru-RU" altLang="ru-RU"/>
            </a:br>
            <a:r>
              <a:rPr lang="ru-RU" altLang="ru-RU"/>
              <a:t>Генетические факторы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1050925"/>
            <a:ext cx="8820150" cy="2594100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Предрасположенность к наследственным болезням</a:t>
            </a:r>
          </a:p>
          <a:p>
            <a:r>
              <a:rPr lang="ru-RU" altLang="ru-RU" sz="3200" dirty="0"/>
              <a:t>Наследственная предрасположенность к тем или иным заболеваниям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501008"/>
            <a:ext cx="3528392" cy="2646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501008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/>
              <a:t>Факторы риска развития заболеваний.</a:t>
            </a:r>
            <a:br>
              <a:rPr lang="ru-RU" altLang="ru-RU"/>
            </a:br>
            <a:r>
              <a:rPr lang="ru-RU" altLang="ru-RU"/>
              <a:t>Здравоохранение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1050925"/>
            <a:ext cx="8820150" cy="2522092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Неэффективность профилактических мероприятий</a:t>
            </a:r>
          </a:p>
          <a:p>
            <a:r>
              <a:rPr lang="ru-RU" altLang="ru-RU" sz="3200" dirty="0"/>
              <a:t>Низкое качество и несвоевременность медицинской помощи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70" y="3684141"/>
            <a:ext cx="3791278" cy="2522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83" y="3684141"/>
            <a:ext cx="4237001" cy="25220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Вторичные факторы риска развития заболеваний.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1050926"/>
            <a:ext cx="8820150" cy="2522091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3600" dirty="0"/>
              <a:t>Сахарный диабет;</a:t>
            </a:r>
          </a:p>
          <a:p>
            <a:r>
              <a:rPr lang="ru-RU" altLang="ru-RU" sz="3600" dirty="0"/>
              <a:t>Артериальная гипертензия;</a:t>
            </a:r>
          </a:p>
          <a:p>
            <a:r>
              <a:rPr lang="ru-RU" altLang="ru-RU" sz="3600" dirty="0" err="1"/>
              <a:t>Липидемия</a:t>
            </a:r>
            <a:r>
              <a:rPr lang="ru-RU" altLang="ru-RU" sz="3600" dirty="0"/>
              <a:t>, холестеринемия;</a:t>
            </a:r>
          </a:p>
          <a:p>
            <a:r>
              <a:rPr lang="ru-RU" altLang="ru-RU" sz="3600" dirty="0"/>
              <a:t>Ревматизм;</a:t>
            </a:r>
          </a:p>
          <a:p>
            <a:r>
              <a:rPr lang="ru-RU" altLang="ru-RU" sz="3600" dirty="0"/>
              <a:t>Аллергия;</a:t>
            </a:r>
          </a:p>
          <a:p>
            <a:r>
              <a:rPr lang="ru-RU" altLang="ru-RU" sz="3600" dirty="0" err="1"/>
              <a:t>Иммуннодефициты</a:t>
            </a:r>
            <a:r>
              <a:rPr lang="ru-RU" altLang="ru-RU" sz="3600" dirty="0"/>
              <a:t> и другие.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58" y="3789040"/>
            <a:ext cx="2943771" cy="2465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811750"/>
            <a:ext cx="3366424" cy="24430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Группы риска развития заболеваний.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/>
              <a:t>Это часть населения, в большей степени предрасположенная к различным заболеваниям: дети, старики, беременные, мигранты, одинокие, бомжи, безработные, проститутки, наркоманы, работающие во вредных условиях труда и другие.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b="1" dirty="0"/>
              <a:t>Образ жизни</a:t>
            </a:r>
            <a:r>
              <a:rPr lang="ru-RU" altLang="ru-RU" dirty="0"/>
              <a:t> – определенный, исторически обусловленный тип деятельности человека в материальной и нематериальной сферах жизни.</a:t>
            </a:r>
          </a:p>
          <a:p>
            <a:endParaRPr lang="ru-RU" altLang="ru-RU" dirty="0"/>
          </a:p>
          <a:p>
            <a:r>
              <a:rPr lang="ru-RU" altLang="ru-RU" b="1" dirty="0"/>
              <a:t>Здоровый образ жизни </a:t>
            </a:r>
            <a:r>
              <a:rPr lang="ru-RU" altLang="ru-RU" dirty="0"/>
              <a:t>– это создание условий для сохранения и укрепления здоровья, преодоление и уменьшение факторов риска.</a:t>
            </a:r>
          </a:p>
          <a:p>
            <a:endParaRPr lang="ru-RU" altLang="ru-RU" dirty="0"/>
          </a:p>
          <a:p>
            <a:r>
              <a:rPr lang="ru-RU" altLang="ru-RU" dirty="0"/>
              <a:t>Формирование здорового образа жизни является основным направлением социальной политики государства в области здравоохранения.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/>
              <a:t>Анализ состояния здоровья является обязательным в деятельности врача. Основными элементами комплексного анализа являются:</a:t>
            </a:r>
          </a:p>
          <a:p>
            <a:pPr marL="0" indent="0">
              <a:buNone/>
            </a:pPr>
            <a:endParaRPr lang="ru-RU" altLang="ru-RU" dirty="0"/>
          </a:p>
          <a:p>
            <a:pPr marL="457200" indent="-457200">
              <a:buFont typeface="+mj-lt"/>
              <a:buAutoNum type="arabicPeriod"/>
            </a:pPr>
            <a:r>
              <a:rPr lang="ru-RU" altLang="ru-RU" dirty="0"/>
              <a:t>сбор информации о состоянии здоровья;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dirty="0"/>
              <a:t>обработка и анализ информации о состоянии здоровья;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dirty="0"/>
              <a:t>выдвижение гипотезы о связи факторов среды с состоянием здоровья;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dirty="0"/>
              <a:t>направленное изучение факторов среды и углубленное изучение характеристик здоровья;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u-RU" altLang="ru-RU" sz="3200" dirty="0"/>
              <a:t>выявление количественных зависимостей между факторами среды и характеристиками здоровья;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altLang="ru-RU" sz="3200" dirty="0"/>
              <a:t>принятие решения по оздоровлению среды для первичной профилактики заболеваний;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altLang="ru-RU" sz="3200" dirty="0"/>
              <a:t>реализация принятых решений;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altLang="ru-RU" sz="3200" dirty="0"/>
              <a:t>проверка эффективности принятых решений.  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600" dirty="0"/>
              <a:t>Комплекс методических приемов используемых при изучении здоровья имеет название</a:t>
            </a:r>
          </a:p>
          <a:p>
            <a:pPr marL="0" indent="0" algn="ctr">
              <a:buNone/>
            </a:pPr>
            <a:r>
              <a:rPr lang="ru-RU" altLang="ru-RU" sz="3600" b="1" dirty="0"/>
              <a:t>социально-гигиенических исследований</a:t>
            </a:r>
            <a:r>
              <a:rPr lang="ru-RU" altLang="ru-RU" sz="3600" dirty="0"/>
              <a:t>.    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Основной метод социально-гигиенических исследований - статистический. Исследования направлены на изучение здоровья населения (статистика здоровья) и выявление различных сторон деятельности лечебно-профилактических учреждений и служб здравоохранения (статистика здравоохранения).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7328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21">
            <a:extLst>
              <a:ext uri="{FF2B5EF4-FFF2-40B4-BE49-F238E27FC236}">
                <a16:creationId xmlns:a16="http://schemas.microsoft.com/office/drawing/2014/main" id="{B8C8D6E2-8DBE-4D4F-BC60-1C5C2021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852" y="6155257"/>
            <a:ext cx="255198" cy="2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92" dirty="0"/>
              <a:t>3</a:t>
            </a:r>
          </a:p>
        </p:txBody>
      </p:sp>
      <p:sp>
        <p:nvSpPr>
          <p:cNvPr id="15368" name="object 4">
            <a:extLst>
              <a:ext uri="{FF2B5EF4-FFF2-40B4-BE49-F238E27FC236}">
                <a16:creationId xmlns:a16="http://schemas.microsoft.com/office/drawing/2014/main" id="{3453CB44-F827-454C-8D82-E0313C59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5" y="2741660"/>
            <a:ext cx="4788278" cy="3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4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940" dirty="0">
              <a:solidFill>
                <a:schemeClr val="bg1"/>
              </a:solidFill>
              <a:latin typeface="Montserrat SemiBold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                 История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7340A-E6DD-A440-B05D-EFB64E33A402}"/>
              </a:ext>
            </a:extLst>
          </p:cNvPr>
          <p:cNvSpPr txBox="1"/>
          <p:nvPr/>
        </p:nvSpPr>
        <p:spPr>
          <a:xfrm>
            <a:off x="1536192" y="2231136"/>
            <a:ext cx="860363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altLang="ru-RU" sz="2800" dirty="0">
                <a:latin typeface="Book Antiqua" panose="02040602050305030304" pitchFamily="18" charset="0"/>
              </a:rPr>
              <a:t>Казанский университет стал одним из пионеров </a:t>
            </a:r>
          </a:p>
          <a:p>
            <a:pPr algn="just"/>
            <a:r>
              <a:rPr lang="ru-RU" altLang="ru-RU" sz="2800" dirty="0">
                <a:latin typeface="Book Antiqua" panose="02040602050305030304" pitchFamily="18" charset="0"/>
              </a:rPr>
              <a:t>формирования науки об общественном здоровье </a:t>
            </a:r>
          </a:p>
          <a:p>
            <a:pPr algn="just"/>
            <a:r>
              <a:rPr lang="ru-RU" altLang="ru-RU" sz="2800" dirty="0">
                <a:latin typeface="Book Antiqua" panose="02040602050305030304" pitchFamily="18" charset="0"/>
              </a:rPr>
              <a:t>и здравоохранении. В 60 годах 19 века профессор </a:t>
            </a:r>
          </a:p>
          <a:p>
            <a:pPr algn="just"/>
            <a:r>
              <a:rPr lang="ru-RU" altLang="ru-RU" sz="2800" dirty="0">
                <a:latin typeface="Book Antiqua" panose="02040602050305030304" pitchFamily="18" charset="0"/>
              </a:rPr>
              <a:t>Александр Васильевич Петров читал  студентам </a:t>
            </a:r>
          </a:p>
          <a:p>
            <a:pPr algn="just"/>
            <a:r>
              <a:rPr lang="ru-RU" altLang="ru-RU" sz="2800" dirty="0">
                <a:latin typeface="Book Antiqua" panose="02040602050305030304" pitchFamily="18" charset="0"/>
              </a:rPr>
              <a:t>курс лекции по общественному здоровью и </a:t>
            </a:r>
          </a:p>
          <a:p>
            <a:pPr algn="just"/>
            <a:r>
              <a:rPr lang="ru-RU" altLang="ru-RU" sz="2800" dirty="0">
                <a:latin typeface="Book Antiqua" panose="02040602050305030304" pitchFamily="18" charset="0"/>
              </a:rPr>
              <a:t>общественной гигиене.</a:t>
            </a:r>
            <a:endParaRPr lang="en-US" altLang="ru-RU" sz="2800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3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3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A358DB-D11E-C04B-9BDD-F69F345CB372}"/>
              </a:ext>
            </a:extLst>
          </p:cNvPr>
          <p:cNvSpPr/>
          <p:nvPr/>
        </p:nvSpPr>
        <p:spPr>
          <a:xfrm>
            <a:off x="1991544" y="412751"/>
            <a:ext cx="85145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Кроме того, применяют методы эксперимента и моделирования, анкетирования и др. С помощью этих методов изучают состояние и динамику общественного здоровья в связи с социальными условиями жизни, определяют неблагоприятное, а также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оздоравливающее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влияние социальных факторов на здоровье населения и его отдельных групп.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3004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3200" dirty="0"/>
              <a:t>Результаты исследований используются для разработки научных основ, совершенствования форм и методов организации, повышения качества и эффективности лечебно-профилактической помощи населению и санитарно-противоэпидемических мероприятий.</a:t>
            </a:r>
            <a:r>
              <a:rPr lang="ru-RU" dirty="0"/>
              <a:t>.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4288774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В нашей стране социальной гигиене принадлежит ведущая роль в научном обосновании профилактического направления медицины. Важными разделами являются разработка научных основ </a:t>
            </a:r>
            <a:r>
              <a:rPr lang="ru-RU" sz="3200" dirty="0" err="1"/>
              <a:t>диспансеризациинаселения</a:t>
            </a:r>
            <a:r>
              <a:rPr lang="ru-RU" sz="3200" dirty="0"/>
              <a:t> как метода деятельности лечебно-профилактических учреждений, а также методики анализа и оценки деятельности этих учреждений.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637599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Все возрастающее значение приобретает разработка научных основ экономики, планирования и прогнозирования здравоохранения, форм и методов управления здравоохранением. Большой удельный вес в общем комплексе профилактических мероприятий имеют вопросы организации санитарно-эпидемической службы, которая выполняет функцию "охраны здоровья здоровых", а также гигиеническое воспитание населения, формирование здорового образа жизни.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774260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idx="1"/>
          </p:nvPr>
        </p:nvSpPr>
        <p:spPr>
          <a:xfrm>
            <a:off x="1685926" y="1050925"/>
            <a:ext cx="5706219" cy="5394325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>
                <a:latin typeface="Book Antiqua" panose="02040602050305030304" pitchFamily="18" charset="0"/>
              </a:rPr>
              <a:t>Начало истории нашей науки как самостоятельной дисциплины положили первые десятилетия ХХ века. В 1903 году молодой немецкий врач </a:t>
            </a:r>
            <a:r>
              <a:rPr lang="ru-RU" altLang="ru-RU" b="1" dirty="0">
                <a:latin typeface="Book Antiqua" panose="02040602050305030304" pitchFamily="18" charset="0"/>
              </a:rPr>
              <a:t>Альфред </a:t>
            </a:r>
            <a:r>
              <a:rPr lang="ru-RU" altLang="ru-RU" b="1" dirty="0" err="1">
                <a:latin typeface="Book Antiqua" panose="02040602050305030304" pitchFamily="18" charset="0"/>
              </a:rPr>
              <a:t>Гротьян</a:t>
            </a:r>
            <a:r>
              <a:rPr lang="ru-RU" altLang="ru-RU" dirty="0">
                <a:latin typeface="Book Antiqua" panose="02040602050305030304" pitchFamily="18" charset="0"/>
              </a:rPr>
              <a:t> стал издавать журнал по социальной гигиене</a:t>
            </a:r>
          </a:p>
          <a:p>
            <a:r>
              <a:rPr lang="ru-RU" altLang="ru-RU" dirty="0">
                <a:latin typeface="Book Antiqua" panose="02040602050305030304" pitchFamily="18" charset="0"/>
              </a:rPr>
              <a:t>В </a:t>
            </a:r>
            <a:r>
              <a:rPr lang="ru-RU" altLang="ru-RU" b="1" dirty="0">
                <a:latin typeface="Book Antiqua" panose="02040602050305030304" pitchFamily="18" charset="0"/>
              </a:rPr>
              <a:t>1905</a:t>
            </a:r>
            <a:r>
              <a:rPr lang="ru-RU" altLang="ru-RU" dirty="0">
                <a:latin typeface="Book Antiqua" panose="02040602050305030304" pitchFamily="18" charset="0"/>
              </a:rPr>
              <a:t> году основал в Берлине научное общество по социальной гигиене и медицинской статистике</a:t>
            </a:r>
          </a:p>
          <a:p>
            <a:r>
              <a:rPr lang="ru-RU" altLang="ru-RU" dirty="0">
                <a:latin typeface="Book Antiqua" panose="02040602050305030304" pitchFamily="18" charset="0"/>
              </a:rPr>
              <a:t>В </a:t>
            </a:r>
            <a:r>
              <a:rPr lang="ru-RU" altLang="ru-RU" b="1" dirty="0">
                <a:latin typeface="Book Antiqua" panose="02040602050305030304" pitchFamily="18" charset="0"/>
              </a:rPr>
              <a:t>1920</a:t>
            </a:r>
            <a:r>
              <a:rPr lang="ru-RU" altLang="ru-RU" dirty="0">
                <a:latin typeface="Book Antiqua" panose="02040602050305030304" pitchFamily="18" charset="0"/>
              </a:rPr>
              <a:t> году учредил кафедру социальной гигиены в Берлинском университете.</a:t>
            </a:r>
          </a:p>
          <a:p>
            <a:r>
              <a:rPr lang="ru-RU" altLang="ru-RU" dirty="0">
                <a:latin typeface="Book Antiqua" panose="02040602050305030304" pitchFamily="18" charset="0"/>
              </a:rPr>
              <a:t>Преподавание нашей дисциплины в настоящее время осуществляется в</a:t>
            </a:r>
            <a:r>
              <a:rPr lang="en-US" altLang="ru-RU" dirty="0">
                <a:latin typeface="Book Antiqua" panose="02040602050305030304" pitchFamily="18" charset="0"/>
              </a:rPr>
              <a:t> </a:t>
            </a:r>
            <a:r>
              <a:rPr lang="ru-RU" altLang="ru-RU" dirty="0">
                <a:latin typeface="Book Antiqua" panose="02040602050305030304" pitchFamily="18" charset="0"/>
              </a:rPr>
              <a:t>абсолютном большинстве медицинских учебных заведений мира.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603842"/>
            <a:ext cx="2952328" cy="4150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00236" y="5754742"/>
            <a:ext cx="2816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Альфред </a:t>
            </a:r>
            <a:r>
              <a:rPr lang="ru-RU" sz="1600" dirty="0" err="1"/>
              <a:t>Гротьян</a:t>
            </a:r>
            <a:r>
              <a:rPr lang="ru-RU" sz="1600" dirty="0"/>
              <a:t>, 1929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dirty="0"/>
              <a:t>В России </a:t>
            </a:r>
            <a:r>
              <a:rPr lang="ru-RU" altLang="ru-RU" sz="3200" b="1" dirty="0"/>
              <a:t>1918</a:t>
            </a:r>
            <a:r>
              <a:rPr lang="ru-RU" altLang="ru-RU" sz="3200" dirty="0"/>
              <a:t> году Народным комиссариатом здравоохранения был создан музей социальной гигиены, который в </a:t>
            </a:r>
            <a:r>
              <a:rPr lang="ru-RU" altLang="ru-RU" sz="3200" b="1" dirty="0"/>
              <a:t>1920</a:t>
            </a:r>
            <a:r>
              <a:rPr lang="ru-RU" altLang="ru-RU" sz="3200" dirty="0"/>
              <a:t> году преобразован в институт социальной гигиены.</a:t>
            </a:r>
            <a:r>
              <a:rPr lang="en-US" altLang="ru-RU" sz="3200" dirty="0"/>
              <a:t>       </a:t>
            </a:r>
            <a:endParaRPr lang="ru-RU" altLang="ru-RU" sz="3200" dirty="0"/>
          </a:p>
          <a:p>
            <a:pPr>
              <a:lnSpc>
                <a:spcPct val="80000"/>
              </a:lnSpc>
            </a:pPr>
            <a:r>
              <a:rPr lang="ru-RU" altLang="ru-RU" sz="3200" dirty="0"/>
              <a:t>Становлению предмета способствовало то, что в числе первых социал-гигиенистов были первые организаторы дела охраны здоровья населения России - </a:t>
            </a:r>
            <a:r>
              <a:rPr lang="ru-RU" altLang="ru-RU" sz="3200" b="1" dirty="0"/>
              <a:t>Николай Александрович Семашко </a:t>
            </a:r>
            <a:r>
              <a:rPr lang="ru-RU" altLang="ru-RU" sz="3200" dirty="0"/>
              <a:t>– первый нарком здравоохранения и </a:t>
            </a:r>
            <a:r>
              <a:rPr lang="ru-RU" altLang="ru-RU" sz="3200" b="1" dirty="0"/>
              <a:t>Зиновий Петрович Соловьев </a:t>
            </a:r>
            <a:r>
              <a:rPr lang="ru-RU" altLang="ru-RU" sz="3200" dirty="0"/>
              <a:t>– его заместитель.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1050925"/>
            <a:ext cx="8820150" cy="20180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В 1922 году </a:t>
            </a:r>
            <a:r>
              <a:rPr lang="ru-RU" altLang="ru-RU" sz="2400" b="1" dirty="0"/>
              <a:t>Н.А. Семашко </a:t>
            </a:r>
            <a:r>
              <a:rPr lang="ru-RU" altLang="ru-RU" sz="2400" dirty="0"/>
              <a:t>при </a:t>
            </a:r>
            <a:r>
              <a:rPr lang="en-US" altLang="ru-RU" sz="2400" dirty="0"/>
              <a:t>I</a:t>
            </a:r>
            <a:r>
              <a:rPr lang="ru-RU" altLang="ru-RU" sz="2400" dirty="0"/>
              <a:t> Московском университете организовал кафедру социальной гигиены с клиникой профессиональных болезней. Через год в феврале 1923 года </a:t>
            </a:r>
            <a:r>
              <a:rPr lang="ru-RU" altLang="ru-RU" sz="2400" b="1" dirty="0"/>
              <a:t>З.П. Соловьевым </a:t>
            </a:r>
            <a:r>
              <a:rPr lang="ru-RU" altLang="ru-RU" sz="2400" dirty="0"/>
              <a:t>была создана кафедра социальной гигиены на медицинском факультете 2-го Московского университета.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099544"/>
            <a:ext cx="2160240" cy="3310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3792" y="306896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Н.А. Семашко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099545"/>
            <a:ext cx="2346628" cy="333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7737" y="6061387"/>
            <a:ext cx="207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З. П. Соловьев</a:t>
            </a:r>
          </a:p>
        </p:txBody>
      </p:sp>
    </p:spTree>
    <p:extLst>
      <p:ext uri="{BB962C8B-B14F-4D97-AF65-F5344CB8AC3E}">
        <p14:creationId xmlns:p14="http://schemas.microsoft.com/office/powerpoint/2010/main" val="55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idx="1"/>
          </p:nvPr>
        </p:nvSpPr>
        <p:spPr>
          <a:xfrm>
            <a:off x="1685926" y="1050925"/>
            <a:ext cx="4482083" cy="5394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dirty="0"/>
              <a:t>Кафедра социальной гигиены на медицинском факультете Казанского университета была организована 1923 году профессором </a:t>
            </a:r>
            <a:r>
              <a:rPr lang="ru-RU" altLang="ru-RU" sz="3200" b="1" dirty="0"/>
              <a:t>Валериан Владимировичем Милославским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628800"/>
            <a:ext cx="2829272" cy="39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Заведующие кафедрой</a:t>
            </a:r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1196752"/>
            <a:ext cx="1754353" cy="23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47529" y="3609038"/>
            <a:ext cx="1754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Моисей Маркович Гран (1869-1940)</a:t>
            </a:r>
          </a:p>
        </p:txBody>
      </p:sp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1" y="1193277"/>
            <a:ext cx="1754353" cy="234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35761" y="3605563"/>
            <a:ext cx="17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+mj-lt"/>
              </a:rPr>
              <a:t>Фатих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Гарифовича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Мухамедъяров</a:t>
            </a:r>
            <a:r>
              <a:rPr lang="ru-RU" sz="1200" dirty="0">
                <a:latin typeface="+mj-lt"/>
              </a:rPr>
              <a:t> (1883-1950)</a:t>
            </a:r>
          </a:p>
        </p:txBody>
      </p:sp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1193277"/>
            <a:ext cx="1642820" cy="234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23992" y="3605563"/>
            <a:ext cx="1642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Василий Васильевич </a:t>
            </a:r>
            <a:r>
              <a:rPr lang="ru-RU" sz="1200" dirty="0" err="1">
                <a:latin typeface="+mj-lt"/>
              </a:rPr>
              <a:t>Трейман</a:t>
            </a:r>
            <a:r>
              <a:rPr lang="ru-RU" sz="1200" dirty="0">
                <a:latin typeface="+mj-lt"/>
              </a:rPr>
              <a:t> (1898-1985)</a:t>
            </a:r>
          </a:p>
        </p:txBody>
      </p:sp>
      <p:pic>
        <p:nvPicPr>
          <p:cNvPr id="10" name="Рисунок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0692" y="1193277"/>
            <a:ext cx="1756941" cy="234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000692" y="3602088"/>
            <a:ext cx="1756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+mj-lt"/>
              </a:rPr>
              <a:t>Товий</a:t>
            </a:r>
            <a:r>
              <a:rPr lang="ru-RU" sz="1200" dirty="0">
                <a:latin typeface="+mj-lt"/>
              </a:rPr>
              <a:t> Давидович Эпштейн (1895-1969)</a:t>
            </a:r>
          </a:p>
        </p:txBody>
      </p:sp>
      <p:pic>
        <p:nvPicPr>
          <p:cNvPr id="12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2002" y="4340751"/>
            <a:ext cx="1756941" cy="2340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10000" y="4340751"/>
            <a:ext cx="206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+mj-lt"/>
              </a:rPr>
              <a:t>Мухамет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Хайрутдинович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Вахитов</a:t>
            </a:r>
            <a:r>
              <a:rPr lang="ru-RU" sz="1400" dirty="0">
                <a:latin typeface="+mj-lt"/>
              </a:rPr>
              <a:t> (1918-2013)</a:t>
            </a:r>
          </a:p>
        </p:txBody>
      </p:sp>
      <p:pic>
        <p:nvPicPr>
          <p:cNvPr id="14" name="Рисунок 20" descr="Галиуллин Афгат Набиуллови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0692" y="4358751"/>
            <a:ext cx="1729911" cy="2304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959328" y="6093296"/>
            <a:ext cx="196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>
                <a:latin typeface="+mj-lt"/>
              </a:rPr>
              <a:t>Галиуллин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Афгат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Набиуллович</a:t>
            </a:r>
            <a:r>
              <a:rPr lang="ru-RU" sz="1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5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2005</Words>
  <Application>Microsoft Office PowerPoint</Application>
  <PresentationFormat>Широкоэкранный</PresentationFormat>
  <Paragraphs>187</Paragraphs>
  <Slides>44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Arial</vt:lpstr>
      <vt:lpstr>Blogger Sans</vt:lpstr>
      <vt:lpstr>Blogger Sans Light</vt:lpstr>
      <vt:lpstr>Book Antiqua</vt:lpstr>
      <vt:lpstr>Calibri</vt:lpstr>
      <vt:lpstr>Calibri Light</vt:lpstr>
      <vt:lpstr>IBM Plex Sans</vt:lpstr>
      <vt:lpstr>Montserrat SemiBold</vt:lpstr>
      <vt:lpstr>Segoe UI</vt:lpstr>
      <vt:lpstr>Times New Roman</vt:lpstr>
      <vt:lpstr>Тема Office</vt:lpstr>
      <vt:lpstr>Общественное здоровье и здравоохранение как наука, предмет преподавания, ее место и значение на современном этапе развития здравоохранения</vt:lpstr>
      <vt:lpstr>План занятия</vt:lpstr>
      <vt:lpstr>           Общественное здоровье и здравоохранение   как наука и учебная дисциплина возникла в результате появления потребности научно обоснованного объяснения природы здоровья и болезни не только отдельного человека, но и населения, групп людей, их сообществ. Первые результаты изучения общей заболеваемости населения были опубликованы в 1890 году Е.А.Осиповым. </vt:lpstr>
      <vt:lpstr>                            История</vt:lpstr>
      <vt:lpstr>История</vt:lpstr>
      <vt:lpstr>История</vt:lpstr>
      <vt:lpstr>История</vt:lpstr>
      <vt:lpstr>История</vt:lpstr>
      <vt:lpstr>Заведующие кафедрой</vt:lpstr>
      <vt:lpstr>История</vt:lpstr>
      <vt:lpstr>История</vt:lpstr>
      <vt:lpstr>История</vt:lpstr>
      <vt:lpstr>Презентация PowerPoint</vt:lpstr>
      <vt:lpstr>История</vt:lpstr>
      <vt:lpstr>Основные разделы предмета:</vt:lpstr>
      <vt:lpstr>Основные разделы</vt:lpstr>
      <vt:lpstr>Основные разделы</vt:lpstr>
      <vt:lpstr>Основные разделы</vt:lpstr>
      <vt:lpstr>Основные разделы</vt:lpstr>
      <vt:lpstr>Основные разделы</vt:lpstr>
      <vt:lpstr>Основные разделы</vt:lpstr>
      <vt:lpstr>Основные разделы</vt:lpstr>
      <vt:lpstr>Показатели, характеризующие состояние здоровья населения</vt:lpstr>
      <vt:lpstr>Показатели, характеризующие состояние здоровья населения</vt:lpstr>
      <vt:lpstr>Показатели, характеризующие состояние здоровья населения</vt:lpstr>
      <vt:lpstr>Презентация PowerPoint</vt:lpstr>
      <vt:lpstr>При оценке здоровья население распределяют по группам здоровья:</vt:lpstr>
      <vt:lpstr>Состояние здоровья зависит:</vt:lpstr>
      <vt:lpstr>Факторы риска развития заболеваний. Образ жизни.</vt:lpstr>
      <vt:lpstr>Факторы риска развития заболеваний. Внешняя среда.</vt:lpstr>
      <vt:lpstr>Факторы риска развития заболеваний. Генетические факторы</vt:lpstr>
      <vt:lpstr>Факторы риска развития заболеваний. Здравоохранение</vt:lpstr>
      <vt:lpstr>Вторичные факторы риска развития заболеваний.</vt:lpstr>
      <vt:lpstr>Группы риска развития заболеваний.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Добровольцы</cp:lastModifiedBy>
  <cp:revision>37</cp:revision>
  <dcterms:created xsi:type="dcterms:W3CDTF">2020-04-23T06:28:02Z</dcterms:created>
  <dcterms:modified xsi:type="dcterms:W3CDTF">2023-09-13T08:21:09Z</dcterms:modified>
</cp:coreProperties>
</file>