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79" r:id="rId2"/>
    <p:sldId id="273" r:id="rId3"/>
    <p:sldId id="320" r:id="rId4"/>
    <p:sldId id="321" r:id="rId5"/>
    <p:sldId id="280" r:id="rId6"/>
    <p:sldId id="281" r:id="rId7"/>
    <p:sldId id="315" r:id="rId8"/>
    <p:sldId id="316" r:id="rId9"/>
    <p:sldId id="317" r:id="rId10"/>
    <p:sldId id="284" r:id="rId11"/>
    <p:sldId id="285" r:id="rId12"/>
    <p:sldId id="287" r:id="rId13"/>
    <p:sldId id="288" r:id="rId14"/>
    <p:sldId id="290" r:id="rId15"/>
    <p:sldId id="318" r:id="rId16"/>
    <p:sldId id="319" r:id="rId17"/>
    <p:sldId id="322" r:id="rId18"/>
    <p:sldId id="354" r:id="rId19"/>
    <p:sldId id="323" r:id="rId20"/>
    <p:sldId id="324" r:id="rId21"/>
    <p:sldId id="291" r:id="rId22"/>
    <p:sldId id="292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289" r:id="rId31"/>
    <p:sldId id="332" r:id="rId32"/>
    <p:sldId id="333" r:id="rId33"/>
    <p:sldId id="338" r:id="rId34"/>
    <p:sldId id="340" r:id="rId35"/>
    <p:sldId id="339" r:id="rId36"/>
    <p:sldId id="335" r:id="rId37"/>
    <p:sldId id="334" r:id="rId38"/>
    <p:sldId id="336" r:id="rId39"/>
    <p:sldId id="337" r:id="rId40"/>
    <p:sldId id="341" r:id="rId41"/>
    <p:sldId id="342" r:id="rId42"/>
    <p:sldId id="343" r:id="rId43"/>
    <p:sldId id="344" r:id="rId44"/>
    <p:sldId id="345" r:id="rId45"/>
    <p:sldId id="346" r:id="rId46"/>
    <p:sldId id="353" r:id="rId47"/>
    <p:sldId id="347" r:id="rId48"/>
    <p:sldId id="348" r:id="rId49"/>
    <p:sldId id="349" r:id="rId50"/>
    <p:sldId id="350" r:id="rId51"/>
    <p:sldId id="352" r:id="rId52"/>
    <p:sldId id="261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B8A"/>
    <a:srgbClr val="1B98C9"/>
    <a:srgbClr val="00B050"/>
    <a:srgbClr val="7C7C7C"/>
    <a:srgbClr val="00AF4E"/>
    <a:srgbClr val="1A97C9"/>
    <a:srgbClr val="A5A5A5"/>
    <a:srgbClr val="1B97C8"/>
    <a:srgbClr val="71A934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7" autoAdjust="0"/>
    <p:restoredTop sz="94682" autoAdjust="0"/>
  </p:normalViewPr>
  <p:slideViewPr>
    <p:cSldViewPr snapToGrid="0">
      <p:cViewPr varScale="1">
        <p:scale>
          <a:sx n="107" d="100"/>
          <a:sy n="107" d="100"/>
        </p:scale>
        <p:origin x="132" y="3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45A7-90F5-4579-8A85-A93A8DE59432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1250-CFED-419D-B58E-03A45C59C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1250-CFED-419D-B58E-03A45C59C7C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8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57125" y="2754021"/>
            <a:ext cx="7933440" cy="1190345"/>
          </a:xfrm>
        </p:spPr>
        <p:txBody>
          <a:bodyPr anchor="b"/>
          <a:lstStyle>
            <a:lvl1pPr algn="ctr">
              <a:defRPr sz="6000" baseline="0">
                <a:latin typeface="Book Antiqua" panose="02040602050305030304" pitchFamily="18" charset="0"/>
              </a:defRPr>
            </a:lvl1pPr>
          </a:lstStyle>
          <a:p>
            <a:r>
              <a:rPr lang="ru-RU" dirty="0"/>
              <a:t>Наименование темы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32474" y="418830"/>
            <a:ext cx="4827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1B98C9"/>
                </a:solidFill>
                <a:latin typeface="Book Antiqua" panose="02040602050305030304" pitchFamily="18" charset="0"/>
              </a:rPr>
              <a:t>КАЗАНСКИЙ</a:t>
            </a:r>
            <a:r>
              <a:rPr lang="en-US" sz="2000" dirty="0">
                <a:solidFill>
                  <a:srgbClr val="1B98C9"/>
                </a:solidFill>
                <a:latin typeface="Book Antiqua" panose="02040602050305030304" pitchFamily="18" charset="0"/>
              </a:rPr>
              <a:t> </a:t>
            </a:r>
            <a:endParaRPr lang="ru-RU" sz="2000" dirty="0">
              <a:solidFill>
                <a:srgbClr val="1B98C9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2000" baseline="0" dirty="0">
                <a:solidFill>
                  <a:srgbClr val="1B98C9"/>
                </a:solidFill>
                <a:latin typeface="Book Antiqua" panose="02040602050305030304" pitchFamily="18" charset="0"/>
              </a:rPr>
              <a:t>ГОСУДАРСТВЕННЫЙ</a:t>
            </a:r>
            <a:r>
              <a:rPr lang="en-US" sz="2000" baseline="0" dirty="0">
                <a:solidFill>
                  <a:srgbClr val="1B98C9"/>
                </a:solidFill>
                <a:latin typeface="Book Antiqua" panose="02040602050305030304" pitchFamily="18" charset="0"/>
              </a:rPr>
              <a:t> </a:t>
            </a:r>
          </a:p>
          <a:p>
            <a:pPr algn="just"/>
            <a:r>
              <a:rPr lang="ru-RU" sz="2000" spc="100" baseline="0" dirty="0">
                <a:solidFill>
                  <a:srgbClr val="1B98C9"/>
                </a:solidFill>
                <a:latin typeface="Book Antiqua" panose="02040602050305030304" pitchFamily="18" charset="0"/>
              </a:rPr>
              <a:t>МЕДИЦИНСКИЙ</a:t>
            </a:r>
            <a:r>
              <a:rPr lang="en-US" sz="2000" spc="100" baseline="0" dirty="0">
                <a:solidFill>
                  <a:srgbClr val="1B98C9"/>
                </a:solidFill>
                <a:latin typeface="Book Antiqua" panose="02040602050305030304" pitchFamily="18" charset="0"/>
              </a:rPr>
              <a:t> </a:t>
            </a:r>
            <a:endParaRPr lang="ru-RU" sz="2000" spc="100" baseline="0" dirty="0">
              <a:solidFill>
                <a:srgbClr val="1B98C9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2000" spc="100" baseline="0" dirty="0">
                <a:solidFill>
                  <a:srgbClr val="1B98C9"/>
                </a:solidFill>
                <a:latin typeface="Book Antiqua" panose="02040602050305030304" pitchFamily="18" charset="0"/>
              </a:rPr>
              <a:t>УНИВЕРСИТЕТ</a:t>
            </a: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60" y="286684"/>
            <a:ext cx="1530258" cy="1587732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 flipH="1">
            <a:off x="5625250" y="418830"/>
            <a:ext cx="16625" cy="1293592"/>
          </a:xfrm>
          <a:prstGeom prst="line">
            <a:avLst/>
          </a:prstGeom>
          <a:ln w="28575">
            <a:solidFill>
              <a:srgbClr val="1B9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 userDrawn="1"/>
        </p:nvSpPr>
        <p:spPr>
          <a:xfrm>
            <a:off x="5114595" y="609354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oz-kgmu@mail.ru</a:t>
            </a:r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565" y="433753"/>
            <a:ext cx="1438442" cy="129359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263304" y="418740"/>
            <a:ext cx="4827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rgbClr val="0E4B8A"/>
                </a:solidFill>
                <a:latin typeface="Book Antiqua" panose="02040602050305030304" pitchFamily="18" charset="0"/>
              </a:rPr>
              <a:t>КАФЕДРА</a:t>
            </a:r>
          </a:p>
          <a:p>
            <a:pPr algn="r"/>
            <a:r>
              <a:rPr lang="ru-RU" sz="2000" spc="100" baseline="0" dirty="0">
                <a:solidFill>
                  <a:srgbClr val="0E4B8A"/>
                </a:solidFill>
                <a:latin typeface="Book Antiqua" panose="02040602050305030304" pitchFamily="18" charset="0"/>
              </a:rPr>
              <a:t>ОБЩЕСТВЕННОГО ЗДОРОВЬЯ</a:t>
            </a:r>
          </a:p>
          <a:p>
            <a:pPr algn="r"/>
            <a:r>
              <a:rPr lang="ru-RU" sz="2000" spc="100" baseline="0" dirty="0">
                <a:solidFill>
                  <a:srgbClr val="0E4B8A"/>
                </a:solidFill>
                <a:latin typeface="Book Antiqua" panose="02040602050305030304" pitchFamily="18" charset="0"/>
              </a:rPr>
              <a:t>И ОРГАНИЗАЦИИ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6591"/>
            <a:ext cx="8602362" cy="724773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372" y="258026"/>
            <a:ext cx="811427" cy="841903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5353493" y="6488668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oz-kgmu@mail.ru</a:t>
            </a:r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386" y="316591"/>
            <a:ext cx="805928" cy="72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353493" y="6488668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oz-kgmu@mail.ru</a:t>
            </a:r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8200" y="316591"/>
            <a:ext cx="8602362" cy="72477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372" y="258026"/>
            <a:ext cx="811427" cy="8419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386" y="316591"/>
            <a:ext cx="805928" cy="72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277" y="700473"/>
            <a:ext cx="771656" cy="68992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703886" y="744070"/>
            <a:ext cx="5031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0E4B8A"/>
                </a:solidFill>
                <a:latin typeface="Book Antiqua" panose="02040602050305030304" pitchFamily="18" charset="0"/>
              </a:rPr>
              <a:t>КАФЕДРА </a:t>
            </a:r>
            <a:r>
              <a:rPr lang="ru-RU" sz="1200" spc="100" baseline="0" dirty="0">
                <a:solidFill>
                  <a:srgbClr val="0E4B8A"/>
                </a:solidFill>
                <a:latin typeface="Book Antiqua" panose="02040602050305030304" pitchFamily="18" charset="0"/>
              </a:rPr>
              <a:t>ОБЩЕСТВЕННОГО </a:t>
            </a:r>
          </a:p>
          <a:p>
            <a:pPr algn="r"/>
            <a:r>
              <a:rPr lang="ru-RU" sz="1200" spc="100" baseline="0" dirty="0">
                <a:solidFill>
                  <a:srgbClr val="0E4B8A"/>
                </a:solidFill>
                <a:latin typeface="Book Antiqua" panose="02040602050305030304" pitchFamily="18" charset="0"/>
              </a:rPr>
              <a:t>ЗДОРОВЬЯ И ОРГАНИЗАЦИИ </a:t>
            </a:r>
          </a:p>
          <a:p>
            <a:pPr algn="r"/>
            <a:r>
              <a:rPr lang="ru-RU" sz="1200" spc="100" baseline="0" dirty="0">
                <a:solidFill>
                  <a:srgbClr val="0E4B8A"/>
                </a:solidFill>
                <a:latin typeface="Book Antiqua" panose="02040602050305030304" pitchFamily="18" charset="0"/>
              </a:rPr>
              <a:t>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364CFD90-D0E1-4BC3-9D8B-7503E2632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1626" y="1720850"/>
            <a:ext cx="3968750" cy="39687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3ECCC05-FF78-40FA-84FF-172821D8B5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48275" y="2857500"/>
            <a:ext cx="1695450" cy="16954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10" name="Прямоугольник: Скругленные углы 15">
            <a:extLst>
              <a:ext uri="{FF2B5EF4-FFF2-40B4-BE49-F238E27FC236}">
                <a16:creationId xmlns:a16="http://schemas.microsoft.com/office/drawing/2014/main" id="{D6178536-4D8A-4FF2-BBDC-4B3E7E0FCF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43725" y="1613877"/>
            <a:ext cx="3660775" cy="740997"/>
          </a:xfrm>
          <a:prstGeom prst="roundRect">
            <a:avLst>
              <a:gd name="adj" fmla="val 50000"/>
            </a:avLst>
          </a:prstGeom>
          <a:solidFill>
            <a:srgbClr val="00A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>
                <a:latin typeface="Book Antiqua" panose="02040602050305030304" pitchFamily="18" charset="0"/>
              </a:rPr>
              <a:t>ВОПРОС 2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16F1356-9015-4B5C-9C64-3C1D963E5F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32600" y="1514475"/>
            <a:ext cx="939800" cy="939800"/>
          </a:xfrm>
          <a:prstGeom prst="ellipse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12" name="Прямоугольник: Скругленные углы 18">
            <a:extLst>
              <a:ext uri="{FF2B5EF4-FFF2-40B4-BE49-F238E27FC236}">
                <a16:creationId xmlns:a16="http://schemas.microsoft.com/office/drawing/2014/main" id="{EB7F2E37-0ACF-4E8A-9C1D-EC5B65BA29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93025" y="3334727"/>
            <a:ext cx="3660775" cy="740997"/>
          </a:xfrm>
          <a:prstGeom prst="roundRect">
            <a:avLst>
              <a:gd name="adj" fmla="val 50000"/>
            </a:avLst>
          </a:prstGeom>
          <a:solidFill>
            <a:srgbClr val="1A9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>
                <a:latin typeface="Book Antiqua" panose="02040602050305030304" pitchFamily="18" charset="0"/>
              </a:rPr>
              <a:t>ВОПРОС 3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8F812F5-70AF-4FBD-80D9-D59B3C456D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90264" y="3235325"/>
            <a:ext cx="939800" cy="939800"/>
          </a:xfrm>
          <a:prstGeom prst="ellipse">
            <a:avLst/>
          </a:prstGeom>
          <a:solidFill>
            <a:srgbClr val="1A97C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14" name="Прямоугольник: Скругленные углы 20">
            <a:extLst>
              <a:ext uri="{FF2B5EF4-FFF2-40B4-BE49-F238E27FC236}">
                <a16:creationId xmlns:a16="http://schemas.microsoft.com/office/drawing/2014/main" id="{952C5002-7E64-4069-ACA0-6876E54A9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43725" y="5154978"/>
            <a:ext cx="3660775" cy="740997"/>
          </a:xfrm>
          <a:prstGeom prst="roundRect">
            <a:avLst>
              <a:gd name="adj" fmla="val 50000"/>
            </a:avLst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>
                <a:latin typeface="Book Antiqua" panose="02040602050305030304" pitchFamily="18" charset="0"/>
              </a:rPr>
              <a:t>ВОПРОС 4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49C5F3A-6F0D-4A0F-AE6E-92F342C22A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32600" y="5055576"/>
            <a:ext cx="939800" cy="939800"/>
          </a:xfrm>
          <a:prstGeom prst="ellipse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16" name="Прямоугольник: Скругленные углы 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87500" y="1613877"/>
            <a:ext cx="3660775" cy="740997"/>
          </a:xfrm>
          <a:prstGeom prst="roundRect">
            <a:avLst>
              <a:gd name="adj" fmla="val 50000"/>
            </a:avLst>
          </a:prstGeom>
          <a:solidFill>
            <a:srgbClr val="00A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>
                <a:latin typeface="Book Antiqua" panose="02040602050305030304" pitchFamily="18" charset="0"/>
              </a:rPr>
              <a:t>ВОПРОС 1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BC62739-FA35-49F8-8929-743B31F55A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19600" y="1514475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18" name="Прямоугольник: Скругленные углы 26">
            <a:extLst>
              <a:ext uri="{FF2B5EF4-FFF2-40B4-BE49-F238E27FC236}">
                <a16:creationId xmlns:a16="http://schemas.microsoft.com/office/drawing/2014/main" id="{71BB375D-5EE6-4428-9817-2C7DB6B943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0" y="3334727"/>
            <a:ext cx="3660775" cy="740997"/>
          </a:xfrm>
          <a:prstGeom prst="roundRect">
            <a:avLst>
              <a:gd name="adj" fmla="val 50000"/>
            </a:avLst>
          </a:prstGeom>
          <a:solidFill>
            <a:srgbClr val="1A9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>
                <a:latin typeface="Book Antiqua" panose="02040602050305030304" pitchFamily="18" charset="0"/>
              </a:rPr>
              <a:t>ВОПРОС 6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B3A511B7-C7F3-4107-9962-1E10D2E087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0300" y="3235325"/>
            <a:ext cx="939800" cy="939800"/>
          </a:xfrm>
          <a:prstGeom prst="ellipse">
            <a:avLst/>
          </a:prstGeom>
          <a:solidFill>
            <a:srgbClr val="1A97C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0" name="Прямоугольник: Скругленные углы 28">
            <a:extLst>
              <a:ext uri="{FF2B5EF4-FFF2-40B4-BE49-F238E27FC236}">
                <a16:creationId xmlns:a16="http://schemas.microsoft.com/office/drawing/2014/main" id="{D4D7D4B6-62C2-45AB-89A5-3A41DA021F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87500" y="5154978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>
                <a:latin typeface="Book Antiqua" panose="02040602050305030304" pitchFamily="18" charset="0"/>
              </a:rPr>
              <a:t>ВОПРОС 5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83902602-D4BC-4D44-AC14-BB55A86C5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19600" y="5055576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grpSp>
        <p:nvGrpSpPr>
          <p:cNvPr id="22" name="Группа 21" descr="Значки линейчатой диаграммы и линейной диаграммы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 userDrawn="1"/>
        </p:nvGrpSpPr>
        <p:grpSpPr>
          <a:xfrm>
            <a:off x="7128660" y="1760835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23" name="Полилиния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atin typeface="Book Antiqua" panose="02040602050305030304" pitchFamily="18" charset="0"/>
              </a:endParaRPr>
            </a:p>
          </p:txBody>
        </p:sp>
        <p:sp>
          <p:nvSpPr>
            <p:cNvPr id="24" name="Полилиния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25" name="Полилиния 1676" descr="Значок флажка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1566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6" name="Полилиния 4665" descr="Значок графика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 userDrawn="1"/>
        </p:nvSpPr>
        <p:spPr bwMode="auto">
          <a:xfrm>
            <a:off x="7811461" y="3531386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>
              <a:latin typeface="Book Antiqua" panose="02040602050305030304" pitchFamily="18" charset="0"/>
            </a:endParaRPr>
          </a:p>
        </p:txBody>
      </p:sp>
      <p:grpSp>
        <p:nvGrpSpPr>
          <p:cNvPr id="27" name="Группа 26" descr="Значок человека и шестеренки. ">
            <a:extLst>
              <a:ext uri="{FF2B5EF4-FFF2-40B4-BE49-F238E27FC236}">
                <a16:creationId xmlns:a16="http://schemas.microsoft.com/office/drawing/2014/main" id="{ECC5F635-1712-4572-A9EC-F94E2199DDBD}"/>
              </a:ext>
            </a:extLst>
          </p:cNvPr>
          <p:cNvGrpSpPr/>
          <p:nvPr userDrawn="1"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28" name="Полилиния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atin typeface="Book Antiqua" panose="02040602050305030304" pitchFamily="18" charset="0"/>
              </a:endParaRPr>
            </a:p>
          </p:txBody>
        </p:sp>
        <p:sp>
          <p:nvSpPr>
            <p:cNvPr id="29" name="Полилиния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30" name="Группа 29" descr="Значок шестеренок. ">
            <a:extLst>
              <a:ext uri="{FF2B5EF4-FFF2-40B4-BE49-F238E27FC236}">
                <a16:creationId xmlns:a16="http://schemas.microsoft.com/office/drawing/2014/main" id="{5BC0E3F0-447D-4721-AB1F-C8243BA36671}"/>
              </a:ext>
            </a:extLst>
          </p:cNvPr>
          <p:cNvGrpSpPr/>
          <p:nvPr userDrawn="1"/>
        </p:nvGrpSpPr>
        <p:grpSpPr>
          <a:xfrm>
            <a:off x="4717582" y="5353558"/>
            <a:ext cx="343837" cy="343837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31" name="Полилиния 4359">
              <a:extLst>
                <a:ext uri="{FF2B5EF4-FFF2-40B4-BE49-F238E27FC236}">
                  <a16:creationId xmlns:a16="http://schemas.microsoft.com/office/drawing/2014/main" id="{351831F3-9830-4A23-8B34-11A3FCCA0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atin typeface="Book Antiqua" panose="02040602050305030304" pitchFamily="18" charset="0"/>
              </a:endParaRPr>
            </a:p>
          </p:txBody>
        </p:sp>
        <p:sp>
          <p:nvSpPr>
            <p:cNvPr id="32" name="Полилиния 4360">
              <a:extLst>
                <a:ext uri="{FF2B5EF4-FFF2-40B4-BE49-F238E27FC236}">
                  <a16:creationId xmlns:a16="http://schemas.microsoft.com/office/drawing/2014/main" id="{CDB8F87B-81A2-480F-ADA8-BFB5FD89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33" name="Полилиния 4346" descr="Значок диаграммы ящик с усами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967321" y="3532346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353493" y="6488668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oz-kgmu@mail.ru</a:t>
            </a:r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 userDrawn="1"/>
        </p:nvSpPr>
        <p:spPr>
          <a:xfrm>
            <a:off x="838200" y="316591"/>
            <a:ext cx="8602362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dirty="0"/>
              <a:t>План занятия</a:t>
            </a:r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372" y="258026"/>
            <a:ext cx="811427" cy="8419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386" y="316591"/>
            <a:ext cx="805928" cy="72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6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0649A-B1A3-4572-BC20-A139AA6C4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515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11.10.2023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  <p:sldLayoutId id="2147483659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page?&amp;p=4&amp;text=%D0%B0%D0%BD%D1%82%D0%B8%D0%B1%D0%B8%D0%BE%D1%82%D0%B8%D0%BA%D0%B8&amp;rpt=simage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ages.yandex.ru/yandpage?&amp;p=68&amp;text=%D0%B4%D1%80%D0%B5%D0%B2%D0%BD%D0%B8%D0%B9%20%D1%87%D0%B5%D0%BB%D0%BE%D0%B2%D0%B5%D0%BA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page?&amp;p=1&amp;text=%D0%BD%D0%B0%D1%87%D0%B0%D0%BB%D0%BE%20%D0%A5%D0%A5%20%D0%B2%D0%B5%D0%BA%D0%B0&amp;rpt=simage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hyperlink" Target="http://newsland.ru/public/upload/news/big_1181054471_.jpg" TargetMode="External"/><Relationship Id="rId4" Type="http://schemas.openxmlformats.org/officeDocument/2006/relationships/hyperlink" Target="http://images.yandex.ru/yandpage?&amp;p=7&amp;text=%D1%81%D1%80%D0%B5%D0%B4%D0%BD%D0%B8%D0%B5%20%D0%B2%D0%B5%D0%BA%D0%B0&amp;rpt=simage" TargetMode="External"/><Relationship Id="rId9" Type="http://schemas.openxmlformats.org/officeDocument/2006/relationships/image" Target="../media/image1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81908" y="2250831"/>
            <a:ext cx="8308657" cy="1693535"/>
          </a:xfrm>
        </p:spPr>
        <p:txBody>
          <a:bodyPr>
            <a:noAutofit/>
          </a:bodyPr>
          <a:lstStyle/>
          <a:p>
            <a:r>
              <a:rPr lang="ru-RU" sz="3200" b="1" dirty="0"/>
              <a:t>Здоровье </a:t>
            </a:r>
            <a:r>
              <a:rPr lang="ru-RU" sz="3200" b="1" dirty="0" smtClean="0"/>
              <a:t>населения как социально-экономическая ценность.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BC402-A398-4D4A-A906-FBF6B0E5D37C}"/>
              </a:ext>
            </a:extLst>
          </p:cNvPr>
          <p:cNvSpPr txBox="1"/>
          <p:nvPr/>
        </p:nvSpPr>
        <p:spPr>
          <a:xfrm>
            <a:off x="4169664" y="5266944"/>
            <a:ext cx="69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Заведующий кафедрой доктор медицинских наук профессор</a:t>
            </a:r>
            <a:endParaRPr lang="en-US" b="1" dirty="0"/>
          </a:p>
          <a:p>
            <a:r>
              <a:rPr lang="ru-RU" b="1" dirty="0" err="1"/>
              <a:t>Анас</a:t>
            </a:r>
            <a:r>
              <a:rPr lang="ru-RU" b="1" dirty="0"/>
              <a:t> </a:t>
            </a:r>
            <a:r>
              <a:rPr lang="ru-RU" b="1" dirty="0" err="1"/>
              <a:t>Анварович</a:t>
            </a:r>
            <a:r>
              <a:rPr lang="ru-RU" b="1" dirty="0"/>
              <a:t> </a:t>
            </a:r>
            <a:r>
              <a:rPr lang="ru-RU" b="1" dirty="0" err="1"/>
              <a:t>Гильманов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1176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Здоровье </a:t>
            </a:r>
            <a:r>
              <a:rPr lang="ru-RU" dirty="0"/>
              <a:t>– экономический ресурс общества и главное условие воспроизводства трудового капитала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Без повышения общего уровня здоровья населения общество поглотит бедность, оно не сможет в полной мере воспользоваться </a:t>
            </a:r>
            <a:r>
              <a:rPr lang="ru-RU" dirty="0" err="1" smtClean="0"/>
              <a:t>возможностьями</a:t>
            </a:r>
            <a:r>
              <a:rPr lang="ru-RU" dirty="0" smtClean="0"/>
              <a:t> экономического роста.  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      Здоровье обеспечивается значительным использованием экономических ресурсов страны, финансовых средств государства и населения.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4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Здоровье </a:t>
            </a:r>
            <a:r>
              <a:rPr lang="ru-RU" dirty="0"/>
              <a:t>неотделимо от человека.</a:t>
            </a:r>
          </a:p>
          <a:p>
            <a:pPr marL="0" indent="0" algn="just">
              <a:buNone/>
            </a:pPr>
            <a:r>
              <a:rPr lang="ru-RU" dirty="0"/>
              <a:t>      Совокупность пациентов и средств медицинского труда составляет средства производства здоровья на индивидуальном, групповом и общественном уровне.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09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Потребление здоровья, связанное с износом, старением организма, делает необходимым повторение услуг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 Производство здоровья, как и любое другое, направлено на его потребление.</a:t>
            </a:r>
          </a:p>
          <a:p>
            <a:pPr marL="0" indent="0" algn="just">
              <a:buNone/>
            </a:pPr>
            <a:r>
              <a:rPr lang="ru-RU" dirty="0"/>
              <a:t>      Здоровье человека – первейшая предпосылка наличия у него способности к труду, к любой профессиональной деятельности, то есть наличия рабочей силы.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0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Здравоохранение участвует в воспроизводстве рабочей силы на всех стадиях жизненного цикла человека.</a:t>
            </a:r>
          </a:p>
          <a:p>
            <a:pPr algn="just"/>
            <a:r>
              <a:rPr lang="ru-RU" dirty="0"/>
              <a:t>Это поддержание рождаемости;</a:t>
            </a:r>
          </a:p>
          <a:p>
            <a:pPr algn="just"/>
            <a:r>
              <a:rPr lang="ru-RU" dirty="0"/>
              <a:t>Обеспечение воспроизводства здоровья рабочей силы экономически активного населения.</a:t>
            </a:r>
          </a:p>
          <a:p>
            <a:pPr algn="just"/>
            <a:r>
              <a:rPr lang="ru-RU" dirty="0"/>
              <a:t>Обеспечение воспроизводства трудового потенциала инвалидов и людей пенсионного возраста.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299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/>
              <a:t>Каждый живущий человек (и даже еще не появившийся на свет или уже завершивший свою жизнь) – это потенциальный предмет профессиональных производственных усилий медицинского, лечебно-профилактического характера, которые осуществляются в конкретных общественно-исторических формах труда.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786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      Сегодняшнее </a:t>
            </a:r>
            <a:r>
              <a:rPr lang="ru-RU" dirty="0"/>
              <a:t>здоровье людей накладывает огромный отпечаток не только на их же </a:t>
            </a:r>
            <a:r>
              <a:rPr lang="ru-RU" dirty="0" smtClean="0"/>
              <a:t>завтрашнее здоровье</a:t>
            </a:r>
            <a:r>
              <a:rPr lang="ru-RU" dirty="0"/>
              <a:t>, но и обладает выраженным наследственным эффектом, влияя и даже </a:t>
            </a:r>
            <a:r>
              <a:rPr lang="ru-RU" dirty="0" smtClean="0"/>
              <a:t>предопределяя здоровье </a:t>
            </a:r>
            <a:r>
              <a:rPr lang="ru-RU" dirty="0"/>
              <a:t>будущих поколений. Рассматривая и учитывая социальные последствия </a:t>
            </a:r>
            <a:r>
              <a:rPr lang="ru-RU" dirty="0" smtClean="0"/>
              <a:t>снижения уровня </a:t>
            </a:r>
            <a:r>
              <a:rPr lang="ru-RU" dirty="0"/>
              <a:t>здоровья современного населения, приходится учитывать неизбежные потери </a:t>
            </a:r>
            <a:r>
              <a:rPr lang="ru-RU" dirty="0" smtClean="0"/>
              <a:t>будущих поколений</a:t>
            </a:r>
            <a:r>
              <a:rPr lang="ru-RU" dirty="0"/>
              <a:t>, обусловленные недооценкой фактора здоровья в настоящее время. Следует иметь в</a:t>
            </a:r>
            <a:br>
              <a:rPr lang="ru-RU" dirty="0"/>
            </a:br>
            <a:r>
              <a:rPr lang="ru-RU" dirty="0"/>
              <a:t>виду и необратимость негативных процессов, связанных </a:t>
            </a:r>
            <a:r>
              <a:rPr lang="ru-RU" dirty="0" smtClean="0"/>
              <a:t>с распространением </a:t>
            </a:r>
            <a:r>
              <a:rPr lang="ru-RU" dirty="0"/>
              <a:t>отдельных </a:t>
            </a:r>
            <a:r>
              <a:rPr lang="ru-RU" dirty="0" smtClean="0"/>
              <a:t>видов заболеваний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52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      Социально-экономические </a:t>
            </a:r>
            <a:r>
              <a:rPr lang="ru-RU" dirty="0"/>
              <a:t>условия играют главную роль в формировании общественного здоровья. Для </a:t>
            </a:r>
            <a:r>
              <a:rPr lang="ru-RU" dirty="0" smtClean="0"/>
              <a:t>стран с </a:t>
            </a:r>
            <a:r>
              <a:rPr lang="ru-RU" dirty="0"/>
              <a:t>развитыми экономиками характерны лучшие показатели здоровья населения. </a:t>
            </a:r>
            <a:r>
              <a:rPr lang="ru-RU" dirty="0" smtClean="0"/>
              <a:t>Однако существует </a:t>
            </a:r>
            <a:r>
              <a:rPr lang="ru-RU" dirty="0"/>
              <a:t>и обратная связь– состояние здоровья населения, его </a:t>
            </a:r>
            <a:r>
              <a:rPr lang="ru-RU" dirty="0" smtClean="0"/>
              <a:t>демографические характеристики </a:t>
            </a:r>
            <a:r>
              <a:rPr lang="ru-RU" dirty="0"/>
              <a:t>оказывают влияние на потенциал экономического развития. Качество </a:t>
            </a:r>
            <a:r>
              <a:rPr lang="ru-RU" dirty="0" smtClean="0"/>
              <a:t>населения (</a:t>
            </a:r>
            <a:r>
              <a:rPr lang="ru-RU" dirty="0"/>
              <a:t>человеческий капитал), характеризуемое показателями общественного здоровья и</a:t>
            </a:r>
            <a:br>
              <a:rPr lang="ru-RU" dirty="0"/>
            </a:br>
            <a:r>
              <a:rPr lang="ru-RU" dirty="0"/>
              <a:t>профессиональной квалификации, является главным двигателем и ограничителем </a:t>
            </a:r>
            <a:r>
              <a:rPr lang="ru-RU" dirty="0" smtClean="0"/>
              <a:t>развития любой </a:t>
            </a:r>
            <a:r>
              <a:rPr lang="ru-RU" dirty="0"/>
              <a:t>экономики.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371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Перед современной Россией встают три взаимосвязанные демографические задачи: </a:t>
            </a:r>
            <a:r>
              <a:rPr lang="ru-RU" dirty="0" smtClean="0"/>
              <a:t>снижение смертности </a:t>
            </a:r>
            <a:r>
              <a:rPr lang="ru-RU" dirty="0"/>
              <a:t>в трудоспособном возрасте, создание эффективных социально-экономических</a:t>
            </a:r>
            <a:br>
              <a:rPr lang="ru-RU" dirty="0"/>
            </a:br>
            <a:r>
              <a:rPr lang="ru-RU" dirty="0"/>
              <a:t>механизмов иммиграции, предотвращение депопуляции. Они составляют одну из </a:t>
            </a:r>
            <a:r>
              <a:rPr lang="ru-RU" dirty="0" smtClean="0"/>
              <a:t>важнейших проблем </a:t>
            </a:r>
            <a:r>
              <a:rPr lang="ru-RU" dirty="0"/>
              <a:t>для российской экономики– проблему сохранения и умножения человеческого </a:t>
            </a:r>
            <a:r>
              <a:rPr lang="ru-RU" dirty="0" smtClean="0"/>
              <a:t>капитала как </a:t>
            </a:r>
            <a:r>
              <a:rPr lang="ru-RU" dirty="0"/>
              <a:t>главного двигателя экономического и социального развития и фактора, обеспечивающего</a:t>
            </a:r>
            <a:br>
              <a:rPr lang="ru-RU" dirty="0"/>
            </a:br>
            <a:r>
              <a:rPr lang="ru-RU" dirty="0"/>
              <a:t>национальную безопасность.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806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61" name="Rectangle 13"/>
          <p:cNvSpPr>
            <a:spLocks noChangeArrowheads="1"/>
          </p:cNvSpPr>
          <p:nvPr/>
        </p:nvSpPr>
        <p:spPr bwMode="auto">
          <a:xfrm>
            <a:off x="1774825" y="620713"/>
            <a:ext cx="8642350" cy="1295400"/>
          </a:xfrm>
          <a:prstGeom prst="rect">
            <a:avLst/>
          </a:prstGeom>
          <a:solidFill>
            <a:srgbClr val="DBDF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1992313" y="692150"/>
            <a:ext cx="82089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Практически все демографы прочат России безрадостные перспективы: число жителей страны к 2050 году уменьшится почти в полтора раза — до 100-110 млн., даже оптимистичные прогнозы обещают лишь стабилизацию численности населения на уровне заметно ниже текущего </a:t>
            </a:r>
            <a:br>
              <a:rPr lang="ru-RU" altLang="ru-RU"/>
            </a:br>
            <a:endParaRPr lang="ru-RU" altLang="ru-RU"/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1703388" y="1844675"/>
            <a:ext cx="3744912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55654" name="Picture 6" descr="карта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916114"/>
            <a:ext cx="3727450" cy="444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6527801" y="1844675"/>
            <a:ext cx="3889375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55658" name="Picture 10" descr="Безымянныкарта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4" y="2060575"/>
            <a:ext cx="3284537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1992313" y="1844675"/>
            <a:ext cx="4032250" cy="1296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1200"/>
              <a:t>При сохранении нынешних</a:t>
            </a:r>
          </a:p>
          <a:p>
            <a:pPr algn="ctr"/>
            <a:r>
              <a:rPr lang="ru-RU" altLang="ru-RU" sz="1200"/>
              <a:t>демографических тенденций</a:t>
            </a:r>
          </a:p>
          <a:p>
            <a:pPr algn="ctr"/>
            <a:r>
              <a:rPr lang="ru-RU" altLang="ru-RU" sz="1200"/>
              <a:t>доля пенсионеров будет быстро возрастать</a:t>
            </a: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1143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Можно выделить две основные причины низкого уровня общественного здоровья в России:</a:t>
            </a:r>
            <a:br>
              <a:rPr lang="ru-RU" dirty="0"/>
            </a:br>
            <a:r>
              <a:rPr lang="ru-RU" dirty="0"/>
              <a:t>1) низкие доходы большей части населения, приводящие к нездоровому образу </a:t>
            </a:r>
            <a:r>
              <a:rPr lang="ru-RU" dirty="0" smtClean="0"/>
              <a:t>жизни (</a:t>
            </a:r>
            <a:r>
              <a:rPr lang="ru-RU" dirty="0"/>
              <a:t>неполноценное питание, недостаток рекреации, психологический стресс, </a:t>
            </a:r>
            <a:r>
              <a:rPr lang="ru-RU" dirty="0" smtClean="0"/>
              <a:t>злоупотребление алкоголем </a:t>
            </a:r>
            <a:r>
              <a:rPr lang="ru-RU" dirty="0"/>
              <a:t>с целью компенсации стресса) и </a:t>
            </a:r>
            <a:r>
              <a:rPr lang="ru-RU" dirty="0" err="1"/>
              <a:t>маргинализации</a:t>
            </a:r>
            <a:r>
              <a:rPr lang="ru-RU" dirty="0"/>
              <a:t> части населения(безработица</a:t>
            </a:r>
            <a:r>
              <a:rPr lang="ru-RU" dirty="0" smtClean="0"/>
              <a:t>, профессиональная </a:t>
            </a:r>
            <a:r>
              <a:rPr lang="ru-RU" dirty="0"/>
              <a:t>и моральная деградация</a:t>
            </a:r>
            <a:r>
              <a:rPr lang="ru-RU" dirty="0" smtClean="0"/>
              <a:t>));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2) плохая доступность качественной и своевременной медицинской помощи для </a:t>
            </a:r>
            <a:r>
              <a:rPr lang="ru-RU" dirty="0" smtClean="0"/>
              <a:t>малоимущего населения</a:t>
            </a:r>
            <a:r>
              <a:rPr lang="ru-RU" dirty="0"/>
              <a:t>, связанная с незавершенностью реформы здравоохранения, его коммерциализацией</a:t>
            </a:r>
            <a:r>
              <a:rPr lang="ru-RU" dirty="0" smtClean="0"/>
              <a:t>, высокими </a:t>
            </a:r>
            <a:r>
              <a:rPr lang="ru-RU" dirty="0"/>
              <a:t>ценами на лекарства и медицинские услуги</a:t>
            </a:r>
          </a:p>
        </p:txBody>
      </p:sp>
    </p:spTree>
    <p:extLst>
      <p:ext uri="{BB962C8B-B14F-4D97-AF65-F5344CB8AC3E}">
        <p14:creationId xmlns:p14="http://schemas.microsoft.com/office/powerpoint/2010/main" val="107031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План занятия</a:t>
            </a: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64CFD90-D0E1-4BC3-9D8B-7503E2632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111626" y="1720850"/>
            <a:ext cx="3968750" cy="39687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3ECCC05-FF78-40FA-84FF-172821D8B5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248275" y="2857500"/>
            <a:ext cx="1695450" cy="16954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6" name="Прямоугольник: Скругленные углы 15">
            <a:extLst>
              <a:ext uri="{FF2B5EF4-FFF2-40B4-BE49-F238E27FC236}">
                <a16:creationId xmlns:a16="http://schemas.microsoft.com/office/drawing/2014/main" id="{D6178536-4D8A-4FF2-BBDC-4B3E7E0FCF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943725" y="1444590"/>
            <a:ext cx="4474552" cy="918210"/>
          </a:xfrm>
          <a:prstGeom prst="roundRect">
            <a:avLst>
              <a:gd name="adj" fmla="val 50000"/>
            </a:avLst>
          </a:prstGeom>
          <a:solidFill>
            <a:srgbClr val="00A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ru-RU" altLang="ru-RU" dirty="0">
                <a:latin typeface="Book Antiqua" panose="02040602050305030304" pitchFamily="18" charset="0"/>
              </a:rPr>
              <a:t>             </a:t>
            </a:r>
            <a:r>
              <a:rPr lang="ru-RU" altLang="ru-RU" dirty="0" smtClean="0">
                <a:latin typeface="Book Antiqua" panose="02040602050305030304" pitchFamily="18" charset="0"/>
              </a:rPr>
              <a:t>Экономика          здравоохранения</a:t>
            </a:r>
            <a:endParaRPr lang="ru-RU" altLang="ru-RU" dirty="0">
              <a:latin typeface="Book Antiqua" panose="0204060205030503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16F1356-9015-4B5C-9C64-3C1D963E5F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681811" y="1470722"/>
            <a:ext cx="939800" cy="939800"/>
          </a:xfrm>
          <a:prstGeom prst="ellipse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8" name="Прямоугольник: Скругленные углы 18">
            <a:extLst>
              <a:ext uri="{FF2B5EF4-FFF2-40B4-BE49-F238E27FC236}">
                <a16:creationId xmlns:a16="http://schemas.microsoft.com/office/drawing/2014/main" id="{EB7F2E37-0ACF-4E8A-9C1D-EC5B65BA29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243914" y="5163621"/>
            <a:ext cx="3834394" cy="740997"/>
          </a:xfrm>
          <a:prstGeom prst="roundRect">
            <a:avLst>
              <a:gd name="adj" fmla="val 50000"/>
            </a:avLst>
          </a:prstGeom>
          <a:solidFill>
            <a:srgbClr val="1A9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 smtClean="0"/>
              <a:t>Медицинская услуга</a:t>
            </a:r>
            <a:endParaRPr lang="ru-RU" alt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8F812F5-70AF-4FBD-80D9-D59B3C456D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335034" y="5064598"/>
            <a:ext cx="939800" cy="939800"/>
          </a:xfrm>
          <a:prstGeom prst="ellipse">
            <a:avLst/>
          </a:prstGeom>
          <a:solidFill>
            <a:srgbClr val="1A97C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49C5F3A-6F0D-4A0F-AE6E-92F342C22A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315163" y="5064219"/>
            <a:ext cx="939800" cy="939800"/>
          </a:xfrm>
          <a:prstGeom prst="ellipse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12" name="Прямоугольник: Скругленные углы 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87500" y="1613877"/>
            <a:ext cx="3660775" cy="740997"/>
          </a:xfrm>
          <a:prstGeom prst="roundRect">
            <a:avLst>
              <a:gd name="adj" fmla="val 50000"/>
            </a:avLst>
          </a:prstGeom>
          <a:solidFill>
            <a:srgbClr val="00A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 smtClean="0">
                <a:latin typeface="Book Antiqua" panose="02040602050305030304" pitchFamily="18" charset="0"/>
              </a:rPr>
              <a:t>Общественное здоровье</a:t>
            </a:r>
            <a:endParaRPr lang="ru-RU" altLang="ru-RU" dirty="0">
              <a:latin typeface="Book Antiqua" panose="02040602050305030304" pitchFamily="18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BC62739-FA35-49F8-8929-743B31F55A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419600" y="1514475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14" name="Прямоугольник: Скругленные углы 26">
            <a:extLst>
              <a:ext uri="{FF2B5EF4-FFF2-40B4-BE49-F238E27FC236}">
                <a16:creationId xmlns:a16="http://schemas.microsoft.com/office/drawing/2014/main" id="{71BB375D-5EE6-4428-9817-2C7DB6B943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5163621"/>
            <a:ext cx="4239197" cy="740997"/>
          </a:xfrm>
          <a:prstGeom prst="roundRect">
            <a:avLst>
              <a:gd name="adj" fmla="val 50000"/>
            </a:avLst>
          </a:prstGeom>
          <a:solidFill>
            <a:srgbClr val="1B9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/>
              <a:t>                 </a:t>
            </a:r>
            <a:r>
              <a:rPr lang="ru-RU" altLang="ru-RU" dirty="0" smtClean="0"/>
              <a:t>Основные понятия экономики </a:t>
            </a:r>
            <a:endParaRPr lang="ru-RU" alt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3A511B7-C7F3-4107-9962-1E10D2E087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970585" y="5064219"/>
            <a:ext cx="747590" cy="939800"/>
          </a:xfrm>
          <a:prstGeom prst="ellipse">
            <a:avLst/>
          </a:prstGeom>
          <a:solidFill>
            <a:srgbClr val="1A97C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3902602-D4BC-4D44-AC14-BB55A86C5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816197" y="5064219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Book Antiqua" panose="02040602050305030304" pitchFamily="18" charset="0"/>
            </a:endParaRPr>
          </a:p>
        </p:txBody>
      </p:sp>
      <p:grpSp>
        <p:nvGrpSpPr>
          <p:cNvPr id="18" name="Группа 17" descr="Значки линейчатой диаграммы и линейной диаграммы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/>
        </p:nvGrpSpPr>
        <p:grpSpPr>
          <a:xfrm>
            <a:off x="7128660" y="1760835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19" name="Полилиния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atin typeface="Book Antiqua" panose="02040602050305030304" pitchFamily="18" charset="0"/>
              </a:endParaRPr>
            </a:p>
          </p:txBody>
        </p:sp>
        <p:sp>
          <p:nvSpPr>
            <p:cNvPr id="20" name="Полилиния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21" name="Полилиния 1676" descr="Значок флажка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471566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2" name="Полилиния 4665" descr="Значок графика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7811461" y="3531386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>
              <a:latin typeface="Book Antiqua" panose="02040602050305030304" pitchFamily="18" charset="0"/>
            </a:endParaRPr>
          </a:p>
        </p:txBody>
      </p:sp>
      <p:grpSp>
        <p:nvGrpSpPr>
          <p:cNvPr id="23" name="Группа 22" descr="Значок человека и шестеренки. ">
            <a:extLst>
              <a:ext uri="{FF2B5EF4-FFF2-40B4-BE49-F238E27FC236}">
                <a16:creationId xmlns:a16="http://schemas.microsoft.com/office/drawing/2014/main" id="{ECC5F635-1712-4572-A9EC-F94E2199DDBD}"/>
              </a:ext>
            </a:extLst>
          </p:cNvPr>
          <p:cNvGrpSpPr/>
          <p:nvPr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24" name="Полилиния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atin typeface="Book Antiqua" panose="02040602050305030304" pitchFamily="18" charset="0"/>
              </a:endParaRPr>
            </a:p>
          </p:txBody>
        </p:sp>
        <p:sp>
          <p:nvSpPr>
            <p:cNvPr id="25" name="Полилиния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29" name="Полилиния 4346" descr="Значок диаграммы ящик с усами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4790226" y="5328342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73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dirty="0"/>
              <a:t> 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Негативные </a:t>
            </a:r>
            <a:r>
              <a:rPr lang="ru-RU" dirty="0"/>
              <a:t>факторы образа </a:t>
            </a:r>
            <a:r>
              <a:rPr lang="ru-RU" dirty="0" smtClean="0"/>
              <a:t>жизни (</a:t>
            </a:r>
            <a:r>
              <a:rPr lang="ru-RU" dirty="0"/>
              <a:t>бедность, низкое качество питания, психологический стресс) могут быть </a:t>
            </a:r>
            <a:r>
              <a:rPr lang="ru-RU" dirty="0" smtClean="0"/>
              <a:t>компенсированы </a:t>
            </a:r>
            <a:br>
              <a:rPr lang="ru-RU" dirty="0" smtClean="0"/>
            </a:br>
            <a:r>
              <a:rPr lang="ru-RU" dirty="0" smtClean="0"/>
              <a:t>системой </a:t>
            </a:r>
            <a:r>
              <a:rPr lang="ru-RU" dirty="0"/>
              <a:t>здравоохранения лишь в определенных пределах. При этом и образ жизни и </a:t>
            </a:r>
            <a:r>
              <a:rPr lang="ru-RU" dirty="0" smtClean="0"/>
              <a:t>степень развития </a:t>
            </a:r>
            <a:r>
              <a:rPr lang="ru-RU" dirty="0"/>
              <a:t>системы здравоохранения являются функцией социально-экономических условий. </a:t>
            </a:r>
            <a:r>
              <a:rPr lang="ru-RU" dirty="0" smtClean="0"/>
              <a:t>Таким образом</a:t>
            </a:r>
            <a:r>
              <a:rPr lang="ru-RU" dirty="0"/>
              <a:t>, низкий уровень здоровья населения России это, прежде всего, следствие </a:t>
            </a:r>
            <a:r>
              <a:rPr lang="ru-RU" dirty="0" smtClean="0"/>
              <a:t>социально-экономической </a:t>
            </a:r>
            <a:r>
              <a:rPr lang="ru-RU" dirty="0"/>
              <a:t>ситуации.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990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dirty="0"/>
              <a:t> 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Низкие темпы социально-экономического развития не позволяют выделять достаточные ресурсы для финансирования расходов здравоохранения, что в свою очередь приводит к экономическому ущербу.</a:t>
            </a:r>
          </a:p>
          <a:p>
            <a:r>
              <a:rPr lang="ru-RU" dirty="0" smtClean="0"/>
              <a:t>1.Упущенная выгода из-за временной нетрудоспособности по болезни, инвалидности и преждевременной смертности. В случае </a:t>
            </a:r>
            <a:r>
              <a:rPr lang="ru-RU" dirty="0"/>
              <a:t>ранней смерти </a:t>
            </a:r>
            <a:r>
              <a:rPr lang="ru-RU" dirty="0" smtClean="0"/>
              <a:t>человека не </a:t>
            </a:r>
            <a:r>
              <a:rPr lang="ru-RU" dirty="0"/>
              <a:t>компенсируются затраты общества на его содержание и </a:t>
            </a:r>
            <a:r>
              <a:rPr lang="ru-RU" dirty="0" smtClean="0"/>
              <a:t>обучение(теряются </a:t>
            </a:r>
            <a:r>
              <a:rPr lang="ru-RU" dirty="0"/>
              <a:t>инвестиции </a:t>
            </a:r>
            <a:r>
              <a:rPr lang="ru-RU" dirty="0" smtClean="0"/>
              <a:t>в человеческий </a:t>
            </a:r>
            <a:r>
              <a:rPr lang="ru-RU" dirty="0"/>
              <a:t>капитал</a:t>
            </a:r>
            <a:r>
              <a:rPr lang="ru-RU" dirty="0" smtClean="0"/>
              <a:t>).</a:t>
            </a:r>
          </a:p>
          <a:p>
            <a:r>
              <a:rPr lang="ru-RU" dirty="0" smtClean="0"/>
              <a:t>2.</a:t>
            </a:r>
            <a:r>
              <a:rPr lang="ru-RU" dirty="0"/>
              <a:t> </a:t>
            </a:r>
            <a:r>
              <a:rPr lang="ru-RU" dirty="0" smtClean="0"/>
              <a:t>Расходы </a:t>
            </a:r>
            <a:r>
              <a:rPr lang="ru-RU" dirty="0"/>
              <a:t>на медицинское обслуживание больных и </a:t>
            </a:r>
            <a:r>
              <a:rPr lang="ru-RU" dirty="0" smtClean="0"/>
              <a:t>инвалидов.</a:t>
            </a:r>
          </a:p>
        </p:txBody>
      </p:sp>
    </p:spTree>
    <p:extLst>
      <p:ext uri="{BB962C8B-B14F-4D97-AF65-F5344CB8AC3E}">
        <p14:creationId xmlns:p14="http://schemas.microsoft.com/office/powerpoint/2010/main" val="78346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  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3.</a:t>
            </a:r>
            <a:r>
              <a:rPr lang="ru-RU" dirty="0"/>
              <a:t> </a:t>
            </a:r>
            <a:r>
              <a:rPr lang="ru-RU" dirty="0" smtClean="0"/>
              <a:t>Выплаты </a:t>
            </a:r>
            <a:r>
              <a:rPr lang="ru-RU" dirty="0"/>
              <a:t>пособий по временной нетрудоспособности, пенсий по инвалидности и в связи </a:t>
            </a:r>
            <a:r>
              <a:rPr lang="ru-RU" dirty="0" smtClean="0"/>
              <a:t>с потерей </a:t>
            </a:r>
            <a:r>
              <a:rPr lang="ru-RU" dirty="0"/>
              <a:t>кормильца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Таким образом, негативные </a:t>
            </a:r>
            <a:r>
              <a:rPr lang="ru-RU" dirty="0"/>
              <a:t>тенденции в области общественного здоровья сказываются на </a:t>
            </a:r>
            <a:r>
              <a:rPr lang="ru-RU" dirty="0" smtClean="0"/>
              <a:t>благосостоянии большей </a:t>
            </a:r>
            <a:r>
              <a:rPr lang="ru-RU" dirty="0"/>
              <a:t>части граждан, сокращая величину потенциальных доходов </a:t>
            </a:r>
            <a:r>
              <a:rPr lang="ru-RU" dirty="0" smtClean="0"/>
              <a:t>среднестатистического жителя </a:t>
            </a:r>
            <a:r>
              <a:rPr lang="ru-RU" dirty="0"/>
              <a:t>страны. 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564818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Создание </a:t>
            </a:r>
            <a:r>
              <a:rPr lang="ru-RU" dirty="0"/>
              <a:t>эффективной и общедоступной системы здравоохранения в условиях </a:t>
            </a:r>
            <a:r>
              <a:rPr lang="ru-RU" dirty="0" smtClean="0"/>
              <a:t>многообразия форм </a:t>
            </a:r>
            <a:r>
              <a:rPr lang="ru-RU" dirty="0"/>
              <a:t>собственности </a:t>
            </a:r>
            <a:r>
              <a:rPr lang="ru-RU" dirty="0" smtClean="0"/>
              <a:t>является сложной проблемой. </a:t>
            </a:r>
          </a:p>
          <a:p>
            <a:pPr marL="0" indent="0" algn="just">
              <a:buNone/>
            </a:pPr>
            <a:r>
              <a:rPr lang="ru-RU" dirty="0" smtClean="0"/>
              <a:t>      В </a:t>
            </a:r>
            <a:r>
              <a:rPr lang="ru-RU" dirty="0"/>
              <a:t>то же время </a:t>
            </a:r>
            <a:r>
              <a:rPr lang="ru-RU" dirty="0" smtClean="0"/>
              <a:t>экономический </a:t>
            </a:r>
            <a:r>
              <a:rPr lang="ru-RU" dirty="0"/>
              <a:t>рост на основе интенсификации </a:t>
            </a:r>
            <a:r>
              <a:rPr lang="ru-RU" dirty="0" smtClean="0"/>
              <a:t>требует улучшения </a:t>
            </a:r>
            <a:r>
              <a:rPr lang="ru-RU" dirty="0"/>
              <a:t>состояния здоровья </a:t>
            </a:r>
            <a:r>
              <a:rPr lang="ru-RU" dirty="0" smtClean="0"/>
              <a:t>людей и является </a:t>
            </a:r>
            <a:r>
              <a:rPr lang="ru-RU" dirty="0"/>
              <a:t>предпосылкой формирования </a:t>
            </a:r>
            <a:r>
              <a:rPr lang="ru-RU" dirty="0" smtClean="0"/>
              <a:t>трудового потенциала. 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Такую задачу можно решить только путем </a:t>
            </a:r>
            <a:r>
              <a:rPr lang="ru-RU" dirty="0"/>
              <a:t>значительного увеличения инвестиций в сферу здравоохранения, что </a:t>
            </a:r>
            <a:r>
              <a:rPr lang="ru-RU" dirty="0" smtClean="0"/>
              <a:t>должно привести </a:t>
            </a:r>
            <a:r>
              <a:rPr lang="ru-RU" dirty="0"/>
              <a:t>к</a:t>
            </a:r>
            <a:br>
              <a:rPr lang="ru-RU" dirty="0"/>
            </a:br>
            <a:r>
              <a:rPr lang="ru-RU" dirty="0"/>
              <a:t>формированию мощного медико-индустриального комплекса.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887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теоретическом плане проблема экономической оценки общественного здоровья имеет </a:t>
            </a:r>
            <a:r>
              <a:rPr lang="ru-RU" dirty="0" smtClean="0"/>
              <a:t>много общего </a:t>
            </a:r>
            <a:r>
              <a:rPr lang="ru-RU" dirty="0"/>
              <a:t>с возникшей за рубежом и получившей в последние годы </a:t>
            </a:r>
            <a:r>
              <a:rPr lang="ru-RU" dirty="0" smtClean="0"/>
              <a:t>широкое </a:t>
            </a:r>
            <a:r>
              <a:rPr lang="ru-RU" dirty="0"/>
              <a:t>распространение и </a:t>
            </a:r>
            <a:r>
              <a:rPr lang="ru-RU" dirty="0" smtClean="0"/>
              <a:t>в нашей </a:t>
            </a:r>
            <a:r>
              <a:rPr lang="ru-RU" dirty="0"/>
              <a:t>стране концепцией человеческого капитала. Данная концепция подчеркивает влияние</a:t>
            </a:r>
            <a:br>
              <a:rPr lang="ru-RU" dirty="0"/>
            </a:br>
            <a:r>
              <a:rPr lang="ru-RU" dirty="0"/>
              <a:t>уровня здоровья и уровня образования населения на состояние экономики.</a:t>
            </a:r>
            <a:br>
              <a:rPr lang="ru-RU" dirty="0"/>
            </a:br>
            <a:r>
              <a:rPr lang="ru-RU" dirty="0" smtClean="0"/>
              <a:t>В широком смысле </a:t>
            </a:r>
            <a:r>
              <a:rPr lang="ru-RU" dirty="0"/>
              <a:t>человеческий капитал рассматривается как совокупность характеристик здоровья</a:t>
            </a:r>
            <a:r>
              <a:rPr lang="ru-RU" dirty="0" smtClean="0"/>
              <a:t>, образования</a:t>
            </a:r>
            <a:r>
              <a:rPr lang="ru-RU" dirty="0"/>
              <a:t>, профессионального опыта, определяющая способность людей к эффективному,</a:t>
            </a:r>
            <a:br>
              <a:rPr lang="ru-RU" dirty="0"/>
            </a:br>
            <a:r>
              <a:rPr lang="ru-RU" dirty="0"/>
              <a:t>высококвалифицированному труду.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885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Важнейшие потоки инвестиций в человеческий капитал это инвестиции в образование </a:t>
            </a:r>
            <a:r>
              <a:rPr lang="ru-RU" dirty="0" smtClean="0"/>
              <a:t>и воспитание </a:t>
            </a:r>
            <a:r>
              <a:rPr lang="ru-RU" dirty="0"/>
              <a:t>детей (воспроизводство человеческого капитала) и в </a:t>
            </a:r>
            <a:r>
              <a:rPr lang="ru-RU" dirty="0" smtClean="0"/>
              <a:t>здравоохранение(увеличение «</a:t>
            </a:r>
            <a:r>
              <a:rPr lang="ru-RU" dirty="0"/>
              <a:t>срока службы» человеческого капитала). Человеческий капитал может быть увеличен или</a:t>
            </a:r>
            <a:br>
              <a:rPr lang="ru-RU" dirty="0"/>
            </a:br>
            <a:r>
              <a:rPr lang="ru-RU" dirty="0"/>
              <a:t>уменьшен за счет частных или общественных инвестиций и мер государственной политики.</a:t>
            </a:r>
            <a:br>
              <a:rPr lang="ru-RU" dirty="0"/>
            </a:br>
            <a:r>
              <a:rPr lang="ru-RU" dirty="0"/>
              <a:t>Экономические успехи страны могут быть связаны с увеличением человеческого капитала, т.е. </a:t>
            </a:r>
            <a:r>
              <a:rPr lang="ru-RU" dirty="0" smtClean="0"/>
              <a:t>с повышением </a:t>
            </a:r>
            <a:r>
              <a:rPr lang="ru-RU" dirty="0"/>
              <a:t>инвестиций в образование и здравоохранение</a:t>
            </a:r>
          </a:p>
        </p:txBody>
      </p:sp>
    </p:spTree>
    <p:extLst>
      <p:ext uri="{BB962C8B-B14F-4D97-AF65-F5344CB8AC3E}">
        <p14:creationId xmlns:p14="http://schemas.microsoft.com/office/powerpoint/2010/main" val="2806512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</a:t>
            </a:r>
            <a:r>
              <a:rPr lang="ru-RU" dirty="0"/>
              <a:t> 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 оценкам </a:t>
            </a:r>
            <a:r>
              <a:rPr lang="ru-RU" dirty="0" smtClean="0"/>
              <a:t>отечественных и </a:t>
            </a:r>
            <a:r>
              <a:rPr lang="ru-RU" dirty="0"/>
              <a:t>зарубежных специалистов, сразу после фактора НТП фактор качества человеческого </a:t>
            </a:r>
            <a:r>
              <a:rPr lang="ru-RU" dirty="0" smtClean="0"/>
              <a:t>капитала обусловливает </a:t>
            </a:r>
            <a:r>
              <a:rPr lang="ru-RU" dirty="0"/>
              <a:t>в значительной мере рост производительности труда, причем влияние </a:t>
            </a:r>
            <a:r>
              <a:rPr lang="ru-RU" dirty="0" smtClean="0"/>
              <a:t>данного фактора </a:t>
            </a:r>
            <a:r>
              <a:rPr lang="ru-RU" dirty="0"/>
              <a:t>постоянно </a:t>
            </a:r>
            <a:r>
              <a:rPr lang="ru-RU" dirty="0" smtClean="0"/>
              <a:t>растет.</a:t>
            </a:r>
          </a:p>
          <a:p>
            <a:r>
              <a:rPr lang="ru-RU" dirty="0"/>
              <a:t>Крупные инвестиции в человеческий капитал начали осуществляться развитыми </a:t>
            </a:r>
            <a:r>
              <a:rPr lang="ru-RU" dirty="0" smtClean="0"/>
              <a:t>западными странами </a:t>
            </a:r>
            <a:r>
              <a:rPr lang="ru-RU" dirty="0"/>
              <a:t>во второй половине ХХ века. В США в послевоенный период произошло </a:t>
            </a:r>
            <a:r>
              <a:rPr lang="ru-RU" dirty="0" smtClean="0"/>
              <a:t>изменение принципов </a:t>
            </a:r>
            <a:r>
              <a:rPr lang="ru-RU" dirty="0"/>
              <a:t>инвестиционной политики и структуры капиталовложений. Наряду с материальным</a:t>
            </a:r>
            <a:br>
              <a:rPr lang="ru-RU" dirty="0"/>
            </a:br>
            <a:r>
              <a:rPr lang="ru-RU" dirty="0"/>
              <a:t>накоплением сформировалась многоотраслевая сфера инвестиций в развитие человека </a:t>
            </a:r>
            <a:r>
              <a:rPr lang="ru-RU" dirty="0" smtClean="0"/>
              <a:t>как физического </a:t>
            </a:r>
            <a:r>
              <a:rPr lang="ru-RU" dirty="0"/>
              <a:t>и социального </a:t>
            </a:r>
            <a:r>
              <a:rPr lang="ru-RU" dirty="0" smtClean="0"/>
              <a:t>субъекта.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001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dirty="0"/>
              <a:t> 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Сфера </a:t>
            </a:r>
            <a:r>
              <a:rPr lang="ru-RU" dirty="0"/>
              <a:t>нематериального накопления включает все государственные и частные затраты </a:t>
            </a:r>
            <a:r>
              <a:rPr lang="ru-RU" dirty="0" smtClean="0"/>
              <a:t>на здравоохранение, образование </a:t>
            </a:r>
            <a:r>
              <a:rPr lang="ru-RU" dirty="0"/>
              <a:t>и подготовку кадров, значительную часть расходов на науку и ряд </a:t>
            </a:r>
            <a:r>
              <a:rPr lang="ru-RU" dirty="0" smtClean="0"/>
              <a:t>социальных расходов</a:t>
            </a:r>
            <a:r>
              <a:rPr lang="ru-RU" dirty="0"/>
              <a:t>. При определении приоритетов расходования государственных и частных </a:t>
            </a:r>
            <a:r>
              <a:rPr lang="ru-RU" dirty="0" smtClean="0"/>
              <a:t>фондов основная </a:t>
            </a:r>
            <a:r>
              <a:rPr lang="ru-RU" dirty="0"/>
              <a:t>часть социальных затрат на человека </a:t>
            </a:r>
            <a:r>
              <a:rPr lang="ru-RU" dirty="0" smtClean="0"/>
              <a:t>в развитых странах уже </a:t>
            </a:r>
            <a:r>
              <a:rPr lang="ru-RU" dirty="0"/>
              <a:t>в1960-х годах была равна по </a:t>
            </a:r>
            <a:r>
              <a:rPr lang="ru-RU" dirty="0" smtClean="0"/>
              <a:t>значимости инвестициям </a:t>
            </a:r>
            <a:r>
              <a:rPr lang="ru-RU" dirty="0"/>
              <a:t>в материальную сферу, а в настоящее время является более </a:t>
            </a:r>
            <a:r>
              <a:rPr lang="ru-RU" dirty="0" smtClean="0"/>
              <a:t>приоритетной и на эти цели идут самые крупные инвестиции.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513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    Крупные </a:t>
            </a:r>
            <a:r>
              <a:rPr lang="ru-RU" dirty="0"/>
              <a:t>инвестиции в социальную сферу, науку</a:t>
            </a:r>
            <a:r>
              <a:rPr lang="ru-RU" dirty="0" smtClean="0"/>
              <a:t>, воспроизводство</a:t>
            </a:r>
            <a:br>
              <a:rPr lang="ru-RU" dirty="0" smtClean="0"/>
            </a:br>
            <a:r>
              <a:rPr lang="ru-RU" dirty="0" smtClean="0"/>
              <a:t>рабочей </a:t>
            </a:r>
            <a:r>
              <a:rPr lang="ru-RU" dirty="0"/>
              <a:t>силы связаны с развитием экономики и научно-техническим прогрессом</a:t>
            </a:r>
            <a:r>
              <a:rPr lang="ru-RU" dirty="0" smtClean="0"/>
              <a:t>, являясь </a:t>
            </a:r>
            <a:r>
              <a:rPr lang="ru-RU" dirty="0"/>
              <a:t>их причиной и одновременно следствием. При этом в развитых странах </a:t>
            </a:r>
            <a:r>
              <a:rPr lang="ru-RU" dirty="0" smtClean="0"/>
              <a:t>постоянно улучшается </a:t>
            </a:r>
            <a:r>
              <a:rPr lang="ru-RU" dirty="0"/>
              <a:t>здоровье населения, что выражается в росте ожидаемой продолжительности </a:t>
            </a:r>
            <a:r>
              <a:rPr lang="ru-RU" dirty="0" smtClean="0"/>
              <a:t>жизни.</a:t>
            </a:r>
          </a:p>
          <a:p>
            <a:pPr marL="0" indent="0" algn="just">
              <a:buNone/>
            </a:pPr>
            <a:r>
              <a:rPr lang="ru-RU" dirty="0"/>
              <a:t>Инвестиции в здоровье – это очевидное общественное благо.</a:t>
            </a:r>
          </a:p>
          <a:p>
            <a:pPr marL="0" indent="0" algn="just">
              <a:buNone/>
            </a:pPr>
            <a:r>
              <a:rPr lang="ru-RU" dirty="0" smtClean="0"/>
              <a:t>Тем самым можно утверждать о высокой значимости фактора человеческого капитала для формирования современной конкурентоспособной экономики.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190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Существуют неизбежные потери здоровья при любых социально-экономических условиях</a:t>
            </a:r>
            <a:r>
              <a:rPr lang="ru-RU" dirty="0" smtClean="0"/>
              <a:t>, поскольку </a:t>
            </a:r>
            <a:r>
              <a:rPr lang="ru-RU" dirty="0"/>
              <a:t>люди, вероятно, всегда будут в определенной степени подвержены болезням и смерти.</a:t>
            </a:r>
            <a:br>
              <a:rPr lang="ru-RU" dirty="0"/>
            </a:br>
            <a:r>
              <a:rPr lang="ru-RU" dirty="0"/>
              <a:t>В то же время существуют потери общественного здоровья, которых можно избежать при </a:t>
            </a:r>
            <a:r>
              <a:rPr lang="ru-RU" dirty="0" smtClean="0"/>
              <a:t>помощи научно </a:t>
            </a:r>
            <a:r>
              <a:rPr lang="ru-RU" dirty="0"/>
              <a:t>обоснованной инвестиционной политики в социальной сфере и в </a:t>
            </a:r>
            <a:r>
              <a:rPr lang="ru-RU" dirty="0" smtClean="0"/>
              <a:t>области здравоохранения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873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Индивидуальное здоровье отдельного человека явление, в значительной степени, случайное.</a:t>
            </a:r>
            <a:br>
              <a:rPr lang="ru-RU" dirty="0"/>
            </a:br>
            <a:r>
              <a:rPr lang="ru-RU" dirty="0"/>
              <a:t>Оно может быть обусловлено преимущественно эндогенными факторами и зависит от </a:t>
            </a:r>
            <a:r>
              <a:rPr lang="ru-RU" dirty="0" smtClean="0"/>
              <a:t>множества случайных </a:t>
            </a:r>
            <a:r>
              <a:rPr lang="ru-RU" dirty="0"/>
              <a:t>внешних процессов и явлений. Параметры индивидуального здоровья не могут </a:t>
            </a:r>
            <a:r>
              <a:rPr lang="ru-RU" dirty="0" smtClean="0"/>
              <a:t>служить основанием </a:t>
            </a:r>
            <a:r>
              <a:rPr lang="ru-RU" dirty="0"/>
              <a:t>для принятия решений, направленных на оптимизацию условий жизни больших групп</a:t>
            </a:r>
            <a:br>
              <a:rPr lang="ru-RU" dirty="0"/>
            </a:br>
            <a:r>
              <a:rPr lang="ru-RU" dirty="0"/>
              <a:t>населения. Уровень же здоровья достаточно представительной группы </a:t>
            </a:r>
            <a:r>
              <a:rPr lang="ru-RU" dirty="0" smtClean="0"/>
              <a:t>людей (усредненный уровень </a:t>
            </a:r>
            <a:r>
              <a:rPr lang="ru-RU" dirty="0"/>
              <a:t>здоровья) – всегда служит показателем благотворного или негативного </a:t>
            </a:r>
            <a:r>
              <a:rPr lang="ru-RU" dirty="0" smtClean="0"/>
              <a:t>влияния внешней среды </a:t>
            </a:r>
            <a:r>
              <a:rPr lang="ru-RU" dirty="0"/>
              <a:t>на население. Для решения социальных, экономических, </a:t>
            </a:r>
            <a:r>
              <a:rPr lang="ru-RU" dirty="0" smtClean="0"/>
              <a:t>политических проблем</a:t>
            </a:r>
            <a:r>
              <a:rPr lang="ru-RU" dirty="0"/>
              <a:t>, при которых необходимо учитывать качество здоровья всего населения, </a:t>
            </a:r>
            <a:r>
              <a:rPr lang="ru-RU" dirty="0" smtClean="0"/>
              <a:t>используется понятие </a:t>
            </a:r>
            <a:r>
              <a:rPr lang="ru-RU" dirty="0"/>
              <a:t>общественное (или популяционное) здоровье.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37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</a:t>
            </a:r>
            <a:r>
              <a:rPr lang="ru-RU" dirty="0"/>
              <a:t> 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 Таким образом здоровье является важнейшей экономической </a:t>
            </a:r>
            <a:r>
              <a:rPr lang="ru-RU" dirty="0" smtClean="0"/>
              <a:t>категорией, особо ценным товаром, к которому и надо относиться особенно. Общество часто расценивает равенство и справедливость как неотъемлемую часть предоставления медицинских услуг, чего нельзя сказать о других услугах и службах.</a:t>
            </a:r>
          </a:p>
          <a:p>
            <a:pPr marL="0" indent="0" algn="just">
              <a:buNone/>
            </a:pPr>
            <a:r>
              <a:rPr lang="ru-RU" dirty="0" smtClean="0"/>
              <a:t>Спрос на здоровье, природа их предложения и их взаимодействие со спросом также представляют собой особое отношение.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64528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Здоровье</a:t>
            </a:r>
            <a:r>
              <a:rPr lang="ru-RU" dirty="0"/>
              <a:t> в экономическом аспекте – это результат труда как </a:t>
            </a:r>
            <a:r>
              <a:rPr lang="ru-RU" dirty="0" err="1"/>
              <a:t>услугопроизводящей</a:t>
            </a:r>
            <a:r>
              <a:rPr lang="ru-RU" dirty="0"/>
              <a:t> деятельности в здравоохранении.   </a:t>
            </a:r>
          </a:p>
          <a:p>
            <a:r>
              <a:rPr lang="ru-RU" dirty="0"/>
              <a:t>Современное здравоохранение располагает огромным материально-техническим ресурсом.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соединении объекта труда (человек) и средств труда (материально-технические ресурсы) в здравоохранении может начаться процесс производства медицинской услуги.</a:t>
            </a:r>
          </a:p>
        </p:txBody>
      </p:sp>
    </p:spTree>
    <p:extLst>
      <p:ext uri="{BB962C8B-B14F-4D97-AF65-F5344CB8AC3E}">
        <p14:creationId xmlns:p14="http://schemas.microsoft.com/office/powerpoint/2010/main" val="2393172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Услуга</a:t>
            </a:r>
            <a:r>
              <a:rPr lang="ru-RU" dirty="0" smtClean="0"/>
              <a:t> </a:t>
            </a:r>
            <a:r>
              <a:rPr lang="ru-RU" dirty="0"/>
              <a:t>по охране и укреплению здоровья – </a:t>
            </a:r>
            <a:r>
              <a:rPr lang="ru-RU" b="1" dirty="0"/>
              <a:t>это товар</a:t>
            </a:r>
            <a:r>
              <a:rPr lang="ru-RU" dirty="0"/>
              <a:t>, подобный всей массе товаров, которыми являются все жизненные блага</a:t>
            </a:r>
            <a:r>
              <a:rPr lang="ru-RU" dirty="0" smtClean="0"/>
              <a:t>. </a:t>
            </a:r>
            <a:r>
              <a:rPr lang="ru-RU" b="1" dirty="0"/>
              <a:t>Медицинская услуга </a:t>
            </a:r>
            <a:r>
              <a:rPr lang="ru-RU" dirty="0"/>
              <a:t>– это профессиональные действия, направленные на сохранение или поддержание оптимального уровня здоровья индивидуума.</a:t>
            </a:r>
          </a:p>
          <a:p>
            <a:pPr marL="0" indent="0" algn="just">
              <a:buNone/>
            </a:pPr>
            <a:r>
              <a:rPr lang="ru-RU" b="1" dirty="0" smtClean="0"/>
              <a:t>     </a:t>
            </a:r>
            <a:r>
              <a:rPr lang="ru-RU" b="1" dirty="0"/>
              <a:t>Услуга</a:t>
            </a:r>
            <a:r>
              <a:rPr lang="ru-RU" dirty="0"/>
              <a:t> (товар) - объект рыночных </a:t>
            </a:r>
            <a:r>
              <a:rPr lang="ru-RU" dirty="0" smtClean="0"/>
              <a:t>отношений, сделок, продаж.</a:t>
            </a:r>
          </a:p>
          <a:p>
            <a:pPr marL="0" indent="0" algn="just">
              <a:buNone/>
            </a:pPr>
            <a:r>
              <a:rPr lang="ru-RU" dirty="0" smtClean="0"/>
              <a:t>На рынке любого товара, в том числе и на рынке услуг здравоохранения, взаимодействуют два исходных параметра, важнейших для экономического анализа – спрос и предложение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525236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9897"/>
            <a:ext cx="8602362" cy="724773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Спрос </a:t>
            </a:r>
            <a:r>
              <a:rPr lang="ru-RU" dirty="0"/>
              <a:t>— количество медицинских услуг, которое желают и могут приобрести пациенты за некоторый период времени по определенной </a:t>
            </a:r>
            <a:r>
              <a:rPr lang="ru-RU" dirty="0" smtClean="0"/>
              <a:t>цене. Спрос </a:t>
            </a:r>
            <a:r>
              <a:rPr lang="ru-RU" dirty="0"/>
              <a:t>определяется как совокупность потребностей. </a:t>
            </a:r>
            <a:endParaRPr lang="ru-RU" dirty="0" smtClean="0"/>
          </a:p>
          <a:p>
            <a:r>
              <a:rPr lang="ru-RU" i="1" dirty="0"/>
              <a:t>Предложение — </a:t>
            </a:r>
            <a:r>
              <a:rPr lang="ru-RU" dirty="0"/>
              <a:t>это количество медицинских услуг, которое врачи могут оказать в определенный период времени по определенной цене. На предложение влияют такие факторы, как количество врачей, стоимость медицинского оборудования, технология лечения, налоги, новые конкуренты.</a:t>
            </a:r>
          </a:p>
        </p:txBody>
      </p:sp>
    </p:spTree>
    <p:extLst>
      <p:ext uri="{BB962C8B-B14F-4D97-AF65-F5344CB8AC3E}">
        <p14:creationId xmlns:p14="http://schemas.microsoft.com/office/powerpoint/2010/main" val="4115784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Спрос выражает экономические интересы пациента, который заинтересо­ван получить медицинскую услугу надлежащего качества по низкой цене, а пред­ложение — экономический интерес врача, которому выгодно продать услугу дороже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Цена — это главный сигнал рынка для решения вопроса о том, куда вкладывать деньги, снижать ли затраты, повышать ли качество медицинских услуг и товаров медицинского назначения, расширять ли комплекс услуг.</a:t>
            </a:r>
          </a:p>
        </p:txBody>
      </p:sp>
    </p:spTree>
    <p:extLst>
      <p:ext uri="{BB962C8B-B14F-4D97-AF65-F5344CB8AC3E}">
        <p14:creationId xmlns:p14="http://schemas.microsoft.com/office/powerpoint/2010/main" val="555739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 smtClean="0"/>
          </a:p>
          <a:p>
            <a:pPr algn="just"/>
            <a:r>
              <a:rPr lang="ru-RU" dirty="0"/>
              <a:t>Потребление же здоровья — это реальная жизнь каждого человека и всех воз­можных совокупностей людей.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Рыночное предложение отражает </a:t>
            </a:r>
            <a:r>
              <a:rPr lang="ru-RU" dirty="0"/>
              <a:t>потенциальные возможности рынка услуг </a:t>
            </a:r>
            <a:r>
              <a:rPr lang="ru-RU" dirty="0" smtClean="0"/>
              <a:t>здравоохранения. </a:t>
            </a:r>
          </a:p>
        </p:txBody>
      </p:sp>
    </p:spTree>
    <p:extLst>
      <p:ext uri="{BB962C8B-B14F-4D97-AF65-F5344CB8AC3E}">
        <p14:creationId xmlns:p14="http://schemas.microsoft.com/office/powerpoint/2010/main" val="759780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      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Услуги здравоохранения представляют собой деятельность медицинских работников, имеющую своим результатом полезный эффект восстановления, поддержания и укрепления здоровья. Продукт медицинской деятельности формируется в процессе оказания медицинской услуги. Медицинская деятельность не завершается созданием материальных благ, не завершается актом их присвоения. Медицинская деятельность направлена на изменение состояния объекта, которым является человек. Задача медицинской деятельности – не создавать какое-либо благо, которое может быть присвоено, а изменить неблагоприятное состояние человека до такого состояния, которое можно считать благом.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39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     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Медицинская услуга имеет результат в виде полезного эффекта охраны и укрепления здоровья.</a:t>
            </a:r>
          </a:p>
          <a:p>
            <a:pPr marL="0" indent="0" algn="just">
              <a:buNone/>
            </a:pPr>
            <a:r>
              <a:rPr lang="ru-RU" sz="4000" dirty="0"/>
              <a:t> </a:t>
            </a:r>
            <a:r>
              <a:rPr lang="ru-RU" dirty="0"/>
              <a:t>Медицинские услуги могут быть профилактическими, диагностическими, лечебными, </a:t>
            </a:r>
          </a:p>
          <a:p>
            <a:pPr marL="0" indent="0" algn="just">
              <a:buNone/>
            </a:pPr>
            <a:r>
              <a:rPr lang="ru-RU" dirty="0"/>
              <a:t>реабилитационными, </a:t>
            </a:r>
            <a:r>
              <a:rPr lang="ru-RU" dirty="0" err="1"/>
              <a:t>парамедицинскими</a:t>
            </a:r>
            <a:r>
              <a:rPr lang="ru-RU" dirty="0"/>
              <a:t>, сервисными и т.д. </a:t>
            </a:r>
          </a:p>
          <a:p>
            <a:pPr marL="0" indent="0" algn="just">
              <a:buNone/>
            </a:pPr>
            <a:r>
              <a:rPr lang="ru-RU" dirty="0"/>
              <a:t>Свойства медицинских услуг:</a:t>
            </a:r>
          </a:p>
          <a:p>
            <a:pPr algn="just"/>
            <a:r>
              <a:rPr lang="ru-RU" dirty="0"/>
              <a:t>Неосязаемость услуги до ее получения;</a:t>
            </a:r>
          </a:p>
          <a:p>
            <a:pPr algn="just"/>
            <a:r>
              <a:rPr lang="ru-RU" dirty="0"/>
              <a:t>Неразрывность производства потребления услуги;</a:t>
            </a:r>
          </a:p>
          <a:p>
            <a:pPr algn="just"/>
            <a:r>
              <a:rPr lang="ru-RU" dirty="0"/>
              <a:t>Неоднородность и изменчивость качества;</a:t>
            </a:r>
          </a:p>
          <a:p>
            <a:pPr algn="just"/>
            <a:r>
              <a:rPr lang="ru-RU" dirty="0"/>
              <a:t>Неспособность услуг к сохранению впрок (сиюминутность).</a:t>
            </a:r>
          </a:p>
        </p:txBody>
      </p:sp>
    </p:spTree>
    <p:extLst>
      <p:ext uri="{BB962C8B-B14F-4D97-AF65-F5344CB8AC3E}">
        <p14:creationId xmlns:p14="http://schemas.microsoft.com/office/powerpoint/2010/main" val="690218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      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just"/>
            <a:r>
              <a:rPr lang="ru-RU" dirty="0" smtClean="0"/>
              <a:t>Неосязаемость </a:t>
            </a:r>
            <a:r>
              <a:rPr lang="ru-RU" dirty="0"/>
              <a:t>услуг проявляется прежде всего в невозможности продемонстрировать их эффект конкретному пациенту вплоть до непосредственного предоставления. Ни одному пациенту никогда не удается заранее узнать все о полезном эффекте и побочном действии оказываемых ему услуг. Оценка полезности данной услуги пациенту и возможном побочном эффекте проводится обычно по аналогии оказания подобных услуг другим пациентам.</a:t>
            </a: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077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      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Неразрывность процессов предоставления и потребления. </a:t>
            </a:r>
            <a:r>
              <a:rPr lang="ru-RU" dirty="0"/>
              <a:t>Потребление значительной части услуг здравоохранения совпадает с их производством во времени и пространстве, что естественно вытекает из их индивидуального характера. Эта особенность связана с тем, что указанные процессы осуществляются при непосредственном взаимодействии субъекта и объекта медицинской деятельности. В большинстве случаев оказание медицинской помощи требует непосредственного участия в этом процессе не только медработников, но и пациентов-потребителей медицинских услуг. Не являются исключением из этого правила и услуги, связанные с созданием вещественных объектов – кардиостимуляторов, зубных протезов, ортопедических изделий. На различных этапах оказания этих услуг все же неизбежно возникает потребность в непосредственном контакте между производителем услуг и их потребителем.</a:t>
            </a:r>
          </a:p>
        </p:txBody>
      </p:sp>
    </p:spTree>
    <p:extLst>
      <p:ext uri="{BB962C8B-B14F-4D97-AF65-F5344CB8AC3E}">
        <p14:creationId xmlns:p14="http://schemas.microsoft.com/office/powerpoint/2010/main" val="117875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dirty="0"/>
              <a:t> 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Общественное здоровье – основной признак, основное свойство человеческой общности, </a:t>
            </a:r>
            <a:r>
              <a:rPr lang="ru-RU" dirty="0" smtClean="0"/>
              <a:t>ее естественное </a:t>
            </a:r>
            <a:r>
              <a:rPr lang="ru-RU" dirty="0"/>
              <a:t>состояние, отражающее индивидуальные приспособительные реакции </a:t>
            </a:r>
            <a:r>
              <a:rPr lang="ru-RU" dirty="0" smtClean="0"/>
              <a:t>каждого сочлена </a:t>
            </a:r>
            <a:r>
              <a:rPr lang="ru-RU" dirty="0"/>
              <a:t>общности людей и способность всей общности в конкретных условиях наиболее</a:t>
            </a:r>
            <a:br>
              <a:rPr lang="ru-RU" dirty="0"/>
            </a:br>
            <a:r>
              <a:rPr lang="ru-RU" dirty="0"/>
              <a:t>эффективно осуществлять свои социальные и биологические функции. В различных </a:t>
            </a:r>
            <a:r>
              <a:rPr lang="ru-RU" dirty="0" smtClean="0"/>
              <a:t>социально-экономических</a:t>
            </a:r>
            <a:r>
              <a:rPr lang="ru-RU" dirty="0"/>
              <a:t>, эколого-гигиенических, природных условиях параметры общественного </a:t>
            </a:r>
            <a:r>
              <a:rPr lang="ru-RU" dirty="0" smtClean="0"/>
              <a:t>здоровья могут </a:t>
            </a:r>
            <a:r>
              <a:rPr lang="ru-RU" dirty="0"/>
              <a:t>существенно отличаться друг от друга. Это обстоятельство позволяет говорить о разном</a:t>
            </a:r>
            <a:br>
              <a:rPr lang="ru-RU" dirty="0"/>
            </a:br>
            <a:r>
              <a:rPr lang="ru-RU" dirty="0"/>
              <a:t>качестве общественного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3331396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Услуги здравоохранения не могут накапливаться, сохраняться в течение определенного отрезка времени. В отличие от товаров медицинского назначения, медицинские услуги неотделимы от того, кто их поставляет, они не подлежат хранению и накоплению с целью последующей реализации. Данный признак вытекает из невещественного характера, совпадения производства и потребления услуги во времени и пространстве. Эти услуги нельзя заготовить и хранить до появления спроса, а затем предоставить их со склада на рынок. Услуга не существует до её предоставления, что делает невозможным сравнение и оценку услуги до её получения.</a:t>
            </a:r>
          </a:p>
        </p:txBody>
      </p:sp>
    </p:spTree>
    <p:extLst>
      <p:ext uri="{BB962C8B-B14F-4D97-AF65-F5344CB8AC3E}">
        <p14:creationId xmlns:p14="http://schemas.microsoft.com/office/powerpoint/2010/main" val="4062798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Сложность структуры медицинской услуги. </a:t>
            </a:r>
            <a:r>
              <a:rPr lang="ru-RU" dirty="0"/>
              <a:t>Услуги здравоохранения достаточно часто имеют сложную структуру, то есть являются результатом деятельности нескольких категорий медицинских работников. В целом медицинская услуга охватывает всю жизнь человека, и в её оказании потенциально могут участвовать многие медицинские работники. На эту особенность влияет непрерывно возрастающая </a:t>
            </a:r>
            <a:r>
              <a:rPr lang="ru-RU" dirty="0" err="1"/>
              <a:t>техноемкость</a:t>
            </a:r>
            <a:r>
              <a:rPr lang="ru-RU" dirty="0"/>
              <a:t> современной медицины. Например, выделяют диагностические медицинские услуги врача-клинициста и врача-инструменталиста, услуги среднего медперсонала и т.п.</a:t>
            </a:r>
          </a:p>
        </p:txBody>
      </p:sp>
    </p:spTree>
    <p:extLst>
      <p:ext uri="{BB962C8B-B14F-4D97-AF65-F5344CB8AC3E}">
        <p14:creationId xmlns:p14="http://schemas.microsoft.com/office/powerpoint/2010/main" val="3693999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Медицинской услуге присуща неоднородность качества. Оказание медицинской услуги это творческий процесс, связанный с множеством факторов риска, неопределенностью конечного эффекта и поэтому изначально не может быть однородным. Например, во многом качество медицинских услуг зависит  от того, кто и в каких условиях их оказывает, и даже в какое время суток. Например, это может быть начинающий врач или опытный доктор, условия небольшой больницы или крупная многопрофильная клиника, дневное или ночное время (что напрямую связано с усталостью персонала) и т.п. Одна из важных причин неоднородности качества медицинских услуг – уникальность клинической картины каждого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1610004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smtClean="0"/>
          </a:p>
          <a:p>
            <a:r>
              <a:rPr lang="ru-RU" b="1" smtClean="0"/>
              <a:t>Недостаточная </a:t>
            </a:r>
            <a:r>
              <a:rPr lang="ru-RU" b="1" dirty="0"/>
              <a:t>объективность оценки результативности медицинской услуги. </a:t>
            </a:r>
            <a:r>
              <a:rPr lang="ru-RU" dirty="0"/>
              <a:t>Для медицинских услуг характерна недостаточная объективность оценки её результативности. Это напрямую связано с такими признаками медицинской услуги, как неосязаемость и неоднородность качества. </a:t>
            </a:r>
          </a:p>
        </p:txBody>
      </p:sp>
    </p:spTree>
    <p:extLst>
      <p:ext uri="{BB962C8B-B14F-4D97-AF65-F5344CB8AC3E}">
        <p14:creationId xmlns:p14="http://schemas.microsoft.com/office/powerpoint/2010/main" val="4950540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 Для </a:t>
            </a:r>
            <a:r>
              <a:rPr lang="ru-RU" dirty="0"/>
              <a:t>обычных товаров и услуг признанным мерилом стоимости является рыночная цена, но для здоровья это не так. </a:t>
            </a:r>
            <a:r>
              <a:rPr lang="ru-RU" dirty="0" smtClean="0"/>
              <a:t>Поэтому</a:t>
            </a:r>
            <a:r>
              <a:rPr lang="ru-RU" dirty="0"/>
              <a:t>, рискуя получить неоднозначные результаты и признавая методологические трудности, мы </a:t>
            </a:r>
            <a:r>
              <a:rPr lang="ru-RU" dirty="0" smtClean="0"/>
              <a:t>должны </a:t>
            </a:r>
            <a:r>
              <a:rPr lang="ru-RU" dirty="0"/>
              <a:t>установить стоимость, которую люди </a:t>
            </a:r>
            <a:r>
              <a:rPr lang="ru-RU" dirty="0" smtClean="0"/>
              <a:t>присваивают </a:t>
            </a:r>
            <a:r>
              <a:rPr lang="ru-RU" dirty="0"/>
              <a:t>здоровью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Это </a:t>
            </a:r>
            <a:r>
              <a:rPr lang="ru-RU" dirty="0"/>
              <a:t>возможно, если </a:t>
            </a:r>
            <a:r>
              <a:rPr lang="ru-RU" dirty="0" smtClean="0"/>
              <a:t>проанализировать </a:t>
            </a:r>
            <a:r>
              <a:rPr lang="ru-RU" dirty="0"/>
              <a:t>действия людей или их ответы на вопросы, связанные с реальными или воображаемыми </a:t>
            </a:r>
            <a:r>
              <a:rPr lang="ru-RU" dirty="0" smtClean="0"/>
              <a:t>ситуациями</a:t>
            </a:r>
            <a:r>
              <a:rPr lang="ru-RU" dirty="0"/>
              <a:t>, в которых требуется выбирать между деньгами и здоровьем.</a:t>
            </a:r>
          </a:p>
        </p:txBody>
      </p:sp>
    </p:spTree>
    <p:extLst>
      <p:ext uri="{BB962C8B-B14F-4D97-AF65-F5344CB8AC3E}">
        <p14:creationId xmlns:p14="http://schemas.microsoft.com/office/powerpoint/2010/main" val="3693373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 Выясняется</a:t>
            </a:r>
            <a:r>
              <a:rPr lang="ru-RU" dirty="0"/>
              <a:t>, что крепкое здоровье означает весьма существенный прирост общественного благополучия: куда больше, чем получается при других, более распространенных (но неполных) способах оценки, и слишком </a:t>
            </a:r>
            <a:r>
              <a:rPr lang="ru-RU" dirty="0" smtClean="0"/>
              <a:t>большой</a:t>
            </a:r>
            <a:r>
              <a:rPr lang="ru-RU" dirty="0"/>
              <a:t>, чтобы игнорировать его при разработке </a:t>
            </a:r>
            <a:r>
              <a:rPr lang="ru-RU" dirty="0" smtClean="0"/>
              <a:t>государственной </a:t>
            </a:r>
            <a:r>
              <a:rPr lang="ru-RU" dirty="0"/>
              <a:t>политики.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    Оценив </a:t>
            </a:r>
            <a:r>
              <a:rPr lang="ru-RU" dirty="0"/>
              <a:t>в рамках этой концепции изменение </a:t>
            </a:r>
            <a:r>
              <a:rPr lang="ru-RU" dirty="0" smtClean="0"/>
              <a:t>средней </a:t>
            </a:r>
            <a:r>
              <a:rPr lang="ru-RU" dirty="0"/>
              <a:t>продолжительности жизни в Европейском </a:t>
            </a:r>
            <a:r>
              <a:rPr lang="ru-RU" dirty="0" smtClean="0"/>
              <a:t>регионе </a:t>
            </a:r>
            <a:r>
              <a:rPr lang="ru-RU" dirty="0"/>
              <a:t>ВОЗ, можно выразить соответствующий экономический урон или выгоду в денежной </a:t>
            </a:r>
            <a:r>
              <a:rPr lang="ru-RU" dirty="0" smtClean="0"/>
              <a:t>форме.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513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http://im0-tub.yandex.net/i?id=41173353&amp;tov=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4643439"/>
            <a:ext cx="7858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 descr="http://im2-tub.yandex.net/i?id=18652328&amp;tov=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4286251"/>
            <a:ext cx="121443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1" descr="http://im0-tub.yandex.net/i?id=39456363&amp;tov=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6" y="3714751"/>
            <a:ext cx="1357313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 descr="http://im0-tub.yandex.net/i?id=48055870&amp;tov=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1" y="2857500"/>
            <a:ext cx="192881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33" descr="Картинка 15 из 8919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4" y="2143125"/>
            <a:ext cx="23574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4001" y="6143625"/>
            <a:ext cx="135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200"/>
              <a:t>Первобытный</a:t>
            </a:r>
          </a:p>
          <a:p>
            <a:pPr algn="ctr"/>
            <a:r>
              <a:rPr lang="ru-RU" altLang="ru-RU" sz="1200"/>
              <a:t>человек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2711450" y="6092826"/>
            <a:ext cx="1511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Средние века</a:t>
            </a: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4224338" y="5949951"/>
            <a:ext cx="1439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Конец 19 века</a:t>
            </a: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5808663" y="5805488"/>
            <a:ext cx="1943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Середина 20 века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8040689" y="5734051"/>
            <a:ext cx="2376487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Начало 21 века. </a:t>
            </a:r>
          </a:p>
          <a:p>
            <a:pPr>
              <a:spcBef>
                <a:spcPct val="50000"/>
              </a:spcBef>
            </a:pPr>
            <a:r>
              <a:rPr lang="ru-RU" altLang="ru-RU"/>
              <a:t>В экономически развитых странах</a:t>
            </a:r>
          </a:p>
        </p:txBody>
      </p:sp>
      <p:cxnSp>
        <p:nvCxnSpPr>
          <p:cNvPr id="28" name="Прямая со стрелкой 27"/>
          <p:cNvCxnSpPr>
            <a:cxnSpLocks noChangeShapeType="1"/>
          </p:cNvCxnSpPr>
          <p:nvPr/>
        </p:nvCxnSpPr>
        <p:spPr bwMode="auto">
          <a:xfrm flipV="1">
            <a:off x="1952626" y="714375"/>
            <a:ext cx="8501063" cy="3214688"/>
          </a:xfrm>
          <a:prstGeom prst="straightConnector1">
            <a:avLst/>
          </a:prstGeom>
          <a:noFill/>
          <a:ln w="47625" algn="ctr">
            <a:solidFill>
              <a:srgbClr val="4A7EBB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703388" y="4149726"/>
            <a:ext cx="963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/>
              <a:t>18 лет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2927351" y="3789364"/>
            <a:ext cx="963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/>
              <a:t>26 лет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295776" y="3213101"/>
            <a:ext cx="1330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/>
              <a:t>30-45 лет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238876" y="2214564"/>
            <a:ext cx="1438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/>
              <a:t>70 лет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7608889" y="1557339"/>
            <a:ext cx="249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ru-RU" sz="2000" b="1"/>
              <a:t>80-84 года</a:t>
            </a:r>
          </a:p>
        </p:txBody>
      </p:sp>
      <p:sp>
        <p:nvSpPr>
          <p:cNvPr id="90135" name="Rectangle 23"/>
          <p:cNvSpPr>
            <a:spLocks noChangeArrowheads="1"/>
          </p:cNvSpPr>
          <p:nvPr/>
        </p:nvSpPr>
        <p:spPr bwMode="auto">
          <a:xfrm>
            <a:off x="1919289" y="692151"/>
            <a:ext cx="705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chemeClr val="hlink"/>
                </a:solidFill>
              </a:rPr>
              <a:t>         Продолжительность жизни 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5245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31" grpId="0"/>
      <p:bldP spid="22" grpId="0"/>
      <p:bldP spid="23" grpId="0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В </a:t>
            </a:r>
            <a:r>
              <a:rPr lang="ru-RU" dirty="0"/>
              <a:t>странах западной части региона средняя продолжительность жизни с 1970 по </a:t>
            </a:r>
            <a:r>
              <a:rPr lang="ru-RU" dirty="0" smtClean="0"/>
              <a:t>2020 </a:t>
            </a:r>
            <a:r>
              <a:rPr lang="ru-RU" dirty="0"/>
              <a:t>г. </a:t>
            </a:r>
            <a:r>
              <a:rPr lang="ru-RU" dirty="0" smtClean="0"/>
              <a:t>заметно </a:t>
            </a:r>
            <a:r>
              <a:rPr lang="ru-RU" dirty="0"/>
              <a:t>выросла. Связанное с этим повышение благо состояния составило в разных странах 29–38% от ВВП и намного превысило национальные </a:t>
            </a:r>
            <a:r>
              <a:rPr lang="ru-RU" dirty="0" smtClean="0"/>
              <a:t>расходы </a:t>
            </a:r>
            <a:r>
              <a:rPr lang="ru-RU" dirty="0"/>
              <a:t>на здравоохранение.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    С </a:t>
            </a:r>
            <a:r>
              <a:rPr lang="ru-RU" dirty="0"/>
              <a:t>ростом средней продолжительности жизни будет увеличиваться возраст фактического ухода на пенсию, это может смягчить </a:t>
            </a:r>
            <a:r>
              <a:rPr lang="ru-RU" dirty="0" smtClean="0"/>
              <a:t>отрицательные </a:t>
            </a:r>
            <a:r>
              <a:rPr lang="ru-RU" dirty="0"/>
              <a:t>экономические последствия, связанные со старением общества. В этом случае положительное влияние более крепкого здоровья на рынок труда, а значит, и на экономику в целом может заключаться в том, что больше здоровых пожилых людей </a:t>
            </a:r>
            <a:r>
              <a:rPr lang="ru-RU" dirty="0" smtClean="0"/>
              <a:t>продолжают </a:t>
            </a:r>
            <a:r>
              <a:rPr lang="ru-RU" dirty="0"/>
              <a:t>работать</a:t>
            </a:r>
          </a:p>
        </p:txBody>
      </p:sp>
    </p:spTree>
    <p:extLst>
      <p:ext uri="{BB962C8B-B14F-4D97-AF65-F5344CB8AC3E}">
        <p14:creationId xmlns:p14="http://schemas.microsoft.com/office/powerpoint/2010/main" val="19971044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 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В то же время, ожидания</a:t>
            </a:r>
            <a:r>
              <a:rPr lang="ru-RU" dirty="0"/>
              <a:t>, что </a:t>
            </a:r>
            <a:r>
              <a:rPr lang="ru-RU" dirty="0" smtClean="0"/>
              <a:t>укрепление </a:t>
            </a:r>
            <a:r>
              <a:rPr lang="ru-RU" dirty="0"/>
              <a:t>здоровья замедлит в будущем рост </a:t>
            </a:r>
            <a:r>
              <a:rPr lang="ru-RU" dirty="0" smtClean="0"/>
              <a:t>расходов </a:t>
            </a:r>
            <a:r>
              <a:rPr lang="ru-RU" dirty="0"/>
              <a:t>на медицинское обслуживание или даже </a:t>
            </a:r>
            <a:r>
              <a:rPr lang="ru-RU" dirty="0" smtClean="0"/>
              <a:t>приведет </a:t>
            </a:r>
            <a:r>
              <a:rPr lang="ru-RU" dirty="0"/>
              <a:t>к их снижению, не подтверждается </a:t>
            </a:r>
            <a:r>
              <a:rPr lang="ru-RU" dirty="0" smtClean="0"/>
              <a:t>исследованиями. </a:t>
            </a:r>
            <a:r>
              <a:rPr lang="ru-RU" dirty="0"/>
              <a:t>Даже если укрепление здоровья в некоторых случаях снижает расходы на </a:t>
            </a:r>
            <a:r>
              <a:rPr lang="ru-RU" dirty="0" smtClean="0"/>
              <a:t>медицинское </a:t>
            </a:r>
            <a:r>
              <a:rPr lang="ru-RU" dirty="0"/>
              <a:t>обслуживание, другие факторы, ведущие к росту расходов, в особенности технический </a:t>
            </a:r>
            <a:r>
              <a:rPr lang="ru-RU" dirty="0" smtClean="0"/>
              <a:t>прогресс</a:t>
            </a:r>
            <a:r>
              <a:rPr lang="ru-RU" dirty="0"/>
              <a:t>, намного перекроют такую экономию. С другой стороны, гипотеза о том, что более крепкое здоровье само по себе ведет к росту медицинских расходов, тоже не подтверждается.</a:t>
            </a:r>
          </a:p>
        </p:txBody>
      </p:sp>
    </p:spTree>
    <p:extLst>
      <p:ext uri="{BB962C8B-B14F-4D97-AF65-F5344CB8AC3E}">
        <p14:creationId xmlns:p14="http://schemas.microsoft.com/office/powerpoint/2010/main" val="13783408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Хотя </a:t>
            </a:r>
            <a:r>
              <a:rPr lang="ru-RU" dirty="0"/>
              <a:t>более крепкое здоровье приносит </a:t>
            </a:r>
            <a:r>
              <a:rPr lang="ru-RU" dirty="0" smtClean="0"/>
              <a:t>ощутимые </a:t>
            </a:r>
            <a:r>
              <a:rPr lang="ru-RU" dirty="0"/>
              <a:t>экономические выгоды на </a:t>
            </a:r>
            <a:r>
              <a:rPr lang="ru-RU" dirty="0" smtClean="0"/>
              <a:t>микро </a:t>
            </a:r>
            <a:r>
              <a:rPr lang="ru-RU" dirty="0"/>
              <a:t>и </a:t>
            </a:r>
            <a:r>
              <a:rPr lang="ru-RU" dirty="0" smtClean="0"/>
              <a:t>макроэкономическом </a:t>
            </a:r>
            <a:r>
              <a:rPr lang="ru-RU" dirty="0"/>
              <a:t>уровне, а в некоторых случаях может снизить будущие медицинские расходы, эти </a:t>
            </a:r>
            <a:r>
              <a:rPr lang="ru-RU" dirty="0" smtClean="0"/>
              <a:t>выгоды </a:t>
            </a:r>
            <a:r>
              <a:rPr lang="ru-RU" dirty="0"/>
              <a:t>зачастую очень малы в сравнении с </a:t>
            </a:r>
            <a:r>
              <a:rPr lang="ru-RU" dirty="0" smtClean="0"/>
              <a:t>повышением </a:t>
            </a:r>
            <a:r>
              <a:rPr lang="ru-RU" dirty="0"/>
              <a:t>благосостояния, выраженном в стоимости, </a:t>
            </a:r>
            <a:r>
              <a:rPr lang="ru-RU" dirty="0" smtClean="0"/>
              <a:t>которую </a:t>
            </a:r>
            <a:r>
              <a:rPr lang="ru-RU" dirty="0"/>
              <a:t>люди присваивают более крепкому </a:t>
            </a:r>
            <a:r>
              <a:rPr lang="ru-RU" dirty="0" smtClean="0"/>
              <a:t>здоровью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 Таким образом, плохое здоровье может снижать общественное благополучие, служить препятствием экономическому росту как на уровне отдельных граждан, так и целых стран и (вероятно) будет способствовать </a:t>
            </a:r>
          </a:p>
          <a:p>
            <a:pPr marL="0" indent="0" algn="just">
              <a:buNone/>
            </a:pPr>
            <a:r>
              <a:rPr lang="ru-RU" dirty="0"/>
              <a:t>росту расходов здравоохранения. </a:t>
            </a:r>
          </a:p>
        </p:txBody>
      </p:sp>
    </p:spTree>
    <p:extLst>
      <p:ext uri="{BB962C8B-B14F-4D97-AF65-F5344CB8AC3E}">
        <p14:creationId xmlns:p14="http://schemas.microsoft.com/office/powerpoint/2010/main" val="98921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0F0C6-2CEE-5C43-8E07-A463050B9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ОБЩЕСТВЕННОЕ ЗДОРОВЬЕ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4537DD-1587-CA42-9A9E-8B2A67DE6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     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     Общественное </a:t>
            </a:r>
            <a:r>
              <a:rPr lang="ru-RU" b="1" dirty="0"/>
              <a:t>здоровье</a:t>
            </a:r>
            <a:r>
              <a:rPr lang="ru-RU" dirty="0"/>
              <a:t> – медико-социальный потенциал развития общества, включающий физическое, репродуктивное, психическое и духовное здоровье, измеряемый показателями состояния здоровья населения.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4964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Укрепление </a:t>
            </a:r>
            <a:r>
              <a:rPr lang="ru-RU" dirty="0"/>
              <a:t>здоровья приводит к заметной экономической выгоде,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хотя </a:t>
            </a:r>
            <a:r>
              <a:rPr lang="ru-RU" dirty="0"/>
              <a:t>в абсолютных цифрах </a:t>
            </a:r>
            <a:r>
              <a:rPr lang="ru-RU" dirty="0" smtClean="0"/>
              <a:t>дополнительная </a:t>
            </a:r>
            <a:r>
              <a:rPr lang="ru-RU" dirty="0"/>
              <a:t>выгода может быть не очень велика, она тем не менее существует.</a:t>
            </a:r>
          </a:p>
        </p:txBody>
      </p:sp>
    </p:spTree>
    <p:extLst>
      <p:ext uri="{BB962C8B-B14F-4D97-AF65-F5344CB8AC3E}">
        <p14:creationId xmlns:p14="http://schemas.microsoft.com/office/powerpoint/2010/main" val="2894583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774825" y="4437064"/>
            <a:ext cx="8686800" cy="11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ru-RU" altLang="ru-RU" sz="2000" b="1"/>
              <a:t>В обществе, в котором нет здоровья, не будет ни науки, ни искусства, и даже богатство становится совершенно бессмысленным.</a:t>
            </a:r>
          </a:p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ru-RU" altLang="ru-RU" b="1" i="1"/>
              <a:t>Эразистрат  (305 - 245 лет до н.э</a:t>
            </a:r>
            <a:r>
              <a:rPr lang="ru-RU" altLang="ru-RU" b="1" i="1">
                <a:latin typeface="Bookman Old Style" panose="02050604050505020204" pitchFamily="18" charset="0"/>
              </a:rPr>
              <a:t>.)</a:t>
            </a:r>
            <a:endParaRPr lang="en-US" altLang="ru-RU" b="1" i="1">
              <a:latin typeface="Bookman Old Style" panose="02050604050505020204" pitchFamily="18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9525000" y="60960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93E21BE7-6089-47D7-A03A-23D5B9A545E0}" type="slidenum">
              <a:rPr lang="ru-RU" altLang="ru-RU" sz="2800">
                <a:solidFill>
                  <a:srgbClr val="FBFBFB"/>
                </a:solidFill>
                <a:latin typeface="Times New Roman" panose="02020603050405020304" pitchFamily="18" charset="0"/>
              </a:rPr>
              <a:pPr algn="ctr"/>
              <a:t>51</a:t>
            </a:fld>
            <a:endParaRPr lang="ru-RU" altLang="ru-RU" sz="2800">
              <a:solidFill>
                <a:srgbClr val="FBFBFB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9092" name="Picture 4" descr="1079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1484313"/>
            <a:ext cx="15049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859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1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43F71-4D36-EC47-A59C-3B94A984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ОБЩЕСТВЕННОЕ ЗДОРОВЬЕ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35A94B-D8B2-FC46-BC90-B2937E03E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/>
              <a:t>      </a:t>
            </a:r>
            <a:r>
              <a:rPr lang="ru-RU" dirty="0"/>
              <a:t>Общественное здоровье, как и здоровье каждого гражданина, представляет стратегическую цель государства, народа, условие национальной безопасности страны.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3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dirty="0"/>
              <a:t>Во Всеобщей декларации прав человека, принятой</a:t>
            </a:r>
            <a:br>
              <a:rPr lang="ru-RU" dirty="0"/>
            </a:br>
            <a:r>
              <a:rPr lang="ru-RU" dirty="0"/>
              <a:t>Организацией Объединенных Наций в1948 г., </a:t>
            </a:r>
            <a:r>
              <a:rPr lang="ru-RU" dirty="0" smtClean="0"/>
              <a:t>записано</a:t>
            </a:r>
            <a:r>
              <a:rPr lang="ru-RU" dirty="0"/>
              <a:t>, что "каждый человек имеет </a:t>
            </a:r>
            <a:r>
              <a:rPr lang="ru-RU" dirty="0" smtClean="0"/>
              <a:t>право на </a:t>
            </a:r>
            <a:r>
              <a:rPr lang="ru-RU" dirty="0"/>
              <a:t>такой жизненный уровень, включая пищу, одежду, медицинский уход и </a:t>
            </a:r>
            <a:r>
              <a:rPr lang="ru-RU" dirty="0" smtClean="0"/>
              <a:t>социальное обслуживание</a:t>
            </a:r>
            <a:r>
              <a:rPr lang="ru-RU" dirty="0"/>
              <a:t>, которые необходимы для поддержания здоровья и благосостояния его самого и </a:t>
            </a:r>
            <a:r>
              <a:rPr lang="ru-RU" dirty="0" smtClean="0"/>
              <a:t>его семьи</a:t>
            </a:r>
            <a:r>
              <a:rPr lang="ru-RU" dirty="0"/>
              <a:t>..." </a:t>
            </a:r>
          </a:p>
        </p:txBody>
      </p:sp>
    </p:spTree>
    <p:extLst>
      <p:ext uri="{BB962C8B-B14F-4D97-AF65-F5344CB8AC3E}">
        <p14:creationId xmlns:p14="http://schemas.microsoft.com/office/powerpoint/2010/main" val="412187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Оттавская</a:t>
            </a:r>
            <a:r>
              <a:rPr lang="ru-RU" dirty="0" smtClean="0"/>
              <a:t> хартия дальнейшего улучшения здоровья» – 1986 год, ВОЗ. </a:t>
            </a:r>
          </a:p>
          <a:p>
            <a:r>
              <a:rPr lang="ru-RU" dirty="0" smtClean="0"/>
              <a:t>«Хорошее </a:t>
            </a:r>
            <a:r>
              <a:rPr lang="ru-RU" dirty="0"/>
              <a:t>здоровье является главным ресурсом </a:t>
            </a:r>
            <a:r>
              <a:rPr lang="ru-RU" dirty="0" smtClean="0"/>
              <a:t>для социального </a:t>
            </a:r>
            <a:r>
              <a:rPr lang="ru-RU" dirty="0"/>
              <a:t>и экономического развития как общества в целом, так и отдельной личности </a:t>
            </a:r>
            <a:r>
              <a:rPr lang="ru-RU" dirty="0" smtClean="0"/>
              <a:t>и является </a:t>
            </a:r>
            <a:r>
              <a:rPr lang="ru-RU" dirty="0"/>
              <a:t>важнейшим критерием качества жизни. В целях дальнейшего улучшения здоровья </a:t>
            </a:r>
            <a:r>
              <a:rPr lang="ru-RU" dirty="0" smtClean="0"/>
              <a:t>нужно концентрировать </a:t>
            </a:r>
            <a:r>
              <a:rPr lang="ru-RU" dirty="0"/>
              <a:t>усилия в пяти направлениях: общественной политике, физической и </a:t>
            </a:r>
            <a:r>
              <a:rPr lang="ru-RU" dirty="0" smtClean="0"/>
              <a:t>социальных средах</a:t>
            </a:r>
            <a:r>
              <a:rPr lang="ru-RU" dirty="0"/>
              <a:t>, на непосредственных условиях местной среды, на совершенствовании </a:t>
            </a:r>
            <a:r>
              <a:rPr lang="ru-RU" dirty="0" smtClean="0"/>
              <a:t>персональных умений </a:t>
            </a:r>
            <a:r>
              <a:rPr lang="ru-RU" dirty="0"/>
              <a:t>избирать здоровый образ жизни и на медицинском обслуживании».</a:t>
            </a:r>
          </a:p>
        </p:txBody>
      </p:sp>
    </p:spTree>
    <p:extLst>
      <p:ext uri="{BB962C8B-B14F-4D97-AF65-F5344CB8AC3E}">
        <p14:creationId xmlns:p14="http://schemas.microsoft.com/office/powerpoint/2010/main" val="294556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</a:t>
            </a:r>
            <a:r>
              <a:rPr lang="ru-RU" dirty="0"/>
              <a:t>ОБЩЕСТВЕННОЕ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Потребность в здоровье носит всеобщий характер, она присуща не только </a:t>
            </a:r>
            <a:r>
              <a:rPr lang="ru-RU" dirty="0" smtClean="0"/>
              <a:t>отдельным индивидам</a:t>
            </a:r>
            <a:r>
              <a:rPr lang="ru-RU" dirty="0"/>
              <a:t>, но и обществу в целом. Будучи важнейшим свойством трудовых ресурсов</a:t>
            </a:r>
            <a:r>
              <a:rPr lang="ru-RU" dirty="0" smtClean="0"/>
              <a:t>, общественное </a:t>
            </a:r>
            <a:r>
              <a:rPr lang="ru-RU" dirty="0"/>
              <a:t>здоровье оказывает огромное влияние на социально-экономическое развитие,</a:t>
            </a:r>
            <a:br>
              <a:rPr lang="ru-RU" dirty="0"/>
            </a:br>
            <a:r>
              <a:rPr lang="ru-RU" dirty="0"/>
              <a:t>приобретая наряду с такими качественными характеристиками рабочей силы, как образование</a:t>
            </a:r>
            <a:r>
              <a:rPr lang="ru-RU" dirty="0" smtClean="0"/>
              <a:t>, квалификация</a:t>
            </a:r>
            <a:r>
              <a:rPr lang="ru-RU" dirty="0"/>
              <a:t>, роль ведущего фактора экономического роста.</a:t>
            </a:r>
          </a:p>
        </p:txBody>
      </p:sp>
    </p:spTree>
    <p:extLst>
      <p:ext uri="{BB962C8B-B14F-4D97-AF65-F5344CB8AC3E}">
        <p14:creationId xmlns:p14="http://schemas.microsoft.com/office/powerpoint/2010/main" val="4150494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5263</TotalTime>
  <Words>2290</Words>
  <Application>Microsoft Office PowerPoint</Application>
  <PresentationFormat>Широкоэкранный</PresentationFormat>
  <Paragraphs>179</Paragraphs>
  <Slides>52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0" baseType="lpstr">
      <vt:lpstr>Arial</vt:lpstr>
      <vt:lpstr>Blogger Sans</vt:lpstr>
      <vt:lpstr>Blogger Sans Light</vt:lpstr>
      <vt:lpstr>Book Antiqua</vt:lpstr>
      <vt:lpstr>Bookman Old Style</vt:lpstr>
      <vt:lpstr>Calibri</vt:lpstr>
      <vt:lpstr>Times New Roman</vt:lpstr>
      <vt:lpstr>Тема Office</vt:lpstr>
      <vt:lpstr>Здоровье населения как социально-экономическая ценность. </vt:lpstr>
      <vt:lpstr>План занятия</vt:lpstr>
      <vt:lpstr>   ОБЩЕСТВЕННОЕ ЗДОРОВЬЕ</vt:lpstr>
      <vt:lpstr>    ОБЩЕСТВЕННОЕ ЗДОРОВЬЕ</vt:lpstr>
      <vt:lpstr>ОБЩЕСТВЕННОЕ ЗДОРОВЬЕ</vt:lpstr>
      <vt:lpstr> ОБЩЕСТВЕННОЕ ЗДОРОВЬЕ</vt:lpstr>
      <vt:lpstr>   ОБЩЕСТВЕННОЕ ЗДОРОВЬЕ</vt:lpstr>
      <vt:lpstr> ОБЩЕСТВЕННОЕ ЗДОРОВЬЕ</vt:lpstr>
      <vt:lpstr>    ОБЩЕСТВЕННОЕ ЗДОРОВЬЕ</vt:lpstr>
      <vt:lpstr>ОБЩЕСТВЕННОЕ ЗДОРОВЬЕ</vt:lpstr>
      <vt:lpstr>ОБЩЕСТВЕННОЕ ЗДОРОВЬЕ</vt:lpstr>
      <vt:lpstr>  ОБЩЕСТВЕННОЕ ЗДОРОВЬЕ</vt:lpstr>
      <vt:lpstr> ОБЩЕСТВЕННОЕ ЗДОРОВЬЕ</vt:lpstr>
      <vt:lpstr>   ОБЩЕСТВЕННОЕ ЗДОРОВЬЕ</vt:lpstr>
      <vt:lpstr> ОБЩЕСТВЕННОЕ ЗДОРОВЬЕ</vt:lpstr>
      <vt:lpstr>   ОБЩЕСТВЕННОЕ ЗДОРОВЬЕ</vt:lpstr>
      <vt:lpstr>   ОБЩЕСТВЕННОЕ ЗДОРОВЬЕ</vt:lpstr>
      <vt:lpstr>Презентация PowerPoint</vt:lpstr>
      <vt:lpstr> ОБЩЕСТВЕННОЕ ЗДОРОВЬЕ</vt:lpstr>
      <vt:lpstr>    ОБЩЕСТВЕННОЕ ЗДОРОВЬЕ</vt:lpstr>
      <vt:lpstr>    ОБЩЕСТВЕННОЕ ЗДОРОВЬЕ</vt:lpstr>
      <vt:lpstr>   ОБЩЕСТВЕННОЕ ЗДОРОВЬЕ</vt:lpstr>
      <vt:lpstr>    ОБЩЕСТВЕННОЕ ЗДОРОВЬЕ</vt:lpstr>
      <vt:lpstr> ОБЩЕСТВЕННОЕ ЗДОРОВЬЕ</vt:lpstr>
      <vt:lpstr>   ОБЩЕСТВЕННОЕ ЗДОРОВЬЕ</vt:lpstr>
      <vt:lpstr>     ОБЩЕСТВЕННОЕ ЗДОРОВЬЕ</vt:lpstr>
      <vt:lpstr>    ОБЩЕСТВЕННОЕ ЗДОРОВЬЕ</vt:lpstr>
      <vt:lpstr>   ОБЩЕСТВЕННОЕ ЗДОРОВЬЕ</vt:lpstr>
      <vt:lpstr>   ОБЩЕСТВЕННОЕ ЗДОРОВЬЕ</vt:lpstr>
      <vt:lpstr>     ОБЩЕСТВЕННОЕ ЗДОРОВЬЕ</vt:lpstr>
      <vt:lpstr> ОБЩЕСТВЕННОЕ ЗДОРОВЬЕ</vt:lpstr>
      <vt:lpstr>   ОБЩЕСТВЕННОЕ ЗДОРОВЬЕ</vt:lpstr>
      <vt:lpstr> ОБЩЕСТВЕННОЕ ЗДОРОВЬЕ</vt:lpstr>
      <vt:lpstr> ОБЩЕСТВЕННОЕ ЗДОРОВЬЕ</vt:lpstr>
      <vt:lpstr>    ОБЩЕСТВЕННОЕ ЗДОРОВЬЕ</vt:lpstr>
      <vt:lpstr>       ОБЩЕСТВЕННОЕ ЗДОРОВЬЕ</vt:lpstr>
      <vt:lpstr>      ОБЩЕСТВЕННОЕ ЗДОРОВЬЕ</vt:lpstr>
      <vt:lpstr>       ОБЩЕСТВЕННОЕ ЗДОРОВЬЕ</vt:lpstr>
      <vt:lpstr>       ОБЩЕСТВЕННОЕ ЗДОРОВЬЕ</vt:lpstr>
      <vt:lpstr> ОБЩЕСТВЕННОЕ ЗДОРОВЬЕ</vt:lpstr>
      <vt:lpstr>   ОБЩЕСТВЕННОЕ ЗДОРОВЬЕ</vt:lpstr>
      <vt:lpstr>      ОБЩЕСТВЕННОЕ ЗДОРОВЬЕ</vt:lpstr>
      <vt:lpstr> ОБЩЕСТВЕННОЕ ЗДОРОВЬЕ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User</cp:lastModifiedBy>
  <cp:revision>78</cp:revision>
  <dcterms:created xsi:type="dcterms:W3CDTF">2020-04-23T06:28:02Z</dcterms:created>
  <dcterms:modified xsi:type="dcterms:W3CDTF">2023-10-11T06:12:56Z</dcterms:modified>
</cp:coreProperties>
</file>