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7"/>
  </p:notesMasterIdLst>
  <p:handoutMasterIdLst>
    <p:handoutMasterId r:id="rId48"/>
  </p:handoutMasterIdLst>
  <p:sldIdLst>
    <p:sldId id="256" r:id="rId2"/>
    <p:sldId id="540" r:id="rId3"/>
    <p:sldId id="404" r:id="rId4"/>
    <p:sldId id="405" r:id="rId5"/>
    <p:sldId id="442" r:id="rId6"/>
    <p:sldId id="406" r:id="rId7"/>
    <p:sldId id="407" r:id="rId8"/>
    <p:sldId id="408" r:id="rId9"/>
    <p:sldId id="525" r:id="rId10"/>
    <p:sldId id="447" r:id="rId11"/>
    <p:sldId id="449" r:id="rId12"/>
    <p:sldId id="450" r:id="rId13"/>
    <p:sldId id="482" r:id="rId14"/>
    <p:sldId id="564" r:id="rId15"/>
    <p:sldId id="579" r:id="rId16"/>
    <p:sldId id="459" r:id="rId17"/>
    <p:sldId id="580" r:id="rId18"/>
    <p:sldId id="461" r:id="rId19"/>
    <p:sldId id="411" r:id="rId20"/>
    <p:sldId id="585" r:id="rId21"/>
    <p:sldId id="412" r:id="rId22"/>
    <p:sldId id="463" r:id="rId23"/>
    <p:sldId id="581" r:id="rId24"/>
    <p:sldId id="413" r:id="rId25"/>
    <p:sldId id="414" r:id="rId26"/>
    <p:sldId id="582" r:id="rId27"/>
    <p:sldId id="583" r:id="rId28"/>
    <p:sldId id="584" r:id="rId29"/>
    <p:sldId id="586" r:id="rId30"/>
    <p:sldId id="587" r:id="rId31"/>
    <p:sldId id="588" r:id="rId32"/>
    <p:sldId id="592" r:id="rId33"/>
    <p:sldId id="565" r:id="rId34"/>
    <p:sldId id="566" r:id="rId35"/>
    <p:sldId id="567" r:id="rId36"/>
    <p:sldId id="568" r:id="rId37"/>
    <p:sldId id="569" r:id="rId38"/>
    <p:sldId id="570" r:id="rId39"/>
    <p:sldId id="593" r:id="rId40"/>
    <p:sldId id="594" r:id="rId41"/>
    <p:sldId id="595" r:id="rId42"/>
    <p:sldId id="596" r:id="rId43"/>
    <p:sldId id="597" r:id="rId44"/>
    <p:sldId id="598" r:id="rId45"/>
    <p:sldId id="369" r:id="rId4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86447" autoAdjust="0"/>
  </p:normalViewPr>
  <p:slideViewPr>
    <p:cSldViewPr>
      <p:cViewPr varScale="1">
        <p:scale>
          <a:sx n="82" d="100"/>
          <a:sy n="82" d="100"/>
        </p:scale>
        <p:origin x="96" y="30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63835-CE47-490E-A8B5-902B568FB5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8861C-4A18-401F-8269-E7A5E7EFA67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</a:rPr>
            <a:t>Хлорактивные</a:t>
          </a:r>
          <a:r>
            <a:rPr lang="ru-RU" dirty="0" smtClean="0">
              <a:solidFill>
                <a:schemeClr val="tx1"/>
              </a:solidFill>
            </a:rPr>
            <a:t> соединения</a:t>
          </a:r>
          <a:endParaRPr lang="ru-RU" dirty="0">
            <a:solidFill>
              <a:schemeClr val="tx1"/>
            </a:solidFill>
          </a:endParaRPr>
        </a:p>
      </dgm:t>
    </dgm:pt>
    <dgm:pt modelId="{E9366AF3-4372-4A78-8428-8601D6E27574}" type="parTrans" cxnId="{FEDCB14A-9948-4B71-947A-0CD14C572C8C}">
      <dgm:prSet/>
      <dgm:spPr/>
      <dgm:t>
        <a:bodyPr/>
        <a:lstStyle/>
        <a:p>
          <a:endParaRPr lang="ru-RU"/>
        </a:p>
      </dgm:t>
    </dgm:pt>
    <dgm:pt modelId="{E2D7D727-2EB6-4EFA-94FA-68B02692055A}" type="sibTrans" cxnId="{FEDCB14A-9948-4B71-947A-0CD14C572C8C}">
      <dgm:prSet/>
      <dgm:spPr/>
      <dgm:t>
        <a:bodyPr/>
        <a:lstStyle/>
        <a:p>
          <a:endParaRPr lang="ru-RU"/>
        </a:p>
      </dgm:t>
    </dgm:pt>
    <dgm:pt modelId="{B9557701-C63A-4EC6-8F15-83224C54972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</a:rPr>
            <a:t>Кислородактивные</a:t>
          </a:r>
          <a:r>
            <a:rPr lang="ru-RU" dirty="0" smtClean="0">
              <a:solidFill>
                <a:schemeClr val="tx1"/>
              </a:solidFill>
            </a:rPr>
            <a:t> соединения</a:t>
          </a:r>
          <a:endParaRPr lang="ru-RU" dirty="0">
            <a:solidFill>
              <a:schemeClr val="tx1"/>
            </a:solidFill>
          </a:endParaRPr>
        </a:p>
      </dgm:t>
    </dgm:pt>
    <dgm:pt modelId="{6F54A514-0996-478F-89E9-3943183F7999}" type="parTrans" cxnId="{46E804FF-9D71-4AB1-B59F-D3791012A2A0}">
      <dgm:prSet/>
      <dgm:spPr/>
      <dgm:t>
        <a:bodyPr/>
        <a:lstStyle/>
        <a:p>
          <a:endParaRPr lang="ru-RU"/>
        </a:p>
      </dgm:t>
    </dgm:pt>
    <dgm:pt modelId="{6D5DD3ED-34E8-44ED-98D3-FA02433D6AEE}" type="sibTrans" cxnId="{46E804FF-9D71-4AB1-B59F-D3791012A2A0}">
      <dgm:prSet/>
      <dgm:spPr/>
      <dgm:t>
        <a:bodyPr/>
        <a:lstStyle/>
        <a:p>
          <a:endParaRPr lang="ru-RU"/>
        </a:p>
      </dgm:t>
    </dgm:pt>
    <dgm:pt modelId="{761757F3-A572-4860-8E25-55348C0236CC}" type="pres">
      <dgm:prSet presAssocID="{07063835-CE47-490E-A8B5-902B568FB5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85D71F-544E-4F9C-B8ED-FF49C0374DC5}" type="pres">
      <dgm:prSet presAssocID="{3D98861C-4A18-401F-8269-E7A5E7EFA674}" presName="hierRoot1" presStyleCnt="0">
        <dgm:presLayoutVars>
          <dgm:hierBranch val="init"/>
        </dgm:presLayoutVars>
      </dgm:prSet>
      <dgm:spPr/>
    </dgm:pt>
    <dgm:pt modelId="{3753762D-A838-4455-9FED-CD86BFCEE6FB}" type="pres">
      <dgm:prSet presAssocID="{3D98861C-4A18-401F-8269-E7A5E7EFA674}" presName="rootComposite1" presStyleCnt="0"/>
      <dgm:spPr/>
    </dgm:pt>
    <dgm:pt modelId="{40E71E56-0CC0-4AF3-AA3E-68C8C09FB2C6}" type="pres">
      <dgm:prSet presAssocID="{3D98861C-4A18-401F-8269-E7A5E7EFA674}" presName="rootText1" presStyleLbl="node0" presStyleIdx="0" presStyleCnt="2" custScaleY="58866" custLinFactNeighborX="0" custLinFactNeighborY="-5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F5947-2923-4DE7-9B90-B511C8E07CBF}" type="pres">
      <dgm:prSet presAssocID="{3D98861C-4A18-401F-8269-E7A5E7EFA6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76CB86D-F22A-49F5-A253-EECD1AA9AF39}" type="pres">
      <dgm:prSet presAssocID="{3D98861C-4A18-401F-8269-E7A5E7EFA674}" presName="hierChild2" presStyleCnt="0"/>
      <dgm:spPr/>
    </dgm:pt>
    <dgm:pt modelId="{D5B60621-DBE5-4729-878E-E14247BEE663}" type="pres">
      <dgm:prSet presAssocID="{3D98861C-4A18-401F-8269-E7A5E7EFA674}" presName="hierChild3" presStyleCnt="0"/>
      <dgm:spPr/>
    </dgm:pt>
    <dgm:pt modelId="{4037E1AC-B272-485A-A4A8-2AAF12B10B85}" type="pres">
      <dgm:prSet presAssocID="{B9557701-C63A-4EC6-8F15-83224C549722}" presName="hierRoot1" presStyleCnt="0">
        <dgm:presLayoutVars>
          <dgm:hierBranch val="init"/>
        </dgm:presLayoutVars>
      </dgm:prSet>
      <dgm:spPr/>
    </dgm:pt>
    <dgm:pt modelId="{B7EB32FE-E039-4100-97D2-108A120C3A54}" type="pres">
      <dgm:prSet presAssocID="{B9557701-C63A-4EC6-8F15-83224C549722}" presName="rootComposite1" presStyleCnt="0"/>
      <dgm:spPr/>
    </dgm:pt>
    <dgm:pt modelId="{7374824C-535D-46A2-9235-942E124AF038}" type="pres">
      <dgm:prSet presAssocID="{B9557701-C63A-4EC6-8F15-83224C549722}" presName="rootText1" presStyleLbl="node0" presStyleIdx="1" presStyleCnt="2" custScaleY="58866" custLinFactNeighborX="53" custLinFactNeighborY="-52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41B06-4462-4DF5-85F1-4AE301119576}" type="pres">
      <dgm:prSet presAssocID="{B9557701-C63A-4EC6-8F15-83224C54972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773749D-3233-4787-8898-7F24876016C7}" type="pres">
      <dgm:prSet presAssocID="{B9557701-C63A-4EC6-8F15-83224C549722}" presName="hierChild2" presStyleCnt="0"/>
      <dgm:spPr/>
    </dgm:pt>
    <dgm:pt modelId="{1D293A79-C29D-4739-A758-F125880BD1C6}" type="pres">
      <dgm:prSet presAssocID="{B9557701-C63A-4EC6-8F15-83224C549722}" presName="hierChild3" presStyleCnt="0"/>
      <dgm:spPr/>
    </dgm:pt>
  </dgm:ptLst>
  <dgm:cxnLst>
    <dgm:cxn modelId="{C59E28DB-EA86-456C-870D-04456E2EAED8}" type="presOf" srcId="{3D98861C-4A18-401F-8269-E7A5E7EFA674}" destId="{40E71E56-0CC0-4AF3-AA3E-68C8C09FB2C6}" srcOrd="0" destOrd="0" presId="urn:microsoft.com/office/officeart/2005/8/layout/orgChart1"/>
    <dgm:cxn modelId="{46E804FF-9D71-4AB1-B59F-D3791012A2A0}" srcId="{07063835-CE47-490E-A8B5-902B568FB50B}" destId="{B9557701-C63A-4EC6-8F15-83224C549722}" srcOrd="1" destOrd="0" parTransId="{6F54A514-0996-478F-89E9-3943183F7999}" sibTransId="{6D5DD3ED-34E8-44ED-98D3-FA02433D6AEE}"/>
    <dgm:cxn modelId="{FCB726B2-E200-46E7-908D-D9A9D890297A}" type="presOf" srcId="{3D98861C-4A18-401F-8269-E7A5E7EFA674}" destId="{E49F5947-2923-4DE7-9B90-B511C8E07CBF}" srcOrd="1" destOrd="0" presId="urn:microsoft.com/office/officeart/2005/8/layout/orgChart1"/>
    <dgm:cxn modelId="{FEDCB14A-9948-4B71-947A-0CD14C572C8C}" srcId="{07063835-CE47-490E-A8B5-902B568FB50B}" destId="{3D98861C-4A18-401F-8269-E7A5E7EFA674}" srcOrd="0" destOrd="0" parTransId="{E9366AF3-4372-4A78-8428-8601D6E27574}" sibTransId="{E2D7D727-2EB6-4EFA-94FA-68B02692055A}"/>
    <dgm:cxn modelId="{6D3B4F33-366B-4D32-B354-A15872C66717}" type="presOf" srcId="{B9557701-C63A-4EC6-8F15-83224C549722}" destId="{7374824C-535D-46A2-9235-942E124AF038}" srcOrd="0" destOrd="0" presId="urn:microsoft.com/office/officeart/2005/8/layout/orgChart1"/>
    <dgm:cxn modelId="{448AD009-AA25-42F1-83A0-994A334529AE}" type="presOf" srcId="{B9557701-C63A-4EC6-8F15-83224C549722}" destId="{5D541B06-4462-4DF5-85F1-4AE301119576}" srcOrd="1" destOrd="0" presId="urn:microsoft.com/office/officeart/2005/8/layout/orgChart1"/>
    <dgm:cxn modelId="{88CFE876-E9EC-4FD4-B2FE-85739087EF5F}" type="presOf" srcId="{07063835-CE47-490E-A8B5-902B568FB50B}" destId="{761757F3-A572-4860-8E25-55348C0236CC}" srcOrd="0" destOrd="0" presId="urn:microsoft.com/office/officeart/2005/8/layout/orgChart1"/>
    <dgm:cxn modelId="{CF8B59D8-2789-436F-99A0-35C2C694FBA9}" type="presParOf" srcId="{761757F3-A572-4860-8E25-55348C0236CC}" destId="{5285D71F-544E-4F9C-B8ED-FF49C0374DC5}" srcOrd="0" destOrd="0" presId="urn:microsoft.com/office/officeart/2005/8/layout/orgChart1"/>
    <dgm:cxn modelId="{8BF5FFB8-B5A6-4B41-8E04-065479A61E7D}" type="presParOf" srcId="{5285D71F-544E-4F9C-B8ED-FF49C0374DC5}" destId="{3753762D-A838-4455-9FED-CD86BFCEE6FB}" srcOrd="0" destOrd="0" presId="urn:microsoft.com/office/officeart/2005/8/layout/orgChart1"/>
    <dgm:cxn modelId="{96DA61AB-E3B1-415E-AF61-1E4A56BFB2A2}" type="presParOf" srcId="{3753762D-A838-4455-9FED-CD86BFCEE6FB}" destId="{40E71E56-0CC0-4AF3-AA3E-68C8C09FB2C6}" srcOrd="0" destOrd="0" presId="urn:microsoft.com/office/officeart/2005/8/layout/orgChart1"/>
    <dgm:cxn modelId="{5B71FD49-E66B-43C7-BF46-F594C3C9E635}" type="presParOf" srcId="{3753762D-A838-4455-9FED-CD86BFCEE6FB}" destId="{E49F5947-2923-4DE7-9B90-B511C8E07CBF}" srcOrd="1" destOrd="0" presId="urn:microsoft.com/office/officeart/2005/8/layout/orgChart1"/>
    <dgm:cxn modelId="{F976DA97-C362-4D9B-9EB8-DA7869647BD4}" type="presParOf" srcId="{5285D71F-544E-4F9C-B8ED-FF49C0374DC5}" destId="{076CB86D-F22A-49F5-A253-EECD1AA9AF39}" srcOrd="1" destOrd="0" presId="urn:microsoft.com/office/officeart/2005/8/layout/orgChart1"/>
    <dgm:cxn modelId="{BD991BE6-FDAF-4200-B2A5-333AD19C6D6A}" type="presParOf" srcId="{5285D71F-544E-4F9C-B8ED-FF49C0374DC5}" destId="{D5B60621-DBE5-4729-878E-E14247BEE663}" srcOrd="2" destOrd="0" presId="urn:microsoft.com/office/officeart/2005/8/layout/orgChart1"/>
    <dgm:cxn modelId="{FEAA0BE2-FC29-4418-9B3D-5983B317C7DA}" type="presParOf" srcId="{761757F3-A572-4860-8E25-55348C0236CC}" destId="{4037E1AC-B272-485A-A4A8-2AAF12B10B85}" srcOrd="1" destOrd="0" presId="urn:microsoft.com/office/officeart/2005/8/layout/orgChart1"/>
    <dgm:cxn modelId="{F626F052-D175-4380-86FE-859C8D36F468}" type="presParOf" srcId="{4037E1AC-B272-485A-A4A8-2AAF12B10B85}" destId="{B7EB32FE-E039-4100-97D2-108A120C3A54}" srcOrd="0" destOrd="0" presId="urn:microsoft.com/office/officeart/2005/8/layout/orgChart1"/>
    <dgm:cxn modelId="{74F66804-844A-42C5-891A-BA08FC1BD9FF}" type="presParOf" srcId="{B7EB32FE-E039-4100-97D2-108A120C3A54}" destId="{7374824C-535D-46A2-9235-942E124AF038}" srcOrd="0" destOrd="0" presId="urn:microsoft.com/office/officeart/2005/8/layout/orgChart1"/>
    <dgm:cxn modelId="{7FACEC4A-4107-4FF5-B958-585C7A81DC4A}" type="presParOf" srcId="{B7EB32FE-E039-4100-97D2-108A120C3A54}" destId="{5D541B06-4462-4DF5-85F1-4AE301119576}" srcOrd="1" destOrd="0" presId="urn:microsoft.com/office/officeart/2005/8/layout/orgChart1"/>
    <dgm:cxn modelId="{4D8F16CF-0FE8-408A-AB2C-29E59F5DCB63}" type="presParOf" srcId="{4037E1AC-B272-485A-A4A8-2AAF12B10B85}" destId="{A773749D-3233-4787-8898-7F24876016C7}" srcOrd="1" destOrd="0" presId="urn:microsoft.com/office/officeart/2005/8/layout/orgChart1"/>
    <dgm:cxn modelId="{E0F6E500-2216-4CB7-908A-DB04429FABF8}" type="presParOf" srcId="{4037E1AC-B272-485A-A4A8-2AAF12B10B85}" destId="{1D293A79-C29D-4739-A758-F125880BD1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434C6-58EE-4893-AF01-9964CACC8AC9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57FBC-02C8-4B81-97C7-A0F5AB96A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2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C7D9-0945-41BA-8424-8881E9A2DD61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90A02-507B-459D-B4F2-4672355EC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90A02-507B-459D-B4F2-4672355ECD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5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90A02-507B-459D-B4F2-4672355ECD1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7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Средство рекомендовано</a:t>
            </a:r>
            <a:r>
              <a:rPr lang="ru-RU" baseline="0" dirty="0" smtClean="0"/>
              <a:t> для обработки рук хирургов и гигиенической обработки рук. Специально для категории лиц, которым в течении дня необходимо </a:t>
            </a:r>
            <a:r>
              <a:rPr lang="ru-RU" u="sng" baseline="0" dirty="0" smtClean="0"/>
              <a:t>многократно</a:t>
            </a:r>
            <a:r>
              <a:rPr lang="ru-RU" baseline="0" dirty="0" smtClean="0"/>
              <a:t> обрабатывать руки. Содержит в составе функциональные добавки для смягчения высушивающего действия спиртов. Очевидно, что средство с таким составом не рекомендуется для обработки поверхностей. Более того, оно не рекомендуется для обработки операционного поля, но не потому, что оно неэффективно, а потому, что ухаживающие компоненты не должны попадать в область хирургического вмешательства.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4F15-0F14-4D59-AD3E-C0A47A85AF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7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E692-3C32-4AC7-9447-07EE619E350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4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4F15-0F14-4D59-AD3E-C0A47A85AFA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8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требование касается </a:t>
            </a:r>
            <a:r>
              <a:rPr lang="ru-RU" dirty="0" err="1" smtClean="0"/>
              <a:t>монопрепаратов</a:t>
            </a:r>
            <a:r>
              <a:rPr lang="ru-RU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54F15-0F14-4D59-AD3E-C0A47A85AFA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1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4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9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0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5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9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5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emf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особенности, основные области применения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555526"/>
            <a:ext cx="7772400" cy="1944216"/>
          </a:xfrm>
        </p:spPr>
        <p:txBody>
          <a:bodyPr>
            <a:noAutofit/>
          </a:bodyPr>
          <a:lstStyle/>
          <a:p>
            <a:r>
              <a:rPr lang="ru-RU" sz="3200" b="1" dirty="0"/>
              <a:t>Классификация дезинфицирующих средств по действующим </a:t>
            </a:r>
            <a:r>
              <a:rPr lang="ru-RU" sz="3200" b="1" dirty="0" smtClean="0"/>
              <a:t>веществам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97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8" y="195486"/>
            <a:ext cx="8352928" cy="59406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Дельсан-Дез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43558"/>
            <a:ext cx="2818656" cy="135015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Действующее вещество: </a:t>
            </a:r>
          </a:p>
          <a:p>
            <a:r>
              <a:rPr lang="ru-RU" dirty="0" smtClean="0"/>
              <a:t>ЧАС 12,5% + амины 7,5%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концентрат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9" name="Picture 4" descr="D:\Средства\IMG_06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1710"/>
            <a:ext cx="2016222" cy="26462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419872" y="951570"/>
            <a:ext cx="5266928" cy="7020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Разрешен для применения в ЛПУ, детских учреждениях, и т.д.</a:t>
            </a:r>
          </a:p>
          <a:p>
            <a:r>
              <a:rPr lang="ru-RU" u="sng" dirty="0">
                <a:solidFill>
                  <a:srgbClr val="04617B"/>
                </a:solidFill>
              </a:rPr>
              <a:t>Тестировано на </a:t>
            </a:r>
            <a:r>
              <a:rPr lang="en-US" i="1" u="sng" dirty="0"/>
              <a:t>Mycobacterium terrae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03848" y="1957146"/>
            <a:ext cx="5616624" cy="31863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Применение:  </a:t>
            </a:r>
          </a:p>
          <a:p>
            <a:r>
              <a:rPr lang="ru-RU" b="1" dirty="0"/>
              <a:t>М</a:t>
            </a:r>
            <a:r>
              <a:rPr lang="ru-RU" b="1" dirty="0" smtClean="0"/>
              <a:t>ытье и дезинфекция поверхностей </a:t>
            </a:r>
            <a:r>
              <a:rPr lang="ru-RU" dirty="0" smtClean="0"/>
              <a:t>при проведении текущих и генеральных уборок</a:t>
            </a:r>
          </a:p>
          <a:p>
            <a:r>
              <a:rPr lang="ru-RU" b="1" dirty="0" smtClean="0"/>
              <a:t>Дезинфекция посуды, инвентаря, скорлупы пищевых яиц</a:t>
            </a:r>
          </a:p>
          <a:p>
            <a:r>
              <a:rPr lang="ru-RU" dirty="0" smtClean="0"/>
              <a:t>Дезинфекция </a:t>
            </a:r>
            <a:r>
              <a:rPr lang="ru-RU" dirty="0"/>
              <a:t> </a:t>
            </a:r>
            <a:r>
              <a:rPr lang="ru-RU" dirty="0" smtClean="0"/>
              <a:t>в отделениях неонатологи</a:t>
            </a:r>
          </a:p>
          <a:p>
            <a:r>
              <a:rPr lang="ru-RU" dirty="0" smtClean="0"/>
              <a:t>Дезинфекция поверхностей, пораженных плесенью</a:t>
            </a:r>
          </a:p>
          <a:p>
            <a:r>
              <a:rPr lang="ru-RU" b="1" dirty="0" smtClean="0"/>
              <a:t>Дезинфекция, в </a:t>
            </a:r>
            <a:r>
              <a:rPr lang="ru-RU" b="1" dirty="0" err="1" smtClean="0"/>
              <a:t>т.ч</a:t>
            </a:r>
            <a:r>
              <a:rPr lang="ru-RU" b="1" dirty="0" smtClean="0"/>
              <a:t>. совмещенная с ПСО изделий медицинского назначения</a:t>
            </a:r>
            <a:r>
              <a:rPr lang="ru-RU" dirty="0" smtClean="0"/>
              <a:t>, в </a:t>
            </a:r>
            <a:r>
              <a:rPr lang="ru-RU" dirty="0" err="1" smtClean="0"/>
              <a:t>т.ч</a:t>
            </a:r>
            <a:r>
              <a:rPr lang="ru-RU" dirty="0" smtClean="0"/>
              <a:t>. в механизированных установках</a:t>
            </a:r>
          </a:p>
          <a:p>
            <a:r>
              <a:rPr lang="ru-RU" dirty="0" smtClean="0"/>
              <a:t>Окончательная очистка и дезинфекция эндоскопов и инструментов к ним.</a:t>
            </a:r>
          </a:p>
          <a:p>
            <a:r>
              <a:rPr lang="ru-RU" dirty="0" smtClean="0"/>
              <a:t>Дезинфекция медицинских отходов, в </a:t>
            </a:r>
            <a:r>
              <a:rPr lang="ru-RU" dirty="0" err="1" smtClean="0"/>
              <a:t>т.ч</a:t>
            </a:r>
            <a:r>
              <a:rPr lang="ru-RU" dirty="0" smtClean="0"/>
              <a:t>. биологических.</a:t>
            </a:r>
          </a:p>
          <a:p>
            <a:r>
              <a:rPr lang="ru-RU" dirty="0" smtClean="0"/>
              <a:t>Дезинфекция при ООИ, кроме споровых форм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95486"/>
            <a:ext cx="4824536" cy="648072"/>
          </a:xfrm>
        </p:spPr>
        <p:txBody>
          <a:bodyPr>
            <a:noAutofit/>
          </a:bodyPr>
          <a:lstStyle/>
          <a:p>
            <a:r>
              <a:rPr lang="ru-RU" sz="4800" b="1" dirty="0" err="1" smtClean="0"/>
              <a:t>ФлориДез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51570"/>
            <a:ext cx="3456384" cy="118813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Действующее вещество</a:t>
            </a:r>
            <a:r>
              <a:rPr lang="ru-RU" sz="2800" dirty="0" smtClean="0"/>
              <a:t>: ЧАС 14%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концентрат</a:t>
            </a:r>
          </a:p>
        </p:txBody>
      </p:sp>
      <p:pic>
        <p:nvPicPr>
          <p:cNvPr id="7" name="Picture 5" descr="D:\ФОТО С САЙТА\Флориде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3718"/>
            <a:ext cx="2520280" cy="25238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923928" y="915566"/>
            <a:ext cx="4896544" cy="918102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srgbClr val="04617B"/>
                </a:solidFill>
              </a:rPr>
              <a:t>Разрешен </a:t>
            </a:r>
            <a:r>
              <a:rPr lang="ru-RU" dirty="0">
                <a:solidFill>
                  <a:srgbClr val="04617B"/>
                </a:solidFill>
              </a:rPr>
              <a:t>для применения в </a:t>
            </a:r>
            <a:r>
              <a:rPr lang="ru-RU" dirty="0" smtClean="0">
                <a:solidFill>
                  <a:srgbClr val="04617B"/>
                </a:solidFill>
              </a:rPr>
              <a:t>ЛПУ, детских </a:t>
            </a:r>
            <a:r>
              <a:rPr lang="ru-RU" dirty="0">
                <a:solidFill>
                  <a:srgbClr val="04617B"/>
                </a:solidFill>
              </a:rPr>
              <a:t>учреждениях, </a:t>
            </a:r>
            <a:r>
              <a:rPr lang="ru-RU" dirty="0" smtClean="0">
                <a:solidFill>
                  <a:srgbClr val="04617B"/>
                </a:solidFill>
              </a:rPr>
              <a:t>и т.д.</a:t>
            </a:r>
            <a:endParaRPr lang="ru-RU" dirty="0">
              <a:solidFill>
                <a:srgbClr val="04617B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dirty="0">
                <a:solidFill>
                  <a:srgbClr val="04617B"/>
                </a:solidFill>
              </a:rPr>
              <a:t>рабочие концентрации от </a:t>
            </a:r>
            <a:r>
              <a:rPr lang="ru-RU" dirty="0" smtClean="0">
                <a:solidFill>
                  <a:srgbClr val="04617B"/>
                </a:solidFill>
              </a:rPr>
              <a:t>0,25%</a:t>
            </a:r>
            <a:endParaRPr lang="ru-RU" dirty="0">
              <a:solidFill>
                <a:srgbClr val="04617B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63888" y="1995686"/>
            <a:ext cx="5256583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Применение:  </a:t>
            </a:r>
          </a:p>
          <a:p>
            <a:r>
              <a:rPr lang="ru-RU" sz="1200" b="1" dirty="0" smtClean="0"/>
              <a:t>Мытье </a:t>
            </a:r>
            <a:r>
              <a:rPr lang="ru-RU" sz="1200" b="1" dirty="0"/>
              <a:t>и дезинфекция поверхностей </a:t>
            </a:r>
            <a:r>
              <a:rPr lang="ru-RU" sz="1200" dirty="0"/>
              <a:t>при проведении текущих и генеральных </a:t>
            </a:r>
            <a:r>
              <a:rPr lang="ru-RU" sz="1200" dirty="0" smtClean="0"/>
              <a:t>уборок,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в отделениях неонатологии</a:t>
            </a:r>
            <a:endParaRPr lang="ru-RU" sz="1200" dirty="0"/>
          </a:p>
          <a:p>
            <a:r>
              <a:rPr lang="ru-RU" sz="1200" b="1" dirty="0"/>
              <a:t>Дезинфекция посуды и </a:t>
            </a:r>
            <a:r>
              <a:rPr lang="ru-RU" sz="1200" b="1" dirty="0" smtClean="0"/>
              <a:t>инвентаря, скорлупы пищевых яиц</a:t>
            </a:r>
            <a:endParaRPr lang="ru-RU" sz="1200" b="1" dirty="0"/>
          </a:p>
          <a:p>
            <a:r>
              <a:rPr lang="ru-RU" sz="1200" dirty="0"/>
              <a:t>Дезинфекция уборочного инвентаря</a:t>
            </a:r>
          </a:p>
          <a:p>
            <a:r>
              <a:rPr lang="ru-RU" sz="1200" dirty="0"/>
              <a:t>Дезинфекция поверхностей, пораженных плесенью</a:t>
            </a:r>
          </a:p>
          <a:p>
            <a:r>
              <a:rPr lang="ru-RU" sz="1200" b="1" dirty="0" smtClean="0"/>
              <a:t>Дезинфекция</a:t>
            </a:r>
            <a:r>
              <a:rPr lang="ru-RU" sz="1200" b="1" dirty="0"/>
              <a:t>, </a:t>
            </a:r>
            <a:r>
              <a:rPr lang="ru-RU" sz="1200" b="1" dirty="0" smtClean="0"/>
              <a:t>в </a:t>
            </a:r>
            <a:r>
              <a:rPr lang="ru-RU" sz="1200" b="1" dirty="0" err="1" smtClean="0"/>
              <a:t>т.ч</a:t>
            </a:r>
            <a:r>
              <a:rPr lang="ru-RU" sz="1200" b="1" dirty="0" smtClean="0"/>
              <a:t>. совмещенная </a:t>
            </a:r>
            <a:r>
              <a:rPr lang="ru-RU" sz="1200" b="1" dirty="0"/>
              <a:t>с ПСО изделий медицинского </a:t>
            </a:r>
            <a:r>
              <a:rPr lang="ru-RU" sz="1200" b="1" dirty="0" smtClean="0"/>
              <a:t>назначения</a:t>
            </a:r>
            <a:r>
              <a:rPr lang="ru-RU" sz="1200" dirty="0" smtClean="0"/>
              <a:t>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в механизированных установках </a:t>
            </a:r>
          </a:p>
          <a:p>
            <a:r>
              <a:rPr lang="ru-RU" sz="1200" dirty="0" smtClean="0"/>
              <a:t>Дезинфекция и очистка эндоскопов и инструментов к ним</a:t>
            </a:r>
          </a:p>
          <a:p>
            <a:r>
              <a:rPr lang="ru-RU" sz="1200" dirty="0" smtClean="0"/>
              <a:t>Дезинфекция </a:t>
            </a:r>
            <a:r>
              <a:rPr lang="ru-RU" sz="1200" dirty="0"/>
              <a:t>медицинских </a:t>
            </a:r>
            <a:r>
              <a:rPr lang="ru-RU" sz="1200" dirty="0" smtClean="0"/>
              <a:t>отходов, биологических выделений.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31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702078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           </a:t>
            </a:r>
            <a:r>
              <a:rPr lang="ru-RU" sz="5400" b="1" dirty="0" smtClean="0"/>
              <a:t>ОКТАВА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843558"/>
            <a:ext cx="3384376" cy="1296144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/>
              <a:t>Действующее вещество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ЧАС 2,7% </a:t>
            </a:r>
          </a:p>
          <a:p>
            <a:r>
              <a:rPr lang="ru-RU" sz="2000" dirty="0" smtClean="0"/>
              <a:t>амин 0,7% </a:t>
            </a:r>
          </a:p>
          <a:p>
            <a:r>
              <a:rPr lang="ru-RU" sz="2000" dirty="0" err="1" smtClean="0"/>
              <a:t>гуанидин</a:t>
            </a:r>
            <a:r>
              <a:rPr lang="ru-RU" sz="2000" dirty="0" smtClean="0"/>
              <a:t> 0,7%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концентрат</a:t>
            </a:r>
          </a:p>
        </p:txBody>
      </p:sp>
      <p:pic>
        <p:nvPicPr>
          <p:cNvPr id="8" name="Picture 3" descr="D:\Средства\IMG_06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9732"/>
            <a:ext cx="2016224" cy="26462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79913" y="897566"/>
            <a:ext cx="4896544" cy="918103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0BD0D9"/>
              </a:buClr>
            </a:pPr>
            <a:endParaRPr lang="ru-RU" dirty="0" smtClean="0">
              <a:solidFill>
                <a:srgbClr val="04617B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srgbClr val="04617B"/>
                </a:solidFill>
              </a:rPr>
              <a:t>Разрешен </a:t>
            </a:r>
            <a:r>
              <a:rPr lang="ru-RU" dirty="0">
                <a:solidFill>
                  <a:srgbClr val="04617B"/>
                </a:solidFill>
              </a:rPr>
              <a:t>для применения в </a:t>
            </a:r>
            <a:r>
              <a:rPr lang="ru-RU" dirty="0" smtClean="0">
                <a:solidFill>
                  <a:srgbClr val="04617B"/>
                </a:solidFill>
              </a:rPr>
              <a:t>ЛПУ, детских </a:t>
            </a:r>
            <a:r>
              <a:rPr lang="ru-RU" dirty="0">
                <a:solidFill>
                  <a:srgbClr val="04617B"/>
                </a:solidFill>
              </a:rPr>
              <a:t>учреждениях, </a:t>
            </a:r>
            <a:r>
              <a:rPr lang="ru-RU" dirty="0" smtClean="0">
                <a:solidFill>
                  <a:srgbClr val="04617B"/>
                </a:solidFill>
              </a:rPr>
              <a:t>и т.д.</a:t>
            </a:r>
            <a:endParaRPr lang="ru-RU" dirty="0">
              <a:solidFill>
                <a:srgbClr val="04617B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srgbClr val="04617B"/>
                </a:solidFill>
              </a:rPr>
              <a:t>рабочие </a:t>
            </a:r>
            <a:r>
              <a:rPr lang="ru-RU" dirty="0">
                <a:solidFill>
                  <a:srgbClr val="04617B"/>
                </a:solidFill>
              </a:rPr>
              <a:t>концентрации от </a:t>
            </a:r>
            <a:r>
              <a:rPr lang="ru-RU" dirty="0" smtClean="0">
                <a:solidFill>
                  <a:srgbClr val="04617B"/>
                </a:solidFill>
              </a:rPr>
              <a:t>0,025%</a:t>
            </a:r>
            <a:endParaRPr lang="ru-RU" dirty="0">
              <a:solidFill>
                <a:srgbClr val="04617B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19873" y="1815666"/>
            <a:ext cx="5266929" cy="3240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Применение:  </a:t>
            </a:r>
          </a:p>
          <a:p>
            <a:r>
              <a:rPr lang="ru-RU" b="1" dirty="0" smtClean="0"/>
              <a:t>Мытье </a:t>
            </a:r>
            <a:r>
              <a:rPr lang="ru-RU" b="1" dirty="0"/>
              <a:t>и дезинфекция поверхностей </a:t>
            </a:r>
            <a:r>
              <a:rPr lang="ru-RU" dirty="0"/>
              <a:t>при проведении текущих и генеральных </a:t>
            </a:r>
            <a:r>
              <a:rPr lang="ru-RU" dirty="0" smtClean="0"/>
              <a:t>уборок.</a:t>
            </a:r>
            <a:endParaRPr lang="ru-RU" dirty="0"/>
          </a:p>
          <a:p>
            <a:r>
              <a:rPr lang="ru-RU" dirty="0"/>
              <a:t>Дезинфекция посуды и </a:t>
            </a:r>
            <a:r>
              <a:rPr lang="ru-RU" dirty="0" smtClean="0"/>
              <a:t>инвентаря;</a:t>
            </a:r>
            <a:endParaRPr lang="ru-RU" dirty="0"/>
          </a:p>
          <a:p>
            <a:r>
              <a:rPr lang="ru-RU" dirty="0"/>
              <a:t>Дезинфекция уборочного </a:t>
            </a:r>
            <a:r>
              <a:rPr lang="ru-RU" dirty="0" smtClean="0"/>
              <a:t>инвентаря;</a:t>
            </a:r>
            <a:endParaRPr lang="ru-RU" dirty="0"/>
          </a:p>
          <a:p>
            <a:r>
              <a:rPr lang="ru-RU" dirty="0"/>
              <a:t>Дезинфекция поверхностей, пораженных </a:t>
            </a:r>
            <a:r>
              <a:rPr lang="ru-RU" dirty="0" smtClean="0"/>
              <a:t>плесенью;</a:t>
            </a:r>
          </a:p>
          <a:p>
            <a:r>
              <a:rPr lang="ru-RU" dirty="0" smtClean="0"/>
              <a:t>Дезинфекция</a:t>
            </a:r>
            <a:r>
              <a:rPr lang="ru-RU" dirty="0"/>
              <a:t>, 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совмещенная </a:t>
            </a:r>
            <a:r>
              <a:rPr lang="ru-RU" dirty="0"/>
              <a:t>с ПСО изделий медицинского назначения; </a:t>
            </a:r>
            <a:endParaRPr lang="ru-RU" dirty="0" smtClean="0"/>
          </a:p>
          <a:p>
            <a:r>
              <a:rPr lang="ru-RU" dirty="0" smtClean="0"/>
              <a:t>Дезинфекция </a:t>
            </a:r>
            <a:r>
              <a:rPr lang="ru-RU" dirty="0"/>
              <a:t>медицинских </a:t>
            </a:r>
            <a:r>
              <a:rPr lang="ru-RU" dirty="0" smtClean="0"/>
              <a:t>отходов, в </a:t>
            </a:r>
            <a:r>
              <a:rPr lang="ru-RU" dirty="0" err="1" smtClean="0"/>
              <a:t>т.ч</a:t>
            </a:r>
            <a:r>
              <a:rPr lang="ru-RU" dirty="0" smtClean="0"/>
              <a:t>. биологических выделений</a:t>
            </a:r>
          </a:p>
          <a:p>
            <a:r>
              <a:rPr lang="ru-RU" dirty="0" smtClean="0"/>
              <a:t>Дезинфекция систем вентиляции и кондиционирования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46" y="195486"/>
            <a:ext cx="8625331" cy="6480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/>
              <a:t>Октава-Септик    </a:t>
            </a:r>
            <a:r>
              <a:rPr lang="ru-RU" sz="2400" b="1" dirty="0" smtClean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Готовое </a:t>
            </a:r>
            <a:r>
              <a:rPr lang="ru-RU" sz="2400" b="1" dirty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к применению средство</a:t>
            </a:r>
            <a:r>
              <a:rPr lang="ru-RU" sz="24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</a:b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99992" y="1005576"/>
            <a:ext cx="4320480" cy="91810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04617B"/>
                </a:solidFill>
              </a:rPr>
              <a:t>Действующее вещество</a:t>
            </a:r>
            <a:r>
              <a:rPr lang="ru-RU" dirty="0" smtClean="0">
                <a:solidFill>
                  <a:srgbClr val="04617B"/>
                </a:solidFill>
              </a:rPr>
              <a:t>:</a:t>
            </a:r>
          </a:p>
          <a:p>
            <a:pPr lvl="0"/>
            <a:r>
              <a:rPr lang="ru-RU" dirty="0" err="1" smtClean="0">
                <a:solidFill>
                  <a:srgbClr val="04617B"/>
                </a:solidFill>
              </a:rPr>
              <a:t>Гуанидин</a:t>
            </a:r>
            <a:r>
              <a:rPr lang="ru-RU" dirty="0" smtClean="0">
                <a:solidFill>
                  <a:srgbClr val="04617B"/>
                </a:solidFill>
              </a:rPr>
              <a:t> 0,5%</a:t>
            </a:r>
          </a:p>
          <a:p>
            <a:pPr lvl="0"/>
            <a:r>
              <a:rPr lang="ru-RU" dirty="0" smtClean="0">
                <a:solidFill>
                  <a:srgbClr val="04617B"/>
                </a:solidFill>
              </a:rPr>
              <a:t>ЧАС 0,5%</a:t>
            </a:r>
            <a:endParaRPr lang="ru-RU" dirty="0">
              <a:solidFill>
                <a:srgbClr val="04617B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7374" y="789552"/>
            <a:ext cx="4400647" cy="4212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Применение:</a:t>
            </a:r>
          </a:p>
          <a:p>
            <a:r>
              <a:rPr lang="ru-RU" b="1" dirty="0" smtClean="0"/>
              <a:t>Гигиеническая </a:t>
            </a:r>
            <a:r>
              <a:rPr lang="ru-RU" dirty="0" smtClean="0"/>
              <a:t>и хирургическая </a:t>
            </a:r>
            <a:r>
              <a:rPr lang="ru-RU" b="1" dirty="0" smtClean="0"/>
              <a:t>обработка рук</a:t>
            </a:r>
            <a:r>
              <a:rPr lang="ru-RU" dirty="0" smtClean="0"/>
              <a:t>;</a:t>
            </a:r>
          </a:p>
          <a:p>
            <a:r>
              <a:rPr lang="ru-RU" dirty="0"/>
              <a:t>Обработка кожи операционного поля, локтевых сгибов доноров, инъекционного </a:t>
            </a:r>
            <a:r>
              <a:rPr lang="ru-RU" dirty="0" smtClean="0"/>
              <a:t>поля</a:t>
            </a:r>
          </a:p>
          <a:p>
            <a:r>
              <a:rPr lang="ru-RU" altLang="ru-RU" b="1" dirty="0" smtClean="0">
                <a:cs typeface="Times New Roman" pitchFamily="18" charset="0"/>
              </a:rPr>
              <a:t>Дезинфекция </a:t>
            </a:r>
            <a:r>
              <a:rPr lang="ru-RU" altLang="ru-RU" b="1" dirty="0">
                <a:cs typeface="Times New Roman" pitchFamily="18" charset="0"/>
              </a:rPr>
              <a:t>небольших по площади помещений, </a:t>
            </a:r>
            <a:r>
              <a:rPr lang="ru-RU" altLang="ru-RU" dirty="0">
                <a:cs typeface="Times New Roman" pitchFamily="18" charset="0"/>
              </a:rPr>
              <a:t>поверхностей оборудования, датчиков </a:t>
            </a:r>
            <a:r>
              <a:rPr lang="ru-RU" altLang="ru-RU" dirty="0" smtClean="0">
                <a:cs typeface="Times New Roman" pitchFamily="18" charset="0"/>
              </a:rPr>
              <a:t>УЗИ и </a:t>
            </a:r>
            <a:r>
              <a:rPr lang="ru-RU" altLang="ru-RU" dirty="0" err="1" smtClean="0">
                <a:cs typeface="Times New Roman" pitchFamily="18" charset="0"/>
              </a:rPr>
              <a:t>т.д</a:t>
            </a:r>
            <a:r>
              <a:rPr lang="ru-RU" altLang="ru-RU" dirty="0" smtClean="0">
                <a:cs typeface="Times New Roman" pitchFamily="18" charset="0"/>
              </a:rPr>
              <a:t>;</a:t>
            </a:r>
          </a:p>
          <a:p>
            <a:r>
              <a:rPr lang="ru-RU" altLang="ru-RU" dirty="0" smtClean="0">
                <a:cs typeface="Times New Roman" pitchFamily="18" charset="0"/>
              </a:rPr>
              <a:t>Дезинфекция обуви; </a:t>
            </a:r>
          </a:p>
          <a:p>
            <a:r>
              <a:rPr lang="ru-RU" altLang="ru-RU" dirty="0" smtClean="0">
                <a:cs typeface="Times New Roman" pitchFamily="18" charset="0"/>
              </a:rPr>
              <a:t>Дезинфекция  воздуха.</a:t>
            </a:r>
            <a:endParaRPr lang="ru-RU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940152" y="2787774"/>
            <a:ext cx="2386608" cy="1820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\\192.168.0.151\BufferDez\Долгов Александр Николаевич\для Алсу\201451513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9756"/>
            <a:ext cx="4376896" cy="27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7"/>
            <a:ext cx="8229600" cy="487274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Группа окислителей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639792"/>
              </p:ext>
            </p:extLst>
          </p:nvPr>
        </p:nvGraphicFramePr>
        <p:xfrm>
          <a:off x="445362" y="771550"/>
          <a:ext cx="8229600" cy="109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156" y="2933744"/>
            <a:ext cx="8211787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200" b="1" dirty="0" err="1">
                <a:latin typeface="Trebuchet MS"/>
              </a:rPr>
              <a:t>Хлорактивные</a:t>
            </a:r>
            <a:r>
              <a:rPr lang="ru-RU" sz="2200" b="1" dirty="0">
                <a:latin typeface="Trebuchet MS"/>
              </a:rPr>
              <a:t> </a:t>
            </a:r>
            <a:r>
              <a:rPr lang="ru-RU" sz="2200" b="1" dirty="0" smtClean="0">
                <a:latin typeface="Trebuchet MS"/>
              </a:rPr>
              <a:t>и </a:t>
            </a:r>
            <a:r>
              <a:rPr lang="ru-RU" sz="2200" b="1" dirty="0" err="1" smtClean="0">
                <a:latin typeface="Trebuchet MS"/>
              </a:rPr>
              <a:t>кислородактивные</a:t>
            </a:r>
            <a:r>
              <a:rPr lang="ru-RU" sz="2200" b="1" dirty="0" smtClean="0">
                <a:latin typeface="Trebuchet MS"/>
              </a:rPr>
              <a:t> ДС </a:t>
            </a:r>
            <a:r>
              <a:rPr lang="ru-RU" sz="2200" b="1" dirty="0">
                <a:latin typeface="Trebuchet MS"/>
              </a:rPr>
              <a:t>проявляют высокую эффективность и демонстрируют широкий спектр антимикробной  активности </a:t>
            </a:r>
            <a:r>
              <a:rPr lang="ru-RU" sz="2200" dirty="0">
                <a:latin typeface="Trebuchet MS"/>
              </a:rPr>
              <a:t>в отношении всех видов бактерий (в том числе образующих споры), а также вирусов и грибов. </a:t>
            </a:r>
            <a:endParaRPr lang="ru-RU" sz="2200" dirty="0" smtClean="0">
              <a:latin typeface="Trebuchet MS"/>
            </a:endParaRPr>
          </a:p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91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Кислородактивные</a:t>
            </a:r>
            <a:r>
              <a:rPr lang="ru-RU" sz="1800" b="1" dirty="0" smtClean="0"/>
              <a:t> соединения относятся к группе окислителей.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Применительно </a:t>
            </a:r>
            <a:r>
              <a:rPr lang="ru-RU" sz="1400" dirty="0"/>
              <a:t>к ДС </a:t>
            </a:r>
            <a:r>
              <a:rPr lang="ru-RU" sz="1400" dirty="0" err="1"/>
              <a:t>кислородактивные</a:t>
            </a:r>
            <a:r>
              <a:rPr lang="ru-RU" sz="1400" dirty="0"/>
              <a:t> соединения – это </a:t>
            </a:r>
            <a:r>
              <a:rPr lang="ru-RU" sz="1400" u="sng" dirty="0"/>
              <a:t>соединения, высвобождающие активный кислород</a:t>
            </a:r>
            <a:r>
              <a:rPr lang="ru-RU" sz="1400" dirty="0"/>
              <a:t>, обеспечивающий гибель микроорганизмов. Основными представителями этой группы соединений являются: перекись водорода, </a:t>
            </a:r>
            <a:r>
              <a:rPr lang="ru-RU" sz="1400" dirty="0" err="1"/>
              <a:t>перборат</a:t>
            </a:r>
            <a:r>
              <a:rPr lang="ru-RU" sz="1400" dirty="0"/>
              <a:t> натрия, </a:t>
            </a:r>
            <a:r>
              <a:rPr lang="ru-RU" sz="1400" dirty="0" err="1"/>
              <a:t>перкарбонат</a:t>
            </a:r>
            <a:r>
              <a:rPr lang="ru-RU" sz="1400" dirty="0"/>
              <a:t> натрия, </a:t>
            </a:r>
            <a:r>
              <a:rPr lang="ru-RU" sz="1400" dirty="0" err="1"/>
              <a:t>пероксогидрат</a:t>
            </a:r>
            <a:r>
              <a:rPr lang="ru-RU" sz="1400" dirty="0"/>
              <a:t> фторида калия, </a:t>
            </a:r>
            <a:r>
              <a:rPr lang="ru-RU" sz="1400" dirty="0" err="1"/>
              <a:t>надуксусная</a:t>
            </a:r>
            <a:r>
              <a:rPr lang="ru-RU" sz="1400" dirty="0"/>
              <a:t>, </a:t>
            </a:r>
            <a:r>
              <a:rPr lang="ru-RU" sz="1400" dirty="0" err="1"/>
              <a:t>надмуравьиная</a:t>
            </a:r>
            <a:r>
              <a:rPr lang="ru-RU" sz="1400" dirty="0"/>
              <a:t> и другие </a:t>
            </a:r>
            <a:r>
              <a:rPr lang="ru-RU" sz="1400" dirty="0" err="1"/>
              <a:t>надкислоты</a:t>
            </a:r>
            <a:r>
              <a:rPr lang="ru-RU" sz="1400" dirty="0"/>
              <a:t>. Средства на основе </a:t>
            </a:r>
            <a:r>
              <a:rPr lang="ru-RU" sz="1400" dirty="0" err="1"/>
              <a:t>кислородактивных</a:t>
            </a:r>
            <a:r>
              <a:rPr lang="ru-RU" sz="1400" dirty="0"/>
              <a:t> соединений производятся в виде </a:t>
            </a:r>
            <a:r>
              <a:rPr lang="ru-RU" sz="1400" u="sng" dirty="0"/>
              <a:t>жидких концентратов (перекись водорода, </a:t>
            </a:r>
            <a:r>
              <a:rPr lang="ru-RU" sz="1400" u="sng" dirty="0" err="1"/>
              <a:t>надкислоты</a:t>
            </a:r>
            <a:r>
              <a:rPr lang="ru-RU" sz="1400" u="sng" dirty="0"/>
              <a:t>, диоксид хлора)</a:t>
            </a:r>
            <a:r>
              <a:rPr lang="ru-RU" sz="1400" dirty="0"/>
              <a:t>, в виде порошков </a:t>
            </a:r>
            <a:r>
              <a:rPr lang="ru-RU" sz="1400" u="sng" dirty="0"/>
              <a:t>(</a:t>
            </a:r>
            <a:r>
              <a:rPr lang="ru-RU" sz="1400" u="sng" dirty="0" err="1"/>
              <a:t>пербораты</a:t>
            </a:r>
            <a:r>
              <a:rPr lang="ru-RU" sz="1400" u="sng" dirty="0"/>
              <a:t>, </a:t>
            </a:r>
            <a:r>
              <a:rPr lang="ru-RU" sz="1400" u="sng" dirty="0" err="1"/>
              <a:t>перкарбонаты</a:t>
            </a:r>
            <a:r>
              <a:rPr lang="ru-RU" sz="1400" u="sng" dirty="0"/>
              <a:t> и др.)  и таблеток.</a:t>
            </a:r>
          </a:p>
          <a:p>
            <a:r>
              <a:rPr lang="ru-RU" sz="1400" dirty="0"/>
              <a:t>Повышение температуры рабочих растворов ДС, выделяющих кислород, приводит к усилению антимикробного действия. Кислая среда (</a:t>
            </a:r>
            <a:r>
              <a:rPr lang="en-US" sz="1400" dirty="0"/>
              <a:t>pH</a:t>
            </a:r>
            <a:r>
              <a:rPr lang="ru-RU" sz="1400" dirty="0"/>
              <a:t> 3,07 – 4,3 является оптимальной для воздействия </a:t>
            </a:r>
            <a:r>
              <a:rPr lang="ru-RU" sz="1400" dirty="0" err="1"/>
              <a:t>кислородактивных</a:t>
            </a:r>
            <a:r>
              <a:rPr lang="ru-RU" sz="1400" dirty="0"/>
              <a:t> соединений на микроорганизмы. Присутствие органических веществ снижает антимикробную активность </a:t>
            </a:r>
            <a:r>
              <a:rPr lang="ru-RU" sz="1400" dirty="0" err="1"/>
              <a:t>кислородактивных</a:t>
            </a:r>
            <a:r>
              <a:rPr lang="ru-RU" sz="1400" dirty="0"/>
              <a:t> соединений. </a:t>
            </a:r>
            <a:r>
              <a:rPr lang="ru-RU" sz="1400" dirty="0" err="1"/>
              <a:t>Кислородактивные</a:t>
            </a:r>
            <a:r>
              <a:rPr lang="ru-RU" sz="1400" dirty="0"/>
              <a:t> соединения имеют различную антимикробную  активность. Наиболее эффективными из них являются </a:t>
            </a:r>
            <a:r>
              <a:rPr lang="ru-RU" sz="1400" dirty="0" err="1"/>
              <a:t>надкислоты</a:t>
            </a:r>
            <a:r>
              <a:rPr lang="ru-RU" sz="1400" dirty="0"/>
              <a:t>. При нейтральном или слабощелочном значениях </a:t>
            </a:r>
            <a:r>
              <a:rPr lang="en-US" sz="1400" dirty="0"/>
              <a:t>pH</a:t>
            </a:r>
            <a:r>
              <a:rPr lang="ru-RU" sz="1400" dirty="0"/>
              <a:t> рабочих растворов </a:t>
            </a:r>
            <a:r>
              <a:rPr lang="ru-RU" sz="1400" dirty="0" err="1"/>
              <a:t>надуксусная</a:t>
            </a:r>
            <a:r>
              <a:rPr lang="ru-RU" sz="1400" dirty="0"/>
              <a:t> кислота совместима с материалами медицинских изделий (в т. ч. эндоскопы). </a:t>
            </a:r>
            <a:r>
              <a:rPr lang="ru-RU" sz="1400" dirty="0" err="1"/>
              <a:t>Пербораты</a:t>
            </a:r>
            <a:r>
              <a:rPr lang="ru-RU" sz="1400" dirty="0"/>
              <a:t> и </a:t>
            </a:r>
            <a:r>
              <a:rPr lang="ru-RU" sz="1400" dirty="0" err="1"/>
              <a:t>перкабонаты</a:t>
            </a:r>
            <a:r>
              <a:rPr lang="ru-RU" sz="1400" dirty="0"/>
              <a:t> натрия в сочетании с </a:t>
            </a:r>
            <a:r>
              <a:rPr lang="ru-RU" sz="1400" dirty="0" err="1"/>
              <a:t>тетраацетилэтилендиамином</a:t>
            </a:r>
            <a:r>
              <a:rPr lang="ru-RU" sz="1400" dirty="0"/>
              <a:t> (ТАЭД) проявляют высокую активность в отношении всех видов бактерий, в том числе споровых форм, а также грибов и вирусов.</a:t>
            </a:r>
          </a:p>
          <a:p>
            <a:r>
              <a:rPr lang="ru-RU" sz="1400" b="1" dirty="0"/>
              <a:t>Эффективные концентрации перекиси водорода  в виде </a:t>
            </a:r>
            <a:r>
              <a:rPr lang="ru-RU" sz="1400" b="1" dirty="0" err="1"/>
              <a:t>монопрепарата</a:t>
            </a:r>
            <a:r>
              <a:rPr lang="ru-RU" sz="1400" b="1" dirty="0"/>
              <a:t> составляют 3-6%</a:t>
            </a:r>
            <a:r>
              <a:rPr lang="ru-RU" sz="1400" dirty="0"/>
              <a:t>. </a:t>
            </a:r>
            <a:r>
              <a:rPr lang="ru-RU" sz="1400" b="1" dirty="0"/>
              <a:t>Перекись водорода в композиционных средствах  с катионными и анионными ПАВ может повышать  свою антимикробную активность.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111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/>
              <a:t>Дельсан</a:t>
            </a:r>
            <a:r>
              <a:rPr lang="ru-RU" sz="5400" b="1" dirty="0" smtClean="0"/>
              <a:t>-Окси </a:t>
            </a:r>
            <a:r>
              <a:rPr lang="ru-RU" sz="1800" b="1" dirty="0" smtClean="0"/>
              <a:t>– </a:t>
            </a:r>
            <a:r>
              <a:rPr lang="ru-RU" sz="1800" b="1" dirty="0" err="1" smtClean="0"/>
              <a:t>кислородактивное</a:t>
            </a:r>
            <a:r>
              <a:rPr lang="ru-RU" sz="1800" b="1" dirty="0" smtClean="0"/>
              <a:t> средство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65516"/>
            <a:ext cx="3456384" cy="1674186"/>
          </a:xfrm>
        </p:spPr>
        <p:txBody>
          <a:bodyPr>
            <a:normAutofit fontScale="85000" lnSpcReduction="20000"/>
          </a:bodyPr>
          <a:lstStyle/>
          <a:p>
            <a:endParaRPr lang="ru-RU" sz="2800" dirty="0" smtClean="0"/>
          </a:p>
          <a:p>
            <a:r>
              <a:rPr lang="ru-RU" sz="2000" dirty="0" smtClean="0"/>
              <a:t>Действующее </a:t>
            </a:r>
            <a:r>
              <a:rPr lang="ru-RU" sz="2000" dirty="0"/>
              <a:t>вещество</a:t>
            </a:r>
            <a:r>
              <a:rPr lang="ru-RU" sz="2000" dirty="0" smtClean="0"/>
              <a:t>: </a:t>
            </a:r>
          </a:p>
          <a:p>
            <a:r>
              <a:rPr lang="ru-RU" sz="1800" dirty="0" smtClean="0"/>
              <a:t>перекись водорода 22%, </a:t>
            </a:r>
          </a:p>
          <a:p>
            <a:r>
              <a:rPr lang="ru-RU" sz="1800" dirty="0" smtClean="0"/>
              <a:t>ЧАС 5%, </a:t>
            </a:r>
          </a:p>
          <a:p>
            <a:r>
              <a:rPr lang="ru-RU" sz="1800" dirty="0" err="1" smtClean="0"/>
              <a:t>гуанидин</a:t>
            </a:r>
            <a:r>
              <a:rPr lang="ru-RU" sz="1800" dirty="0" smtClean="0"/>
              <a:t> 3%     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</a:t>
            </a:r>
            <a:r>
              <a:rPr lang="ru-RU" sz="1800" dirty="0" smtClean="0">
                <a:solidFill>
                  <a:srgbClr val="FF0000"/>
                </a:solidFill>
              </a:rPr>
              <a:t>концентрат</a:t>
            </a:r>
          </a:p>
        </p:txBody>
      </p:sp>
      <p:pic>
        <p:nvPicPr>
          <p:cNvPr id="8" name="Picture 2" descr="D:\Средства\IMG_4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7714"/>
            <a:ext cx="1872209" cy="28138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07904" y="1059582"/>
            <a:ext cx="4896544" cy="504056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0BD0D9"/>
              </a:buClr>
            </a:pPr>
            <a:r>
              <a:rPr lang="ru-RU" dirty="0" smtClean="0">
                <a:solidFill>
                  <a:srgbClr val="04617B"/>
                </a:solidFill>
              </a:rPr>
              <a:t>Разрешен </a:t>
            </a:r>
            <a:r>
              <a:rPr lang="ru-RU" dirty="0">
                <a:solidFill>
                  <a:srgbClr val="04617B"/>
                </a:solidFill>
              </a:rPr>
              <a:t>для применения в </a:t>
            </a:r>
            <a:r>
              <a:rPr lang="ru-RU" dirty="0" smtClean="0">
                <a:solidFill>
                  <a:srgbClr val="04617B"/>
                </a:solidFill>
              </a:rPr>
              <a:t>ЛПУ, детских </a:t>
            </a:r>
            <a:r>
              <a:rPr lang="ru-RU" dirty="0">
                <a:solidFill>
                  <a:srgbClr val="04617B"/>
                </a:solidFill>
              </a:rPr>
              <a:t>учреждениях, </a:t>
            </a:r>
            <a:r>
              <a:rPr lang="ru-RU" dirty="0" smtClean="0">
                <a:solidFill>
                  <a:srgbClr val="04617B"/>
                </a:solidFill>
              </a:rPr>
              <a:t>и т.д.</a:t>
            </a:r>
            <a:endParaRPr lang="ru-RU" dirty="0">
              <a:solidFill>
                <a:srgbClr val="04617B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u="sng" dirty="0" smtClean="0">
                <a:solidFill>
                  <a:srgbClr val="04617B"/>
                </a:solidFill>
              </a:rPr>
              <a:t>Тестировано на </a:t>
            </a:r>
            <a:r>
              <a:rPr lang="en-US" i="1" u="sng" dirty="0" smtClean="0"/>
              <a:t>Mycobacterium terrae</a:t>
            </a:r>
            <a:endParaRPr lang="ru-RU" u="sng" dirty="0">
              <a:solidFill>
                <a:srgbClr val="04617B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87824" y="1707654"/>
            <a:ext cx="5760640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                          Применение</a:t>
            </a:r>
            <a:r>
              <a:rPr lang="ru-RU" sz="1200" dirty="0"/>
              <a:t>:  </a:t>
            </a:r>
          </a:p>
          <a:p>
            <a:r>
              <a:rPr lang="ru-RU" sz="1200" dirty="0"/>
              <a:t>М</a:t>
            </a:r>
            <a:r>
              <a:rPr lang="ru-RU" sz="1200" dirty="0" smtClean="0"/>
              <a:t>ытье </a:t>
            </a:r>
            <a:r>
              <a:rPr lang="ru-RU" sz="1200" dirty="0"/>
              <a:t>и дезинфекция поверхностей при проведении текущих и </a:t>
            </a:r>
            <a:r>
              <a:rPr lang="ru-RU" sz="1200" b="1" dirty="0"/>
              <a:t>генеральных </a:t>
            </a:r>
            <a:r>
              <a:rPr lang="ru-RU" sz="1200" b="1" dirty="0" smtClean="0"/>
              <a:t>уборок</a:t>
            </a:r>
            <a:r>
              <a:rPr lang="ru-RU" sz="1200" dirty="0" smtClean="0"/>
              <a:t>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в отделениях неонатологии</a:t>
            </a:r>
            <a:endParaRPr lang="ru-RU" sz="1200" dirty="0"/>
          </a:p>
          <a:p>
            <a:r>
              <a:rPr lang="ru-RU" sz="1200" dirty="0"/>
              <a:t>Дезинфекция посуды и </a:t>
            </a:r>
            <a:r>
              <a:rPr lang="ru-RU" sz="1200" dirty="0" smtClean="0"/>
              <a:t>инвентаря;</a:t>
            </a:r>
            <a:endParaRPr lang="ru-RU" sz="1200" dirty="0"/>
          </a:p>
          <a:p>
            <a:r>
              <a:rPr lang="ru-RU" sz="1200" dirty="0"/>
              <a:t>Дезинфекция уборочного </a:t>
            </a:r>
            <a:r>
              <a:rPr lang="ru-RU" sz="1200" dirty="0" smtClean="0"/>
              <a:t>инвентаря;</a:t>
            </a:r>
            <a:endParaRPr lang="ru-RU" sz="1200" dirty="0"/>
          </a:p>
          <a:p>
            <a:r>
              <a:rPr lang="ru-RU" sz="1200" dirty="0"/>
              <a:t>Дезинфекция поверхностей, пораженных </a:t>
            </a:r>
            <a:r>
              <a:rPr lang="ru-RU" sz="1200" dirty="0" smtClean="0"/>
              <a:t>плесенью;</a:t>
            </a:r>
            <a:endParaRPr lang="ru-RU" sz="1200" dirty="0"/>
          </a:p>
          <a:p>
            <a:r>
              <a:rPr lang="ru-RU" sz="1200" b="1" dirty="0" smtClean="0"/>
              <a:t>Дезинфекция</a:t>
            </a:r>
            <a:r>
              <a:rPr lang="ru-RU" sz="1200" b="1" dirty="0"/>
              <a:t>, </a:t>
            </a:r>
            <a:r>
              <a:rPr lang="ru-RU" sz="1200" b="1" dirty="0" smtClean="0"/>
              <a:t>в </a:t>
            </a:r>
            <a:r>
              <a:rPr lang="ru-RU" sz="1200" b="1" dirty="0" err="1" smtClean="0"/>
              <a:t>т.ч</a:t>
            </a:r>
            <a:r>
              <a:rPr lang="ru-RU" sz="1200" b="1" dirty="0" smtClean="0"/>
              <a:t>. совмещенная </a:t>
            </a:r>
            <a:r>
              <a:rPr lang="ru-RU" sz="1200" b="1" dirty="0"/>
              <a:t>с ПСО изделий медицинского </a:t>
            </a:r>
            <a:r>
              <a:rPr lang="ru-RU" sz="1200" b="1" dirty="0" smtClean="0"/>
              <a:t>назначения, в </a:t>
            </a:r>
            <a:r>
              <a:rPr lang="ru-RU" sz="1200" b="1" dirty="0" err="1" smtClean="0"/>
              <a:t>т.ч</a:t>
            </a:r>
            <a:r>
              <a:rPr lang="ru-RU" sz="1200" b="1" dirty="0" smtClean="0"/>
              <a:t>. в механизированных установках</a:t>
            </a:r>
          </a:p>
          <a:p>
            <a:r>
              <a:rPr lang="ru-RU" sz="1200" dirty="0" smtClean="0"/>
              <a:t>Предварительная, окончательная очистка и дезинфекция эндоскопов и инструментов к ним</a:t>
            </a:r>
          </a:p>
          <a:p>
            <a:r>
              <a:rPr lang="ru-RU" sz="1200" b="1" dirty="0" smtClean="0"/>
              <a:t>Стерилизация, ДВУ </a:t>
            </a:r>
          </a:p>
          <a:p>
            <a:r>
              <a:rPr lang="ru-RU" sz="1200" dirty="0"/>
              <a:t>Дезинфекция медицинских </a:t>
            </a:r>
            <a:r>
              <a:rPr lang="ru-RU" sz="1200" dirty="0" smtClean="0"/>
              <a:t>отходов</a:t>
            </a:r>
            <a:endParaRPr lang="ru-RU" sz="1200" dirty="0"/>
          </a:p>
          <a:p>
            <a:r>
              <a:rPr lang="ru-RU" sz="1200" dirty="0" smtClean="0"/>
              <a:t>Дезинфекция биологических выделений</a:t>
            </a:r>
            <a:endParaRPr lang="en-US" sz="1200" dirty="0" smtClean="0"/>
          </a:p>
          <a:p>
            <a:r>
              <a:rPr lang="ru-RU" sz="1200" dirty="0" smtClean="0"/>
              <a:t>Дезинфекция систем вентиляции и </a:t>
            </a:r>
            <a:r>
              <a:rPr lang="ru-RU" sz="1200" dirty="0" err="1" smtClean="0"/>
              <a:t>кондиционир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98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Хлорактивные</a:t>
            </a:r>
            <a:r>
              <a:rPr lang="ru-RU" i="1" dirty="0" smtClean="0"/>
              <a:t> соединения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err="1" smtClean="0"/>
              <a:t>Хлорактивные</a:t>
            </a:r>
            <a:r>
              <a:rPr lang="ru-RU" sz="1400" dirty="0" smtClean="0"/>
              <a:t> </a:t>
            </a:r>
            <a:r>
              <a:rPr lang="ru-RU" sz="1400" dirty="0"/>
              <a:t>соединения характеризуются высвобождением активного хлора, что и обусловливает их антимикробное  действие.</a:t>
            </a:r>
          </a:p>
          <a:p>
            <a:r>
              <a:rPr lang="ru-RU" sz="1400" dirty="0"/>
              <a:t> </a:t>
            </a:r>
            <a:r>
              <a:rPr lang="ru-RU" sz="1400" dirty="0" err="1"/>
              <a:t>Хлорактивные</a:t>
            </a:r>
            <a:r>
              <a:rPr lang="ru-RU" sz="1400" dirty="0"/>
              <a:t> соединения подразделяются на две группы: неорганические и органические </a:t>
            </a:r>
            <a:r>
              <a:rPr lang="ru-RU" sz="1400" dirty="0" err="1"/>
              <a:t>хлорактивные</a:t>
            </a:r>
            <a:r>
              <a:rPr lang="ru-RU" sz="1400" dirty="0"/>
              <a:t> соединения.</a:t>
            </a:r>
          </a:p>
          <a:p>
            <a:r>
              <a:rPr lang="ru-RU" sz="1400" dirty="0" err="1" smtClean="0"/>
              <a:t>Хлорактивные</a:t>
            </a:r>
            <a:r>
              <a:rPr lang="ru-RU" sz="1400" dirty="0" smtClean="0"/>
              <a:t> </a:t>
            </a:r>
            <a:r>
              <a:rPr lang="ru-RU" sz="1400" dirty="0"/>
              <a:t>ДС проявляют высокую эффективность и демонстрируют широкий спектр антимикробной  активности в отношении всех видов бактерий (в том числе образующих споры), а также вирусов и грибов. С повышением температуры  растворов антимикробная активность </a:t>
            </a:r>
            <a:r>
              <a:rPr lang="ru-RU" sz="1400" dirty="0" err="1"/>
              <a:t>хлорактивных</a:t>
            </a:r>
            <a:r>
              <a:rPr lang="ru-RU" sz="1400" dirty="0"/>
              <a:t> соединений возрастает. В присутствии органических веществ антимикробное действие </a:t>
            </a:r>
            <a:r>
              <a:rPr lang="ru-RU" sz="1400" dirty="0" err="1" smtClean="0"/>
              <a:t>хлорактивных</a:t>
            </a:r>
            <a:r>
              <a:rPr lang="ru-RU" sz="1400" dirty="0" smtClean="0"/>
              <a:t>  </a:t>
            </a:r>
            <a:r>
              <a:rPr lang="ru-RU" sz="1400" dirty="0"/>
              <a:t>ДС снижается за счет взаимодействия хлора с органическим субстратом.</a:t>
            </a:r>
          </a:p>
          <a:p>
            <a:r>
              <a:rPr lang="ru-RU" sz="1400" dirty="0"/>
              <a:t>Среди неорганических </a:t>
            </a:r>
            <a:r>
              <a:rPr lang="ru-RU" sz="1400" dirty="0" err="1"/>
              <a:t>хлорактивных</a:t>
            </a:r>
            <a:r>
              <a:rPr lang="ru-RU" sz="1400" dirty="0"/>
              <a:t> соединений наибольшее распространение в качестве ДВ получил гипохлорит натрия. ДС на основе гипохлорита натрия обладают высокой антимикробной активностью. При изменении </a:t>
            </a:r>
            <a:r>
              <a:rPr lang="en-US" sz="1400" dirty="0"/>
              <a:t>pH</a:t>
            </a:r>
            <a:r>
              <a:rPr lang="ru-RU" sz="1400" dirty="0"/>
              <a:t> рабочих растворов в кислую сторону антимикробная активность гипохлорита натрия возрастает, однако стабильность данного соединения падает.</a:t>
            </a:r>
          </a:p>
          <a:p>
            <a:r>
              <a:rPr lang="ru-RU" sz="1400" dirty="0"/>
              <a:t>На основе органических </a:t>
            </a:r>
            <a:r>
              <a:rPr lang="ru-RU" sz="1400" dirty="0" err="1"/>
              <a:t>хлорактивных</a:t>
            </a:r>
            <a:r>
              <a:rPr lang="ru-RU" sz="1400" dirty="0"/>
              <a:t> соединений широкое применение получили средства на основе ДХЦК, ТХЦК в виде таблеток и гранул, как наиболее удобных в применении форм выпуска. Не теряют актуальности ДС на основе </a:t>
            </a:r>
            <a:r>
              <a:rPr lang="ru-RU" sz="1400" dirty="0" err="1"/>
              <a:t>дихлордиметилгидантоина</a:t>
            </a:r>
            <a:r>
              <a:rPr lang="ru-RU" sz="1400" dirty="0"/>
              <a:t>, хлорамина. 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793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3736"/>
            <a:ext cx="5624735" cy="4939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/>
              <a:t>Астера</a:t>
            </a:r>
            <a:r>
              <a:rPr lang="ru-RU" sz="5400" dirty="0" smtClean="0"/>
              <a:t>  </a:t>
            </a:r>
            <a:r>
              <a:rPr lang="ru-RU" sz="3200" dirty="0" smtClean="0"/>
              <a:t> </a:t>
            </a:r>
            <a:r>
              <a:rPr lang="ru-RU" sz="3200" b="1" dirty="0" smtClean="0"/>
              <a:t>хлорсодержащее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pic>
        <p:nvPicPr>
          <p:cNvPr id="7" name="Picture 2" descr="D:\ФОТО С САЙТА\Астер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5686"/>
            <a:ext cx="2160240" cy="2970330"/>
          </a:xfrm>
          <a:prstGeom prst="rect">
            <a:avLst/>
          </a:prstGeom>
          <a:noFill/>
          <a:ln w="28575">
            <a:solidFill>
              <a:srgbClr val="005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915816" y="699542"/>
            <a:ext cx="5328592" cy="128826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BD0D9"/>
              </a:buClr>
            </a:pPr>
            <a:r>
              <a:rPr lang="ru-RU" sz="1700" i="1" u="sng" dirty="0">
                <a:solidFill>
                  <a:srgbClr val="04617B"/>
                </a:solidFill>
              </a:rPr>
              <a:t>Широкая область применения:  </a:t>
            </a:r>
          </a:p>
          <a:p>
            <a:pPr lvl="0">
              <a:buClr>
                <a:srgbClr val="0BD0D9"/>
              </a:buClr>
            </a:pPr>
            <a:r>
              <a:rPr lang="ru-RU" sz="1700" dirty="0">
                <a:solidFill>
                  <a:srgbClr val="04617B"/>
                </a:solidFill>
              </a:rPr>
              <a:t>-ЛПУ любого </a:t>
            </a:r>
            <a:r>
              <a:rPr lang="ru-RU" sz="1700" dirty="0" smtClean="0">
                <a:solidFill>
                  <a:srgbClr val="04617B"/>
                </a:solidFill>
              </a:rPr>
              <a:t>профиля, детские </a:t>
            </a:r>
            <a:r>
              <a:rPr lang="ru-RU" sz="1700" dirty="0">
                <a:solidFill>
                  <a:srgbClr val="04617B"/>
                </a:solidFill>
              </a:rPr>
              <a:t>учреждения, </a:t>
            </a:r>
            <a:r>
              <a:rPr lang="ru-RU" sz="1700" dirty="0" smtClean="0">
                <a:solidFill>
                  <a:srgbClr val="04617B"/>
                </a:solidFill>
              </a:rPr>
              <a:t>учреждения </a:t>
            </a:r>
            <a:r>
              <a:rPr lang="ru-RU" sz="1700" dirty="0">
                <a:solidFill>
                  <a:srgbClr val="04617B"/>
                </a:solidFill>
              </a:rPr>
              <a:t>социального </a:t>
            </a:r>
            <a:r>
              <a:rPr lang="ru-RU" sz="1700" dirty="0" smtClean="0">
                <a:solidFill>
                  <a:srgbClr val="04617B"/>
                </a:solidFill>
              </a:rPr>
              <a:t>профиля, общественного </a:t>
            </a:r>
            <a:r>
              <a:rPr lang="ru-RU" sz="1700" dirty="0">
                <a:solidFill>
                  <a:srgbClr val="04617B"/>
                </a:solidFill>
              </a:rPr>
              <a:t>питания и </a:t>
            </a:r>
            <a:r>
              <a:rPr lang="ru-RU" sz="1700" dirty="0" smtClean="0">
                <a:solidFill>
                  <a:srgbClr val="04617B"/>
                </a:solidFill>
              </a:rPr>
              <a:t>торговли, объекты животноводства, военные</a:t>
            </a:r>
            <a:r>
              <a:rPr lang="ru-RU" sz="1700" dirty="0">
                <a:solidFill>
                  <a:srgbClr val="04617B"/>
                </a:solidFill>
              </a:rPr>
              <a:t>, пенитенциарные </a:t>
            </a:r>
            <a:r>
              <a:rPr lang="ru-RU" sz="1700" dirty="0" smtClean="0">
                <a:solidFill>
                  <a:srgbClr val="04617B"/>
                </a:solidFill>
              </a:rPr>
              <a:t>учреждения и </a:t>
            </a:r>
            <a:r>
              <a:rPr lang="ru-RU" sz="1700" dirty="0">
                <a:solidFill>
                  <a:srgbClr val="04617B"/>
                </a:solidFill>
              </a:rPr>
              <a:t>т.д</a:t>
            </a:r>
            <a:r>
              <a:rPr lang="ru-RU" sz="1700" dirty="0" smtClean="0">
                <a:solidFill>
                  <a:srgbClr val="04617B"/>
                </a:solidFill>
              </a:rPr>
              <a:t>.</a:t>
            </a:r>
            <a:endParaRPr lang="ru-RU" sz="1700" dirty="0">
              <a:solidFill>
                <a:srgbClr val="04617B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771800" y="2031690"/>
            <a:ext cx="6264696" cy="2970330"/>
          </a:xfrm>
        </p:spPr>
        <p:txBody>
          <a:bodyPr>
            <a:normAutofit fontScale="85000" lnSpcReduction="20000"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Особые режимы применения: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Противотуберкулезная активность (тестировано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на </a:t>
            </a:r>
            <a:r>
              <a:rPr lang="ru-RU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М</a:t>
            </a:r>
            <a:r>
              <a:rPr lang="en-US" sz="1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ycobacterium</a:t>
            </a:r>
            <a:r>
              <a:rPr lang="ru-RU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terrae</a:t>
            </a:r>
            <a:r>
              <a:rPr lang="ru-RU" sz="18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обладает </a:t>
            </a:r>
            <a:r>
              <a:rPr lang="ru-RU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дезинвазивной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активностью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ru-RU" sz="1500" b="1" dirty="0" smtClean="0">
                <a:solidFill>
                  <a:srgbClr val="FF0000"/>
                </a:solidFill>
              </a:rPr>
              <a:t>при </a:t>
            </a:r>
            <a:r>
              <a:rPr lang="ru-RU" sz="1500" b="1" dirty="0">
                <a:solidFill>
                  <a:srgbClr val="FF0000"/>
                </a:solidFill>
              </a:rPr>
              <a:t>контаминации цистами и </a:t>
            </a:r>
            <a:r>
              <a:rPr lang="ru-RU" sz="1500" b="1" dirty="0" err="1">
                <a:solidFill>
                  <a:srgbClr val="FF0000"/>
                </a:solidFill>
              </a:rPr>
              <a:t>ооцистами</a:t>
            </a:r>
            <a:r>
              <a:rPr lang="ru-RU" sz="1500" b="1" dirty="0">
                <a:solidFill>
                  <a:srgbClr val="FF0000"/>
                </a:solidFill>
              </a:rPr>
              <a:t> простейших, яйцами, </a:t>
            </a:r>
            <a:r>
              <a:rPr lang="ru-RU" sz="1500" b="1" dirty="0" err="1">
                <a:solidFill>
                  <a:srgbClr val="FF0000"/>
                </a:solidFill>
              </a:rPr>
              <a:t>онкосферами</a:t>
            </a:r>
            <a:r>
              <a:rPr lang="ru-RU" sz="1500" b="1" dirty="0">
                <a:solidFill>
                  <a:srgbClr val="FF0000"/>
                </a:solidFill>
              </a:rPr>
              <a:t> и личинками гельминтов (включая острицы</a:t>
            </a:r>
            <a:r>
              <a:rPr lang="ru-RU" sz="1500" b="1" dirty="0" smtClean="0">
                <a:solidFill>
                  <a:srgbClr val="FF0000"/>
                </a:solidFill>
              </a:rPr>
              <a:t>)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</a:rPr>
              <a:t>эффективно </a:t>
            </a:r>
            <a:r>
              <a:rPr lang="ru-RU" sz="1800" dirty="0">
                <a:latin typeface="Arial" panose="020B0604020202020204" pitchFamily="34" charset="0"/>
              </a:rPr>
              <a:t>против </a:t>
            </a:r>
            <a:r>
              <a:rPr lang="ru-RU" sz="1800" dirty="0" smtClean="0">
                <a:latin typeface="Arial" panose="020B0604020202020204" pitchFamily="34" charset="0"/>
              </a:rPr>
              <a:t>ООИ, в том числе спор сибирской язвы (тестировано </a:t>
            </a:r>
            <a:r>
              <a:rPr lang="ru-RU" sz="1800" dirty="0">
                <a:latin typeface="Arial" panose="020B0604020202020204" pitchFamily="34" charset="0"/>
              </a:rPr>
              <a:t>на </a:t>
            </a:r>
            <a:r>
              <a:rPr lang="ru-RU" sz="1800" i="1" dirty="0" err="1">
                <a:latin typeface="Arial" panose="020B0604020202020204" pitchFamily="34" charset="0"/>
              </a:rPr>
              <a:t>Bacillus</a:t>
            </a:r>
            <a:r>
              <a:rPr lang="ru-RU" sz="1800" i="1" dirty="0">
                <a:latin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</a:rPr>
              <a:t>ant</a:t>
            </a:r>
            <a:r>
              <a:rPr lang="en-US" sz="1800" i="1" dirty="0">
                <a:latin typeface="Arial" panose="020B0604020202020204" pitchFamily="34" charset="0"/>
              </a:rPr>
              <a:t>h</a:t>
            </a:r>
            <a:r>
              <a:rPr lang="ru-RU" sz="1800" i="1" dirty="0" err="1">
                <a:latin typeface="Arial" panose="020B0604020202020204" pitchFamily="34" charset="0"/>
              </a:rPr>
              <a:t>racis</a:t>
            </a:r>
            <a:r>
              <a:rPr lang="ru-RU" sz="1800" i="1" dirty="0">
                <a:latin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</a:rPr>
              <a:t>шт. </a:t>
            </a:r>
            <a:r>
              <a:rPr lang="ru-RU" sz="1800" dirty="0" smtClean="0">
                <a:latin typeface="Arial" panose="020B0604020202020204" pitchFamily="34" charset="0"/>
              </a:rPr>
              <a:t>СТИ)</a:t>
            </a:r>
            <a:endParaRPr lang="ru-RU" sz="1800" dirty="0">
              <a:latin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</a:rPr>
              <a:t>может </a:t>
            </a:r>
            <a:r>
              <a:rPr lang="ru-RU" sz="1800" dirty="0">
                <a:latin typeface="Arial" panose="020B0604020202020204" pitchFamily="34" charset="0"/>
              </a:rPr>
              <a:t>выпускаться с желтой банке с </a:t>
            </a:r>
            <a:r>
              <a:rPr lang="ru-RU" sz="1800" dirty="0" err="1" smtClean="0">
                <a:latin typeface="Arial" panose="020B0604020202020204" pitchFamily="34" charset="0"/>
              </a:rPr>
              <a:t>иглосъемником</a:t>
            </a:r>
            <a:endParaRPr lang="ru-RU" sz="1800" dirty="0">
              <a:latin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</a:rPr>
              <a:t>разрешено </a:t>
            </a:r>
            <a:r>
              <a:rPr lang="ru-RU" sz="1800" dirty="0">
                <a:latin typeface="Arial" panose="020B0604020202020204" pitchFamily="34" charset="0"/>
              </a:rPr>
              <a:t>для </a:t>
            </a:r>
            <a:r>
              <a:rPr lang="ru-RU" sz="1800" dirty="0" smtClean="0">
                <a:latin typeface="Arial" panose="020B0604020202020204" pitchFamily="34" charset="0"/>
              </a:rPr>
              <a:t>обеззараживания питьевой воды и воды плавательных бассейнов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charset="0"/>
              </a:rPr>
              <a:t>Для использования населением в быту (отдельная этикетка и формы выпуска по 100, 10 таблеток)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1107505" cy="157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999" y="1960551"/>
            <a:ext cx="137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ДВ – ДХИ,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таблетки, гранулы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6048672" cy="53151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Альдегиды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3888432"/>
          </a:xfrm>
        </p:spPr>
        <p:txBody>
          <a:bodyPr>
            <a:noAutofit/>
          </a:bodyPr>
          <a:lstStyle/>
          <a:p>
            <a:r>
              <a:rPr lang="ru-RU" sz="1600" b="1" u="sng" dirty="0" smtClean="0"/>
              <a:t>Альдегиды </a:t>
            </a:r>
            <a:r>
              <a:rPr lang="ru-RU" sz="1600" b="1" u="sng" dirty="0"/>
              <a:t>являются одними из важнейших ДВ</a:t>
            </a:r>
            <a:r>
              <a:rPr lang="ru-RU" sz="1600" b="1" dirty="0"/>
              <a:t>, которые обладают бактерицидной, в том числе </a:t>
            </a:r>
            <a:r>
              <a:rPr lang="ru-RU" sz="1600" b="1" dirty="0" err="1"/>
              <a:t>туберкулоцидной</a:t>
            </a:r>
            <a:r>
              <a:rPr lang="ru-RU" sz="1600" b="1" dirty="0"/>
              <a:t>, </a:t>
            </a:r>
            <a:r>
              <a:rPr lang="ru-RU" sz="1600" b="1" u="sng" dirty="0" err="1"/>
              <a:t>спороцидной</a:t>
            </a:r>
            <a:r>
              <a:rPr lang="ru-RU" sz="1600" b="1" dirty="0"/>
              <a:t>, </a:t>
            </a:r>
            <a:r>
              <a:rPr lang="ru-RU" sz="1600" b="1" dirty="0" err="1"/>
              <a:t>фунгицидной</a:t>
            </a:r>
            <a:r>
              <a:rPr lang="ru-RU" sz="1600" b="1" dirty="0"/>
              <a:t> и </a:t>
            </a:r>
            <a:r>
              <a:rPr lang="ru-RU" sz="1600" b="1" dirty="0" err="1"/>
              <a:t>вирулицидной</a:t>
            </a:r>
            <a:r>
              <a:rPr lang="ru-RU" sz="1600" b="1" dirty="0"/>
              <a:t> </a:t>
            </a:r>
            <a:r>
              <a:rPr lang="ru-RU" sz="1600" b="1" u="sng" dirty="0"/>
              <a:t>активностью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dirty="0"/>
              <a:t>Применительно к ДС наибольший интерес представляют </a:t>
            </a:r>
            <a:r>
              <a:rPr lang="ru-RU" sz="1600" dirty="0" err="1"/>
              <a:t>диальдегиды</a:t>
            </a:r>
            <a:r>
              <a:rPr lang="ru-RU" sz="1600" dirty="0"/>
              <a:t>. Основными соединениями этой группы являются </a:t>
            </a:r>
            <a:r>
              <a:rPr lang="ru-RU" sz="1600" dirty="0" err="1"/>
              <a:t>глутаровый</a:t>
            </a:r>
            <a:r>
              <a:rPr lang="ru-RU" sz="1600" dirty="0"/>
              <a:t> альдегид (ГА), альдегид янтарной кислоты, ортофталевый альдегид, </a:t>
            </a:r>
            <a:r>
              <a:rPr lang="ru-RU" sz="1600" dirty="0" err="1" smtClean="0"/>
              <a:t>глиоксаль</a:t>
            </a:r>
            <a:r>
              <a:rPr lang="ru-RU" sz="1600" dirty="0" smtClean="0"/>
              <a:t>. Самым </a:t>
            </a:r>
            <a:r>
              <a:rPr lang="ru-RU" sz="1600" dirty="0"/>
              <a:t>распространенным в рецептурах ДС является ГА. 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Глиоксаль</a:t>
            </a:r>
            <a:r>
              <a:rPr lang="ru-RU" sz="1600" dirty="0" smtClean="0"/>
              <a:t> </a:t>
            </a:r>
            <a:r>
              <a:rPr lang="ru-RU" sz="1600" dirty="0"/>
              <a:t>и альдегид янтарной кислоты имеют широкий спектр антимикробного действия, но их активность значительно ниже, чем ГА.</a:t>
            </a:r>
          </a:p>
          <a:p>
            <a:r>
              <a:rPr lang="ru-RU" sz="1600" b="1" dirty="0"/>
              <a:t>Большим преимуществом альдегидов является щадящее действие </a:t>
            </a:r>
            <a:r>
              <a:rPr lang="ru-RU" sz="1600" dirty="0"/>
              <a:t>на изделия из металлов, полимерных материалов, стекла. </a:t>
            </a:r>
            <a:endParaRPr lang="ru-RU" sz="1600" dirty="0" smtClean="0"/>
          </a:p>
          <a:p>
            <a:r>
              <a:rPr lang="ru-RU" sz="1600" b="1" dirty="0" smtClean="0"/>
              <a:t>ДС </a:t>
            </a:r>
            <a:r>
              <a:rPr lang="ru-RU" sz="1600" b="1" dirty="0"/>
              <a:t>на основе альдегидов используют для стерилизации и ДВУ </a:t>
            </a:r>
            <a:r>
              <a:rPr lang="ru-RU" sz="1600" dirty="0"/>
              <a:t>эндоскопов, дезинфекции и стерилизации стоматологических и других медицинских изделий. </a:t>
            </a:r>
            <a:endParaRPr lang="ru-RU" sz="1600" dirty="0" smtClean="0"/>
          </a:p>
          <a:p>
            <a:r>
              <a:rPr lang="ru-RU" sz="1600" b="1" dirty="0" smtClean="0"/>
              <a:t>Существенным </a:t>
            </a:r>
            <a:r>
              <a:rPr lang="ru-RU" sz="1600" b="1" dirty="0"/>
              <a:t>недостатком альдегидов является их способность фиксировать органические загрязнения на поверхности и в каналах медицинских изделий, поэтому необходима их тщательная очистка перед использованием </a:t>
            </a:r>
            <a:r>
              <a:rPr lang="ru-RU" sz="1600" b="1" dirty="0" err="1"/>
              <a:t>альдегидсодержащих</a:t>
            </a:r>
            <a:r>
              <a:rPr lang="ru-RU" sz="1600" b="1" dirty="0"/>
              <a:t> средств.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4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/>
              <a:t>Дезинфекция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29612"/>
            <a:ext cx="8229600" cy="3510390"/>
          </a:xfrm>
        </p:spPr>
        <p:txBody>
          <a:bodyPr>
            <a:normAutofit fontScale="62500" lnSpcReduction="20000"/>
          </a:bodyPr>
          <a:lstStyle/>
          <a:p>
            <a:pPr marL="174625" indent="-174625" algn="just">
              <a:lnSpc>
                <a:spcPct val="120000"/>
              </a:lnSpc>
              <a:spcBef>
                <a:spcPts val="1200"/>
              </a:spcBef>
            </a:pPr>
            <a:r>
              <a:rPr lang="ru-RU" altLang="ru-RU" sz="3500" b="1" dirty="0"/>
              <a:t>Дезинфекция – </a:t>
            </a:r>
            <a:r>
              <a:rPr lang="ru-RU" altLang="ru-RU" sz="3500" b="1" dirty="0" smtClean="0"/>
              <a:t>обеспечение гибели микроорганизмов – возбудителей инфекционных и паразитарных болезней на объектах окружающей среды, с использованием специальных средств и способов, в целях прерывания путей передачи возбудителя инфекции.</a:t>
            </a:r>
          </a:p>
          <a:p>
            <a:pPr marL="174625" indent="-174625" algn="just">
              <a:lnSpc>
                <a:spcPct val="120000"/>
              </a:lnSpc>
              <a:spcBef>
                <a:spcPts val="1200"/>
              </a:spcBef>
            </a:pPr>
            <a:r>
              <a:rPr lang="ru-RU" altLang="ru-RU" sz="3500" dirty="0" smtClean="0"/>
              <a:t>Дезинфекция может проводится физическими (кипячение) и </a:t>
            </a:r>
            <a:r>
              <a:rPr lang="ru-RU" altLang="ru-RU" sz="3500" b="1" dirty="0" smtClean="0"/>
              <a:t>химическими</a:t>
            </a:r>
            <a:r>
              <a:rPr lang="ru-RU" altLang="ru-RU" sz="3500" dirty="0" smtClean="0"/>
              <a:t> методами.</a:t>
            </a:r>
          </a:p>
          <a:p>
            <a:pPr marL="174625" indent="-174625" algn="just">
              <a:lnSpc>
                <a:spcPct val="120000"/>
              </a:lnSpc>
              <a:spcBef>
                <a:spcPts val="1200"/>
              </a:spcBef>
            </a:pPr>
            <a:r>
              <a:rPr lang="ru-RU" altLang="ru-RU" sz="3500" dirty="0" smtClean="0"/>
              <a:t>Дезинфекция бывает </a:t>
            </a:r>
            <a:r>
              <a:rPr lang="ru-RU" altLang="ru-RU" sz="3500" b="1" dirty="0" smtClean="0"/>
              <a:t>профилактическая и очаговая.</a:t>
            </a:r>
          </a:p>
          <a:p>
            <a:pPr marL="174625" indent="-174625">
              <a:lnSpc>
                <a:spcPct val="90000"/>
              </a:lnSpc>
            </a:pPr>
            <a:endParaRPr lang="ru-RU" altLang="ru-RU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4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Эндоскопия (ДВУ и стерилизация)</a:t>
            </a:r>
          </a:p>
          <a:p>
            <a:r>
              <a:rPr lang="ru-RU" dirty="0" smtClean="0"/>
              <a:t>Входит в состав композиционных средств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7092280" y="2571750"/>
            <a:ext cx="864096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4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58552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Спирты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888432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Наиболее </a:t>
            </a:r>
            <a:r>
              <a:rPr lang="ru-RU" sz="1200" b="1" dirty="0"/>
              <a:t>широко  в составе ДС применяются в качестве ДВ такие спирты, как этанол (этиловый спирт), 1-пропанол (</a:t>
            </a:r>
            <a:r>
              <a:rPr lang="ru-RU" sz="1200" b="1" dirty="0" err="1"/>
              <a:t>пропиловый</a:t>
            </a:r>
            <a:r>
              <a:rPr lang="ru-RU" sz="1200" b="1" dirty="0"/>
              <a:t> спирт), 2-пропанол (изопропиловый спирт).  </a:t>
            </a:r>
            <a:endParaRPr lang="ru-RU" sz="1200" b="1" dirty="0" smtClean="0"/>
          </a:p>
          <a:p>
            <a:r>
              <a:rPr lang="ru-RU" sz="1200" dirty="0" smtClean="0"/>
              <a:t>Спирты </a:t>
            </a:r>
            <a:r>
              <a:rPr lang="ru-RU" sz="1200" dirty="0"/>
              <a:t>обладают бактерицидным, </a:t>
            </a:r>
            <a:r>
              <a:rPr lang="ru-RU" sz="1200" dirty="0" err="1"/>
              <a:t>вирулицидным</a:t>
            </a:r>
            <a:r>
              <a:rPr lang="ru-RU" sz="1200" dirty="0"/>
              <a:t>  </a:t>
            </a:r>
            <a:r>
              <a:rPr lang="ru-RU" sz="1200" dirty="0" smtClean="0"/>
              <a:t>и  </a:t>
            </a:r>
            <a:r>
              <a:rPr lang="ru-RU" sz="1200" dirty="0" err="1"/>
              <a:t>фунгицидным</a:t>
            </a:r>
            <a:r>
              <a:rPr lang="ru-RU" sz="1200" dirty="0"/>
              <a:t> действием. Изопропиловый спирт в концентрациях не ниже 60% вызывает гибель микобактерий туберкулеза.  </a:t>
            </a:r>
            <a:endParaRPr lang="ru-RU" sz="1200" dirty="0" smtClean="0"/>
          </a:p>
          <a:p>
            <a:r>
              <a:rPr lang="ru-RU" sz="1200" dirty="0" err="1" smtClean="0"/>
              <a:t>Вирулицидная</a:t>
            </a:r>
            <a:r>
              <a:rPr lang="ru-RU" sz="1200" dirty="0" smtClean="0"/>
              <a:t> </a:t>
            </a:r>
            <a:r>
              <a:rPr lang="ru-RU" sz="1200" dirty="0"/>
              <a:t>активность спиртов </a:t>
            </a:r>
            <a:r>
              <a:rPr lang="ru-RU" sz="1200" dirty="0" smtClean="0"/>
              <a:t>неоднозначна. </a:t>
            </a:r>
            <a:r>
              <a:rPr lang="ru-RU" sz="1200" dirty="0" err="1"/>
              <a:t>Липофильные</a:t>
            </a:r>
            <a:r>
              <a:rPr lang="ru-RU" sz="1200" dirty="0"/>
              <a:t> вирусы чувствительны ко всем перечисленным выше трем спиртам. Гидрофильные вирусы (например, вирус гепатита А,  </a:t>
            </a:r>
            <a:r>
              <a:rPr lang="ru-RU" sz="1200" dirty="0" err="1"/>
              <a:t>полиовирус</a:t>
            </a:r>
            <a:r>
              <a:rPr lang="ru-RU" sz="1200" dirty="0"/>
              <a:t>, </a:t>
            </a:r>
            <a:r>
              <a:rPr lang="ru-RU" sz="1200" dirty="0" err="1"/>
              <a:t>энтеровирусы</a:t>
            </a:r>
            <a:r>
              <a:rPr lang="ru-RU" sz="1200" dirty="0"/>
              <a:t> </a:t>
            </a:r>
            <a:r>
              <a:rPr lang="ru-RU" sz="1200" dirty="0" err="1"/>
              <a:t>Коксаки</a:t>
            </a:r>
            <a:r>
              <a:rPr lang="ru-RU" sz="1200" dirty="0"/>
              <a:t> и ЕСНО) инактивируются только этанолом. </a:t>
            </a:r>
            <a:endParaRPr lang="ru-RU" sz="1200" dirty="0" smtClean="0"/>
          </a:p>
          <a:p>
            <a:r>
              <a:rPr lang="ru-RU" sz="1200" dirty="0" smtClean="0"/>
              <a:t>Спирты </a:t>
            </a:r>
            <a:r>
              <a:rPr lang="ru-RU" sz="1200" dirty="0"/>
              <a:t>могут использоваться в рецептурах ДС как в качестве самостоятельных ДВ, так и в сочетании с другими ДВ. В отдельных случаях в рецептурах ДС используются многоатомные спирты: 1,3-бутандиол или этиленгликоль.</a:t>
            </a:r>
          </a:p>
          <a:p>
            <a:r>
              <a:rPr lang="ru-RU" sz="1200" b="1" u="sng" dirty="0"/>
              <a:t>Спирты могут комбинироваться практически со всеми ДВ </a:t>
            </a:r>
            <a:r>
              <a:rPr lang="ru-RU" sz="1200" dirty="0"/>
              <a:t>(ЧАС, производные </a:t>
            </a:r>
            <a:r>
              <a:rPr lang="ru-RU" sz="1200" dirty="0" err="1"/>
              <a:t>гуанидина</a:t>
            </a:r>
            <a:r>
              <a:rPr lang="ru-RU" sz="1200" dirty="0"/>
              <a:t>, йод, органические кислоты, перекись водорода, производные фенола). </a:t>
            </a:r>
            <a:endParaRPr lang="ru-RU" sz="1200" dirty="0" smtClean="0"/>
          </a:p>
          <a:p>
            <a:r>
              <a:rPr lang="ru-RU" sz="1200" b="1" u="sng" dirty="0" smtClean="0"/>
              <a:t>ДС </a:t>
            </a:r>
            <a:r>
              <a:rPr lang="ru-RU" sz="1200" b="1" u="sng" dirty="0"/>
              <a:t>на основе спиртов, как правило, выпускаются в виде готовых к применению растворов, которые используются в качестве кожных антисептиков. </a:t>
            </a:r>
            <a:endParaRPr lang="ru-RU" sz="1200" b="1" u="sng" dirty="0" smtClean="0"/>
          </a:p>
          <a:p>
            <a:r>
              <a:rPr lang="ru-RU" sz="1200" b="1" u="sng" dirty="0" smtClean="0"/>
              <a:t>Спиртосодержащие </a:t>
            </a:r>
            <a:r>
              <a:rPr lang="ru-RU" sz="1200" b="1" u="sng" dirty="0"/>
              <a:t>ДС применяют также для обеззараживания небольших по  площади поверхностей способами  орошения или  протирания (не более 10% от общей площади помещения</a:t>
            </a:r>
            <a:r>
              <a:rPr lang="ru-RU" sz="1200" b="1" u="sng" dirty="0" smtClean="0"/>
              <a:t>).</a:t>
            </a:r>
          </a:p>
          <a:p>
            <a:r>
              <a:rPr lang="ru-RU" sz="1200" dirty="0"/>
              <a:t>Эффективные концентрации спиртов в кожных антисептиках следующие (по массе): изопропилового спирта – не менее 60%; этилового спирта – не менее 70%. Наличие в рецептурах ДС разных спиртов   составляет их концентрации в итоговой сумме в таком же диапазоне – 60-70%. </a:t>
            </a:r>
            <a:endParaRPr lang="ru-RU" sz="1200" b="1" u="sng" dirty="0"/>
          </a:p>
        </p:txBody>
      </p:sp>
    </p:spTree>
    <p:extLst>
      <p:ext uri="{BB962C8B-B14F-4D97-AF65-F5344CB8AC3E}">
        <p14:creationId xmlns:p14="http://schemas.microsoft.com/office/powerpoint/2010/main" val="13129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27281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/>
              <a:t>Дельсан</a:t>
            </a:r>
            <a:r>
              <a:rPr lang="ru-RU" sz="3600" b="1" dirty="0" smtClean="0"/>
              <a:t>-профи спрей и салфетки 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4248472" cy="1530170"/>
          </a:xfrm>
        </p:spPr>
        <p:txBody>
          <a:bodyPr>
            <a:normAutofit fontScale="92500" lnSpcReduction="10000"/>
          </a:bodyPr>
          <a:lstStyle/>
          <a:p>
            <a:r>
              <a:rPr lang="ru-RU" i="1" u="sng" dirty="0" smtClean="0"/>
              <a:t>Действующее вещество</a:t>
            </a:r>
            <a:r>
              <a:rPr lang="ru-RU" dirty="0" smtClean="0"/>
              <a:t>: изопропиловый спирт.</a:t>
            </a:r>
          </a:p>
          <a:p>
            <a:r>
              <a:rPr lang="ru-RU" sz="1400" dirty="0" smtClean="0"/>
              <a:t>Спектр антимикробного действия – </a:t>
            </a:r>
            <a:r>
              <a:rPr lang="ru-RU" sz="1400" dirty="0" err="1" smtClean="0"/>
              <a:t>вирулицидное</a:t>
            </a:r>
            <a:r>
              <a:rPr lang="ru-RU" sz="1400" dirty="0" smtClean="0"/>
              <a:t>, бактерицидное (включая туберкулез), </a:t>
            </a:r>
            <a:r>
              <a:rPr lang="ru-RU" sz="1400" dirty="0" err="1" smtClean="0"/>
              <a:t>фунгицидное</a:t>
            </a:r>
            <a:r>
              <a:rPr lang="ru-RU" sz="1400" dirty="0" smtClean="0"/>
              <a:t> (кандидозы и </a:t>
            </a:r>
            <a:r>
              <a:rPr lang="ru-RU" sz="1400" dirty="0" err="1" smtClean="0"/>
              <a:t>дерматофитии</a:t>
            </a:r>
            <a:r>
              <a:rPr lang="ru-RU" sz="1400" dirty="0" smtClean="0"/>
              <a:t>)</a:t>
            </a:r>
          </a:p>
          <a:p>
            <a:r>
              <a:rPr lang="ru-RU" sz="1400" u="sng" dirty="0">
                <a:solidFill>
                  <a:srgbClr val="04617B"/>
                </a:solidFill>
              </a:rPr>
              <a:t>Тестировано на </a:t>
            </a:r>
            <a:r>
              <a:rPr lang="en-US" sz="1400" i="1" u="sng" dirty="0"/>
              <a:t>Mycobacterium </a:t>
            </a:r>
            <a:r>
              <a:rPr lang="en-US" sz="1400" i="1" u="sng" dirty="0" smtClean="0"/>
              <a:t>terrae</a:t>
            </a:r>
            <a:endParaRPr lang="ru-RU" sz="1400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2859782"/>
            <a:ext cx="6048672" cy="21102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Применение:</a:t>
            </a:r>
          </a:p>
          <a:p>
            <a:r>
              <a:rPr lang="ru-RU" dirty="0" smtClean="0"/>
              <a:t>«Быстрая» дезинфекция небольших по площади поверхностей;</a:t>
            </a:r>
          </a:p>
          <a:p>
            <a:r>
              <a:rPr lang="ru-RU" dirty="0" smtClean="0"/>
              <a:t>Дезинфекция медицинских приборов, оборудования;</a:t>
            </a:r>
          </a:p>
          <a:p>
            <a:r>
              <a:rPr lang="ru-RU" dirty="0" smtClean="0"/>
              <a:t>Дезинфекция датчиков УЗИ, фонендоскопов и др.;</a:t>
            </a:r>
          </a:p>
          <a:p>
            <a:r>
              <a:rPr lang="ru-RU" dirty="0" smtClean="0"/>
              <a:t>Дезинфекции обуви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27238" y="1203598"/>
            <a:ext cx="3384376" cy="3600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(готовые к применению средства)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03" y="1779663"/>
            <a:ext cx="14332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0" y="2715766"/>
            <a:ext cx="1496353" cy="208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248" y="267494"/>
            <a:ext cx="6059016" cy="6595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КОЖНЫЕ АНТИСЕПТИКИ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14" y="1576192"/>
            <a:ext cx="4258816" cy="12241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ДЕЛЬСЕПТ  </a:t>
            </a:r>
          </a:p>
          <a:p>
            <a:pPr marL="0" lvl="0" indent="0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- </a:t>
            </a:r>
            <a:r>
              <a:rPr lang="ru-RU" sz="1600" b="1" dirty="0">
                <a:solidFill>
                  <a:schemeClr val="tx2"/>
                </a:solidFill>
              </a:rPr>
              <a:t>для гигиенической и хирургической обработки рук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37513"/>
            <a:ext cx="1440160" cy="2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0775"/>
            <a:ext cx="1305736" cy="223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046" y="987574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ДВ: изопропиловые спирты суммарно 66%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3102120"/>
            <a:ext cx="43204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ДЕЛЬСЕПТ ОП 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</a:rPr>
              <a:t>-для </a:t>
            </a:r>
            <a:r>
              <a:rPr lang="ru-RU" sz="1600" b="1" dirty="0">
                <a:solidFill>
                  <a:schemeClr val="tx2"/>
                </a:solidFill>
              </a:rPr>
              <a:t>гигиенической и хирургической обработки </a:t>
            </a:r>
            <a:r>
              <a:rPr lang="ru-RU" sz="1600" b="1" dirty="0" smtClean="0">
                <a:solidFill>
                  <a:schemeClr val="tx2"/>
                </a:solidFill>
              </a:rPr>
              <a:t>рук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-для </a:t>
            </a:r>
            <a:r>
              <a:rPr lang="ru-RU" sz="1600" b="1" dirty="0">
                <a:solidFill>
                  <a:schemeClr val="tx2"/>
                </a:solidFill>
              </a:rPr>
              <a:t>обработки кожных покровов пациентов:  операционного поля, локтевых сгибов доноров, инъекционного поля.</a:t>
            </a:r>
          </a:p>
          <a:p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395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Фенол и его </a:t>
            </a:r>
            <a:r>
              <a:rPr lang="ru-RU" i="1" dirty="0" smtClean="0"/>
              <a:t>производные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1600"/>
            <a:ext cx="8229600" cy="35218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Основные фенольные соединения, используемые в качестве ДВ в рецептурах ДС, хорошо растворяются в воде. К таким соединениям относятся: о-</a:t>
            </a:r>
            <a:r>
              <a:rPr lang="ru-RU" dirty="0" err="1"/>
              <a:t>фенилфенол</a:t>
            </a:r>
            <a:r>
              <a:rPr lang="ru-RU" dirty="0"/>
              <a:t>, 2-феноксиэтанол, 2-фенокси-1-пропанол, </a:t>
            </a:r>
            <a:r>
              <a:rPr lang="ru-RU" dirty="0" err="1"/>
              <a:t>триклозан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Производные </a:t>
            </a:r>
            <a:r>
              <a:rPr lang="ru-RU" dirty="0"/>
              <a:t>фенола </a:t>
            </a:r>
            <a:r>
              <a:rPr lang="ru-RU" dirty="0" smtClean="0"/>
              <a:t>обладают </a:t>
            </a:r>
            <a:r>
              <a:rPr lang="ru-RU" dirty="0"/>
              <a:t>бактерицидным, в том числе </a:t>
            </a:r>
            <a:r>
              <a:rPr lang="ru-RU" dirty="0" err="1"/>
              <a:t>туберкулоцидным</a:t>
            </a:r>
            <a:r>
              <a:rPr lang="ru-RU" dirty="0"/>
              <a:t>, </a:t>
            </a:r>
            <a:r>
              <a:rPr lang="ru-RU" dirty="0" err="1"/>
              <a:t>фунгицидным</a:t>
            </a:r>
            <a:r>
              <a:rPr lang="ru-RU" dirty="0"/>
              <a:t>  и избирательным </a:t>
            </a:r>
            <a:r>
              <a:rPr lang="ru-RU" dirty="0" err="1"/>
              <a:t>вирулицидным</a:t>
            </a:r>
            <a:r>
              <a:rPr lang="ru-RU" dirty="0"/>
              <a:t> действием. Однако не все производные фенола обладают широким спектром  антимикробного действия. Например, </a:t>
            </a:r>
            <a:r>
              <a:rPr lang="ru-RU" dirty="0" err="1"/>
              <a:t>триклозан</a:t>
            </a:r>
            <a:r>
              <a:rPr lang="ru-RU" dirty="0"/>
              <a:t> эффективен только против бактерий (за исключением микобактерий туберкулеза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ДС </a:t>
            </a:r>
            <a:r>
              <a:rPr lang="ru-RU" b="1" dirty="0"/>
              <a:t>на основе фенола недостаточно эффективны</a:t>
            </a:r>
            <a:r>
              <a:rPr lang="ru-RU" dirty="0"/>
              <a:t> против гидрофильных </a:t>
            </a:r>
            <a:r>
              <a:rPr lang="ru-RU" dirty="0" smtClean="0"/>
              <a:t>вирусов, однако</a:t>
            </a:r>
            <a:r>
              <a:rPr lang="ru-RU" dirty="0"/>
              <a:t>, </a:t>
            </a:r>
            <a:r>
              <a:rPr lang="ru-RU" b="1" dirty="0"/>
              <a:t>в сочетании с другими ДВ, в частности со спиртами, активность производных фенола может усиливаться.</a:t>
            </a:r>
          </a:p>
          <a:p>
            <a:r>
              <a:rPr lang="ru-RU" dirty="0"/>
              <a:t>Из перечисленных выше соединений фенола в состав кожных антисептиков включают </a:t>
            </a:r>
            <a:r>
              <a:rPr lang="ru-RU" dirty="0" err="1"/>
              <a:t>феноксиэтанол</a:t>
            </a:r>
            <a:r>
              <a:rPr lang="ru-RU" dirty="0"/>
              <a:t>, </a:t>
            </a:r>
            <a:r>
              <a:rPr lang="ru-RU" dirty="0" err="1"/>
              <a:t>триклозан</a:t>
            </a:r>
            <a:r>
              <a:rPr lang="ru-RU" dirty="0"/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31516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3200" b="1" i="1" dirty="0">
                <a:latin typeface="Constantia"/>
                <a:ea typeface="+mn-ea"/>
                <a:cs typeface="+mn-cs"/>
              </a:rPr>
              <a:t>Неорганические и органические </a:t>
            </a:r>
            <a:r>
              <a:rPr lang="ru-RU" sz="3200" b="1" i="1" dirty="0" smtClean="0">
                <a:latin typeface="Constantia"/>
                <a:ea typeface="+mn-ea"/>
                <a:cs typeface="+mn-cs"/>
              </a:rPr>
              <a:t>кислоты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4678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Кислоты </a:t>
            </a:r>
            <a:r>
              <a:rPr lang="ru-RU" dirty="0"/>
              <a:t>могут использоваться в качестве самостоятельных ДС, а также в качестве вспомогательных веществ в сложных составах, выполняющих, помимо  антимикробного действия, другие функции. </a:t>
            </a:r>
            <a:endParaRPr lang="ru-RU" dirty="0" smtClean="0"/>
          </a:p>
          <a:p>
            <a:pPr algn="just"/>
            <a:r>
              <a:rPr lang="ru-RU" dirty="0" smtClean="0"/>
              <a:t>Органические </a:t>
            </a:r>
            <a:r>
              <a:rPr lang="ru-RU" dirty="0"/>
              <a:t>кислоты (лимонная, молочная, гликолевая) избирательно действуют на вирусы и в водных растворах эффективны против оболочечных вирусов. </a:t>
            </a:r>
            <a:endParaRPr lang="ru-RU" dirty="0" smtClean="0"/>
          </a:p>
          <a:p>
            <a:pPr algn="just"/>
            <a:r>
              <a:rPr lang="ru-RU" dirty="0" err="1" smtClean="0"/>
              <a:t>Надкислоты</a:t>
            </a:r>
            <a:r>
              <a:rPr lang="ru-RU" dirty="0" smtClean="0"/>
              <a:t> </a:t>
            </a:r>
            <a:r>
              <a:rPr lang="ru-RU" dirty="0"/>
              <a:t>характеризуются широким спектром антимикробной (бактерии, в том числе микобактерии туберкулеза, споры бактерий, вирусы, грибы) активности, они входят в состав  дезинфицирующих и стерилизующих средств.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Ферменты – </a:t>
            </a:r>
            <a:r>
              <a:rPr lang="ru-RU" sz="3100" dirty="0" smtClean="0"/>
              <a:t>не обладают противомикробной активностью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Средства, содержащие ферменты − протеазу, липазу, амилазу применяют для </a:t>
            </a:r>
            <a:r>
              <a:rPr lang="ru-RU" dirty="0" err="1"/>
              <a:t>предстерилизационной</a:t>
            </a:r>
            <a:r>
              <a:rPr lang="ru-RU" dirty="0"/>
              <a:t> очистки медицинских изделий. Эти ферменты могут входить в состав композиционных дезинфицирующих средств, предназначенных для дезинфекции и </a:t>
            </a:r>
            <a:r>
              <a:rPr lang="ru-RU" dirty="0" err="1"/>
              <a:t>предстерилизационной</a:t>
            </a:r>
            <a:r>
              <a:rPr lang="ru-RU" dirty="0"/>
              <a:t> очистки.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7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Композиционные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Наиболее сложно в практических условиях классифицировать композиционные ДС, в рецептурах которых содержится два и более ДВ.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этих целей может быть использована классификация по степени  выраженности антимикробной активности ДВ.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</a:t>
            </a:r>
            <a:r>
              <a:rPr lang="ru-RU" dirty="0"/>
              <a:t>, если в рецептуре представлены два и более ДВ, то ДС следует отнести  к группе наиболее активного ДВ. </a:t>
            </a:r>
            <a:endParaRPr lang="ru-RU" dirty="0" smtClean="0"/>
          </a:p>
          <a:p>
            <a:pPr marL="0" indent="0">
              <a:buNone/>
            </a:pPr>
            <a:r>
              <a:rPr lang="ru-RU" b="1" i="1" u="sng" dirty="0" smtClean="0"/>
              <a:t>Например</a:t>
            </a:r>
            <a:r>
              <a:rPr lang="ru-RU" i="1" u="sng" dirty="0"/>
              <a:t>, ДС содержит три ДВ: ЧАС + производное </a:t>
            </a:r>
            <a:r>
              <a:rPr lang="ru-RU" i="1" u="sng" dirty="0" err="1"/>
              <a:t>гуанидина</a:t>
            </a:r>
            <a:r>
              <a:rPr lang="ru-RU" i="1" u="sng" dirty="0"/>
              <a:t> + ГА. В отношении любых видов микроорганизмов наибольшую активность проявляет ГА. Такое средство следует классифицировать, как </a:t>
            </a:r>
            <a:r>
              <a:rPr lang="ru-RU" i="1" u="sng" dirty="0" err="1"/>
              <a:t>альдегидосодержащее</a:t>
            </a:r>
            <a:r>
              <a:rPr lang="ru-RU" i="1" u="sng" dirty="0"/>
              <a:t> ДС. </a:t>
            </a:r>
          </a:p>
          <a:p>
            <a:pPr marL="0" indent="0">
              <a:buNone/>
            </a:pP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1766825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лассификация  средств по формам выпуска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Жидкости </a:t>
            </a:r>
            <a:r>
              <a:rPr lang="ru-RU" dirty="0"/>
              <a:t>– концентраты;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Жидкости, готовые к применению;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Гели (готовые к применению);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Мыла (лосьоны) жидкие (готовые к применению);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Пенки (готовые к применению);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Муссы (готовые к применению);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Порошки – концентраты; 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Гранулы (готовые к применению или концентраты в зависимости от объекта обеззараживания);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Таблетки (концентраты);</a:t>
            </a:r>
            <a:endParaRPr lang="ru-RU" dirty="0" smtClean="0">
              <a:effectLst/>
            </a:endParaRPr>
          </a:p>
          <a:p>
            <a:pPr lvl="0"/>
            <a:r>
              <a:rPr lang="ru-RU" dirty="0"/>
              <a:t>Салфетки (готовые к применению), пропитанные раствором   ДС (в том числе, кожным антисептиком).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55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3033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u="sng" dirty="0"/>
              <a:t>Микроорганизмы разных видов </a:t>
            </a:r>
            <a:r>
              <a:rPr lang="ru-RU" dirty="0"/>
              <a:t>существенно различаются между собой по </a:t>
            </a:r>
            <a:r>
              <a:rPr lang="ru-RU" u="sng" dirty="0"/>
              <a:t>чувствительности/устойчивости к различным химическим </a:t>
            </a:r>
            <a:r>
              <a:rPr lang="ru-RU" u="sng" dirty="0" smtClean="0"/>
              <a:t>соединениям</a:t>
            </a:r>
            <a:r>
              <a:rPr lang="ru-RU" dirty="0" smtClean="0"/>
              <a:t>, </a:t>
            </a:r>
            <a:r>
              <a:rPr lang="ru-RU" dirty="0"/>
              <a:t>что следует учитывать при выборе дезинфицирующих и стерилизующих средств</a:t>
            </a:r>
            <a:r>
              <a:rPr lang="ru-RU" dirty="0" smtClean="0"/>
              <a:t>.</a:t>
            </a:r>
          </a:p>
          <a:p>
            <a:pPr marL="0" lvl="1" indent="0">
              <a:buNone/>
            </a:pPr>
            <a:endParaRPr lang="ru-RU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dirty="0"/>
              <a:t>При выборе режимов дезинфекции (концентрация, время дезинфекционной выдержки) различных объектов, контаминированных перечисленными микроорганизмами, необходимо учитывать, что, </a:t>
            </a:r>
            <a:r>
              <a:rPr lang="ru-RU" b="1" dirty="0"/>
              <a:t>если средство эффективно в отношении более устойчивых микроорганизмов, то оно будет эффективно и в отношении менее устойчивых микроорганизмов</a:t>
            </a:r>
            <a:r>
              <a:rPr lang="ru-RU" dirty="0"/>
              <a:t>. Из этого следует, что, например, химические средства и режимы дезинфекции, эффективные в отношении споровых форм бактерий, будут эффективны в отношении всех ниже расположенных (табл.1) групп менее устойчивых микроорганизмов</a:t>
            </a:r>
            <a:r>
              <a:rPr lang="ru-RU" dirty="0" smtClean="0"/>
              <a:t>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11510"/>
            <a:ext cx="806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/>
              <a:t>Устойчивость микроорганизмов к химическим дезинфицирующим средствам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73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1368152"/>
          </a:xfrm>
        </p:spPr>
        <p:txBody>
          <a:bodyPr>
            <a:normAutofit fontScale="90000"/>
          </a:bodyPr>
          <a:lstStyle/>
          <a:p>
            <a:pPr marL="274320" lvl="0" indent="-274320" algn="just">
              <a:spcBef>
                <a:spcPct val="20000"/>
              </a:spcBef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		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Главные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требования, предъявляемые к современным ДС, применяемым в медицинских организациях, является их эффективность и безопасность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.</a:t>
            </a:r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9662"/>
            <a:ext cx="8229600" cy="31798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Эффективность </a:t>
            </a:r>
            <a:r>
              <a:rPr lang="ru-RU" b="1" dirty="0"/>
              <a:t>ДС </a:t>
            </a:r>
            <a:r>
              <a:rPr lang="ru-RU" dirty="0"/>
              <a:t>оценивается по их антимикробному действию, которое включает:</a:t>
            </a:r>
          </a:p>
          <a:p>
            <a:r>
              <a:rPr lang="ru-RU" dirty="0"/>
              <a:t>- бактерицидную активность;</a:t>
            </a:r>
          </a:p>
          <a:p>
            <a:r>
              <a:rPr lang="ru-RU" dirty="0"/>
              <a:t>- </a:t>
            </a:r>
            <a:r>
              <a:rPr lang="ru-RU" dirty="0" err="1"/>
              <a:t>туберкулоцидную</a:t>
            </a:r>
            <a:r>
              <a:rPr lang="ru-RU" dirty="0"/>
              <a:t> активность;</a:t>
            </a:r>
          </a:p>
          <a:p>
            <a:r>
              <a:rPr lang="ru-RU" dirty="0"/>
              <a:t>- </a:t>
            </a:r>
            <a:r>
              <a:rPr lang="ru-RU" dirty="0" err="1"/>
              <a:t>фунгицидную</a:t>
            </a:r>
            <a:r>
              <a:rPr lang="ru-RU" dirty="0"/>
              <a:t> активность;</a:t>
            </a:r>
          </a:p>
          <a:p>
            <a:r>
              <a:rPr lang="ru-RU" dirty="0"/>
              <a:t>- </a:t>
            </a:r>
            <a:r>
              <a:rPr lang="ru-RU" dirty="0" err="1"/>
              <a:t>вирулицидную</a:t>
            </a:r>
            <a:r>
              <a:rPr lang="ru-RU" dirty="0"/>
              <a:t> активность;</a:t>
            </a:r>
          </a:p>
          <a:p>
            <a:r>
              <a:rPr lang="ru-RU" dirty="0"/>
              <a:t>- </a:t>
            </a:r>
            <a:r>
              <a:rPr lang="ru-RU" dirty="0" err="1"/>
              <a:t>спороцидную</a:t>
            </a:r>
            <a:r>
              <a:rPr lang="ru-RU" dirty="0"/>
              <a:t> активность.</a:t>
            </a:r>
          </a:p>
          <a:p>
            <a:pPr marL="0" indent="0">
              <a:buNone/>
            </a:pPr>
            <a:r>
              <a:rPr lang="ru-RU" b="1" dirty="0" smtClean="0"/>
              <a:t>Безопасность </a:t>
            </a:r>
            <a:r>
              <a:rPr lang="ru-RU" b="1" dirty="0"/>
              <a:t>ДС</a:t>
            </a:r>
            <a:r>
              <a:rPr lang="ru-RU" dirty="0"/>
              <a:t> оценивается по их токсикологическим характеристикам в соответствии с общепринятыми классификациями опасности и </a:t>
            </a:r>
            <a:r>
              <a:rPr lang="ru-RU" dirty="0" smtClean="0"/>
              <a:t>токсичности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Эффективность и безопасность ДС обусловлены </a:t>
            </a:r>
            <a:r>
              <a:rPr lang="ru-RU" b="1" dirty="0" smtClean="0"/>
              <a:t>ДВ</a:t>
            </a:r>
            <a:r>
              <a:rPr lang="ru-RU" dirty="0" smtClean="0"/>
              <a:t>, </a:t>
            </a:r>
            <a:r>
              <a:rPr lang="ru-RU" dirty="0"/>
              <a:t>входящими в состав химических средств дезинфекции и стерилизации.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8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34081"/>
              </p:ext>
            </p:extLst>
          </p:nvPr>
        </p:nvGraphicFramePr>
        <p:xfrm>
          <a:off x="3203848" y="123477"/>
          <a:ext cx="5825816" cy="4993120"/>
        </p:xfrm>
        <a:graphic>
          <a:graphicData uri="http://schemas.openxmlformats.org/drawingml/2006/table">
            <a:tbl>
              <a:tblPr firstRow="1" firstCol="1" bandRow="1"/>
              <a:tblGrid>
                <a:gridCol w="1366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7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Классы и ранги</a:t>
                      </a:r>
                      <a:r>
                        <a:rPr lang="ru-RU" sz="9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устойчивости микроорганизмов к ДС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 и виды микроорганизмов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46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класс </a:t>
                      </a:r>
                      <a:endParaRPr lang="ru-RU" sz="9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Высокая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устойчивость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Б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Споры бактерий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88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класс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устойчивость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Микобактерии туберкулеза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Грибы-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дерматофиты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Грибы рода </a:t>
                      </a:r>
                      <a:r>
                        <a:rPr lang="ru-RU" sz="11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Aspergillus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6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Полиовирусы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Коксаки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ЕСНО,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энтеровирусы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68-71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Риновирусы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Норовирусы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 гепатита 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Грибы рода </a:t>
                      </a:r>
                      <a:r>
                        <a:rPr lang="ru-RU" sz="11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Candid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Ротавирусы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Реовирусы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Аденовирусы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4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класс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Низкая устойчивость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З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Вегетативные формы бактерий, в том числе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возбудители холеры, чумы, туляремии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35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Ранг 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Вирусы парентеральных гепатитов  В, С, D; ВИЧ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Вирусы герпеса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Цитомегаловирус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Вирусы гриппа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парагриппа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Коронанавирусы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Вирусы геморрагических лихорадок, в том числе вирусы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Эбола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Марбург и др.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14" marR="24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23478"/>
            <a:ext cx="288032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i="1" dirty="0"/>
              <a:t>Классификация устойчивости </a:t>
            </a:r>
          </a:p>
          <a:p>
            <a:r>
              <a:rPr lang="ru-RU" sz="2400" b="1" i="1" dirty="0"/>
              <a:t>микроорганизмов к дезинфицирующим средствам:</a:t>
            </a:r>
          </a:p>
        </p:txBody>
      </p:sp>
    </p:spTree>
    <p:extLst>
      <p:ext uri="{BB962C8B-B14F-4D97-AF65-F5344CB8AC3E}">
        <p14:creationId xmlns:p14="http://schemas.microsoft.com/office/powerpoint/2010/main" val="12506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275714"/>
            <a:ext cx="8424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Антимикробная активность химических веществ</a:t>
            </a:r>
            <a:r>
              <a:rPr lang="ru-RU" altLang="ru-RU" sz="600" dirty="0"/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результатам отечественных и зарубежных исследований (+ активные; ±  не все активные; – не активные)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12081"/>
              </p:ext>
            </p:extLst>
          </p:nvPr>
        </p:nvGraphicFramePr>
        <p:xfrm>
          <a:off x="1331640" y="1131590"/>
          <a:ext cx="6264696" cy="37337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8436"/>
                <a:gridCol w="476397"/>
                <a:gridCol w="476397"/>
                <a:gridCol w="453133"/>
                <a:gridCol w="678688"/>
                <a:gridCol w="810177"/>
                <a:gridCol w="810177"/>
                <a:gridCol w="445227"/>
                <a:gridCol w="576064"/>
              </a:tblGrid>
              <a:tr h="1939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Микроорга-низмы, ранги, классы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Химические вещества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2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</a:rPr>
                        <a:t>Хлорактивные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</a:rPr>
                        <a:t>Кислородактивные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Альдегиды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Третичные </a:t>
                      </a: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</a:rPr>
                        <a:t>алкиламины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Четвертичные аммониевые соединения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Полимерные и </a:t>
                      </a: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</a:rPr>
                        <a:t>мономерные</a:t>
                      </a: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 производные </a:t>
                      </a:r>
                      <a:r>
                        <a:rPr lang="ru-RU" sz="900" spc="10" dirty="0" err="1">
                          <a:solidFill>
                            <a:schemeClr val="tx1"/>
                          </a:solidFill>
                          <a:effectLst/>
                        </a:rPr>
                        <a:t>гуанидина</a:t>
                      </a: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 гидрохлорид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solidFill>
                            <a:schemeClr val="tx1"/>
                          </a:solidFill>
                          <a:effectLst/>
                        </a:rPr>
                        <a:t>Спирты</a:t>
                      </a:r>
                      <a:endParaRPr lang="ru-RU" sz="60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 dirty="0">
                          <a:solidFill>
                            <a:schemeClr val="tx1"/>
                          </a:solidFill>
                          <a:effectLst/>
                        </a:rPr>
                        <a:t>Производные фенола</a:t>
                      </a:r>
                      <a:endParaRPr lang="ru-RU" sz="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vert="vert27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Споры бактерий (ранг Б, класс 1)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Микобактерии  (ранг В, класс 2)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Бактерии           (ранг З, класс 3)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Грибы                          (ранг В, класс 3)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Вирусы ранга </a:t>
                      </a:r>
                      <a:endParaRPr lang="ru-RU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Г (класс 2)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0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Вирусы рангов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Д и Е (класс 2)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Вирусы ранга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10">
                          <a:effectLst/>
                        </a:rPr>
                        <a:t>И (класс 3)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10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869" marR="3886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24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74"/>
            <a:ext cx="792088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563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12876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tabLst>
                <a:tab pos="1141413" algn="ctr"/>
                <a:tab pos="2284413" algn="r"/>
              </a:tabLst>
            </a:pPr>
            <a:r>
              <a:rPr lang="ru-RU" altLang="ru-RU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выборе дезинфицирующего средства значение имеет уровень антимикробной активности, который </a:t>
            </a: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lang="ru-RU" altLang="ru-RU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арактеризуется минимальными концентрациями </a:t>
            </a:r>
            <a:r>
              <a:rPr lang="ru-RU" altLang="ru-RU" sz="1800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рабочих растворов</a:t>
            </a:r>
            <a: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18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Минимальные </a:t>
            </a:r>
            <a:r>
              <a:rPr lang="ru-RU" altLang="ru-RU" sz="1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концентрации некоторых химических соединений (действующих веществ) в </a:t>
            </a:r>
            <a:r>
              <a:rPr lang="ru-RU" altLang="ru-RU" sz="1800" b="1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рабочих растворах</a:t>
            </a:r>
            <a:r>
              <a:rPr lang="ru-RU" altLang="ru-RU" sz="1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18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 бактериальных</a:t>
            </a:r>
            <a:r>
              <a:rPr lang="ru-RU" altLang="ru-RU" sz="18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1800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1800" b="1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(кроме туберкулеза) </a:t>
            </a:r>
            <a:r>
              <a:rPr lang="ru-RU" altLang="ru-RU" sz="18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инфекциях</a:t>
            </a:r>
            <a:endParaRPr lang="ru-RU" sz="18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035492"/>
          <a:ext cx="8229600" cy="21239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0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86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Химические соединения 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 рабочего раствора по действующему веществу, %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Катионные поверхностно-активные вещества: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четвертичные аммониевые соединения 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0,02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полимерные производные гуанидина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0,05 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5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третичные алкиламины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 0,01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Хлорактивные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натриевая соль 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дихлоризоциануровой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кислоты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менее 0,015 (по активному хлору )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Кислородактивные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перекись водорода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1141730" algn="ctr"/>
                          <a:tab pos="2284095" algn="r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Не менее 3,0	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435400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Композиции на основе нескольких ДВ из группы КПАВ должны содержать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не менее 0,01% по сумме ДВ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79512" y="19548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Концентрацию </a:t>
            </a:r>
            <a: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ДВ в 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рабочем растворе </a:t>
            </a:r>
            <a:r>
              <a:rPr lang="ru-RU" sz="2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средства при известной концентрации раствора по препарату рассчитывают по следующей формуле</a:t>
            </a:r>
            <a:r>
              <a:rPr lang="ru-RU" sz="28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53648"/>
            <a:ext cx="8229600" cy="32918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(</a:t>
            </a:r>
            <a:r>
              <a:rPr lang="ru-RU" dirty="0"/>
              <a:t>С × М)</a:t>
            </a:r>
          </a:p>
          <a:p>
            <a:pPr marL="0" indent="0">
              <a:buNone/>
            </a:pPr>
            <a:r>
              <a:rPr lang="ru-RU" dirty="0" smtClean="0"/>
              <a:t>              Х </a:t>
            </a:r>
            <a:r>
              <a:rPr lang="ru-RU" dirty="0"/>
              <a:t>=       </a:t>
            </a:r>
            <a:r>
              <a:rPr lang="ru-RU" dirty="0" smtClean="0"/>
              <a:t>-------------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100</a:t>
            </a:r>
          </a:p>
          <a:p>
            <a:r>
              <a:rPr lang="ru-RU" dirty="0" smtClean="0"/>
              <a:t>Х – искомая концентрация ДВ в рабочем растворе, %;</a:t>
            </a:r>
          </a:p>
          <a:p>
            <a:r>
              <a:rPr lang="ru-RU" dirty="0" smtClean="0"/>
              <a:t>С </a:t>
            </a:r>
            <a:r>
              <a:rPr lang="ru-RU" dirty="0"/>
              <a:t>– концентрация рабочего раствора по препарату, приведенная в инструкции по применению, %;</a:t>
            </a:r>
          </a:p>
          <a:p>
            <a:r>
              <a:rPr lang="ru-RU" dirty="0"/>
              <a:t>М – количество ДВ в средстве (%), указанное в инструкции по применению.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4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расчета концентрации ДВ</a:t>
            </a:r>
            <a:b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рабочих растворах </a:t>
            </a:r>
            <a:r>
              <a:rPr lang="ru-RU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однокомпонентного средства</a:t>
            </a:r>
            <a:endParaRPr lang="ru-RU" sz="48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51570"/>
            <a:ext cx="3456384" cy="118813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ФЛОРИДЕЗ</a:t>
            </a:r>
          </a:p>
          <a:p>
            <a:r>
              <a:rPr lang="ru-RU" sz="1600" dirty="0" smtClean="0"/>
              <a:t>Действующее </a:t>
            </a:r>
            <a:r>
              <a:rPr lang="ru-RU" sz="1600" dirty="0"/>
              <a:t>вещество</a:t>
            </a:r>
            <a:r>
              <a:rPr lang="ru-RU" sz="1600" dirty="0" smtClean="0"/>
              <a:t>: ЧАС 14%</a:t>
            </a:r>
          </a:p>
        </p:txBody>
      </p:sp>
      <p:pic>
        <p:nvPicPr>
          <p:cNvPr id="7" name="Picture 5" descr="D:\ФОТО С САЙТА\Флориде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3718"/>
            <a:ext cx="2304255" cy="25238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635896" y="1059582"/>
            <a:ext cx="5328592" cy="864096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Минимальная концентрация рабочего раствора </a:t>
            </a:r>
            <a:r>
              <a:rPr lang="ru-RU" sz="1800" i="1" u="sng" dirty="0"/>
              <a:t>по препарату </a:t>
            </a:r>
            <a:r>
              <a:rPr lang="ru-RU" sz="1800" dirty="0"/>
              <a:t>при бактериальных инфекциях: 0,5</a:t>
            </a:r>
            <a:r>
              <a:rPr lang="ru-RU" sz="1800" dirty="0" smtClean="0"/>
              <a:t>%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35898" y="2085696"/>
            <a:ext cx="5050905" cy="2900568"/>
          </a:xfrm>
        </p:spPr>
        <p:txBody>
          <a:bodyPr>
            <a:no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Концентрация рабочего раствора </a:t>
            </a:r>
            <a:r>
              <a:rPr lang="ru-RU" sz="1800" b="1" u="sng" dirty="0">
                <a:solidFill>
                  <a:prstClr val="black"/>
                </a:solidFill>
              </a:rPr>
              <a:t>по ДВ</a:t>
            </a:r>
            <a:r>
              <a:rPr lang="ru-RU" sz="1800" dirty="0">
                <a:solidFill>
                  <a:prstClr val="black"/>
                </a:solidFill>
              </a:rPr>
              <a:t> (ЧАС) 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(</a:t>
            </a:r>
            <a:r>
              <a:rPr lang="ru-RU" sz="2000" b="1" dirty="0">
                <a:solidFill>
                  <a:prstClr val="black"/>
                </a:solidFill>
              </a:rPr>
              <a:t>14*0,5)/100 = 0,07%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Минимальная рекомендуемая концентрация рабочего раствора по ЧАС – 0,02%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1800" b="1" dirty="0">
                <a:solidFill>
                  <a:prstClr val="black"/>
                </a:solidFill>
              </a:rPr>
              <a:t>0,07 </a:t>
            </a:r>
            <a:r>
              <a:rPr lang="en-US" sz="1800" b="1" dirty="0">
                <a:solidFill>
                  <a:prstClr val="black"/>
                </a:solidFill>
              </a:rPr>
              <a:t>&gt; 0,02</a:t>
            </a:r>
            <a:endParaRPr lang="ru-RU" sz="18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sz="1800" dirty="0">
                <a:solidFill>
                  <a:prstClr val="black"/>
                </a:solidFill>
              </a:rPr>
              <a:t>Заключение:  Средство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Флоридез</a:t>
            </a:r>
            <a:r>
              <a:rPr lang="ru-RU" sz="1800" dirty="0">
                <a:solidFill>
                  <a:prstClr val="black"/>
                </a:solidFill>
              </a:rPr>
              <a:t> рекомендовано для применения в ЛПУ</a:t>
            </a:r>
            <a:r>
              <a:rPr lang="ru-RU" sz="1800" dirty="0" smtClean="0">
                <a:solidFill>
                  <a:prstClr val="black"/>
                </a:solidFill>
              </a:rPr>
              <a:t>.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940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расчета концентрации ДВ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рабочих растворах </a:t>
            </a:r>
            <a:r>
              <a:rPr lang="ru-RU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многокомпонентного средства</a:t>
            </a:r>
            <a:endParaRPr lang="ru-RU" sz="4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9582"/>
            <a:ext cx="2376264" cy="10801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ДЕЛЬСАН-ДЕЗ</a:t>
            </a:r>
            <a:endParaRPr lang="ru-RU" sz="2000" dirty="0"/>
          </a:p>
          <a:p>
            <a:r>
              <a:rPr lang="ru-RU" sz="1400" dirty="0" smtClean="0"/>
              <a:t>Состав: </a:t>
            </a:r>
          </a:p>
          <a:p>
            <a:r>
              <a:rPr lang="ru-RU" sz="1400" dirty="0" smtClean="0"/>
              <a:t>ДВ1 - ЧАС 12,5%</a:t>
            </a:r>
          </a:p>
          <a:p>
            <a:r>
              <a:rPr lang="ru-RU" sz="1400" dirty="0" smtClean="0"/>
              <a:t>ДВ2 – </a:t>
            </a:r>
            <a:r>
              <a:rPr lang="ru-RU" sz="1400" dirty="0" err="1" smtClean="0"/>
              <a:t>триамины</a:t>
            </a:r>
            <a:r>
              <a:rPr lang="ru-RU" sz="1400" dirty="0" smtClean="0"/>
              <a:t> 7,5%</a:t>
            </a:r>
          </a:p>
        </p:txBody>
      </p:sp>
      <p:pic>
        <p:nvPicPr>
          <p:cNvPr id="9" name="Picture 4" descr="D:\Средства\IMG_06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7714"/>
            <a:ext cx="1944216" cy="26462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419872" y="1005576"/>
            <a:ext cx="5266928" cy="918102"/>
          </a:xfrm>
        </p:spPr>
        <p:txBody>
          <a:bodyPr>
            <a:noAutofit/>
          </a:bodyPr>
          <a:lstStyle/>
          <a:p>
            <a:r>
              <a:rPr lang="ru-RU" sz="2000" dirty="0"/>
              <a:t>Минимальная концентрация рабочего раствора по препарату при бактериальных инфекциях: 0,1%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347883" y="1977684"/>
            <a:ext cx="5338937" cy="297033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Концентрация по </a:t>
            </a:r>
            <a:r>
              <a:rPr lang="ru-RU" sz="2000" dirty="0">
                <a:solidFill>
                  <a:prstClr val="black"/>
                </a:solidFill>
              </a:rPr>
              <a:t>ДВ1 (ЧАС) – </a:t>
            </a:r>
            <a:r>
              <a:rPr lang="ru-RU" sz="2000" b="1" dirty="0">
                <a:solidFill>
                  <a:prstClr val="black"/>
                </a:solidFill>
              </a:rPr>
              <a:t>(12,5*0,1)/100 = 0,0125%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Концентрация </a:t>
            </a:r>
            <a:r>
              <a:rPr lang="ru-RU" sz="2000" dirty="0">
                <a:solidFill>
                  <a:prstClr val="black"/>
                </a:solidFill>
              </a:rPr>
              <a:t>по ДВ2 (</a:t>
            </a:r>
            <a:r>
              <a:rPr lang="ru-RU" sz="2000" dirty="0" err="1">
                <a:solidFill>
                  <a:prstClr val="black"/>
                </a:solidFill>
              </a:rPr>
              <a:t>триамин</a:t>
            </a:r>
            <a:r>
              <a:rPr lang="ru-RU" sz="2000" dirty="0">
                <a:solidFill>
                  <a:prstClr val="black"/>
                </a:solidFill>
              </a:rPr>
              <a:t>) – </a:t>
            </a:r>
            <a:r>
              <a:rPr lang="ru-RU" sz="2000" b="1" dirty="0">
                <a:solidFill>
                  <a:prstClr val="black"/>
                </a:solidFill>
              </a:rPr>
              <a:t>(7,5*0,1)/100 = 0,075%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Сумма ДВ1+ДВ2 = </a:t>
            </a:r>
            <a:r>
              <a:rPr lang="ru-RU" sz="2000" b="1" dirty="0">
                <a:solidFill>
                  <a:prstClr val="black"/>
                </a:solidFill>
              </a:rPr>
              <a:t>0,0125+0,075 = 0,02</a:t>
            </a:r>
            <a:r>
              <a:rPr lang="ru-RU" sz="2000" b="1" dirty="0" smtClean="0">
                <a:solidFill>
                  <a:prstClr val="black"/>
                </a:solidFill>
              </a:rPr>
              <a:t>%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0,02</a:t>
            </a:r>
            <a:r>
              <a:rPr lang="en-US" sz="2000" b="1" dirty="0" smtClean="0">
                <a:solidFill>
                  <a:prstClr val="black"/>
                </a:solidFill>
              </a:rPr>
              <a:t> &gt; 0,01</a:t>
            </a:r>
            <a:endParaRPr lang="ru-RU" sz="20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Заключение:  Средство </a:t>
            </a:r>
            <a:r>
              <a:rPr lang="ru-RU" sz="2000" dirty="0" err="1">
                <a:solidFill>
                  <a:prstClr val="black"/>
                </a:solidFill>
              </a:rPr>
              <a:t>Дельсан-Дез</a:t>
            </a:r>
            <a:r>
              <a:rPr lang="ru-RU" sz="2000" dirty="0">
                <a:solidFill>
                  <a:prstClr val="black"/>
                </a:solidFill>
              </a:rPr>
              <a:t> рекомендовано для применения в ЛПУ.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1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327" y="55201"/>
            <a:ext cx="37075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4617B"/>
                </a:solidFill>
              </a:rPr>
              <a:t>Дельсан</a:t>
            </a:r>
            <a:r>
              <a:rPr lang="ru-RU" sz="3200" b="1" dirty="0">
                <a:solidFill>
                  <a:srgbClr val="04617B"/>
                </a:solidFill>
              </a:rPr>
              <a:t>-Окси: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перекись </a:t>
            </a:r>
            <a:r>
              <a:rPr lang="ru-RU" sz="2000" dirty="0">
                <a:solidFill>
                  <a:prstClr val="black"/>
                </a:solidFill>
              </a:rPr>
              <a:t>водорода 22%</a:t>
            </a:r>
          </a:p>
          <a:p>
            <a:r>
              <a:rPr lang="ru-RU" sz="2000" dirty="0">
                <a:solidFill>
                  <a:prstClr val="black"/>
                </a:solidFill>
              </a:rPr>
              <a:t>ЧАС 5%</a:t>
            </a:r>
          </a:p>
          <a:p>
            <a:r>
              <a:rPr lang="ru-RU" sz="2000" dirty="0" err="1" smtClean="0">
                <a:solidFill>
                  <a:prstClr val="black"/>
                </a:solidFill>
              </a:rPr>
              <a:t>гуанидин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3%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4764" y="89701"/>
            <a:ext cx="3779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CCA62">
                    <a:lumMod val="50000"/>
                  </a:srgbClr>
                </a:solidFill>
              </a:rPr>
              <a:t>Средство Х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перекись водорода 18,5%</a:t>
            </a:r>
          </a:p>
          <a:p>
            <a:r>
              <a:rPr lang="ru-RU" sz="2000" dirty="0">
                <a:solidFill>
                  <a:prstClr val="black"/>
                </a:solidFill>
              </a:rPr>
              <a:t>ЧАС 5%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3681" y="1690604"/>
            <a:ext cx="7466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Дезинфекция ИМН, совмещенная с ПСО: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28" y="2335171"/>
            <a:ext cx="1988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по препарату </a:t>
            </a:r>
          </a:p>
          <a:p>
            <a:r>
              <a:rPr lang="ru-RU" sz="2000" dirty="0">
                <a:solidFill>
                  <a:prstClr val="black"/>
                </a:solidFill>
              </a:rPr>
              <a:t>5% - 60 мин;</a:t>
            </a:r>
          </a:p>
          <a:p>
            <a:r>
              <a:rPr lang="ru-RU" sz="2000" dirty="0">
                <a:solidFill>
                  <a:prstClr val="black"/>
                </a:solidFill>
              </a:rPr>
              <a:t>6% - 30 мин.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8705" y="2305861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</a:t>
            </a:r>
            <a:r>
              <a:rPr lang="ru-RU" sz="1600" dirty="0" smtClean="0">
                <a:solidFill>
                  <a:prstClr val="black"/>
                </a:solidFill>
              </a:rPr>
              <a:t>о препарату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1,5</a:t>
            </a:r>
            <a:r>
              <a:rPr lang="ru-RU" sz="2000" dirty="0">
                <a:solidFill>
                  <a:prstClr val="black"/>
                </a:solidFill>
              </a:rPr>
              <a:t>% - 60 мин;</a:t>
            </a:r>
          </a:p>
          <a:p>
            <a:r>
              <a:rPr lang="ru-RU" sz="2000" dirty="0">
                <a:solidFill>
                  <a:prstClr val="black"/>
                </a:solidFill>
              </a:rPr>
              <a:t>2% - 30 мин.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3889" y="2196671"/>
            <a:ext cx="1358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 ДВ (ПВ)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1,1%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1,32%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8830" y="2207268"/>
            <a:ext cx="1358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 ДВ (ПВ)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0,27%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0,37%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478" y="3435901"/>
            <a:ext cx="238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Стерилизация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5728" y="4137923"/>
            <a:ext cx="2122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 препарату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25</a:t>
            </a:r>
            <a:r>
              <a:rPr lang="ru-RU" sz="2400" dirty="0">
                <a:solidFill>
                  <a:prstClr val="black"/>
                </a:solidFill>
              </a:rPr>
              <a:t>% - 60 мин;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184854"/>
            <a:ext cx="153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 ДВ (ПВ)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5,5 %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3866" y="4082232"/>
            <a:ext cx="2085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 препарату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5</a:t>
            </a:r>
            <a:r>
              <a:rPr lang="ru-RU" sz="2400" dirty="0">
                <a:solidFill>
                  <a:prstClr val="black"/>
                </a:solidFill>
              </a:rPr>
              <a:t>% - 60 мин;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64321" y="4097621"/>
            <a:ext cx="1756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по ДВ (ПВ)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0,92%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525"/>
            <a:ext cx="8208912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1996" y="771550"/>
            <a:ext cx="20162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72200" y="3505931"/>
            <a:ext cx="100811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Calibri"/>
              </a:rPr>
              <a:t>1,85%</a:t>
            </a:r>
            <a:endParaRPr lang="ru-RU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95613" y="2850034"/>
            <a:ext cx="100811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Calibri"/>
              </a:rPr>
              <a:t>0,7%</a:t>
            </a:r>
            <a:endParaRPr lang="ru-RU" sz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2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753539"/>
          </a:xfrm>
        </p:spPr>
        <p:txBody>
          <a:bodyPr>
            <a:normAutofit/>
          </a:bodyPr>
          <a:lstStyle/>
          <a:p>
            <a:pPr marL="205740" indent="-205740">
              <a:spcBef>
                <a:spcPct val="20000"/>
              </a:spcBef>
            </a:pPr>
            <a:r>
              <a:rPr lang="ru-RU" sz="1400" dirty="0">
                <a:latin typeface="Constantia"/>
                <a:ea typeface="+mn-ea"/>
                <a:cs typeface="+mn-cs"/>
              </a:rPr>
              <a:t>		</a:t>
            </a:r>
            <a:r>
              <a:rPr lang="ru-RU" sz="2000" b="1" dirty="0">
                <a:latin typeface="Constantia"/>
              </a:rPr>
              <a:t>ФКР по выбору химических средств дезинфекции и стерилизации для использования в МО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31590"/>
            <a:ext cx="8496943" cy="2870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>
                <a:solidFill>
                  <a:prstClr val="black"/>
                </a:solidFill>
                <a:ea typeface="+mj-ea"/>
                <a:cs typeface="+mj-cs"/>
              </a:rPr>
              <a:t>Пункт 6.6. В специализированных медицинских организациях инфекционного профиля используют средства, эффективные в отношении соответствующих видов микроорганизмов:</a:t>
            </a:r>
            <a:endParaRPr lang="ru-RU" sz="1800" dirty="0" smtClean="0"/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туберкулезных – обладающие </a:t>
            </a:r>
            <a:r>
              <a:rPr lang="ru-RU" sz="1800" dirty="0" err="1"/>
              <a:t>туберкулоцидным</a:t>
            </a:r>
            <a:r>
              <a:rPr lang="ru-RU" sz="1800" dirty="0"/>
              <a:t> действием с указанием в инструкции по применению средства, что оно тестировано на </a:t>
            </a:r>
            <a:r>
              <a:rPr lang="ru-RU" sz="1800" b="1" i="1" dirty="0" err="1"/>
              <a:t>Mycobacterium</a:t>
            </a:r>
            <a:r>
              <a:rPr lang="ru-RU" sz="1800" b="1" i="1" dirty="0"/>
              <a:t> 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terrae</a:t>
            </a:r>
            <a:r>
              <a:rPr lang="ru-RU" sz="1800" dirty="0"/>
              <a:t>;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микологических – обладающие </a:t>
            </a:r>
            <a:r>
              <a:rPr lang="ru-RU" sz="1800" dirty="0" err="1"/>
              <a:t>фунгицидным</a:t>
            </a:r>
            <a:r>
              <a:rPr lang="ru-RU" sz="1800" dirty="0"/>
              <a:t> действием в отношении грибов рода </a:t>
            </a:r>
            <a:r>
              <a:rPr lang="en-US" sz="1800" i="1" dirty="0"/>
              <a:t>Trichophyton</a:t>
            </a:r>
            <a:r>
              <a:rPr lang="ru-RU" sz="1800" dirty="0"/>
              <a:t>;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инфекционных – обладающие бактерицидным, </a:t>
            </a:r>
            <a:r>
              <a:rPr lang="ru-RU" sz="1800" dirty="0" err="1"/>
              <a:t>вирулицидным</a:t>
            </a:r>
            <a:r>
              <a:rPr lang="ru-RU" sz="1800" dirty="0"/>
              <a:t>, </a:t>
            </a:r>
            <a:r>
              <a:rPr lang="ru-RU" sz="1800" dirty="0" err="1"/>
              <a:t>фунгицидным</a:t>
            </a:r>
            <a:r>
              <a:rPr lang="ru-RU" sz="1800" dirty="0"/>
              <a:t> действием (в соответствии со спецификой работы подразделения).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795886"/>
            <a:ext cx="8567382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- Для </a:t>
            </a:r>
            <a:r>
              <a:rPr lang="ru-RU" sz="1400" dirty="0">
                <a:solidFill>
                  <a:schemeClr val="tx2"/>
                </a:solidFill>
              </a:rPr>
              <a:t>всех дезинфицирующих средств, у которых заявлена </a:t>
            </a:r>
            <a:r>
              <a:rPr lang="ru-RU" sz="1400" b="1" u="sng" dirty="0" err="1">
                <a:solidFill>
                  <a:schemeClr val="tx2"/>
                </a:solidFill>
              </a:rPr>
              <a:t>тубекулоцидная</a:t>
            </a:r>
            <a:r>
              <a:rPr lang="ru-RU" sz="1400" b="1" u="sng" dirty="0">
                <a:solidFill>
                  <a:schemeClr val="tx2"/>
                </a:solidFill>
              </a:rPr>
              <a:t> активность</a:t>
            </a:r>
            <a:r>
              <a:rPr lang="ru-RU" sz="1400" dirty="0">
                <a:solidFill>
                  <a:schemeClr val="tx2"/>
                </a:solidFill>
              </a:rPr>
              <a:t>, тестирование должно проводиться с использованием тест-микроорганизма </a:t>
            </a:r>
            <a:r>
              <a:rPr lang="ru-RU" sz="1400" i="1" u="sng" dirty="0" err="1">
                <a:solidFill>
                  <a:schemeClr val="tx2"/>
                </a:solidFill>
              </a:rPr>
              <a:t>Mycobacterium</a:t>
            </a:r>
            <a:r>
              <a:rPr lang="ru-RU" sz="1400" i="1" u="sng" dirty="0">
                <a:solidFill>
                  <a:schemeClr val="tx2"/>
                </a:solidFill>
              </a:rPr>
              <a:t> </a:t>
            </a:r>
            <a:r>
              <a:rPr lang="ru-RU" sz="1400" i="1" u="sng" dirty="0" err="1">
                <a:solidFill>
                  <a:schemeClr val="tx2"/>
                </a:solidFill>
              </a:rPr>
              <a:t>terrae</a:t>
            </a:r>
            <a:r>
              <a:rPr lang="ru-RU" sz="1400" dirty="0">
                <a:solidFill>
                  <a:schemeClr val="tx2"/>
                </a:solidFill>
              </a:rPr>
              <a:t> (DSM 43227), который наиболее полно моделирует устойчивость возбудителя туберкулеза к химическим </a:t>
            </a:r>
            <a:r>
              <a:rPr lang="ru-RU" sz="1400" dirty="0" err="1">
                <a:solidFill>
                  <a:schemeClr val="tx2"/>
                </a:solidFill>
              </a:rPr>
              <a:t>дезинфектантам</a:t>
            </a:r>
            <a:r>
              <a:rPr lang="ru-RU" sz="1400" dirty="0">
                <a:solidFill>
                  <a:schemeClr val="tx2"/>
                </a:solidFill>
              </a:rPr>
              <a:t> и используется для этих целей в Европейских странах.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8388424" y="4659982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395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Классификация ДС по ДВ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21600"/>
            <a:ext cx="8229600" cy="36184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 smtClean="0"/>
              <a:t>1. Средства</a:t>
            </a:r>
            <a:r>
              <a:rPr lang="ru-RU" sz="3600" dirty="0"/>
              <a:t>, содержащие ЧАС.</a:t>
            </a:r>
          </a:p>
          <a:p>
            <a:pPr marL="0" indent="0">
              <a:buNone/>
            </a:pPr>
            <a:r>
              <a:rPr lang="ru-RU" sz="3600" dirty="0" smtClean="0"/>
              <a:t>2. Средства</a:t>
            </a:r>
            <a:r>
              <a:rPr lang="ru-RU" sz="3600" dirty="0"/>
              <a:t>, содержащие производные </a:t>
            </a:r>
            <a:r>
              <a:rPr lang="ru-RU" sz="3600" dirty="0" err="1"/>
              <a:t>гуанидинов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 smtClean="0"/>
              <a:t>3. Средства</a:t>
            </a:r>
            <a:r>
              <a:rPr lang="ru-RU" sz="3600" dirty="0"/>
              <a:t>, содержащие </a:t>
            </a:r>
            <a:r>
              <a:rPr lang="ru-RU" sz="3600" dirty="0" err="1"/>
              <a:t>алкиламины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 smtClean="0"/>
              <a:t>4. Средства</a:t>
            </a:r>
            <a:r>
              <a:rPr lang="ru-RU" sz="3600" dirty="0"/>
              <a:t>, содержащие альдегиды (</a:t>
            </a:r>
            <a:r>
              <a:rPr lang="ru-RU" sz="3600" dirty="0" err="1"/>
              <a:t>альдегидосодержащие</a:t>
            </a:r>
            <a:r>
              <a:rPr lang="ru-RU" sz="3600" dirty="0"/>
              <a:t> </a:t>
            </a:r>
            <a:r>
              <a:rPr lang="ru-RU" sz="3600" dirty="0" smtClean="0"/>
              <a:t>средства</a:t>
            </a:r>
            <a:r>
              <a:rPr lang="ru-RU" sz="3600" dirty="0"/>
              <a:t>).</a:t>
            </a:r>
          </a:p>
          <a:p>
            <a:pPr marL="0" indent="0">
              <a:buNone/>
            </a:pPr>
            <a:r>
              <a:rPr lang="ru-RU" sz="3600" dirty="0" smtClean="0"/>
              <a:t>5. Средства</a:t>
            </a:r>
            <a:r>
              <a:rPr lang="ru-RU" sz="3600" dirty="0"/>
              <a:t>, высвобождающие хлор (</a:t>
            </a:r>
            <a:r>
              <a:rPr lang="ru-RU" sz="3600" dirty="0" err="1"/>
              <a:t>хлорактивные</a:t>
            </a:r>
            <a:r>
              <a:rPr lang="ru-RU" sz="3600" dirty="0"/>
              <a:t> средства).</a:t>
            </a:r>
          </a:p>
          <a:p>
            <a:pPr marL="0" indent="0">
              <a:buNone/>
            </a:pPr>
            <a:r>
              <a:rPr lang="ru-RU" sz="3600" dirty="0" smtClean="0"/>
              <a:t>6. Средства</a:t>
            </a:r>
            <a:r>
              <a:rPr lang="ru-RU" sz="3600" dirty="0"/>
              <a:t>, высвобождающие кислород (</a:t>
            </a:r>
            <a:r>
              <a:rPr lang="ru-RU" sz="3600" dirty="0" err="1"/>
              <a:t>кислородактивные</a:t>
            </a:r>
            <a:r>
              <a:rPr lang="ru-RU" sz="3600" dirty="0"/>
              <a:t> средства).</a:t>
            </a:r>
          </a:p>
          <a:p>
            <a:pPr marL="0" indent="0">
              <a:buNone/>
            </a:pPr>
            <a:r>
              <a:rPr lang="ru-RU" sz="3600" dirty="0" smtClean="0"/>
              <a:t>7. Средства</a:t>
            </a:r>
            <a:r>
              <a:rPr lang="ru-RU" sz="3600" dirty="0"/>
              <a:t>, содержащие спирты (спиртосодержащие).</a:t>
            </a:r>
          </a:p>
          <a:p>
            <a:pPr marL="0" indent="0">
              <a:buNone/>
            </a:pPr>
            <a:r>
              <a:rPr lang="ru-RU" sz="3600" dirty="0" smtClean="0"/>
              <a:t>8. Средства</a:t>
            </a:r>
            <a:r>
              <a:rPr lang="ru-RU" sz="3600" dirty="0"/>
              <a:t>, содержащие производные фенола (</a:t>
            </a:r>
            <a:r>
              <a:rPr lang="ru-RU" sz="3600" dirty="0" err="1"/>
              <a:t>фенолсодержащие</a:t>
            </a:r>
            <a:r>
              <a:rPr lang="ru-RU" sz="3600" dirty="0"/>
              <a:t>).</a:t>
            </a:r>
          </a:p>
          <a:p>
            <a:pPr marL="0" indent="0">
              <a:buNone/>
            </a:pPr>
            <a:r>
              <a:rPr lang="ru-RU" sz="3600" dirty="0" smtClean="0"/>
              <a:t>9. Средства</a:t>
            </a:r>
            <a:r>
              <a:rPr lang="ru-RU" sz="3600" dirty="0"/>
              <a:t>, содержащие йод (йодсодержащие). </a:t>
            </a:r>
          </a:p>
          <a:p>
            <a:pPr marL="0" indent="0">
              <a:buNone/>
            </a:pPr>
            <a:r>
              <a:rPr lang="ru-RU" sz="3600" dirty="0" smtClean="0"/>
              <a:t>10. Средства</a:t>
            </a:r>
            <a:r>
              <a:rPr lang="ru-RU" sz="3600" dirty="0"/>
              <a:t>, содержащие кислоты. </a:t>
            </a:r>
          </a:p>
          <a:p>
            <a:pPr marL="0" indent="0">
              <a:buNone/>
            </a:pPr>
            <a:r>
              <a:rPr lang="ru-RU" sz="3600" dirty="0" smtClean="0"/>
              <a:t>11. Средства</a:t>
            </a:r>
            <a:r>
              <a:rPr lang="ru-RU" sz="3600" dirty="0"/>
              <a:t>, содержащие щелочи.</a:t>
            </a:r>
          </a:p>
          <a:p>
            <a:pPr marL="0" indent="0">
              <a:buNone/>
            </a:pPr>
            <a:r>
              <a:rPr lang="ru-RU" sz="3600" dirty="0" smtClean="0"/>
              <a:t>12. Композиционные </a:t>
            </a:r>
            <a:r>
              <a:rPr lang="ru-RU" sz="3600" dirty="0"/>
              <a:t>средства.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26" y="439002"/>
            <a:ext cx="8229600" cy="5674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 err="1"/>
              <a:t>Mycobacterium</a:t>
            </a:r>
            <a:r>
              <a:rPr lang="ru-RU" altLang="ru-RU" b="1" i="1" dirty="0"/>
              <a:t>  </a:t>
            </a:r>
            <a:r>
              <a:rPr lang="ru-RU" altLang="ru-RU" b="1" i="1" dirty="0" err="1" smtClean="0"/>
              <a:t>terrae</a:t>
            </a:r>
            <a:r>
              <a:rPr lang="ru-RU" altLang="ru-RU" b="1" i="1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27" y="1074913"/>
            <a:ext cx="8630393" cy="381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 выписка из пресс-релиза НИИД от 24.05.12г</a:t>
            </a:r>
          </a:p>
          <a:p>
            <a:r>
              <a:rPr lang="ru-RU" sz="1800" dirty="0" smtClean="0"/>
              <a:t>…… </a:t>
            </a:r>
            <a:r>
              <a:rPr lang="ru-RU" sz="1800" dirty="0"/>
              <a:t>с целью обеспечения эпидемиологического благополучия на объектах, потенциально контаминированных </a:t>
            </a:r>
            <a:r>
              <a:rPr lang="ru-RU" sz="1800" i="1" dirty="0" err="1"/>
              <a:t>Mycobacterium</a:t>
            </a:r>
            <a:r>
              <a:rPr lang="ru-RU" sz="1800" i="1" dirty="0"/>
              <a:t> </a:t>
            </a:r>
            <a:r>
              <a:rPr lang="ru-RU" sz="1800" i="1" dirty="0" err="1"/>
              <a:t>tuberculosis</a:t>
            </a:r>
            <a:r>
              <a:rPr lang="ru-RU" sz="1800" dirty="0"/>
              <a:t>, а также в очагах туберкулезной инфекции следует использовать дезинфицирующие средства, оценка </a:t>
            </a:r>
            <a:r>
              <a:rPr lang="ru-RU" sz="1800" dirty="0" err="1"/>
              <a:t>туберкулоцидной</a:t>
            </a:r>
            <a:r>
              <a:rPr lang="ru-RU" sz="1800" dirty="0"/>
              <a:t> активности которых проведена с использованием тест-микроорганизма </a:t>
            </a:r>
            <a:r>
              <a:rPr lang="ru-RU" sz="1800" i="1" dirty="0" err="1"/>
              <a:t>Mycobacterium</a:t>
            </a:r>
            <a:r>
              <a:rPr lang="ru-RU" sz="1800" i="1" dirty="0"/>
              <a:t> </a:t>
            </a:r>
            <a:r>
              <a:rPr lang="ru-RU" sz="1800" i="1" dirty="0" err="1"/>
              <a:t>terrae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46" y="3458781"/>
            <a:ext cx="976667" cy="16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10" y="3194128"/>
            <a:ext cx="936691" cy="169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Екатерина\Desktop\Каталоги, фото\photo_dez\photo_dez\full_aster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4" y="3371746"/>
            <a:ext cx="906469" cy="16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катерина\Desktop\Каталоги, фото\photo_dez\photo_dez\full_delsan_profi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63" y="2774668"/>
            <a:ext cx="962459" cy="22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катерина\Desktop\Каталоги, фото\photo_dez\photo_dez\full_delsan_dez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34" y="3076116"/>
            <a:ext cx="894825" cy="19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катерина\Desktop\Каталоги, фото\photo_dez\photo_dez\full_delsan_oks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57" y="3092668"/>
            <a:ext cx="941382" cy="19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катерина\Desktop\Каталоги, фото\photo_dez\photo_dez\full_delsan_prof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07" y="3574629"/>
            <a:ext cx="622895" cy="13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55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93" y="249493"/>
            <a:ext cx="8229600" cy="507560"/>
          </a:xfrm>
        </p:spPr>
        <p:txBody>
          <a:bodyPr>
            <a:normAutofit fontScale="90000"/>
          </a:bodyPr>
          <a:lstStyle/>
          <a:p>
            <a:pPr marL="205740" indent="-205740">
              <a:spcBef>
                <a:spcPct val="20000"/>
              </a:spcBef>
            </a:pPr>
            <a:r>
              <a:rPr lang="ru-RU" sz="3000" b="1" dirty="0">
                <a:latin typeface="Constantia"/>
                <a:ea typeface="+mn-ea"/>
                <a:cs typeface="+mn-cs"/>
              </a:rPr>
              <a:t>Стерилизация и ДВУ – как выбрать средство?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843558"/>
            <a:ext cx="8496944" cy="41044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6.34. Критериями </a:t>
            </a:r>
            <a:r>
              <a:rPr lang="ru-RU" b="1" dirty="0"/>
              <a:t>выбора средств для стерилизации </a:t>
            </a:r>
            <a:r>
              <a:rPr lang="ru-RU" dirty="0"/>
              <a:t>медицинских изделий являются: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широкий </a:t>
            </a:r>
            <a:r>
              <a:rPr lang="ru-RU" dirty="0"/>
              <a:t>спектр антимикробной </a:t>
            </a:r>
            <a:r>
              <a:rPr lang="ru-RU" dirty="0" smtClean="0"/>
              <a:t>активности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безопасность </a:t>
            </a:r>
            <a:r>
              <a:rPr lang="ru-RU" dirty="0"/>
              <a:t>для персонала и пациентов в применяемых режимах обработки;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</a:t>
            </a:r>
            <a:r>
              <a:rPr lang="ru-RU" dirty="0"/>
              <a:t>повреждающего действия на обрабатываемые </a:t>
            </a:r>
            <a:r>
              <a:rPr lang="ru-RU" dirty="0" smtClean="0"/>
              <a:t>изделия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dirty="0"/>
              <a:t>6.35. </a:t>
            </a:r>
            <a:r>
              <a:rPr lang="ru-RU" b="1" dirty="0"/>
              <a:t>При выборе средств для химической стерилизации</a:t>
            </a:r>
            <a:r>
              <a:rPr lang="ru-RU" dirty="0"/>
              <a:t> медицинских изделий допускается использовать только те средства, которые обладают </a:t>
            </a:r>
            <a:r>
              <a:rPr lang="ru-RU" b="1" dirty="0" err="1"/>
              <a:t>спороцидным</a:t>
            </a:r>
            <a:r>
              <a:rPr lang="ru-RU" b="1" dirty="0"/>
              <a:t> действием</a:t>
            </a:r>
            <a:r>
              <a:rPr lang="ru-RU" dirty="0"/>
              <a:t>. К таким средствам </a:t>
            </a:r>
            <a:r>
              <a:rPr lang="ru-RU" dirty="0" smtClean="0"/>
              <a:t>относятся: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</a:rPr>
              <a:t>альдегидсодержащие</a:t>
            </a:r>
            <a:r>
              <a:rPr lang="ru-RU" sz="2400" b="1" dirty="0">
                <a:solidFill>
                  <a:srgbClr val="C00000"/>
                </a:solidFill>
              </a:rPr>
              <a:t> средства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C00000"/>
                </a:solidFill>
              </a:rPr>
              <a:t>кислородактивные</a:t>
            </a:r>
            <a:r>
              <a:rPr lang="ru-RU" sz="2400" b="1" dirty="0">
                <a:solidFill>
                  <a:srgbClr val="C00000"/>
                </a:solidFill>
              </a:rPr>
              <a:t> средства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некоторые </a:t>
            </a:r>
            <a:r>
              <a:rPr lang="ru-RU" sz="2400" b="1" dirty="0" err="1">
                <a:solidFill>
                  <a:srgbClr val="C00000"/>
                </a:solidFill>
              </a:rPr>
              <a:t>хлорактивные</a:t>
            </a:r>
            <a:r>
              <a:rPr lang="ru-RU" sz="2400" b="1" dirty="0">
                <a:solidFill>
                  <a:srgbClr val="C00000"/>
                </a:solidFill>
              </a:rPr>
              <a:t>  средства</a:t>
            </a:r>
          </a:p>
          <a:p>
            <a:pPr marL="1028700" lvl="3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dirty="0" smtClean="0"/>
              <a:t>6.36</a:t>
            </a:r>
            <a:r>
              <a:rPr lang="ru-RU" dirty="0"/>
              <a:t>. </a:t>
            </a:r>
            <a:r>
              <a:rPr lang="ru-RU" sz="2600" dirty="0"/>
              <a:t>Для </a:t>
            </a:r>
            <a:r>
              <a:rPr lang="ru-RU" sz="2600" b="1" dirty="0"/>
              <a:t>ДВУ эндоскопов </a:t>
            </a:r>
            <a:r>
              <a:rPr lang="ru-RU" sz="2600" dirty="0"/>
              <a:t>выбирают те средства, в инструкциях по применению которых </a:t>
            </a:r>
            <a:r>
              <a:rPr lang="ru-RU" sz="2600" b="1" dirty="0"/>
              <a:t>режимы ДВУ и стерилизации различаются только по времени дезинфекционной и стерилизационной выдержки</a:t>
            </a:r>
            <a:r>
              <a:rPr lang="ru-RU" sz="2600" dirty="0"/>
              <a:t>! При этом </a:t>
            </a:r>
            <a:r>
              <a:rPr lang="ru-RU" sz="2600" b="1" dirty="0"/>
              <a:t>концентрация раствора</a:t>
            </a:r>
            <a:r>
              <a:rPr lang="ru-RU" sz="2600" dirty="0"/>
              <a:t> (или ДВ в готовых к применению средствах) и </a:t>
            </a:r>
            <a:r>
              <a:rPr lang="ru-RU" sz="2600" b="1" dirty="0"/>
              <a:t>температура  раствора одинаковы для режимов ДВУ и стерилизации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4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31" y="431591"/>
            <a:ext cx="8075613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Режимы стерилизации и ДВУ средством ДЕЛЬСАН-ОКСИ </a:t>
            </a:r>
            <a:br>
              <a:rPr lang="ru-RU" sz="2400" b="1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(ДВ: </a:t>
            </a:r>
            <a:r>
              <a:rPr lang="ru-RU" sz="2000" b="1" u="sng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перекись водорода</a:t>
            </a:r>
            <a:r>
              <a:rPr lang="ru-RU" sz="20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, </a:t>
            </a:r>
            <a:r>
              <a:rPr lang="ru-RU" sz="2000" b="1" dirty="0" err="1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гуанидин</a:t>
            </a:r>
            <a:r>
              <a:rPr lang="ru-RU" sz="2000" b="1" dirty="0">
                <a:solidFill>
                  <a:srgbClr val="04617B"/>
                </a:solidFill>
                <a:latin typeface="Constantia"/>
                <a:ea typeface="+mn-ea"/>
                <a:cs typeface="+mn-cs"/>
              </a:rPr>
              <a:t>, ЧАС) 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912442"/>
              </p:ext>
            </p:extLst>
          </p:nvPr>
        </p:nvGraphicFramePr>
        <p:xfrm>
          <a:off x="2804458" y="1542951"/>
          <a:ext cx="5941563" cy="29078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7519"/>
                <a:gridCol w="1537816"/>
                <a:gridCol w="1118411"/>
                <a:gridCol w="1537817"/>
              </a:tblGrid>
              <a:tr h="10344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ДЕЛЬСАН-ОКСИ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Концентрация по препарату,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 обеззараживания, мин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 обработки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</a:tr>
              <a:tr h="909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Стерилизация 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+mn-lt"/>
                          <a:cs typeface="Times New Roman" panose="02020603050405020304" pitchFamily="18" charset="0"/>
                        </a:rPr>
                        <a:t>25,0</a:t>
                      </a:r>
                      <a:endParaRPr lang="ru-RU" sz="2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2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Погружение 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</a:tr>
              <a:tr h="9636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Дезинфекция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высокого уровня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25,0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15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Погружение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34286" marB="34286"/>
                </a:tc>
              </a:tr>
            </a:tbl>
          </a:graphicData>
        </a:graphic>
      </p:graphicFrame>
      <p:pic>
        <p:nvPicPr>
          <p:cNvPr id="68629" name="Picture 2" descr="D:\Средства\IMG_4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1" y="1573881"/>
            <a:ext cx="1897083" cy="28623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659982"/>
            <a:ext cx="704558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Внимание!: учитывать рекомендации производителя оборудования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8244408" y="4574183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870" y="4083917"/>
            <a:ext cx="8229600" cy="878267"/>
          </a:xfrm>
        </p:spPr>
        <p:txBody>
          <a:bodyPr>
            <a:normAutofit/>
          </a:bodyPr>
          <a:lstStyle/>
          <a:p>
            <a:pPr indent="202406" algn="r">
              <a:lnSpc>
                <a:spcPct val="97000"/>
              </a:lnSpc>
            </a:pPr>
            <a:r>
              <a:rPr lang="ru-RU" sz="1400" b="1" dirty="0">
                <a:latin typeface="Times New Roman"/>
                <a:ea typeface="Times New Roman"/>
              </a:rPr>
              <a:t>Методические указания МУ 3.1.3420—17</a:t>
            </a:r>
            <a:br>
              <a:rPr lang="ru-RU" sz="1400" b="1" dirty="0">
                <a:latin typeface="Times New Roman"/>
                <a:ea typeface="Times New Roman"/>
              </a:rPr>
            </a:br>
            <a:r>
              <a:rPr lang="ru-RU" sz="1400" b="1" i="1" dirty="0">
                <a:latin typeface="Times New Roman"/>
                <a:ea typeface="Times New Roman"/>
              </a:rPr>
              <a:t>Обеспечение эпидемиологической безопасности нестерильных эндоскопических </a:t>
            </a:r>
            <a:br>
              <a:rPr lang="ru-RU" sz="1400" b="1" i="1" dirty="0">
                <a:latin typeface="Times New Roman"/>
                <a:ea typeface="Times New Roman"/>
              </a:rPr>
            </a:br>
            <a:r>
              <a:rPr lang="ru-RU" sz="1400" b="1" i="1" dirty="0">
                <a:latin typeface="Times New Roman"/>
                <a:ea typeface="Times New Roman"/>
              </a:rPr>
              <a:t>вмешательств на желудочно-кишечном тракте и дыхательных путях</a:t>
            </a: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1238947"/>
            <a:ext cx="8229600" cy="298898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3.2.7. </a:t>
            </a:r>
            <a:r>
              <a:rPr lang="ru-RU" dirty="0" smtClean="0"/>
              <a:t>…………Для </a:t>
            </a:r>
            <a:r>
              <a:rPr lang="ru-RU" dirty="0"/>
              <a:t>разработанных к </a:t>
            </a:r>
            <a:r>
              <a:rPr lang="ru-RU" dirty="0" smtClean="0"/>
              <a:t>настоящему </a:t>
            </a:r>
            <a:r>
              <a:rPr lang="ru-RU" dirty="0"/>
              <a:t>времени средств </a:t>
            </a:r>
            <a:r>
              <a:rPr lang="ru-RU" u="sng" dirty="0"/>
              <a:t>концентрации наиболее распространенных действующих веществ (ДВ) в рабочих растворах </a:t>
            </a:r>
            <a:r>
              <a:rPr lang="ru-RU" dirty="0"/>
              <a:t>(или готовых к применению формах), для которых научно доказано наличие </a:t>
            </a:r>
            <a:r>
              <a:rPr lang="ru-RU" dirty="0" err="1"/>
              <a:t>спороцидных</a:t>
            </a:r>
            <a:r>
              <a:rPr lang="ru-RU" dirty="0"/>
              <a:t> свойств при комнатных значениях температуры, составляют, как правило, </a:t>
            </a:r>
            <a:r>
              <a:rPr lang="ru-RU" dirty="0" smtClean="0"/>
              <a:t>для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C00000"/>
                </a:solidFill>
              </a:rPr>
              <a:t>глутарового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альдегида – не менее 2,0 %,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ортофталевого </a:t>
            </a:r>
            <a:r>
              <a:rPr lang="ru-RU" dirty="0">
                <a:solidFill>
                  <a:srgbClr val="C00000"/>
                </a:solidFill>
              </a:rPr>
              <a:t>альдегида – 0,55 %,  </a:t>
            </a:r>
            <a:r>
              <a:rPr lang="ru-RU" dirty="0" smtClean="0">
                <a:solidFill>
                  <a:srgbClr val="C00000"/>
                </a:solidFill>
              </a:rPr>
              <a:t>             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перекиси </a:t>
            </a:r>
            <a:r>
              <a:rPr lang="ru-RU" dirty="0">
                <a:solidFill>
                  <a:srgbClr val="C00000"/>
                </a:solidFill>
              </a:rPr>
              <a:t>водорода – не менее 6,0 %, 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endParaRPr lang="ru-RU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надуксусной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кислоты – не менее 0,2 %.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080" y="316732"/>
            <a:ext cx="7295267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Минимальные концентрации действующих веществ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для стерилизующих средств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7452320" y="3363838"/>
            <a:ext cx="812027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19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52" y="356260"/>
            <a:ext cx="8229600" cy="4946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Кратность использования растворов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7" y="978858"/>
            <a:ext cx="8229600" cy="388843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7.4. Растворы </a:t>
            </a:r>
            <a:r>
              <a:rPr lang="ru-RU" b="1" u="sng" dirty="0"/>
              <a:t>моющих средств для очистки эндоскопов </a:t>
            </a:r>
            <a:r>
              <a:rPr lang="ru-RU" dirty="0"/>
              <a:t>на основе ферментов и (или) </a:t>
            </a:r>
            <a:r>
              <a:rPr lang="ru-RU" dirty="0" smtClean="0"/>
              <a:t>ПАВ </a:t>
            </a:r>
            <a:r>
              <a:rPr lang="ru-RU" dirty="0"/>
              <a:t>применяются</a:t>
            </a:r>
            <a:r>
              <a:rPr lang="ru-RU" u="sng" dirty="0"/>
              <a:t> </a:t>
            </a:r>
            <a:r>
              <a:rPr lang="ru-RU" b="1" u="sng" dirty="0"/>
              <a:t>однократно</a:t>
            </a:r>
            <a:r>
              <a:rPr lang="ru-RU" dirty="0"/>
              <a:t>. </a:t>
            </a:r>
            <a:r>
              <a:rPr lang="ru-RU" dirty="0" smtClean="0"/>
              <a:t>Растворы </a:t>
            </a:r>
            <a:r>
              <a:rPr lang="ru-RU" dirty="0"/>
              <a:t>дезинфицирующих средств в режиме </a:t>
            </a:r>
            <a:r>
              <a:rPr lang="ru-RU" b="1" dirty="0"/>
              <a:t>очистки, совмещенной с дезинфекцией</a:t>
            </a:r>
            <a:r>
              <a:rPr lang="ru-RU" dirty="0"/>
              <a:t>, применяются до изменения внешнего вида, </a:t>
            </a:r>
            <a:r>
              <a:rPr lang="ru-RU" b="1" dirty="0"/>
              <a:t>но не более одной рабочей смены</a:t>
            </a:r>
            <a:r>
              <a:rPr lang="ru-RU" b="1" dirty="0" smtClean="0"/>
              <a:t>. (эндоскопическое оборудование).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Для прочих ИМН – в соответствии с инструкцией по применению</a:t>
            </a:r>
            <a:r>
              <a:rPr lang="ru-RU" b="1" dirty="0"/>
              <a:t> </a:t>
            </a:r>
            <a:r>
              <a:rPr lang="ru-RU" b="1" dirty="0" smtClean="0"/>
              <a:t>(чаще всего – используется многократно в пределах срока годности рабочего раствора, но до изменения внешнего вида (изменение цвета, помутнение раствора и т.д.)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 smtClean="0"/>
          </a:p>
          <a:p>
            <a:r>
              <a:rPr lang="ru-RU" dirty="0" smtClean="0"/>
              <a:t>7.8</a:t>
            </a:r>
            <a:r>
              <a:rPr lang="ru-RU" dirty="0"/>
              <a:t>. </a:t>
            </a:r>
            <a:r>
              <a:rPr lang="ru-RU" b="1" dirty="0"/>
              <a:t>При многократном применении (в пределах срока годности) рабочих растворов средств для стерилизации и ДВУ: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медицинские </a:t>
            </a:r>
            <a:r>
              <a:rPr lang="ru-RU" dirty="0"/>
              <a:t>изделия перед погружением в раствор должны </a:t>
            </a:r>
            <a:r>
              <a:rPr lang="ru-RU" dirty="0" smtClean="0"/>
              <a:t>просушиваться;</a:t>
            </a:r>
            <a:endParaRPr lang="ru-R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должен </a:t>
            </a:r>
            <a:r>
              <a:rPr lang="ru-RU" dirty="0"/>
              <a:t>контролироваться уровень содержания действующего вещества в рабочем растворе </a:t>
            </a:r>
            <a:r>
              <a:rPr lang="ru-RU" u="sng" dirty="0"/>
              <a:t>экспресс </a:t>
            </a:r>
            <a:r>
              <a:rPr lang="ru-RU" u="sng" dirty="0" smtClean="0"/>
              <a:t>индикаторами не </a:t>
            </a:r>
            <a:r>
              <a:rPr lang="ru-RU" u="sng" dirty="0"/>
              <a:t>реже одного раза в </a:t>
            </a:r>
            <a:r>
              <a:rPr lang="ru-RU" u="sng" dirty="0" smtClean="0"/>
              <a:t>смену</a:t>
            </a:r>
            <a:r>
              <a:rPr lang="ru-RU" dirty="0" smtClean="0"/>
              <a:t>;</a:t>
            </a:r>
            <a:endParaRPr lang="ru-R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снижении уровня содержания действующего вещества в рабочем растворе ниже нормативного значения или появлении первых визуальных признаков загрязнения раствор заменяется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591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13888"/>
            <a:ext cx="8064896" cy="12421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www.delrus-des.ru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624" y="1653702"/>
            <a:ext cx="70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5" y="1005579"/>
            <a:ext cx="8156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Группа КПАВ </a:t>
            </a:r>
          </a:p>
          <a:p>
            <a:r>
              <a:rPr lang="ru-RU" sz="2800" b="1" dirty="0" smtClean="0"/>
              <a:t>(</a:t>
            </a:r>
            <a:r>
              <a:rPr lang="ru-RU" sz="2800" b="1" dirty="0" err="1" smtClean="0"/>
              <a:t>катионно</a:t>
            </a:r>
            <a:r>
              <a:rPr lang="ru-RU" sz="2800" b="1" dirty="0" smtClean="0"/>
              <a:t>-поверхностно активные вещества)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23678"/>
            <a:ext cx="5804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Средства</a:t>
            </a:r>
            <a:r>
              <a:rPr lang="ru-RU" dirty="0"/>
              <a:t>, содержащие ЧАС.</a:t>
            </a:r>
          </a:p>
          <a:p>
            <a:r>
              <a:rPr lang="ru-RU" dirty="0"/>
              <a:t>2. Средства, содержащие производные </a:t>
            </a:r>
            <a:r>
              <a:rPr lang="ru-RU" dirty="0" err="1"/>
              <a:t>гуанидинов</a:t>
            </a:r>
            <a:r>
              <a:rPr lang="ru-RU" dirty="0"/>
              <a:t>.</a:t>
            </a:r>
          </a:p>
          <a:p>
            <a:r>
              <a:rPr lang="ru-RU" dirty="0"/>
              <a:t>3. Средства, содержащие </a:t>
            </a:r>
            <a:r>
              <a:rPr lang="ru-RU" dirty="0" err="1"/>
              <a:t>алкиламины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8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540060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400" b="1" i="1" dirty="0">
                <a:latin typeface="Constantia"/>
                <a:ea typeface="+mn-ea"/>
                <a:cs typeface="+mn-cs"/>
              </a:rPr>
              <a:t>Четвертичные аммониевые соединения (ЧАС</a:t>
            </a:r>
            <a:r>
              <a:rPr lang="ru-RU" sz="2400" b="1" i="1" dirty="0" smtClean="0">
                <a:latin typeface="Constantia"/>
                <a:ea typeface="+mn-ea"/>
                <a:cs typeface="+mn-cs"/>
              </a:rPr>
              <a:t>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52185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По </a:t>
            </a:r>
            <a:r>
              <a:rPr lang="ru-RU" sz="1800" dirty="0"/>
              <a:t>своим характеристикам ЧАС являются типичными представителями КПАВ. </a:t>
            </a:r>
            <a:endParaRPr lang="ru-RU" sz="1800" dirty="0" smtClean="0"/>
          </a:p>
          <a:p>
            <a:pPr algn="just">
              <a:lnSpc>
                <a:spcPct val="80000"/>
              </a:lnSpc>
            </a:pPr>
            <a:r>
              <a:rPr lang="ru-RU" altLang="ru-RU" sz="1800" b="1" dirty="0" smtClean="0"/>
              <a:t>Обладает благоприятными физико-химическими свойствами </a:t>
            </a:r>
            <a:r>
              <a:rPr lang="ru-RU" altLang="ru-RU" sz="1800" b="1" dirty="0"/>
              <a:t>(стабильность, растворимость, моющие свойства, щадящее действие на </a:t>
            </a:r>
            <a:r>
              <a:rPr lang="ru-RU" altLang="ru-RU" sz="1800" b="1" dirty="0" smtClean="0"/>
              <a:t>объекты, отсутствие летучести).</a:t>
            </a:r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ЧАС </a:t>
            </a:r>
            <a:r>
              <a:rPr lang="ru-RU" sz="1800" dirty="0"/>
              <a:t>не проявляют </a:t>
            </a:r>
            <a:r>
              <a:rPr lang="ru-RU" sz="1800" dirty="0" err="1"/>
              <a:t>туберкулоцидной</a:t>
            </a:r>
            <a:r>
              <a:rPr lang="ru-RU" sz="1800" dirty="0"/>
              <a:t> и </a:t>
            </a:r>
            <a:r>
              <a:rPr lang="ru-RU" sz="1800" dirty="0" err="1"/>
              <a:t>спороцидной</a:t>
            </a:r>
            <a:r>
              <a:rPr lang="ru-RU" sz="1800" dirty="0"/>
              <a:t> активности, инактивируют </a:t>
            </a:r>
            <a:r>
              <a:rPr lang="ru-RU" sz="1800" dirty="0" err="1"/>
              <a:t>липофильные</a:t>
            </a:r>
            <a:r>
              <a:rPr lang="ru-RU" sz="1800" dirty="0"/>
              <a:t> вирусы, но избирательно и в высоких концентрациях − гидрофильные вирусы. </a:t>
            </a:r>
            <a:endParaRPr lang="ru-RU" sz="1800" dirty="0" smtClean="0"/>
          </a:p>
          <a:p>
            <a:pPr algn="just">
              <a:lnSpc>
                <a:spcPct val="80000"/>
              </a:lnSpc>
            </a:pPr>
            <a:r>
              <a:rPr lang="ru-RU" sz="1800" dirty="0" smtClean="0"/>
              <a:t>Для </a:t>
            </a:r>
            <a:r>
              <a:rPr lang="ru-RU" sz="1800" dirty="0"/>
              <a:t>повышения активности </a:t>
            </a:r>
            <a:r>
              <a:rPr lang="ru-RU" sz="1800" b="1" dirty="0"/>
              <a:t>ЧАС в композиционных средствах их используют в сочетании с другими ДВ. </a:t>
            </a:r>
          </a:p>
          <a:p>
            <a:pPr algn="just"/>
            <a:r>
              <a:rPr lang="ru-RU" sz="1800" dirty="0"/>
              <a:t> Средства на основе ЧАС применяют для обработки поверхностей в помещениях при текущей и профилактической дезинфекции, приборов, оборудования. ЧАС входят в состав кожных антисептиков, а также разных по назначению ДС, в том числе многих композиционных препаратов для дезинфекции медицинских изделий и других объектов.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106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8229600" cy="5855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Производные </a:t>
            </a:r>
            <a:r>
              <a:rPr lang="ru-RU" b="1" dirty="0" err="1"/>
              <a:t>гуанидинов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9582"/>
            <a:ext cx="8136904" cy="37941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</a:t>
            </a:r>
            <a:r>
              <a:rPr lang="ru-RU" dirty="0" smtClean="0"/>
              <a:t>акже </a:t>
            </a:r>
            <a:r>
              <a:rPr lang="ru-RU" dirty="0"/>
              <a:t>являются типичными представителями КПАВ по физико-химическим свойствам; </a:t>
            </a:r>
            <a:endParaRPr lang="ru-RU" dirty="0" smtClean="0"/>
          </a:p>
          <a:p>
            <a:r>
              <a:rPr lang="ru-RU" dirty="0" smtClean="0"/>
              <a:t>проявляют </a:t>
            </a:r>
            <a:r>
              <a:rPr lang="ru-RU" dirty="0"/>
              <a:t>хорошую бактерицидную и </a:t>
            </a:r>
            <a:r>
              <a:rPr lang="ru-RU" dirty="0" err="1"/>
              <a:t>вирулицидную</a:t>
            </a:r>
            <a:r>
              <a:rPr lang="ru-RU" dirty="0"/>
              <a:t> активность в отношении оболочечных (</a:t>
            </a:r>
            <a:r>
              <a:rPr lang="ru-RU" dirty="0" err="1"/>
              <a:t>липофильных</a:t>
            </a:r>
            <a:r>
              <a:rPr lang="ru-RU" dirty="0"/>
              <a:t>) и </a:t>
            </a:r>
            <a:r>
              <a:rPr lang="ru-RU" dirty="0" err="1"/>
              <a:t>безоболочечных</a:t>
            </a:r>
            <a:r>
              <a:rPr lang="ru-RU" dirty="0"/>
              <a:t> (гидрофильных) вирусов. </a:t>
            </a:r>
            <a:endParaRPr lang="ru-RU" dirty="0" smtClean="0"/>
          </a:p>
          <a:p>
            <a:r>
              <a:rPr lang="ru-RU" b="1" dirty="0" smtClean="0"/>
              <a:t>Особенностью </a:t>
            </a:r>
            <a:r>
              <a:rPr lang="ru-RU" b="1" dirty="0"/>
              <a:t>полимерных производных </a:t>
            </a:r>
            <a:r>
              <a:rPr lang="ru-RU" b="1" dirty="0" err="1"/>
              <a:t>гуанидина</a:t>
            </a:r>
            <a:r>
              <a:rPr lang="ru-RU" b="1" dirty="0"/>
              <a:t> (</a:t>
            </a:r>
            <a:r>
              <a:rPr lang="ru-RU" b="1" dirty="0" err="1"/>
              <a:t>полигуанидинов</a:t>
            </a:r>
            <a:r>
              <a:rPr lang="ru-RU" b="1" dirty="0"/>
              <a:t>) является способность к образованию пленки на обработанной поверхности</a:t>
            </a:r>
            <a:r>
              <a:rPr lang="ru-RU" dirty="0"/>
              <a:t>, чем  обусловлено длительное остаточное (пролонгированное) антимикробное действие таких средств. </a:t>
            </a:r>
            <a:endParaRPr lang="ru-RU" dirty="0" smtClean="0"/>
          </a:p>
          <a:p>
            <a:r>
              <a:rPr lang="ru-RU" b="1" dirty="0" smtClean="0"/>
              <a:t>Способность </a:t>
            </a:r>
            <a:r>
              <a:rPr lang="ru-RU" b="1" dirty="0"/>
              <a:t>к образованию на поверхности пленки является причиной того, что рабочие растворы ДС на основе полимерных производных </a:t>
            </a:r>
            <a:r>
              <a:rPr lang="ru-RU" b="1" dirty="0" err="1"/>
              <a:t>гуанидина</a:t>
            </a:r>
            <a:r>
              <a:rPr lang="ru-RU" b="1" dirty="0"/>
              <a:t> могут фиксировать загрязнения органической природы </a:t>
            </a:r>
            <a:r>
              <a:rPr lang="ru-RU" dirty="0"/>
              <a:t>(кровь, слюна и др.).  </a:t>
            </a:r>
          </a:p>
        </p:txBody>
      </p:sp>
    </p:spTree>
    <p:extLst>
      <p:ext uri="{BB962C8B-B14F-4D97-AF65-F5344CB8AC3E}">
        <p14:creationId xmlns:p14="http://schemas.microsoft.com/office/powerpoint/2010/main" val="7927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315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Алкиламины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4678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Алкиламины</a:t>
            </a:r>
            <a:r>
              <a:rPr lang="ru-RU" dirty="0" smtClean="0"/>
              <a:t> </a:t>
            </a:r>
            <a:r>
              <a:rPr lang="ru-RU" dirty="0"/>
              <a:t>являются производными жирных кислот. Амины делятся на первичные, вторичные и третичные, в зависимости от количества атомов водорода, замененных алкильными радикалами. </a:t>
            </a:r>
            <a:endParaRPr lang="ru-RU" dirty="0" smtClean="0"/>
          </a:p>
          <a:p>
            <a:r>
              <a:rPr lang="ru-RU" dirty="0" smtClean="0"/>
              <a:t>Дезинфицирующие </a:t>
            </a:r>
            <a:r>
              <a:rPr lang="ru-RU" dirty="0"/>
              <a:t>средства, содержащие третичный амин или диамин, проявляют высокую бактерицидную, </a:t>
            </a:r>
            <a:r>
              <a:rPr lang="ru-RU" dirty="0" err="1"/>
              <a:t>туберкулоцидную</a:t>
            </a:r>
            <a:r>
              <a:rPr lang="ru-RU" dirty="0"/>
              <a:t>, </a:t>
            </a:r>
            <a:r>
              <a:rPr lang="ru-RU" dirty="0" err="1"/>
              <a:t>фунгицидную</a:t>
            </a:r>
            <a:r>
              <a:rPr lang="ru-RU" dirty="0"/>
              <a:t> и </a:t>
            </a:r>
            <a:r>
              <a:rPr lang="ru-RU" dirty="0" err="1"/>
              <a:t>вирулицидную</a:t>
            </a:r>
            <a:r>
              <a:rPr lang="ru-RU" dirty="0"/>
              <a:t> активность, но </a:t>
            </a:r>
            <a:r>
              <a:rPr lang="ru-RU" dirty="0" err="1"/>
              <a:t>спороцидным</a:t>
            </a:r>
            <a:r>
              <a:rPr lang="ru-RU" dirty="0"/>
              <a:t> действием не обладают. </a:t>
            </a:r>
            <a:endParaRPr lang="ru-RU" dirty="0" smtClean="0"/>
          </a:p>
          <a:p>
            <a:r>
              <a:rPr lang="ru-RU" b="1" dirty="0" smtClean="0"/>
              <a:t>Из </a:t>
            </a:r>
            <a:r>
              <a:rPr lang="ru-RU" b="1" dirty="0"/>
              <a:t>перечисленных выше КПАВ третичный амин обладает наиболее высокой активностью и широким спектром антимикробного действия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05" y="186676"/>
            <a:ext cx="8156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Группа КПАВ 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(</a:t>
            </a:r>
            <a:r>
              <a:rPr lang="ru-RU" sz="2800" b="1" dirty="0" err="1" smtClean="0">
                <a:solidFill>
                  <a:prstClr val="black"/>
                </a:solidFill>
              </a:rPr>
              <a:t>катионно</a:t>
            </a:r>
            <a:r>
              <a:rPr lang="ru-RU" sz="2800" b="1" dirty="0" smtClean="0">
                <a:solidFill>
                  <a:prstClr val="black"/>
                </a:solidFill>
              </a:rPr>
              <a:t>-поверхностно активные вещества)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059582"/>
            <a:ext cx="5804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1. Средства</a:t>
            </a:r>
            <a:r>
              <a:rPr lang="ru-RU" dirty="0">
                <a:solidFill>
                  <a:prstClr val="black"/>
                </a:solidFill>
              </a:rPr>
              <a:t>, содержащие ЧАС.</a:t>
            </a:r>
          </a:p>
          <a:p>
            <a:r>
              <a:rPr lang="ru-RU" dirty="0">
                <a:solidFill>
                  <a:prstClr val="black"/>
                </a:solidFill>
              </a:rPr>
              <a:t>2. Средства, содержащие производные </a:t>
            </a:r>
            <a:r>
              <a:rPr lang="ru-RU" dirty="0" err="1">
                <a:solidFill>
                  <a:prstClr val="black"/>
                </a:solidFill>
              </a:rPr>
              <a:t>гуанидинов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r>
              <a:rPr lang="ru-RU" dirty="0">
                <a:solidFill>
                  <a:prstClr val="black"/>
                </a:solidFill>
              </a:rPr>
              <a:t>3. Средства, содержащие </a:t>
            </a:r>
            <a:r>
              <a:rPr lang="ru-RU" dirty="0" err="1">
                <a:solidFill>
                  <a:prstClr val="black"/>
                </a:solidFill>
              </a:rPr>
              <a:t>алкиламины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5" y="2081613"/>
            <a:ext cx="8280920" cy="274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alt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Обладает благоприятными физико-химическими свойствами (стабильность, растворимость, моющие свойства, щадящее действие на объекты, отсутствие летучести</a:t>
            </a:r>
            <a:r>
              <a:rPr lang="ru-RU" alt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</a:p>
          <a:p>
            <a:pPr marL="228600" lvl="0" indent="-18288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alt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Средства на основе КПАВ не обладают </a:t>
            </a:r>
            <a:r>
              <a:rPr lang="ru-RU" altLang="ru-RU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спороцидной</a:t>
            </a:r>
            <a:r>
              <a:rPr lang="ru-RU" alt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активностью.</a:t>
            </a:r>
          </a:p>
          <a:p>
            <a:pPr marL="228600" lvl="0" indent="-18288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Особенностью полимерных производных 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гуанидина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ru-RU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полигуанидинов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 является способность к образованию пленки на обработанной поверхности</a:t>
            </a:r>
            <a:endParaRPr lang="ru-RU" altLang="ru-RU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Из КПАВ 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наиболее высокой активностью и широким спектром антимикробного </a:t>
            </a:r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действия обладает третичный амин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2000" dirty="0" smtClean="0"/>
              <a:t>(противотуберкулезная активность – тестируется на </a:t>
            </a:r>
            <a:r>
              <a:rPr lang="en-US" i="1" u="sng" dirty="0"/>
              <a:t>Mycobacterium </a:t>
            </a:r>
            <a:r>
              <a:rPr lang="en-US" i="1" u="sng" dirty="0" smtClean="0"/>
              <a:t>terrae</a:t>
            </a:r>
            <a:r>
              <a:rPr lang="ru-RU" i="1" u="sng" dirty="0" smtClean="0"/>
              <a:t>)</a:t>
            </a: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465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6460</TotalTime>
  <Words>3891</Words>
  <Application>Microsoft Office PowerPoint</Application>
  <PresentationFormat>Экран (16:9)</PresentationFormat>
  <Paragraphs>493</Paragraphs>
  <Slides>45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Constantia</vt:lpstr>
      <vt:lpstr>Georgia</vt:lpstr>
      <vt:lpstr>Times New Roman</vt:lpstr>
      <vt:lpstr>Trebuchet MS</vt:lpstr>
      <vt:lpstr>Wingdings</vt:lpstr>
      <vt:lpstr>Тема Office</vt:lpstr>
      <vt:lpstr>Классификация дезинфицирующих средств по действующим веществам</vt:lpstr>
      <vt:lpstr>Дезинфекция</vt:lpstr>
      <vt:lpstr>  Главные требования, предъявляемые к современным ДС, применяемым в медицинских организациях, является их эффективность и безопасность.</vt:lpstr>
      <vt:lpstr>Классификация ДС по ДВ:</vt:lpstr>
      <vt:lpstr>Презентация PowerPoint</vt:lpstr>
      <vt:lpstr>Четвертичные аммониевые соединения (ЧАС)</vt:lpstr>
      <vt:lpstr>Производные гуанидинов</vt:lpstr>
      <vt:lpstr>Алкиламины</vt:lpstr>
      <vt:lpstr>Презентация PowerPoint</vt:lpstr>
      <vt:lpstr>Дельсан-Дез </vt:lpstr>
      <vt:lpstr>ФлориДез</vt:lpstr>
      <vt:lpstr>               ОКТАВА</vt:lpstr>
      <vt:lpstr>Октава-Септик    Готовое к применению средство </vt:lpstr>
      <vt:lpstr>      Группа окислителей</vt:lpstr>
      <vt:lpstr>Кислородактивные соединения относятся к группе окислителей.</vt:lpstr>
      <vt:lpstr>Дельсан-Окси – кислородактивное средство </vt:lpstr>
      <vt:lpstr>Хлорактивные соединения</vt:lpstr>
      <vt:lpstr>Астера   хлорсодержащее </vt:lpstr>
      <vt:lpstr>Альдегиды</vt:lpstr>
      <vt:lpstr>Область применения</vt:lpstr>
      <vt:lpstr>Спирты</vt:lpstr>
      <vt:lpstr>Дельсан-профи спрей и салфетки </vt:lpstr>
      <vt:lpstr>КОЖНЫЕ АНТИСЕПТИКИ</vt:lpstr>
      <vt:lpstr>Фенол и его производные</vt:lpstr>
      <vt:lpstr>Неорганические и органические кислоты</vt:lpstr>
      <vt:lpstr>Ферменты – не обладают противомикробной активностью </vt:lpstr>
      <vt:lpstr>Композиционные средства</vt:lpstr>
      <vt:lpstr>Классификация  средств по формам выпуска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выборе дезинфицирующего средства значение имеет уровень антимикробной активности, который характеризуется минимальными концентрациями рабочих растворов  Минимальные концентрации некоторых химических соединений (действующих веществ) в рабочих растворах при  бактериальных  (кроме туберкулеза) инфекциях</vt:lpstr>
      <vt:lpstr>        Концентрацию ДВ в рабочем растворе средства при известной концентрации раствора по препарату рассчитывают по следующей формуле:</vt:lpstr>
      <vt:lpstr>Пример расчета концентрации ДВ  в рабочих растворах однокомпонентного средства</vt:lpstr>
      <vt:lpstr>Пример расчета концентрации ДВ  в рабочих растворах многокомпонентного средства</vt:lpstr>
      <vt:lpstr>Презентация PowerPoint</vt:lpstr>
      <vt:lpstr>Презентация PowerPoint</vt:lpstr>
      <vt:lpstr>  ФКР по выбору химических средств дезинфекции и стерилизации для использования в МО </vt:lpstr>
      <vt:lpstr>Mycobacterium  terrae*</vt:lpstr>
      <vt:lpstr>Стерилизация и ДВУ – как выбрать средство?</vt:lpstr>
      <vt:lpstr>Режимы стерилизации и ДВУ средством ДЕЛЬСАН-ОКСИ  (ДВ: перекись водорода, гуанидин, ЧАС) </vt:lpstr>
      <vt:lpstr>Методические указания МУ 3.1.3420—17 Обеспечение эпидемиологической безопасности нестерильных эндоскопических  вмешательств на желудочно-кишечном тракте и дыхательных путях </vt:lpstr>
      <vt:lpstr>Кратность использования растворов </vt:lpstr>
      <vt:lpstr>www.delrus-des.ru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дезинфекционных мероприятий в общеобразовательных учреждениях</dc:title>
  <dc:creator>Ренат З</dc:creator>
  <cp:lastModifiedBy>User</cp:lastModifiedBy>
  <cp:revision>376</cp:revision>
  <cp:lastPrinted>2016-02-29T06:20:09Z</cp:lastPrinted>
  <dcterms:created xsi:type="dcterms:W3CDTF">2016-02-11T05:49:20Z</dcterms:created>
  <dcterms:modified xsi:type="dcterms:W3CDTF">2019-04-08T08:05:16Z</dcterms:modified>
</cp:coreProperties>
</file>