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91" r:id="rId3"/>
    <p:sldId id="292" r:id="rId4"/>
    <p:sldId id="293" r:id="rId5"/>
    <p:sldId id="294" r:id="rId6"/>
    <p:sldId id="295" r:id="rId7"/>
    <p:sldId id="296" r:id="rId8"/>
    <p:sldId id="270" r:id="rId9"/>
    <p:sldId id="260" r:id="rId10"/>
    <p:sldId id="261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5" r:id="rId32"/>
    <p:sldId id="284" r:id="rId33"/>
    <p:sldId id="286" r:id="rId34"/>
    <p:sldId id="287" r:id="rId35"/>
    <p:sldId id="288" r:id="rId36"/>
    <p:sldId id="289" r:id="rId37"/>
    <p:sldId id="290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9" autoAdjust="0"/>
    <p:restoredTop sz="94675" autoAdjust="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4696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666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355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197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29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202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131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4619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023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6685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5271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785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Дезинфицирующие средства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934505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Ди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-хлор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8583298"/>
              </p:ext>
            </p:extLst>
          </p:nvPr>
        </p:nvGraphicFramePr>
        <p:xfrm>
          <a:off x="1763688" y="1628800"/>
          <a:ext cx="5593026" cy="3311458"/>
        </p:xfrm>
        <a:graphic>
          <a:graphicData uri="http://schemas.openxmlformats.org/drawingml/2006/table">
            <a:tbl>
              <a:tblPr firstRow="1" firstCol="1" bandRow="1"/>
              <a:tblGrid>
                <a:gridCol w="2796221"/>
                <a:gridCol w="2796805"/>
              </a:tblGrid>
              <a:tr h="392698"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  <a:tabLst>
                          <a:tab pos="-1530350" algn="l"/>
                        </a:tabLs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Контролируемые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indent="457200" algn="ctr">
                        <a:spcAft>
                          <a:spcPts val="0"/>
                        </a:spcAft>
                        <a:tabLst>
                          <a:tab pos="-1530350" algn="l"/>
                        </a:tabLs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параметры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112" marR="63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  <a:tabLst>
                          <a:tab pos="-1530350" algn="l"/>
                        </a:tabLs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Норма 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112" marR="63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7416"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  <a:tabLst>
                          <a:tab pos="-1530350" algn="l"/>
                        </a:tabLs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Внешний вид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112" marR="63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  <a:tabLst>
                          <a:tab pos="-1530350" algn="l"/>
                        </a:tabLs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Таблетка   белого   цвета (допускаются   оттенки)   круг­лой формы с запахом хлора</a:t>
                      </a:r>
                    </a:p>
                  </a:txBody>
                  <a:tcPr marL="63112" marR="63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  <a:tabLst>
                          <a:tab pos="-1530350" algn="l"/>
                        </a:tabLs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Средняя масса таблетки, г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112" marR="63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  <a:tabLst>
                          <a:tab pos="-1530350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3,32 ± 0,18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112" marR="63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2128"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  <a:tabLst>
                          <a:tab pos="-1530350" algn="l"/>
                        </a:tabLs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Показатель активности  водородных    ионов водного раствора (вода питьевая) с массовой долей 0,3% (по активному хлору),   рН</a:t>
                      </a:r>
                    </a:p>
                  </a:txBody>
                  <a:tcPr marL="63112" marR="63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6,4 ± 0,6</a:t>
                      </a:r>
                    </a:p>
                  </a:txBody>
                  <a:tcPr marL="63112" marR="63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5154"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  <a:tabLst>
                          <a:tab pos="-1530350" algn="l"/>
                        </a:tabLs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Масса активного хлора, г (при растворении 1 таблетки)</a:t>
                      </a:r>
                    </a:p>
                  </a:txBody>
                  <a:tcPr marL="63112" marR="63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indent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1,50 ± 0,12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112" marR="63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399254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Жавель-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Солид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539552" y="1196752"/>
                <a:ext cx="8229600" cy="4525963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15000"/>
                  </a:lnSpc>
                  <a:spcAft>
                    <a:spcPts val="0"/>
                  </a:spcAft>
                  <a:buNone/>
                </a:pPr>
                <a:r>
                  <a:rPr lang="ru-RU" sz="1400" u="sng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Расчет</a:t>
                </a:r>
                <a:endParaRPr lang="ru-RU" sz="1400" dirty="0">
                  <a:latin typeface="Times New Roman" pitchFamily="18" charset="0"/>
                  <a:ea typeface="Calibri"/>
                  <a:cs typeface="Times New Roman" pitchFamily="18" charset="0"/>
                </a:endParaRPr>
              </a:p>
              <a:p>
                <a:pPr marL="0" indent="0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r>
                  <a:rPr lang="ru-RU" sz="14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Масса таблетки от 3,0 до 3,4 грамма, содержание активного хлора в таблетке от 1,3 до 1,7 г</a:t>
                </a:r>
                <a:endParaRPr lang="ru-RU" sz="1400" dirty="0">
                  <a:latin typeface="Times New Roman" pitchFamily="18" charset="0"/>
                  <a:ea typeface="Calibri"/>
                  <a:cs typeface="Times New Roman" pitchFamily="18" charset="0"/>
                </a:endParaRPr>
              </a:p>
              <a:p>
                <a:pPr marL="0" indent="0">
                  <a:lnSpc>
                    <a:spcPct val="115000"/>
                  </a:lnSpc>
                  <a:spcAft>
                    <a:spcPts val="0"/>
                  </a:spcAft>
                  <a:buNone/>
                </a:pPr>
                <a:r>
                  <a:rPr lang="ru-RU" sz="1400" dirty="0" smtClean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100%  ---- 3,0                                                                         100%   ------ 3,4                                                </a:t>
                </a:r>
                <a:endParaRPr lang="ru-RU" sz="1400" dirty="0" smtClean="0">
                  <a:latin typeface="Times New Roman" pitchFamily="18" charset="0"/>
                  <a:ea typeface="Calibri"/>
                  <a:cs typeface="Times New Roman" pitchFamily="18" charset="0"/>
                </a:endParaRPr>
              </a:p>
              <a:p>
                <a:pPr marL="0" indent="0">
                  <a:lnSpc>
                    <a:spcPct val="115000"/>
                  </a:lnSpc>
                  <a:spcAft>
                    <a:spcPts val="0"/>
                  </a:spcAft>
                  <a:buNone/>
                </a:pPr>
                <a:r>
                  <a:rPr lang="ru-RU" sz="14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Х       ---- </a:t>
                </a:r>
                <a:r>
                  <a:rPr lang="ru-RU" sz="1400" dirty="0" smtClean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1,3                                                                               Х   ------ 1,3</a:t>
                </a:r>
                <a:endParaRPr lang="ru-RU" sz="1400" dirty="0">
                  <a:latin typeface="Times New Roman" pitchFamily="18" charset="0"/>
                  <a:ea typeface="Calibri"/>
                  <a:cs typeface="Times New Roman" pitchFamily="18" charset="0"/>
                </a:endParaRPr>
              </a:p>
              <a:p>
                <a:pPr marL="0" indent="0">
                  <a:lnSpc>
                    <a:spcPct val="115000"/>
                  </a:lnSpc>
                  <a:buNone/>
                </a:pPr>
                <a14:m>
                  <m:oMath xmlns:m="http://schemas.openxmlformats.org/officeDocument/2006/math">
                    <m:r>
                      <a:rPr lang="ru-RU" sz="1400" i="1" smtClean="0">
                        <a:effectLst/>
                        <a:latin typeface="Cambria Math"/>
                        <a:ea typeface="Calibri"/>
                        <a:cs typeface="Times New Roman"/>
                      </a:rPr>
                      <m:t>Х=</m:t>
                    </m:r>
                    <m:f>
                      <m:fPr>
                        <m:ctrlPr>
                          <a:rPr lang="ru-RU" sz="14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ru-RU" sz="1400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100 х 1,3</m:t>
                        </m:r>
                      </m:num>
                      <m:den>
                        <m:r>
                          <a:rPr lang="ru-RU" sz="1400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3,0</m:t>
                        </m:r>
                      </m:den>
                    </m:f>
                  </m:oMath>
                </a14:m>
                <a:r>
                  <a:rPr lang="ru-RU" sz="14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=</a:t>
                </a:r>
                <a:r>
                  <a:rPr lang="ru-RU" sz="1400" dirty="0" smtClean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43,3                                                                        </a:t>
                </a:r>
                <a14:m>
                  <m:oMath xmlns:m="http://schemas.openxmlformats.org/officeDocument/2006/math">
                    <m:r>
                      <a:rPr lang="ru-RU" sz="1400" i="1">
                        <a:latin typeface="Cambria Math"/>
                        <a:ea typeface="Calibri"/>
                        <a:cs typeface="Times New Roman"/>
                      </a:rPr>
                      <m:t>Х=</m:t>
                    </m:r>
                    <m:f>
                      <m:fPr>
                        <m:ctrlPr>
                          <a:rPr lang="ru-RU" sz="1400" i="1"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ru-RU" sz="1400">
                            <a:latin typeface="Cambria Math"/>
                            <a:ea typeface="Calibri"/>
                            <a:cs typeface="Times New Roman"/>
                          </a:rPr>
                          <m:t>100х1,3</m:t>
                        </m:r>
                      </m:num>
                      <m:den>
                        <m:r>
                          <a:rPr lang="ru-RU" sz="1400">
                            <a:latin typeface="Cambria Math"/>
                            <a:ea typeface="Calibri"/>
                            <a:cs typeface="Times New Roman"/>
                          </a:rPr>
                          <m:t>3,4</m:t>
                        </m:r>
                      </m:den>
                    </m:f>
                  </m:oMath>
                </a14:m>
                <a:r>
                  <a:rPr lang="ru-RU" sz="1400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=38,2</a:t>
                </a:r>
                <a:endParaRPr lang="ru-RU" sz="1400" dirty="0">
                  <a:latin typeface="Times New Roman" pitchFamily="18" charset="0"/>
                  <a:ea typeface="Calibri"/>
                  <a:cs typeface="Times New Roman" pitchFamily="18" charset="0"/>
                </a:endParaRPr>
              </a:p>
              <a:p>
                <a:pPr marL="0" indent="0">
                  <a:lnSpc>
                    <a:spcPct val="115000"/>
                  </a:lnSpc>
                  <a:buNone/>
                </a:pPr>
                <a:endParaRPr lang="ru-RU" sz="1400" dirty="0" smtClean="0">
                  <a:effectLst/>
                  <a:latin typeface="Times New Roman" pitchFamily="18" charset="0"/>
                  <a:ea typeface="Times New Roman"/>
                  <a:cs typeface="Times New Roman" pitchFamily="18" charset="0"/>
                </a:endParaRPr>
              </a:p>
              <a:p>
                <a:pPr>
                  <a:lnSpc>
                    <a:spcPct val="115000"/>
                  </a:lnSpc>
                </a:pPr>
                <a:endParaRPr lang="ru-RU" sz="1400" dirty="0" smtClean="0">
                  <a:effectLst/>
                  <a:latin typeface="Times New Roman" pitchFamily="18" charset="0"/>
                  <a:ea typeface="Times New Roman"/>
                  <a:cs typeface="Times New Roman" pitchFamily="18" charset="0"/>
                </a:endParaRPr>
              </a:p>
              <a:p>
                <a:pPr marL="0" indent="0">
                  <a:lnSpc>
                    <a:spcPct val="115000"/>
                  </a:lnSpc>
                  <a:spcAft>
                    <a:spcPts val="0"/>
                  </a:spcAft>
                  <a:buNone/>
                </a:pPr>
                <a:r>
                  <a:rPr lang="ru-RU" sz="1400" dirty="0" smtClean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100% ----  3,0                                                                          100%   ------ 3,4                                                        </a:t>
                </a:r>
                <a:endParaRPr lang="ru-RU" sz="1400" dirty="0" smtClean="0">
                  <a:latin typeface="Times New Roman" pitchFamily="18" charset="0"/>
                  <a:ea typeface="Calibri"/>
                  <a:cs typeface="Times New Roman" pitchFamily="18" charset="0"/>
                </a:endParaRPr>
              </a:p>
              <a:p>
                <a:pPr marL="0" indent="0">
                  <a:lnSpc>
                    <a:spcPct val="115000"/>
                  </a:lnSpc>
                  <a:spcAft>
                    <a:spcPts val="0"/>
                  </a:spcAft>
                  <a:buNone/>
                </a:pPr>
                <a:r>
                  <a:rPr lang="ru-RU" sz="1400" dirty="0" smtClean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Х       </a:t>
                </a:r>
                <a:r>
                  <a:rPr lang="ru-RU" sz="14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----  </a:t>
                </a:r>
                <a:r>
                  <a:rPr lang="ru-RU" sz="1400" dirty="0" smtClean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1,7                                                                                 Х  ------ 1,7</a:t>
                </a:r>
                <a:endParaRPr lang="ru-RU" sz="1400" dirty="0">
                  <a:latin typeface="Times New Roman" pitchFamily="18" charset="0"/>
                  <a:ea typeface="Calibri"/>
                  <a:cs typeface="Times New Roman" pitchFamily="18" charset="0"/>
                </a:endParaRPr>
              </a:p>
              <a:p>
                <a:pPr marL="0" indent="0">
                  <a:lnSpc>
                    <a:spcPct val="115000"/>
                  </a:lnSpc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r>
                      <a:rPr lang="ru-RU" sz="1400" i="1" smtClean="0">
                        <a:effectLst/>
                        <a:latin typeface="Cambria Math"/>
                        <a:ea typeface="Calibri"/>
                        <a:cs typeface="Times New Roman"/>
                      </a:rPr>
                      <m:t>Х=</m:t>
                    </m:r>
                    <m:f>
                      <m:fPr>
                        <m:ctrlPr>
                          <a:rPr lang="ru-RU" sz="14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ru-RU" sz="1400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100 х 1,7</m:t>
                        </m:r>
                      </m:num>
                      <m:den>
                        <m:r>
                          <a:rPr lang="ru-RU" sz="1400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3,0</m:t>
                        </m:r>
                      </m:den>
                    </m:f>
                  </m:oMath>
                </a14:m>
                <a:r>
                  <a:rPr lang="ru-RU" sz="14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=</a:t>
                </a:r>
                <a:r>
                  <a:rPr lang="ru-RU" sz="1400" dirty="0" smtClean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56,7                                                                       </a:t>
                </a:r>
                <a14:m>
                  <m:oMath xmlns:m="http://schemas.openxmlformats.org/officeDocument/2006/math">
                    <m:r>
                      <a:rPr lang="ru-RU" sz="1400" i="1">
                        <a:latin typeface="Cambria Math"/>
                        <a:ea typeface="Calibri"/>
                        <a:cs typeface="Times New Roman"/>
                      </a:rPr>
                      <m:t>Х=</m:t>
                    </m:r>
                    <m:f>
                      <m:fPr>
                        <m:ctrlPr>
                          <a:rPr lang="ru-RU" sz="1400" i="1"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ru-RU" sz="1400">
                            <a:latin typeface="Cambria Math"/>
                            <a:ea typeface="Calibri"/>
                            <a:cs typeface="Times New Roman"/>
                          </a:rPr>
                          <m:t>100 х 1,7</m:t>
                        </m:r>
                      </m:num>
                      <m:den>
                        <m:r>
                          <a:rPr lang="ru-RU" sz="1400">
                            <a:latin typeface="Cambria Math"/>
                            <a:ea typeface="Calibri"/>
                            <a:cs typeface="Times New Roman"/>
                          </a:rPr>
                          <m:t>3,0</m:t>
                        </m:r>
                      </m:den>
                    </m:f>
                  </m:oMath>
                </a14:m>
                <a:r>
                  <a:rPr lang="ru-RU" sz="1400" dirty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=56,7</a:t>
                </a:r>
                <a:endParaRPr lang="ru-RU" sz="1400" dirty="0">
                  <a:latin typeface="Times New Roman" pitchFamily="18" charset="0"/>
                  <a:ea typeface="Calibri"/>
                  <a:cs typeface="Times New Roman" pitchFamily="18" charset="0"/>
                </a:endParaRPr>
              </a:p>
              <a:p>
                <a:pPr marL="0" indent="0">
                  <a:lnSpc>
                    <a:spcPct val="115000"/>
                  </a:lnSpc>
                  <a:buNone/>
                </a:pPr>
                <a:endParaRPr lang="ru-RU" sz="1400" dirty="0" smtClean="0">
                  <a:effectLst/>
                  <a:latin typeface="Times New Roman" pitchFamily="18" charset="0"/>
                  <a:ea typeface="Calibri"/>
                  <a:cs typeface="Times New Roman" pitchFamily="18" charset="0"/>
                </a:endParaRPr>
              </a:p>
              <a:p>
                <a:pPr marL="0" indent="0">
                  <a:lnSpc>
                    <a:spcPct val="115000"/>
                  </a:lnSpc>
                  <a:buNone/>
                </a:pPr>
                <a:r>
                  <a:rPr lang="ru-RU" sz="14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 </a:t>
                </a:r>
                <a:r>
                  <a:rPr lang="ru-RU" sz="1400" u="sng" dirty="0">
                    <a:latin typeface="Times New Roman" pitchFamily="18" charset="0"/>
                    <a:cs typeface="Times New Roman" pitchFamily="18" charset="0"/>
                  </a:rPr>
                  <a:t>Вывод</a:t>
                </a:r>
                <a:r>
                  <a:rPr lang="ru-RU" sz="1400" dirty="0">
                    <a:latin typeface="Times New Roman" pitchFamily="18" charset="0"/>
                    <a:cs typeface="Times New Roman" pitchFamily="18" charset="0"/>
                  </a:rPr>
                  <a:t>: содержание активного хлора в таблетке от 38,2 до 56,7%</a:t>
                </a:r>
              </a:p>
              <a:p>
                <a:pPr marL="0" indent="0">
                  <a:lnSpc>
                    <a:spcPct val="115000"/>
                  </a:lnSpc>
                  <a:spcAft>
                    <a:spcPts val="0"/>
                  </a:spcAft>
                  <a:buNone/>
                </a:pPr>
                <a:endParaRPr lang="ru-RU" sz="1400" dirty="0">
                  <a:latin typeface="Times New Roman" pitchFamily="18" charset="0"/>
                  <a:ea typeface="Calibri"/>
                  <a:cs typeface="Times New Roman" pitchFamily="18" charset="0"/>
                </a:endParaRPr>
              </a:p>
              <a:p>
                <a:endParaRPr lang="ru-RU" sz="13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9552" y="1196752"/>
                <a:ext cx="8229600" cy="4525963"/>
              </a:xfrm>
              <a:blipFill rotWithShape="1">
                <a:blip r:embed="rId2"/>
                <a:stretch>
                  <a:fillRect l="-222"/>
                </a:stretch>
              </a:blipFill>
            </p:spPr>
            <p:txBody>
              <a:bodyPr/>
              <a:lstStyle/>
              <a:p>
                <a:r>
                  <a:rPr lang="ru-RU" dirty="0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5185384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Массовую долю активного хлора Х в процентах вычисляют по формуле: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endParaRPr lang="ru-RU" b="1" i="1" dirty="0" smtClean="0">
                  <a:latin typeface="Cambria Math"/>
                  <a:ea typeface="Calibri"/>
                  <a:cs typeface="Times New Roman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ru-RU" b="1" i="1">
                        <a:latin typeface="Cambria Math"/>
                        <a:ea typeface="Calibri"/>
                        <a:cs typeface="Times New Roman"/>
                      </a:rPr>
                      <m:t>Х=</m:t>
                    </m:r>
                    <m:f>
                      <m:fPr>
                        <m:ctrlPr>
                          <a:rPr lang="ru-RU" b="1" i="1">
                            <a:effectLst/>
                            <a:latin typeface="Cambria Math"/>
                            <a:cs typeface="Times New Roman"/>
                          </a:rPr>
                        </m:ctrlPr>
                      </m:fPr>
                      <m:num>
                        <m:r>
                          <a:rPr lang="ru-RU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𝐕</m:t>
                        </m:r>
                        <m:r>
                          <a:rPr lang="ru-RU" b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 х </m:t>
                        </m:r>
                        <m:r>
                          <a:rPr lang="ru-RU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𝟎</m:t>
                        </m:r>
                        <m:r>
                          <a:rPr lang="ru-RU" b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,</m:t>
                        </m:r>
                        <m:r>
                          <a:rPr lang="ru-RU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𝟎𝟎𝟑𝟓𝟒𝟓</m:t>
                        </m:r>
                        <m:r>
                          <a:rPr lang="ru-RU" b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 </m:t>
                        </m:r>
                        <m:r>
                          <a:rPr lang="ru-RU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х К</m:t>
                        </m:r>
                      </m:num>
                      <m:den>
                        <m:r>
                          <a:rPr lang="en-US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𝐦</m:t>
                        </m:r>
                      </m:den>
                    </m:f>
                    <m:r>
                      <a:rPr lang="ru-RU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 </m:t>
                    </m:r>
                    <m:r>
                      <a:rPr lang="ru-RU" b="1">
                        <a:effectLst/>
                        <a:latin typeface="Cambria Math"/>
                        <a:ea typeface="Calibri"/>
                        <a:cs typeface="Times New Roman"/>
                      </a:rPr>
                      <m:t>х</m:t>
                    </m:r>
                    <m:r>
                      <a:rPr lang="ru-RU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𝟏𝟎𝟎</m:t>
                    </m:r>
                  </m:oMath>
                </a14:m>
                <a:r>
                  <a:rPr lang="ru-RU" b="1" dirty="0" smtClean="0">
                    <a:effectLst/>
                    <a:latin typeface="Times New Roman"/>
                    <a:ea typeface="Times New Roman"/>
                  </a:rPr>
                  <a:t>,</a:t>
                </a:r>
              </a:p>
              <a:p>
                <a:r>
                  <a:rPr lang="en-US" sz="1400" dirty="0"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ru-RU" sz="1400" dirty="0">
                    <a:latin typeface="Times New Roman" pitchFamily="18" charset="0"/>
                    <a:cs typeface="Times New Roman" pitchFamily="18" charset="0"/>
                  </a:rPr>
                  <a:t>- объем раствора тиосульфата натрия концентрации точно </a:t>
                </a:r>
              </a:p>
              <a:p>
                <a:r>
                  <a:rPr lang="ru-RU" sz="1400" dirty="0">
                    <a:latin typeface="Times New Roman" pitchFamily="18" charset="0"/>
                    <a:cs typeface="Times New Roman" pitchFamily="18" charset="0"/>
                  </a:rPr>
                  <a:t>с(</a:t>
                </a:r>
                <a:r>
                  <a:rPr lang="en-US" sz="1400" dirty="0">
                    <a:latin typeface="Times New Roman" pitchFamily="18" charset="0"/>
                    <a:cs typeface="Times New Roman" pitchFamily="18" charset="0"/>
                  </a:rPr>
                  <a:t>Na</a:t>
                </a:r>
                <a:r>
                  <a:rPr lang="ru-RU" sz="1400" baseline="-25000" dirty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1400" dirty="0"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ru-RU" sz="1400" baseline="-25000" dirty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1400" dirty="0">
                    <a:latin typeface="Times New Roman" pitchFamily="18" charset="0"/>
                    <a:cs typeface="Times New Roman" pitchFamily="18" charset="0"/>
                  </a:rPr>
                  <a:t>O</a:t>
                </a:r>
                <a:r>
                  <a:rPr lang="ru-RU" sz="1400" baseline="-25000" dirty="0"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ru-RU" sz="1400" dirty="0">
                    <a:latin typeface="Times New Roman" pitchFamily="18" charset="0"/>
                    <a:cs typeface="Times New Roman" pitchFamily="18" charset="0"/>
                  </a:rPr>
                  <a:t>* 5Н</a:t>
                </a:r>
                <a:r>
                  <a:rPr lang="ru-RU" sz="1400" baseline="-25000" dirty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ru-RU" sz="1400" dirty="0">
                    <a:latin typeface="Times New Roman" pitchFamily="18" charset="0"/>
                    <a:cs typeface="Times New Roman" pitchFamily="18" charset="0"/>
                  </a:rPr>
                  <a:t>О)=0,1</a:t>
                </a:r>
                <a:r>
                  <a:rPr lang="tt-RU" sz="1400" dirty="0">
                    <a:latin typeface="Times New Roman" pitchFamily="18" charset="0"/>
                    <a:cs typeface="Times New Roman" pitchFamily="18" charset="0"/>
                  </a:rPr>
                  <a:t>моль/дм</a:t>
                </a:r>
                <a:r>
                  <a:rPr lang="tt-RU" sz="1400" baseline="30000" dirty="0"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tt-RU" sz="1400" dirty="0">
                    <a:latin typeface="Times New Roman" pitchFamily="18" charset="0"/>
                    <a:cs typeface="Times New Roman" pitchFamily="18" charset="0"/>
                  </a:rPr>
                  <a:t> (0,1Н), израсходованный на титрование, мл.</a:t>
                </a:r>
                <a:endParaRPr lang="ru-RU" sz="14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tt-RU" sz="1400" dirty="0">
                    <a:latin typeface="Times New Roman" pitchFamily="18" charset="0"/>
                    <a:cs typeface="Times New Roman" pitchFamily="18" charset="0"/>
                  </a:rPr>
                  <a:t>0,003545- масса активного хлора, соответствующая 1 мл. раствора тиосульфата натрия концентрацией точно </a:t>
                </a:r>
                <a:r>
                  <a:rPr lang="ru-RU" sz="1400" dirty="0">
                    <a:latin typeface="Times New Roman" pitchFamily="18" charset="0"/>
                    <a:cs typeface="Times New Roman" pitchFamily="18" charset="0"/>
                  </a:rPr>
                  <a:t>с(</a:t>
                </a:r>
                <a:r>
                  <a:rPr lang="en-US" sz="1400" dirty="0">
                    <a:latin typeface="Times New Roman" pitchFamily="18" charset="0"/>
                    <a:cs typeface="Times New Roman" pitchFamily="18" charset="0"/>
                  </a:rPr>
                  <a:t>Na</a:t>
                </a:r>
                <a:r>
                  <a:rPr lang="ru-RU" sz="1400" baseline="-25000" dirty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1400" dirty="0"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ru-RU" sz="1400" baseline="-25000" dirty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1400" dirty="0">
                    <a:latin typeface="Times New Roman" pitchFamily="18" charset="0"/>
                    <a:cs typeface="Times New Roman" pitchFamily="18" charset="0"/>
                  </a:rPr>
                  <a:t>O</a:t>
                </a:r>
                <a:r>
                  <a:rPr lang="ru-RU" sz="1400" baseline="-25000" dirty="0"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ru-RU" sz="1400" dirty="0">
                    <a:latin typeface="Times New Roman" pitchFamily="18" charset="0"/>
                    <a:cs typeface="Times New Roman" pitchFamily="18" charset="0"/>
                  </a:rPr>
                  <a:t> * 5Н</a:t>
                </a:r>
                <a:r>
                  <a:rPr lang="ru-RU" sz="1400" baseline="-25000" dirty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ru-RU" sz="1400" dirty="0">
                    <a:latin typeface="Times New Roman" pitchFamily="18" charset="0"/>
                    <a:cs typeface="Times New Roman" pitchFamily="18" charset="0"/>
                  </a:rPr>
                  <a:t>О)=0,1</a:t>
                </a:r>
                <a:r>
                  <a:rPr lang="tt-RU" sz="1400" dirty="0">
                    <a:latin typeface="Times New Roman" pitchFamily="18" charset="0"/>
                    <a:cs typeface="Times New Roman" pitchFamily="18" charset="0"/>
                  </a:rPr>
                  <a:t>моль/дм</a:t>
                </a:r>
                <a:r>
                  <a:rPr lang="tt-RU" sz="1400" baseline="30000" dirty="0"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tt-RU" sz="1400" dirty="0">
                    <a:latin typeface="Times New Roman" pitchFamily="18" charset="0"/>
                    <a:cs typeface="Times New Roman" pitchFamily="18" charset="0"/>
                  </a:rPr>
                  <a:t> (0,1Н).</a:t>
                </a:r>
                <a:endParaRPr lang="ru-RU" sz="14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1400" dirty="0" smtClean="0">
                    <a:latin typeface="Times New Roman" pitchFamily="18" charset="0"/>
                    <a:cs typeface="Times New Roman" pitchFamily="18" charset="0"/>
                  </a:rPr>
                  <a:t>m </a:t>
                </a:r>
                <a:r>
                  <a:rPr lang="ru-RU" sz="1400" dirty="0">
                    <a:latin typeface="Times New Roman" pitchFamily="18" charset="0"/>
                    <a:cs typeface="Times New Roman" pitchFamily="18" charset="0"/>
                  </a:rPr>
                  <a:t>– </a:t>
                </a:r>
                <a:r>
                  <a:rPr lang="tt-RU" sz="1400" dirty="0">
                    <a:latin typeface="Times New Roman" pitchFamily="18" charset="0"/>
                    <a:cs typeface="Times New Roman" pitchFamily="18" charset="0"/>
                  </a:rPr>
                  <a:t>масса анализируемой пробы,г.</a:t>
                </a:r>
                <a:endParaRPr lang="ru-RU" sz="14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tt-RU" sz="1400" dirty="0">
                    <a:latin typeface="Times New Roman" pitchFamily="18" charset="0"/>
                    <a:cs typeface="Times New Roman" pitchFamily="18" charset="0"/>
                  </a:rPr>
                  <a:t>К - поправочный коэффициент</a:t>
                </a:r>
                <a:endParaRPr lang="ru-RU" sz="1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ctr">
                  <a:buNone/>
                </a:pPr>
                <a:endParaRPr lang="ru-RU" sz="12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873776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Для растворов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ru-RU" b="1" i="1" dirty="0" smtClean="0"/>
              </a:p>
              <a:p>
                <a:pPr marL="0" indent="0">
                  <a:buNone/>
                </a:pPr>
                <a:endParaRPr lang="ru-RU" b="1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>
                          <a:latin typeface="Cambria Math"/>
                        </a:rPr>
                        <m:t>Х=</m:t>
                      </m:r>
                      <m:f>
                        <m:fPr>
                          <m:ctrlPr>
                            <a:rPr lang="ru-RU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b="1" i="1">
                              <a:latin typeface="Cambria Math"/>
                            </a:rPr>
                            <m:t>𝐕</m:t>
                          </m:r>
                          <m:r>
                            <a:rPr lang="ru-RU" b="1">
                              <a:latin typeface="Cambria Math"/>
                            </a:rPr>
                            <m:t> х </m:t>
                          </m:r>
                          <m:r>
                            <a:rPr lang="ru-RU" b="1" i="1">
                              <a:latin typeface="Cambria Math"/>
                            </a:rPr>
                            <m:t>𝟎</m:t>
                          </m:r>
                          <m:r>
                            <a:rPr lang="ru-RU" b="1">
                              <a:latin typeface="Cambria Math"/>
                            </a:rPr>
                            <m:t>,</m:t>
                          </m:r>
                          <m:r>
                            <a:rPr lang="ru-RU" b="1" i="1">
                              <a:latin typeface="Cambria Math"/>
                            </a:rPr>
                            <m:t>𝟎𝟎𝟑𝟓𝟒𝟓</m:t>
                          </m:r>
                          <m:r>
                            <a:rPr lang="ru-RU" b="1">
                              <a:latin typeface="Cambria Math"/>
                            </a:rPr>
                            <m:t> </m:t>
                          </m:r>
                          <m:r>
                            <a:rPr lang="ru-RU" b="1" i="1">
                              <a:latin typeface="Cambria Math"/>
                            </a:rPr>
                            <m:t>х</m:t>
                          </m:r>
                          <m:r>
                            <a:rPr lang="ru-RU">
                              <a:latin typeface="Cambria Math"/>
                            </a:rPr>
                            <m:t> К</m:t>
                          </m:r>
                        </m:num>
                        <m:den>
                          <m:r>
                            <a:rPr lang="en-US" b="1" i="1">
                              <a:latin typeface="Cambria Math"/>
                            </a:rPr>
                            <m:t>𝟏𝟎</m:t>
                          </m:r>
                        </m:den>
                      </m:f>
                      <m:r>
                        <a:rPr lang="ru-RU" b="1" i="1">
                          <a:latin typeface="Cambria Math"/>
                        </a:rPr>
                        <m:t> </m:t>
                      </m:r>
                      <m:r>
                        <a:rPr lang="ru-RU" b="1">
                          <a:latin typeface="Cambria Math"/>
                        </a:rPr>
                        <m:t>х</m:t>
                      </m:r>
                      <m:r>
                        <a:rPr lang="ru-RU" b="1" i="1">
                          <a:latin typeface="Cambria Math"/>
                        </a:rPr>
                        <m:t>𝟏𝟎𝟎</m:t>
                      </m:r>
                    </m:oMath>
                  </m:oMathPara>
                </a14:m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992206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По физико-химическим показателям гипохлорит натрия должен соответствовать нормам, указанным и таблице.</a:t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1749914"/>
              </p:ext>
            </p:extLst>
          </p:nvPr>
        </p:nvGraphicFramePr>
        <p:xfrm>
          <a:off x="875347" y="2445988"/>
          <a:ext cx="7393305" cy="2927228"/>
        </p:xfrm>
        <a:graphic>
          <a:graphicData uri="http://schemas.openxmlformats.org/drawingml/2006/table">
            <a:tbl>
              <a:tblPr firstRow="1" firstCol="1" bandRow="1"/>
              <a:tblGrid>
                <a:gridCol w="4576445"/>
                <a:gridCol w="1408430"/>
                <a:gridCol w="140843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effectLst/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effectLst/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effectLst/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2D2D2D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400" dirty="0">
                          <a:solidFill>
                            <a:srgbClr val="2D2D2D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400" dirty="0">
                          <a:solidFill>
                            <a:srgbClr val="2D2D2D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показателя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615" marR="94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2D2D2D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Норма для марок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615" marR="94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effectLst/>
                        <a:latin typeface="Calibri"/>
                      </a:endParaRPr>
                    </a:p>
                  </a:txBody>
                  <a:tcPr marL="94615" marR="94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2D2D2D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 </a:t>
                      </a:r>
                      <a:br>
                        <a:rPr lang="ru-RU" sz="1400" dirty="0">
                          <a:solidFill>
                            <a:srgbClr val="2D2D2D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400" dirty="0">
                          <a:solidFill>
                            <a:srgbClr val="2D2D2D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ОКП 21 4713 0100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615" marR="94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2D2D2D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 </a:t>
                      </a:r>
                      <a:br>
                        <a:rPr lang="ru-RU" sz="1400" dirty="0">
                          <a:solidFill>
                            <a:srgbClr val="2D2D2D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400" dirty="0">
                          <a:solidFill>
                            <a:srgbClr val="2D2D2D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ОКП 21 4713 0200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615" marR="94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2D2D2D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 Внешний вид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615" marR="94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2D2D2D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Жидкость зеленовато-желтого цвета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615" marR="94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2D2D2D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 Коэффициент светопропускания, %, не менее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615" marR="94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2D2D2D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615" marR="94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2D2D2D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615" marR="94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2D2D2D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 Массовая концентрация активного хлора, г/дм</a:t>
                      </a:r>
                      <a:r>
                        <a:rPr lang="ru-RU" sz="1400" baseline="30000" dirty="0">
                          <a:solidFill>
                            <a:srgbClr val="2D2D2D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2D2D2D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не менее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615" marR="94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2D2D2D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615" marR="94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2D2D2D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615" marR="94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2D2D2D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4. Массовая концентрация щелочи в пересчете на </a:t>
                      </a:r>
                      <a:r>
                        <a:rPr lang="ru-RU" sz="1400" dirty="0" err="1">
                          <a:solidFill>
                            <a:srgbClr val="2D2D2D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NaOH</a:t>
                      </a:r>
                      <a:r>
                        <a:rPr lang="ru-RU" sz="1400" dirty="0">
                          <a:solidFill>
                            <a:srgbClr val="2D2D2D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400" dirty="0" smtClean="0">
                          <a:solidFill>
                            <a:srgbClr val="2D2D2D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г/дм3</a:t>
                      </a: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615" marR="94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D2D2D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10-20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615" marR="94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D2D2D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40-60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615" marR="94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6042">
                <a:tc>
                  <a:txBody>
                    <a:bodyPr/>
                    <a:lstStyle/>
                    <a:p>
                      <a:pPr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D2D2D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5. Массовая концентрация железа, г/дм</a:t>
                      </a: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>
                          <a:solidFill>
                            <a:srgbClr val="2D2D2D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не более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615" marR="94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D2D2D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615" marR="94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2D2D2D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615" marR="94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 descr="ГОСТ 11086-76 Гипохлорит натрия. Технические условия (с Изменениями N 1, 2)"/>
          <p:cNvSpPr>
            <a:spLocks noChangeAspect="1" noChangeArrowheads="1"/>
          </p:cNvSpPr>
          <p:nvPr/>
        </p:nvSpPr>
        <p:spPr bwMode="auto">
          <a:xfrm>
            <a:off x="874713" y="2446338"/>
            <a:ext cx="1031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6" name="Прямоугольник 5" descr="ГОСТ 11086-76 Гипохлорит натрия. Технические условия (с Изменениями N 1, 2)"/>
          <p:cNvSpPr>
            <a:spLocks noChangeAspect="1" noChangeArrowheads="1"/>
          </p:cNvSpPr>
          <p:nvPr/>
        </p:nvSpPr>
        <p:spPr bwMode="auto">
          <a:xfrm>
            <a:off x="874713" y="2446338"/>
            <a:ext cx="1031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7" name="Прямоугольник 6" descr="ГОСТ 11086-76 Гипохлорит натрия. Технические условия (с Изменениями N 1, 2)"/>
          <p:cNvSpPr>
            <a:spLocks noChangeAspect="1" noChangeArrowheads="1"/>
          </p:cNvSpPr>
          <p:nvPr/>
        </p:nvSpPr>
        <p:spPr bwMode="auto">
          <a:xfrm>
            <a:off x="874713" y="2446338"/>
            <a:ext cx="1031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180784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Массовую концентрацию активного хлора Х, г/дм</a:t>
            </a:r>
            <a:r>
              <a:rPr lang="ru-RU" sz="3600" b="1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, вычисляют по формуле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ru-RU" b="1" i="1" dirty="0" smtClean="0"/>
              </a:p>
              <a:p>
                <a:pPr marL="0" indent="0">
                  <a:buNone/>
                </a:pPr>
                <a:endParaRPr lang="ru-RU" b="1" i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>
                          <a:latin typeface="Cambria Math"/>
                        </a:rPr>
                        <m:t>Х=</m:t>
                      </m:r>
                      <m:f>
                        <m:fPr>
                          <m:ctrlPr>
                            <a:rPr lang="ru-RU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b="1" i="1">
                              <a:latin typeface="Cambria Math"/>
                            </a:rPr>
                            <m:t>𝐕</m:t>
                          </m:r>
                          <m:r>
                            <a:rPr lang="ru-RU" b="1">
                              <a:latin typeface="Cambria Math"/>
                            </a:rPr>
                            <m:t> х </m:t>
                          </m:r>
                          <m:r>
                            <a:rPr lang="ru-RU" b="1" i="1">
                              <a:latin typeface="Cambria Math"/>
                            </a:rPr>
                            <m:t>𝟎</m:t>
                          </m:r>
                          <m:r>
                            <a:rPr lang="ru-RU" b="1">
                              <a:latin typeface="Cambria Math"/>
                            </a:rPr>
                            <m:t>,</m:t>
                          </m:r>
                          <m:r>
                            <a:rPr lang="ru-RU" b="1" i="1">
                              <a:latin typeface="Cambria Math"/>
                            </a:rPr>
                            <m:t>𝟎𝟎𝟑𝟓𝟒𝟓</m:t>
                          </m:r>
                          <m:r>
                            <a:rPr lang="ru-RU" b="1">
                              <a:latin typeface="Cambria Math"/>
                            </a:rPr>
                            <m:t> </m:t>
                          </m:r>
                          <m:r>
                            <a:rPr lang="ru-RU" b="1" i="1">
                              <a:latin typeface="Cambria Math"/>
                            </a:rPr>
                            <m:t>х</m:t>
                          </m:r>
                          <m:r>
                            <a:rPr lang="ru-RU" b="1">
                              <a:latin typeface="Cambria Math"/>
                            </a:rPr>
                            <m:t> К х </m:t>
                          </m:r>
                          <m:r>
                            <a:rPr lang="ru-RU" b="1" i="1">
                              <a:latin typeface="Cambria Math"/>
                            </a:rPr>
                            <m:t>𝟐𝟓𝟎</m:t>
                          </m:r>
                          <m:r>
                            <a:rPr lang="ru-RU" b="1">
                              <a:latin typeface="Cambria Math"/>
                            </a:rPr>
                            <m:t> х </m:t>
                          </m:r>
                          <m:r>
                            <a:rPr lang="ru-RU" b="1" i="1">
                              <a:latin typeface="Cambria Math"/>
                            </a:rPr>
                            <m:t>𝟏𝟎𝟎𝟎</m:t>
                          </m:r>
                        </m:num>
                        <m:den>
                          <m:r>
                            <a:rPr lang="en-US" b="1" i="1">
                              <a:latin typeface="Cambria Math"/>
                            </a:rPr>
                            <m:t>𝟏𝟎</m:t>
                          </m:r>
                          <m:r>
                            <a:rPr lang="en-US" b="1">
                              <a:latin typeface="Cambria Math"/>
                            </a:rPr>
                            <m:t> х </m:t>
                          </m:r>
                          <m:r>
                            <a:rPr lang="en-US" b="1" i="1">
                              <a:latin typeface="Cambria Math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272907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Массовая доля активного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брома или йода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Х в процентах вычисляют по формуле: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ru-RU" b="1" i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1" i="1">
                          <a:latin typeface="Cambria Math"/>
                        </a:rPr>
                        <m:t>Х=</m:t>
                      </m:r>
                      <m:f>
                        <m:fPr>
                          <m:ctrlPr>
                            <a:rPr lang="ru-RU" sz="24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400" b="1" i="1">
                              <a:latin typeface="Cambria Math"/>
                            </a:rPr>
                            <m:t>𝐕</m:t>
                          </m:r>
                          <m:r>
                            <a:rPr lang="ru-RU" sz="2400" b="1">
                              <a:latin typeface="Cambria Math"/>
                            </a:rPr>
                            <m:t> х </m:t>
                          </m:r>
                          <m:r>
                            <a:rPr lang="ru-RU" sz="2400" b="1" i="1">
                              <a:latin typeface="Cambria Math"/>
                            </a:rPr>
                            <m:t>𝟎</m:t>
                          </m:r>
                          <m:r>
                            <a:rPr lang="ru-RU" sz="2400" b="1">
                              <a:latin typeface="Cambria Math"/>
                            </a:rPr>
                            <m:t>,</m:t>
                          </m:r>
                          <m:r>
                            <a:rPr lang="ru-RU" sz="2400" b="1" i="1">
                              <a:latin typeface="Cambria Math"/>
                            </a:rPr>
                            <m:t>𝟎𝟏𝟐𝟔𝟗</m:t>
                          </m:r>
                          <m:r>
                            <a:rPr lang="ru-RU" sz="2400" b="1">
                              <a:latin typeface="Cambria Math"/>
                            </a:rPr>
                            <m:t> </m:t>
                          </m:r>
                          <m:r>
                            <a:rPr lang="ru-RU" sz="2400" b="1" i="1">
                              <a:latin typeface="Cambria Math"/>
                            </a:rPr>
                            <m:t>х</m:t>
                          </m:r>
                          <m:r>
                            <a:rPr lang="ru-RU" sz="2400" b="1">
                              <a:latin typeface="Cambria Math"/>
                            </a:rPr>
                            <m:t> К</m:t>
                          </m:r>
                        </m:num>
                        <m:den>
                          <m:r>
                            <a:rPr lang="en-US" sz="2400" b="1" i="1">
                              <a:latin typeface="Cambria Math"/>
                            </a:rPr>
                            <m:t>𝐦</m:t>
                          </m:r>
                        </m:den>
                      </m:f>
                      <m:r>
                        <a:rPr lang="ru-RU" sz="2400" b="1" i="1">
                          <a:latin typeface="Cambria Math"/>
                        </a:rPr>
                        <m:t> х </m:t>
                      </m:r>
                      <m:r>
                        <a:rPr lang="ru-RU" sz="2400" b="1" i="1">
                          <a:latin typeface="Cambria Math"/>
                        </a:rPr>
                        <m:t>𝟏𝟎𝟎</m:t>
                      </m:r>
                    </m:oMath>
                  </m:oMathPara>
                </a14:m>
                <a:endParaRPr lang="ru-RU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ru-RU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1">
                          <a:latin typeface="Cambria Math"/>
                        </a:rPr>
                        <m:t>Х=</m:t>
                      </m:r>
                      <m:f>
                        <m:fPr>
                          <m:ctrlPr>
                            <a:rPr lang="ru-RU" sz="28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800" b="1" i="1">
                              <a:latin typeface="Cambria Math"/>
                            </a:rPr>
                            <m:t>𝐕</m:t>
                          </m:r>
                          <m:r>
                            <a:rPr lang="ru-RU" sz="2800" b="1">
                              <a:latin typeface="Cambria Math"/>
                            </a:rPr>
                            <m:t> х </m:t>
                          </m:r>
                          <m:r>
                            <a:rPr lang="ru-RU" sz="2800" b="1" i="1">
                              <a:latin typeface="Cambria Math"/>
                            </a:rPr>
                            <m:t>𝟎</m:t>
                          </m:r>
                          <m:r>
                            <a:rPr lang="ru-RU" sz="2800" b="1">
                              <a:latin typeface="Cambria Math"/>
                            </a:rPr>
                            <m:t>,</m:t>
                          </m:r>
                          <m:r>
                            <a:rPr lang="ru-RU" sz="2800" b="1" i="1">
                              <a:latin typeface="Cambria Math"/>
                            </a:rPr>
                            <m:t>𝟎𝟎𝟕𝟗𝟗</m:t>
                          </m:r>
                          <m:r>
                            <a:rPr lang="ru-RU" sz="2800" b="1">
                              <a:latin typeface="Cambria Math"/>
                            </a:rPr>
                            <m:t> </m:t>
                          </m:r>
                          <m:r>
                            <a:rPr lang="ru-RU" sz="2800" b="1" i="1">
                              <a:latin typeface="Cambria Math"/>
                            </a:rPr>
                            <m:t>х</m:t>
                          </m:r>
                          <m:r>
                            <a:rPr lang="ru-RU" sz="2800" b="1">
                              <a:latin typeface="Cambria Math"/>
                            </a:rPr>
                            <m:t> К</m:t>
                          </m:r>
                        </m:num>
                        <m:den>
                          <m:r>
                            <a:rPr lang="en-US" sz="2800" b="1" i="1">
                              <a:latin typeface="Cambria Math"/>
                            </a:rPr>
                            <m:t>𝐦</m:t>
                          </m:r>
                        </m:den>
                      </m:f>
                      <m:r>
                        <a:rPr lang="ru-RU" sz="2800" b="1" i="1">
                          <a:latin typeface="Cambria Math"/>
                        </a:rPr>
                        <m:t>х </m:t>
                      </m:r>
                      <m:r>
                        <a:rPr lang="ru-RU" sz="2800" b="1" i="1">
                          <a:latin typeface="Cambria Math"/>
                        </a:rPr>
                        <m:t>𝟏𝟎𝟎</m:t>
                      </m:r>
                    </m:oMath>
                  </m:oMathPara>
                </a14:m>
                <a:endParaRPr lang="ru-RU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ru-RU" sz="1800" dirty="0">
                    <a:latin typeface="Times New Roman" pitchFamily="18" charset="0"/>
                    <a:cs typeface="Times New Roman" pitchFamily="18" charset="0"/>
                  </a:rPr>
                  <a:t>0,00799 - </a:t>
                </a:r>
                <a:r>
                  <a:rPr lang="tt-RU" sz="1800" dirty="0">
                    <a:latin typeface="Times New Roman" pitchFamily="18" charset="0"/>
                    <a:cs typeface="Times New Roman" pitchFamily="18" charset="0"/>
                  </a:rPr>
                  <a:t>масса активного брома, соответствующая 1 мл. раствора тиосульфата натрия концентрацией точно с </a:t>
                </a:r>
                <a:r>
                  <a:rPr lang="tt-RU" sz="1800" dirty="0" smtClean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1800" dirty="0" smtClean="0">
                    <a:latin typeface="Times New Roman" pitchFamily="18" charset="0"/>
                    <a:cs typeface="Times New Roman" pitchFamily="18" charset="0"/>
                  </a:rPr>
                  <a:t>Na</a:t>
                </a:r>
                <a:r>
                  <a:rPr lang="ru-RU" sz="1800" baseline="-25000" dirty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1800" dirty="0"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ru-RU" sz="1800" baseline="-25000" dirty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1800" dirty="0">
                    <a:latin typeface="Times New Roman" pitchFamily="18" charset="0"/>
                    <a:cs typeface="Times New Roman" pitchFamily="18" charset="0"/>
                  </a:rPr>
                  <a:t>O</a:t>
                </a:r>
                <a:r>
                  <a:rPr lang="ru-RU" sz="1800" baseline="-25000" dirty="0"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ru-RU" sz="1800" dirty="0">
                    <a:latin typeface="Times New Roman" pitchFamily="18" charset="0"/>
                    <a:cs typeface="Times New Roman" pitchFamily="18" charset="0"/>
                  </a:rPr>
                  <a:t>* 5Н</a:t>
                </a:r>
                <a:r>
                  <a:rPr lang="ru-RU" sz="1800" baseline="-25000" dirty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ru-RU" sz="1800" dirty="0">
                    <a:latin typeface="Times New Roman" pitchFamily="18" charset="0"/>
                    <a:cs typeface="Times New Roman" pitchFamily="18" charset="0"/>
                  </a:rPr>
                  <a:t>О)=0,1</a:t>
                </a:r>
                <a:r>
                  <a:rPr lang="tt-RU" sz="1800" dirty="0">
                    <a:latin typeface="Times New Roman" pitchFamily="18" charset="0"/>
                    <a:cs typeface="Times New Roman" pitchFamily="18" charset="0"/>
                  </a:rPr>
                  <a:t>моль/дм</a:t>
                </a:r>
                <a:r>
                  <a:rPr lang="tt-RU" sz="1800" baseline="30000" dirty="0"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tt-RU" sz="1800" dirty="0">
                    <a:latin typeface="Times New Roman" pitchFamily="18" charset="0"/>
                    <a:cs typeface="Times New Roman" pitchFamily="18" charset="0"/>
                  </a:rPr>
                  <a:t> (0,1Н),</a:t>
                </a:r>
                <a:endParaRPr lang="ru-RU" sz="18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ru-RU" sz="1800" dirty="0">
                    <a:latin typeface="Times New Roman" pitchFamily="18" charset="0"/>
                    <a:cs typeface="Times New Roman" pitchFamily="18" charset="0"/>
                  </a:rPr>
                  <a:t>или 0,01269</a:t>
                </a:r>
                <a:r>
                  <a:rPr lang="ru-RU" sz="1800" b="1" dirty="0">
                    <a:latin typeface="Times New Roman" pitchFamily="18" charset="0"/>
                    <a:cs typeface="Times New Roman" pitchFamily="18" charset="0"/>
                  </a:rPr>
                  <a:t> - </a:t>
                </a:r>
                <a:r>
                  <a:rPr lang="tt-RU" sz="1800" dirty="0">
                    <a:latin typeface="Times New Roman" pitchFamily="18" charset="0"/>
                    <a:cs typeface="Times New Roman" pitchFamily="18" charset="0"/>
                  </a:rPr>
                  <a:t>масса активного йода, соответствующая 1 мл. раствора тиосульфата натрия концентрацией точно с </a:t>
                </a:r>
                <a:r>
                  <a:rPr lang="tt-RU" sz="1800" dirty="0" smtClean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1800" dirty="0" smtClean="0">
                    <a:latin typeface="Times New Roman" pitchFamily="18" charset="0"/>
                    <a:cs typeface="Times New Roman" pitchFamily="18" charset="0"/>
                  </a:rPr>
                  <a:t>Na</a:t>
                </a:r>
                <a:r>
                  <a:rPr lang="ru-RU" sz="1800" baseline="-25000" dirty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1800" dirty="0"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ru-RU" sz="1800" baseline="-25000" dirty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1800" dirty="0">
                    <a:latin typeface="Times New Roman" pitchFamily="18" charset="0"/>
                    <a:cs typeface="Times New Roman" pitchFamily="18" charset="0"/>
                  </a:rPr>
                  <a:t>O</a:t>
                </a:r>
                <a:r>
                  <a:rPr lang="ru-RU" sz="1800" baseline="-25000" dirty="0"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ru-RU" sz="1800" dirty="0">
                    <a:latin typeface="Times New Roman" pitchFamily="18" charset="0"/>
                    <a:cs typeface="Times New Roman" pitchFamily="18" charset="0"/>
                  </a:rPr>
                  <a:t>* 5Н</a:t>
                </a:r>
                <a:r>
                  <a:rPr lang="ru-RU" sz="1800" baseline="-25000" dirty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ru-RU" sz="1800" dirty="0">
                    <a:latin typeface="Times New Roman" pitchFamily="18" charset="0"/>
                    <a:cs typeface="Times New Roman" pitchFamily="18" charset="0"/>
                  </a:rPr>
                  <a:t>О)=0,1</a:t>
                </a:r>
                <a:r>
                  <a:rPr lang="tt-RU" sz="1800" dirty="0">
                    <a:latin typeface="Times New Roman" pitchFamily="18" charset="0"/>
                    <a:cs typeface="Times New Roman" pitchFamily="18" charset="0"/>
                  </a:rPr>
                  <a:t>моль/дм</a:t>
                </a:r>
                <a:r>
                  <a:rPr lang="tt-RU" sz="1800" baseline="30000" dirty="0"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tt-RU" sz="1800" dirty="0">
                    <a:latin typeface="Times New Roman" pitchFamily="18" charset="0"/>
                    <a:cs typeface="Times New Roman" pitchFamily="18" charset="0"/>
                  </a:rPr>
                  <a:t> (0,1Н)</a:t>
                </a:r>
                <a:endParaRPr lang="ru-RU" sz="18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4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999342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t-RU" sz="3600" b="1" dirty="0">
                <a:latin typeface="Times New Roman" pitchFamily="18" charset="0"/>
                <a:cs typeface="Times New Roman" pitchFamily="18" charset="0"/>
              </a:rPr>
              <a:t>Массовую долю активного кислорода в прцентах вычисляют по формуле: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683569" y="1556792"/>
                <a:ext cx="8352928" cy="4525963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ru-RU" b="1" i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>
                          <a:latin typeface="Cambria Math"/>
                        </a:rPr>
                        <m:t>Х=</m:t>
                      </m:r>
                      <m:f>
                        <m:fPr>
                          <m:ctrlPr>
                            <a:rPr lang="ru-RU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b="1" i="1">
                              <a:latin typeface="Cambria Math"/>
                            </a:rPr>
                            <m:t>𝐕</m:t>
                          </m:r>
                          <m:r>
                            <a:rPr lang="ru-RU" b="1">
                              <a:latin typeface="Cambria Math"/>
                            </a:rPr>
                            <m:t> х </m:t>
                          </m:r>
                          <m:r>
                            <a:rPr lang="ru-RU" b="1" i="1">
                              <a:latin typeface="Cambria Math"/>
                            </a:rPr>
                            <m:t>𝟎</m:t>
                          </m:r>
                          <m:r>
                            <a:rPr lang="ru-RU" b="1">
                              <a:latin typeface="Cambria Math"/>
                            </a:rPr>
                            <m:t>,</m:t>
                          </m:r>
                          <m:r>
                            <a:rPr lang="ru-RU" b="1" i="1">
                              <a:latin typeface="Cambria Math"/>
                            </a:rPr>
                            <m:t>𝟎𝟎𝟎𝟖</m:t>
                          </m:r>
                          <m:r>
                            <a:rPr lang="ru-RU" b="1">
                              <a:latin typeface="Cambria Math"/>
                            </a:rPr>
                            <m:t> </m:t>
                          </m:r>
                          <m:r>
                            <a:rPr lang="ru-RU" b="1" i="1">
                              <a:latin typeface="Cambria Math"/>
                            </a:rPr>
                            <m:t>х</m:t>
                          </m:r>
                          <m:r>
                            <a:rPr lang="ru-RU" b="1">
                              <a:latin typeface="Cambria Math"/>
                            </a:rPr>
                            <m:t> К</m:t>
                          </m:r>
                        </m:num>
                        <m:den>
                          <m:r>
                            <a:rPr lang="en-US" b="1" i="1">
                              <a:latin typeface="Cambria Math"/>
                            </a:rPr>
                            <m:t>𝐦</m:t>
                          </m:r>
                        </m:den>
                      </m:f>
                      <m:r>
                        <a:rPr lang="ru-RU" b="1" i="1">
                          <a:latin typeface="Cambria Math"/>
                        </a:rPr>
                        <m:t> х</m:t>
                      </m:r>
                      <m:r>
                        <a:rPr lang="ru-RU" b="1" i="1">
                          <a:latin typeface="Cambria Math"/>
                        </a:rPr>
                        <m:t>𝟏𝟎𝟎</m:t>
                      </m:r>
                      <m:r>
                        <a:rPr lang="ru-RU" b="1" i="1"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ru-RU" dirty="0" smtClean="0"/>
              </a:p>
              <a:p>
                <a:pPr marL="0" indent="0">
                  <a:buNone/>
                </a:pPr>
                <a:endParaRPr lang="ru-RU" dirty="0" smtClean="0"/>
              </a:p>
              <a:p>
                <a:pPr marL="0" indent="0">
                  <a:buNone/>
                </a:pPr>
                <a:endParaRPr lang="en-US" sz="1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ru-RU" sz="1800" dirty="0" smtClean="0">
                    <a:latin typeface="Times New Roman" pitchFamily="18" charset="0"/>
                    <a:cs typeface="Times New Roman" pitchFamily="18" charset="0"/>
                  </a:rPr>
                  <a:t>0,0008 </a:t>
                </a:r>
                <a:r>
                  <a:rPr lang="ru-RU" sz="1800" dirty="0">
                    <a:latin typeface="Times New Roman" pitchFamily="18" charset="0"/>
                    <a:cs typeface="Times New Roman" pitchFamily="18" charset="0"/>
                  </a:rPr>
                  <a:t>- </a:t>
                </a:r>
                <a:r>
                  <a:rPr lang="tt-RU" sz="1800" dirty="0">
                    <a:latin typeface="Times New Roman" pitchFamily="18" charset="0"/>
                    <a:cs typeface="Times New Roman" pitchFamily="18" charset="0"/>
                  </a:rPr>
                  <a:t>масса активного кислорода, соответствующая 1 мл. раствора тиосульфата натрия концентрацией точно </a:t>
                </a:r>
                <a:r>
                  <a:rPr lang="tt-RU" sz="1800" dirty="0" smtClean="0">
                    <a:latin typeface="Times New Roman" pitchFamily="18" charset="0"/>
                    <a:cs typeface="Times New Roman" pitchFamily="18" charset="0"/>
                  </a:rPr>
                  <a:t>с(</a:t>
                </a:r>
                <a:r>
                  <a:rPr lang="en-US" sz="1800" dirty="0" smtClean="0">
                    <a:latin typeface="Times New Roman" pitchFamily="18" charset="0"/>
                    <a:cs typeface="Times New Roman" pitchFamily="18" charset="0"/>
                  </a:rPr>
                  <a:t>Na</a:t>
                </a:r>
                <a:r>
                  <a:rPr lang="ru-RU" sz="1800" baseline="-25000" dirty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1800" dirty="0"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ru-RU" sz="1800" baseline="-25000" dirty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1800" dirty="0">
                    <a:latin typeface="Times New Roman" pitchFamily="18" charset="0"/>
                    <a:cs typeface="Times New Roman" pitchFamily="18" charset="0"/>
                  </a:rPr>
                  <a:t>O</a:t>
                </a:r>
                <a:r>
                  <a:rPr lang="ru-RU" sz="1800" baseline="-25000" dirty="0"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ru-RU" sz="1800" dirty="0">
                    <a:latin typeface="Times New Roman" pitchFamily="18" charset="0"/>
                    <a:cs typeface="Times New Roman" pitchFamily="18" charset="0"/>
                  </a:rPr>
                  <a:t>* 5Н</a:t>
                </a:r>
                <a:r>
                  <a:rPr lang="ru-RU" sz="1800" baseline="-25000" dirty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ru-RU" sz="1800" dirty="0">
                    <a:latin typeface="Times New Roman" pitchFamily="18" charset="0"/>
                    <a:cs typeface="Times New Roman" pitchFamily="18" charset="0"/>
                  </a:rPr>
                  <a:t>О)=0,1</a:t>
                </a:r>
                <a:r>
                  <a:rPr lang="tt-RU" sz="1800" dirty="0">
                    <a:latin typeface="Times New Roman" pitchFamily="18" charset="0"/>
                    <a:cs typeface="Times New Roman" pitchFamily="18" charset="0"/>
                  </a:rPr>
                  <a:t>моль/дм</a:t>
                </a:r>
                <a:r>
                  <a:rPr lang="tt-RU" sz="1800" baseline="30000" dirty="0"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tt-RU" sz="1800" dirty="0">
                    <a:latin typeface="Times New Roman" pitchFamily="18" charset="0"/>
                    <a:cs typeface="Times New Roman" pitchFamily="18" charset="0"/>
                  </a:rPr>
                  <a:t> (0,1Н).</a:t>
                </a:r>
                <a:endParaRPr lang="ru-RU" sz="18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3569" y="1556792"/>
                <a:ext cx="8352928" cy="4525963"/>
              </a:xfrm>
              <a:blipFill rotWithShape="1">
                <a:blip r:embed="rId2"/>
                <a:stretch>
                  <a:fillRect l="-58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2314217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Autofit/>
          </a:bodyPr>
          <a:lstStyle/>
          <a:p>
            <a:r>
              <a:rPr lang="tt-RU" sz="3600" b="1" dirty="0">
                <a:latin typeface="Times New Roman"/>
                <a:ea typeface="Calibri"/>
              </a:rPr>
              <a:t>Массовую долю перекиси водорода Х в </a:t>
            </a:r>
            <a:r>
              <a:rPr lang="tt-RU" sz="3600" b="1" dirty="0" smtClean="0">
                <a:latin typeface="Times New Roman"/>
                <a:ea typeface="Calibri"/>
              </a:rPr>
              <a:t>процентах </a:t>
            </a:r>
            <a:r>
              <a:rPr lang="tt-RU" sz="3600" b="1" dirty="0">
                <a:latin typeface="Times New Roman" pitchFamily="18" charset="0"/>
                <a:cs typeface="Times New Roman" pitchFamily="18" charset="0"/>
              </a:rPr>
              <a:t>вычисляют по формуле</a:t>
            </a:r>
            <a:endParaRPr lang="ru-RU"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endParaRPr lang="ru-RU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t-RU" sz="2800" b="1" i="1">
                          <a:latin typeface="Cambria Math"/>
                        </a:rPr>
                        <m:t>Х=</m:t>
                      </m:r>
                      <m:f>
                        <m:fPr>
                          <m:ctrlPr>
                            <a:rPr lang="ru-RU" sz="28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800" b="1" i="0" smtClean="0">
                              <a:latin typeface="Cambria Math"/>
                            </a:rPr>
                            <m:t>(</m:t>
                          </m:r>
                          <m:r>
                            <a:rPr lang="en-US" sz="2800" b="1" i="0" smtClean="0">
                              <a:latin typeface="Cambria Math"/>
                            </a:rPr>
                            <m:t>𝐕</m:t>
                          </m:r>
                          <m:r>
                            <a:rPr lang="en-US" sz="2800" b="1" i="0" smtClean="0">
                              <a:latin typeface="Cambria Math"/>
                            </a:rPr>
                            <m:t>−</m:t>
                          </m:r>
                          <m:r>
                            <a:rPr lang="en-US" sz="2800" b="1" i="0" smtClean="0">
                              <a:latin typeface="Cambria Math"/>
                            </a:rPr>
                            <m:t>𝐕𝟏</m:t>
                          </m:r>
                          <m:r>
                            <a:rPr lang="en-US" sz="2800" b="1" i="0" smtClean="0">
                              <a:latin typeface="Cambria Math"/>
                            </a:rPr>
                            <m:t>) х </m:t>
                          </m:r>
                          <m:r>
                            <a:rPr lang="tt-RU" sz="2800" b="1" i="1">
                              <a:latin typeface="Cambria Math"/>
                            </a:rPr>
                            <m:t>𝟎</m:t>
                          </m:r>
                          <m:r>
                            <a:rPr lang="tt-RU" sz="2800" b="1">
                              <a:latin typeface="Cambria Math"/>
                            </a:rPr>
                            <m:t>,</m:t>
                          </m:r>
                          <m:r>
                            <a:rPr lang="tt-RU" sz="2800" b="1" i="1">
                              <a:latin typeface="Cambria Math"/>
                            </a:rPr>
                            <m:t>𝟎𝟎𝟏𝟕</m:t>
                          </m:r>
                          <m:r>
                            <a:rPr lang="tt-RU" sz="2800" b="1">
                              <a:latin typeface="Cambria Math"/>
                            </a:rPr>
                            <m:t> </m:t>
                          </m:r>
                          <m:r>
                            <a:rPr lang="tt-RU" sz="2800" b="1" i="1">
                              <a:latin typeface="Cambria Math"/>
                            </a:rPr>
                            <m:t>х</m:t>
                          </m:r>
                          <m:r>
                            <a:rPr lang="tt-RU" sz="2800" b="1">
                              <a:latin typeface="Cambria Math"/>
                            </a:rPr>
                            <m:t> К</m:t>
                          </m:r>
                        </m:num>
                        <m:den>
                          <m:r>
                            <a:rPr lang="tt-RU" sz="2800" b="1" i="1">
                              <a:latin typeface="Cambria Math"/>
                            </a:rPr>
                            <m:t>𝐦</m:t>
                          </m:r>
                        </m:den>
                      </m:f>
                      <m:r>
                        <a:rPr lang="tt-RU" sz="2800" b="1" i="1">
                          <a:latin typeface="Cambria Math"/>
                        </a:rPr>
                        <m:t> х</m:t>
                      </m:r>
                      <m:r>
                        <a:rPr lang="tt-RU" sz="2800" b="1" i="1">
                          <a:latin typeface="Cambria Math"/>
                        </a:rPr>
                        <m:t>𝟏𝟎𝟎</m:t>
                      </m:r>
                    </m:oMath>
                  </m:oMathPara>
                </a14:m>
                <a:endParaRPr lang="ru-RU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ru-RU" dirty="0" smtClean="0"/>
              </a:p>
              <a:p>
                <a:pPr marL="0" indent="0">
                  <a:buNone/>
                </a:pPr>
                <a:r>
                  <a:rPr lang="en-US" sz="2100" dirty="0"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tt-RU" sz="2100" dirty="0">
                    <a:latin typeface="Times New Roman" pitchFamily="18" charset="0"/>
                    <a:cs typeface="Times New Roman" pitchFamily="18" charset="0"/>
                  </a:rPr>
                  <a:t>- </a:t>
                </a:r>
                <a:r>
                  <a:rPr lang="tt-RU" sz="1900" dirty="0">
                    <a:latin typeface="Times New Roman" pitchFamily="18" charset="0"/>
                    <a:cs typeface="Times New Roman" pitchFamily="18" charset="0"/>
                  </a:rPr>
                  <a:t>объем раствора марганцовокислого калия концентрации с(1/5</a:t>
                </a:r>
                <a:r>
                  <a:rPr lang="en-US" sz="1900" dirty="0" err="1">
                    <a:latin typeface="Times New Roman" pitchFamily="18" charset="0"/>
                    <a:cs typeface="Times New Roman" pitchFamily="18" charset="0"/>
                  </a:rPr>
                  <a:t>KMnO</a:t>
                </a:r>
                <a:r>
                  <a:rPr lang="ru-RU" sz="1900" baseline="-25000" dirty="0">
                    <a:latin typeface="Times New Roman" pitchFamily="18" charset="0"/>
                    <a:cs typeface="Times New Roman" pitchFamily="18" charset="0"/>
                  </a:rPr>
                  <a:t>4</a:t>
                </a:r>
                <a:r>
                  <a:rPr lang="ru-RU" sz="1900" dirty="0">
                    <a:latin typeface="Times New Roman" pitchFamily="18" charset="0"/>
                    <a:cs typeface="Times New Roman" pitchFamily="18" charset="0"/>
                  </a:rPr>
                  <a:t>)=0,1 моль/дм</a:t>
                </a:r>
                <a:r>
                  <a:rPr lang="ru-RU" sz="1900" baseline="30000" dirty="0"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ru-RU" sz="1900" dirty="0">
                    <a:latin typeface="Times New Roman" pitchFamily="18" charset="0"/>
                    <a:cs typeface="Times New Roman" pitchFamily="18" charset="0"/>
                  </a:rPr>
                  <a:t>(0,1Н),израсходованный на титрование анализируемой пробы,см</a:t>
                </a:r>
                <a:r>
                  <a:rPr lang="ru-RU" sz="1900" baseline="30000" dirty="0"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ru-RU" sz="1900" dirty="0">
                    <a:latin typeface="Times New Roman" pitchFamily="18" charset="0"/>
                    <a:cs typeface="Times New Roman" pitchFamily="18" charset="0"/>
                  </a:rPr>
                  <a:t>,</a:t>
                </a:r>
              </a:p>
              <a:p>
                <a:pPr marL="0" indent="0">
                  <a:buNone/>
                </a:pPr>
                <a:r>
                  <a:rPr lang="en-US" sz="1900" dirty="0"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ru-RU" sz="1900" baseline="-25000" dirty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tt-RU" sz="1900" dirty="0">
                    <a:latin typeface="Times New Roman" pitchFamily="18" charset="0"/>
                    <a:cs typeface="Times New Roman" pitchFamily="18" charset="0"/>
                  </a:rPr>
                  <a:t>- объем раствора марганцовокислого калия концентрации с(1/5</a:t>
                </a:r>
                <a:r>
                  <a:rPr lang="en-US" sz="1900" dirty="0" err="1">
                    <a:latin typeface="Times New Roman" pitchFamily="18" charset="0"/>
                    <a:cs typeface="Times New Roman" pitchFamily="18" charset="0"/>
                  </a:rPr>
                  <a:t>KMnO</a:t>
                </a:r>
                <a:r>
                  <a:rPr lang="ru-RU" sz="1900" baseline="-25000" dirty="0">
                    <a:latin typeface="Times New Roman" pitchFamily="18" charset="0"/>
                    <a:cs typeface="Times New Roman" pitchFamily="18" charset="0"/>
                  </a:rPr>
                  <a:t>4</a:t>
                </a:r>
                <a:r>
                  <a:rPr lang="ru-RU" sz="1900" dirty="0">
                    <a:latin typeface="Times New Roman" pitchFamily="18" charset="0"/>
                    <a:cs typeface="Times New Roman" pitchFamily="18" charset="0"/>
                  </a:rPr>
                  <a:t>)=0,1 моль/дм</a:t>
                </a:r>
                <a:r>
                  <a:rPr lang="ru-RU" sz="1900" baseline="30000" dirty="0"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ru-RU" sz="1900" dirty="0">
                    <a:latin typeface="Times New Roman" pitchFamily="18" charset="0"/>
                    <a:cs typeface="Times New Roman" pitchFamily="18" charset="0"/>
                  </a:rPr>
                  <a:t>(0,1Н),израсходованный на контрольное титрование,см</a:t>
                </a:r>
                <a:r>
                  <a:rPr lang="ru-RU" sz="1900" baseline="30000" dirty="0"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lang="ru-RU" sz="19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ru-RU" sz="1900" dirty="0">
                    <a:latin typeface="Times New Roman" pitchFamily="18" charset="0"/>
                    <a:cs typeface="Times New Roman" pitchFamily="18" charset="0"/>
                  </a:rPr>
                  <a:t>0,0017 – масса перекиси водорода соответствующая 1 мл. раствора </a:t>
                </a:r>
                <a:r>
                  <a:rPr lang="tt-RU" sz="1900" dirty="0">
                    <a:latin typeface="Times New Roman" pitchFamily="18" charset="0"/>
                    <a:cs typeface="Times New Roman" pitchFamily="18" charset="0"/>
                  </a:rPr>
                  <a:t>марганцовокислого калия концентрации (1/5</a:t>
                </a:r>
                <a:r>
                  <a:rPr lang="en-US" sz="1900" dirty="0" err="1">
                    <a:latin typeface="Times New Roman" pitchFamily="18" charset="0"/>
                    <a:cs typeface="Times New Roman" pitchFamily="18" charset="0"/>
                  </a:rPr>
                  <a:t>KMnO</a:t>
                </a:r>
                <a:r>
                  <a:rPr lang="ru-RU" sz="1900" baseline="-25000" dirty="0">
                    <a:latin typeface="Times New Roman" pitchFamily="18" charset="0"/>
                    <a:cs typeface="Times New Roman" pitchFamily="18" charset="0"/>
                  </a:rPr>
                  <a:t>4</a:t>
                </a:r>
                <a:r>
                  <a:rPr lang="ru-RU" sz="1900" dirty="0">
                    <a:latin typeface="Times New Roman" pitchFamily="18" charset="0"/>
                    <a:cs typeface="Times New Roman" pitchFamily="18" charset="0"/>
                  </a:rPr>
                  <a:t>)=0,1 моль/дм</a:t>
                </a:r>
                <a:r>
                  <a:rPr lang="ru-RU" sz="1900" baseline="30000" dirty="0"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ru-RU" sz="1900" dirty="0">
                    <a:latin typeface="Times New Roman" pitchFamily="18" charset="0"/>
                    <a:cs typeface="Times New Roman" pitchFamily="18" charset="0"/>
                  </a:rPr>
                  <a:t>(0,1Н)</a:t>
                </a:r>
              </a:p>
              <a:p>
                <a:pPr marL="0" indent="0">
                  <a:buNone/>
                </a:pPr>
                <a:r>
                  <a:rPr lang="ru-RU" sz="1900" dirty="0">
                    <a:latin typeface="Times New Roman" pitchFamily="18" charset="0"/>
                    <a:cs typeface="Times New Roman" pitchFamily="18" charset="0"/>
                  </a:rPr>
                  <a:t>К – поправочный коэффициент раствора  </a:t>
                </a:r>
                <a:r>
                  <a:rPr lang="tt-RU" sz="1900" dirty="0">
                    <a:latin typeface="Times New Roman" pitchFamily="18" charset="0"/>
                    <a:cs typeface="Times New Roman" pitchFamily="18" charset="0"/>
                  </a:rPr>
                  <a:t>марганцовокислого калия концентрации с(1/5</a:t>
                </a:r>
                <a:r>
                  <a:rPr lang="en-US" sz="1900" dirty="0" err="1">
                    <a:latin typeface="Times New Roman" pitchFamily="18" charset="0"/>
                    <a:cs typeface="Times New Roman" pitchFamily="18" charset="0"/>
                  </a:rPr>
                  <a:t>KMnO</a:t>
                </a:r>
                <a:r>
                  <a:rPr lang="ru-RU" sz="1900" baseline="-25000" dirty="0">
                    <a:latin typeface="Times New Roman" pitchFamily="18" charset="0"/>
                    <a:cs typeface="Times New Roman" pitchFamily="18" charset="0"/>
                  </a:rPr>
                  <a:t>4</a:t>
                </a:r>
                <a:r>
                  <a:rPr lang="ru-RU" sz="1900" dirty="0">
                    <a:latin typeface="Times New Roman" pitchFamily="18" charset="0"/>
                    <a:cs typeface="Times New Roman" pitchFamily="18" charset="0"/>
                  </a:rPr>
                  <a:t>)=0,1 моль/дм</a:t>
                </a:r>
                <a:r>
                  <a:rPr lang="ru-RU" sz="1900" baseline="30000" dirty="0"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ru-RU" sz="1900" dirty="0">
                    <a:latin typeface="Times New Roman" pitchFamily="18" charset="0"/>
                    <a:cs typeface="Times New Roman" pitchFamily="18" charset="0"/>
                  </a:rPr>
                  <a:t>(0,1Н)</a:t>
                </a:r>
              </a:p>
              <a:p>
                <a:pPr marL="0" indent="0">
                  <a:buNone/>
                </a:pPr>
                <a:r>
                  <a:rPr lang="en-US" sz="1900" dirty="0"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ru-RU" sz="1900" dirty="0">
                    <a:latin typeface="Times New Roman" pitchFamily="18" charset="0"/>
                    <a:cs typeface="Times New Roman" pitchFamily="18" charset="0"/>
                  </a:rPr>
                  <a:t> – масса  анализируемой пробы, г.</a:t>
                </a:r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667" r="-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7961587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tt-RU" sz="3200" b="1" dirty="0">
                <a:latin typeface="Times New Roman" pitchFamily="18" charset="0"/>
                <a:ea typeface="Calibri"/>
                <a:cs typeface="Times New Roman" pitchFamily="18" charset="0"/>
              </a:rPr>
              <a:t>Массовую долю надуксусной кислоты Х в процентах вычисляют по формуле:</a:t>
            </a:r>
            <a:r>
              <a:rPr lang="ru-RU" sz="3200" b="1" dirty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3200" b="1" dirty="0"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556792"/>
                <a:ext cx="8229600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t-RU" b="1" i="1">
                          <a:latin typeface="Cambria Math"/>
                        </a:rPr>
                        <m:t>Х=</m:t>
                      </m:r>
                      <m:f>
                        <m:fPr>
                          <m:ctrlPr>
                            <a:rPr lang="ru-RU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tt-RU" b="1" i="1" u="sng">
                              <a:latin typeface="Cambria Math"/>
                            </a:rPr>
                            <m:t>𝐕</m:t>
                          </m:r>
                          <m:r>
                            <a:rPr lang="tt-RU" b="1">
                              <a:latin typeface="Cambria Math"/>
                            </a:rPr>
                            <m:t> х </m:t>
                          </m:r>
                          <m:r>
                            <a:rPr lang="tt-RU" b="1" i="1">
                              <a:latin typeface="Cambria Math"/>
                            </a:rPr>
                            <m:t>𝟎</m:t>
                          </m:r>
                          <m:r>
                            <a:rPr lang="tt-RU" b="1">
                              <a:latin typeface="Cambria Math"/>
                            </a:rPr>
                            <m:t>,</m:t>
                          </m:r>
                          <m:r>
                            <a:rPr lang="tt-RU" b="1" i="1">
                              <a:latin typeface="Cambria Math"/>
                            </a:rPr>
                            <m:t>𝟎𝟎𝟑𝟖</m:t>
                          </m:r>
                          <m:r>
                            <a:rPr lang="tt-RU" b="1">
                              <a:latin typeface="Cambria Math"/>
                            </a:rPr>
                            <m:t> </m:t>
                          </m:r>
                          <m:r>
                            <a:rPr lang="tt-RU" b="1" i="1">
                              <a:latin typeface="Cambria Math"/>
                            </a:rPr>
                            <m:t>х</m:t>
                          </m:r>
                          <m:r>
                            <a:rPr lang="tt-RU" b="1">
                              <a:latin typeface="Cambria Math"/>
                            </a:rPr>
                            <m:t> К</m:t>
                          </m:r>
                        </m:num>
                        <m:den>
                          <m:r>
                            <a:rPr lang="tt-RU" b="1" i="1">
                              <a:latin typeface="Cambria Math"/>
                            </a:rPr>
                            <m:t>𝐦</m:t>
                          </m:r>
                        </m:den>
                      </m:f>
                      <m:r>
                        <a:rPr lang="tt-RU" b="1" i="1">
                          <a:latin typeface="Cambria Math"/>
                        </a:rPr>
                        <m:t> х</m:t>
                      </m:r>
                      <m:r>
                        <a:rPr lang="tt-RU" b="1" i="1">
                          <a:latin typeface="Cambria Math"/>
                        </a:rPr>
                        <m:t>𝟏𝟎𝟎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sz="1800" dirty="0"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ru-RU" sz="1800" dirty="0">
                    <a:latin typeface="Times New Roman" pitchFamily="18" charset="0"/>
                    <a:cs typeface="Times New Roman" pitchFamily="18" charset="0"/>
                  </a:rPr>
                  <a:t>- объем раствора тиосульфата натрия концентрации точно </a:t>
                </a:r>
              </a:p>
              <a:p>
                <a:pPr marL="0" indent="0">
                  <a:buNone/>
                </a:pPr>
                <a:r>
                  <a:rPr lang="ru-RU" sz="1800" dirty="0">
                    <a:latin typeface="Times New Roman" pitchFamily="18" charset="0"/>
                    <a:cs typeface="Times New Roman" pitchFamily="18" charset="0"/>
                  </a:rPr>
                  <a:t>с(</a:t>
                </a:r>
                <a:r>
                  <a:rPr lang="en-US" sz="1800" dirty="0">
                    <a:latin typeface="Times New Roman" pitchFamily="18" charset="0"/>
                    <a:cs typeface="Times New Roman" pitchFamily="18" charset="0"/>
                  </a:rPr>
                  <a:t>Na</a:t>
                </a:r>
                <a:r>
                  <a:rPr lang="ru-RU" sz="1800" baseline="-25000" dirty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1800" dirty="0"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ru-RU" sz="1800" baseline="-25000" dirty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1800" dirty="0">
                    <a:latin typeface="Times New Roman" pitchFamily="18" charset="0"/>
                    <a:cs typeface="Times New Roman" pitchFamily="18" charset="0"/>
                  </a:rPr>
                  <a:t>O</a:t>
                </a:r>
                <a:r>
                  <a:rPr lang="ru-RU" sz="1800" baseline="-25000" dirty="0"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ru-RU" sz="1800" dirty="0">
                    <a:latin typeface="Times New Roman" pitchFamily="18" charset="0"/>
                    <a:cs typeface="Times New Roman" pitchFamily="18" charset="0"/>
                  </a:rPr>
                  <a:t>* 5Н</a:t>
                </a:r>
                <a:r>
                  <a:rPr lang="ru-RU" sz="1800" baseline="-25000" dirty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ru-RU" sz="1800" dirty="0">
                    <a:latin typeface="Times New Roman" pitchFamily="18" charset="0"/>
                    <a:cs typeface="Times New Roman" pitchFamily="18" charset="0"/>
                  </a:rPr>
                  <a:t>О)=0,1</a:t>
                </a:r>
                <a:r>
                  <a:rPr lang="tt-RU" sz="1800" dirty="0">
                    <a:latin typeface="Times New Roman" pitchFamily="18" charset="0"/>
                    <a:cs typeface="Times New Roman" pitchFamily="18" charset="0"/>
                  </a:rPr>
                  <a:t>моль/дм</a:t>
                </a:r>
                <a:r>
                  <a:rPr lang="tt-RU" sz="1800" baseline="30000" dirty="0"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tt-RU" sz="1800" dirty="0">
                    <a:latin typeface="Times New Roman" pitchFamily="18" charset="0"/>
                    <a:cs typeface="Times New Roman" pitchFamily="18" charset="0"/>
                  </a:rPr>
                  <a:t> (0,1Н), израсходованный на титрование, мл.</a:t>
                </a:r>
                <a:endParaRPr lang="ru-RU" sz="18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ru-RU" sz="1800" dirty="0">
                    <a:latin typeface="Times New Roman" pitchFamily="18" charset="0"/>
                    <a:cs typeface="Times New Roman" pitchFamily="18" charset="0"/>
                  </a:rPr>
                  <a:t>0,0038 – масса </a:t>
                </a:r>
                <a:r>
                  <a:rPr lang="ru-RU" sz="1800" dirty="0" err="1">
                    <a:latin typeface="Times New Roman" pitchFamily="18" charset="0"/>
                    <a:cs typeface="Times New Roman" pitchFamily="18" charset="0"/>
                  </a:rPr>
                  <a:t>надуксусной</a:t>
                </a:r>
                <a:r>
                  <a:rPr lang="ru-RU" sz="1800" dirty="0">
                    <a:latin typeface="Times New Roman" pitchFamily="18" charset="0"/>
                    <a:cs typeface="Times New Roman" pitchFamily="18" charset="0"/>
                  </a:rPr>
                  <a:t>  кислоты, соответствующая 1 мл. раствора тиосульфата натрия точно с (</a:t>
                </a:r>
                <a:r>
                  <a:rPr lang="en-US" sz="1800" dirty="0">
                    <a:latin typeface="Times New Roman" pitchFamily="18" charset="0"/>
                    <a:cs typeface="Times New Roman" pitchFamily="18" charset="0"/>
                  </a:rPr>
                  <a:t>Na</a:t>
                </a:r>
                <a:r>
                  <a:rPr lang="ru-RU" sz="1800" baseline="-25000" dirty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1800" dirty="0"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ru-RU" sz="1800" baseline="-25000" dirty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1800" dirty="0">
                    <a:latin typeface="Times New Roman" pitchFamily="18" charset="0"/>
                    <a:cs typeface="Times New Roman" pitchFamily="18" charset="0"/>
                  </a:rPr>
                  <a:t>O</a:t>
                </a:r>
                <a:r>
                  <a:rPr lang="ru-RU" sz="1800" baseline="-25000" dirty="0"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ru-RU" sz="1800" dirty="0">
                    <a:latin typeface="Times New Roman" pitchFamily="18" charset="0"/>
                    <a:cs typeface="Times New Roman" pitchFamily="18" charset="0"/>
                  </a:rPr>
                  <a:t>* 5Н</a:t>
                </a:r>
                <a:r>
                  <a:rPr lang="ru-RU" sz="1800" baseline="-25000" dirty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ru-RU" sz="1800" dirty="0">
                    <a:latin typeface="Times New Roman" pitchFamily="18" charset="0"/>
                    <a:cs typeface="Times New Roman" pitchFamily="18" charset="0"/>
                  </a:rPr>
                  <a:t>О)=0,1</a:t>
                </a:r>
                <a:r>
                  <a:rPr lang="tt-RU" sz="1800" dirty="0">
                    <a:latin typeface="Times New Roman" pitchFamily="18" charset="0"/>
                    <a:cs typeface="Times New Roman" pitchFamily="18" charset="0"/>
                  </a:rPr>
                  <a:t>моль/дм</a:t>
                </a:r>
                <a:r>
                  <a:rPr lang="tt-RU" sz="1800" baseline="30000" dirty="0"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tt-RU" sz="1800" dirty="0">
                    <a:latin typeface="Times New Roman" pitchFamily="18" charset="0"/>
                    <a:cs typeface="Times New Roman" pitchFamily="18" charset="0"/>
                  </a:rPr>
                  <a:t> (0,1Н)</a:t>
                </a:r>
                <a:endParaRPr lang="ru-RU" sz="18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tt-RU" sz="1800" dirty="0">
                    <a:latin typeface="Times New Roman" pitchFamily="18" charset="0"/>
                    <a:cs typeface="Times New Roman" pitchFamily="18" charset="0"/>
                  </a:rPr>
                  <a:t>К – поправочный коэффициэнт раствора тиосульфата натрия с </a:t>
                </a:r>
                <a:r>
                  <a:rPr lang="ru-RU" sz="1800" dirty="0">
                    <a:latin typeface="Times New Roman" pitchFamily="18" charset="0"/>
                    <a:cs typeface="Times New Roman" pitchFamily="18" charset="0"/>
                  </a:rPr>
                  <a:t>с (</a:t>
                </a:r>
                <a:r>
                  <a:rPr lang="en-US" sz="1800" dirty="0">
                    <a:latin typeface="Times New Roman" pitchFamily="18" charset="0"/>
                    <a:cs typeface="Times New Roman" pitchFamily="18" charset="0"/>
                  </a:rPr>
                  <a:t>Na</a:t>
                </a:r>
                <a:r>
                  <a:rPr lang="ru-RU" sz="1800" baseline="-25000" dirty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1800" dirty="0"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ru-RU" sz="1800" baseline="-25000" dirty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1800" dirty="0">
                    <a:latin typeface="Times New Roman" pitchFamily="18" charset="0"/>
                    <a:cs typeface="Times New Roman" pitchFamily="18" charset="0"/>
                  </a:rPr>
                  <a:t>O</a:t>
                </a:r>
                <a:r>
                  <a:rPr lang="ru-RU" sz="1800" baseline="-25000" dirty="0"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ru-RU" sz="1800" dirty="0">
                    <a:latin typeface="Times New Roman" pitchFamily="18" charset="0"/>
                    <a:cs typeface="Times New Roman" pitchFamily="18" charset="0"/>
                  </a:rPr>
                  <a:t>* 5Н</a:t>
                </a:r>
                <a:r>
                  <a:rPr lang="ru-RU" sz="1800" baseline="-25000" dirty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ru-RU" sz="1800" dirty="0">
                    <a:latin typeface="Times New Roman" pitchFamily="18" charset="0"/>
                    <a:cs typeface="Times New Roman" pitchFamily="18" charset="0"/>
                  </a:rPr>
                  <a:t>О)=0,1</a:t>
                </a:r>
                <a:r>
                  <a:rPr lang="tt-RU" sz="1800" dirty="0">
                    <a:latin typeface="Times New Roman" pitchFamily="18" charset="0"/>
                    <a:cs typeface="Times New Roman" pitchFamily="18" charset="0"/>
                  </a:rPr>
                  <a:t>моль/дм</a:t>
                </a:r>
                <a:r>
                  <a:rPr lang="tt-RU" sz="1800" baseline="30000" dirty="0"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tt-RU" sz="1800" dirty="0">
                    <a:latin typeface="Times New Roman" pitchFamily="18" charset="0"/>
                    <a:cs typeface="Times New Roman" pitchFamily="18" charset="0"/>
                  </a:rPr>
                  <a:t> (0,1Н)</a:t>
                </a:r>
                <a:endParaRPr lang="ru-RU" sz="18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ru-RU" sz="1800" dirty="0">
                    <a:latin typeface="Times New Roman" pitchFamily="18" charset="0"/>
                    <a:cs typeface="Times New Roman" pitchFamily="18" charset="0"/>
                  </a:rPr>
                  <a:t>– масса анализируемой пробы, г</a:t>
                </a:r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556792"/>
                <a:ext cx="8229600" cy="4525963"/>
              </a:xfrm>
              <a:blipFill rotWithShape="1">
                <a:blip r:embed="rId2"/>
                <a:stretch>
                  <a:fillRect l="-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676930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/>
              <a:t>Классификация </a:t>
            </a:r>
            <a:r>
              <a:rPr lang="ru-RU" sz="3600" b="1" dirty="0" err="1" smtClean="0"/>
              <a:t>дезинфектантов</a:t>
            </a:r>
            <a:r>
              <a:rPr lang="ru-RU" sz="3600" b="1" dirty="0" smtClean="0"/>
              <a:t> и характеристика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ru-RU" dirty="0" smtClean="0"/>
              <a:t>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Группа – 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галогеносодержащие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(хлорсодержащие) – в составе хлор, бром, йод.</a:t>
            </a:r>
          </a:p>
          <a:p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Представитель: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аналит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, хлорная известь, хлорамин Б,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люмакс-хлор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форекс-хлор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, гипохлорит натрия,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деохлор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сульфохлорантин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Д,йодонат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и др.</a:t>
            </a:r>
          </a:p>
          <a:p>
            <a:r>
              <a:rPr lang="ru-RU" sz="7200" i="1" dirty="0" smtClean="0">
                <a:latin typeface="Times New Roman" pitchFamily="18" charset="0"/>
                <a:cs typeface="Times New Roman" pitchFamily="18" charset="0"/>
              </a:rPr>
              <a:t>Положительные свойства:</a:t>
            </a:r>
            <a:endParaRPr lang="ru-RU" sz="7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1. Дезодорирующее и отбеливающее</a:t>
            </a:r>
          </a:p>
          <a:p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2. Высокая активность и широкий спектр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антимикробного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действия</a:t>
            </a:r>
          </a:p>
          <a:p>
            <a:r>
              <a:rPr lang="ru-RU" sz="7200" i="1" dirty="0" smtClean="0">
                <a:latin typeface="Times New Roman" pitchFamily="18" charset="0"/>
                <a:cs typeface="Times New Roman" pitchFamily="18" charset="0"/>
              </a:rPr>
              <a:t>Недостатки:</a:t>
            </a:r>
            <a:endParaRPr lang="ru-RU" sz="7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1. Плохая растворимость с образованием осадка</a:t>
            </a:r>
          </a:p>
          <a:p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2. Потеря активности препарата при хранении (не менее 15% активного хлора)</a:t>
            </a:r>
          </a:p>
          <a:p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3. Короткий срок хранения рабочих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р-ров</a:t>
            </a:r>
            <a:endParaRPr lang="ru-RU" sz="7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4. Высокая токсичность для человека (запах хлора и резко выраженное раздражающее действие на кожу и слизистые оболочки глаз и верхних дыхательных путей). Необходима защита глаз и дыхательных путей (очки, респираторы).</a:t>
            </a:r>
          </a:p>
          <a:p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5. Коррозирующее действие на металлы, снижение прочности тканей</a:t>
            </a:r>
          </a:p>
          <a:p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6. Неэкономичность.</a:t>
            </a:r>
          </a:p>
          <a:p>
            <a:endParaRPr lang="ru-RU" sz="72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tt-RU" sz="2800" b="1" dirty="0">
                <a:latin typeface="Times New Roman" pitchFamily="18" charset="0"/>
                <a:ea typeface="Calibri"/>
                <a:cs typeface="Times New Roman" pitchFamily="18" charset="0"/>
              </a:rPr>
              <a:t>Массовую долю глутарового альдегида Х в процентах вычисляют по формуле: </a:t>
            </a:r>
            <a:r>
              <a:rPr lang="ru-RU" sz="2800" b="1" dirty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800" b="1" dirty="0"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tt-RU" b="1" i="1">
                        <a:latin typeface="Cambria Math"/>
                      </a:rPr>
                      <m:t>Х=</m:t>
                    </m:r>
                    <m:f>
                      <m:fPr>
                        <m:ctrlPr>
                          <a:rPr lang="ru-RU" b="1" i="1">
                            <a:latin typeface="Cambria Math"/>
                          </a:rPr>
                        </m:ctrlPr>
                      </m:fPr>
                      <m:num>
                        <m:r>
                          <a:rPr lang="tt-RU" b="1" i="1" u="sng">
                            <a:latin typeface="Cambria Math"/>
                          </a:rPr>
                          <m:t>𝐕</m:t>
                        </m:r>
                        <m:r>
                          <a:rPr lang="tt-RU" b="1">
                            <a:latin typeface="Cambria Math"/>
                          </a:rPr>
                          <m:t> х </m:t>
                        </m:r>
                        <m:r>
                          <a:rPr lang="tt-RU" b="1" i="1">
                            <a:latin typeface="Cambria Math"/>
                          </a:rPr>
                          <m:t>𝟎</m:t>
                        </m:r>
                        <m:r>
                          <a:rPr lang="tt-RU" b="1">
                            <a:latin typeface="Cambria Math"/>
                          </a:rPr>
                          <m:t>,</m:t>
                        </m:r>
                        <m:r>
                          <a:rPr lang="tt-RU" b="1" i="1">
                            <a:latin typeface="Cambria Math"/>
                          </a:rPr>
                          <m:t>𝟎𝟎𝟐𝟓</m:t>
                        </m:r>
                        <m:r>
                          <a:rPr lang="tt-RU" b="1">
                            <a:latin typeface="Cambria Math"/>
                          </a:rPr>
                          <m:t> </m:t>
                        </m:r>
                        <m:r>
                          <a:rPr lang="tt-RU" b="1" i="1">
                            <a:latin typeface="Cambria Math"/>
                          </a:rPr>
                          <m:t>х</m:t>
                        </m:r>
                        <m:r>
                          <a:rPr lang="tt-RU" b="1">
                            <a:latin typeface="Cambria Math"/>
                          </a:rPr>
                          <m:t> К</m:t>
                        </m:r>
                      </m:num>
                      <m:den>
                        <m:r>
                          <a:rPr lang="tt-RU" b="1" i="1">
                            <a:latin typeface="Cambria Math"/>
                          </a:rPr>
                          <m:t>𝐦</m:t>
                        </m:r>
                      </m:den>
                    </m:f>
                    <m:r>
                      <a:rPr lang="tt-RU" b="1" i="1">
                        <a:latin typeface="Cambria Math"/>
                      </a:rPr>
                      <m:t> х</m:t>
                    </m:r>
                    <m:r>
                      <a:rPr lang="tt-RU" b="1" i="1">
                        <a:latin typeface="Cambria Math"/>
                      </a:rPr>
                      <m:t>𝟏𝟎𝟎</m:t>
                    </m:r>
                  </m:oMath>
                </a14:m>
                <a:r>
                  <a:rPr lang="tt-RU" b="1" dirty="0"/>
                  <a:t>,</a:t>
                </a:r>
                <a:r>
                  <a:rPr lang="tt-RU" dirty="0"/>
                  <a:t>  где</a:t>
                </a:r>
                <a:endParaRPr lang="ru-RU" dirty="0"/>
              </a:p>
              <a:p>
                <a:pPr marL="0" indent="0">
                  <a:buNone/>
                </a:pPr>
                <a:endParaRPr lang="en-US" sz="16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sz="16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1800" dirty="0" smtClean="0"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ru-RU" sz="1800" dirty="0">
                    <a:latin typeface="Times New Roman" pitchFamily="18" charset="0"/>
                    <a:cs typeface="Times New Roman" pitchFamily="18" charset="0"/>
                  </a:rPr>
                  <a:t>- объем раствора </a:t>
                </a:r>
                <a:r>
                  <a:rPr lang="ru-RU" sz="1800" dirty="0" smtClean="0">
                    <a:latin typeface="Times New Roman" pitchFamily="18" charset="0"/>
                    <a:cs typeface="Times New Roman" pitchFamily="18" charset="0"/>
                  </a:rPr>
                  <a:t>гидроокиси </a:t>
                </a:r>
                <a:r>
                  <a:rPr lang="ru-RU" sz="1800" dirty="0">
                    <a:latin typeface="Times New Roman" pitchFamily="18" charset="0"/>
                    <a:cs typeface="Times New Roman" pitchFamily="18" charset="0"/>
                  </a:rPr>
                  <a:t>натрия концентрации с </a:t>
                </a:r>
                <a:r>
                  <a:rPr lang="en-US" sz="1800" dirty="0">
                    <a:latin typeface="Times New Roman" pitchFamily="18" charset="0"/>
                    <a:cs typeface="Times New Roman" pitchFamily="18" charset="0"/>
                  </a:rPr>
                  <a:t>Na</a:t>
                </a:r>
                <a:r>
                  <a:rPr lang="ru-RU" sz="1800" dirty="0">
                    <a:latin typeface="Times New Roman" pitchFamily="18" charset="0"/>
                    <a:cs typeface="Times New Roman" pitchFamily="18" charset="0"/>
                  </a:rPr>
                  <a:t>ОН=0,5 моль/дм</a:t>
                </a:r>
                <a:r>
                  <a:rPr lang="ru-RU" sz="1800" baseline="30000" dirty="0"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ru-RU" sz="1800" dirty="0">
                    <a:latin typeface="Times New Roman" pitchFamily="18" charset="0"/>
                    <a:cs typeface="Times New Roman" pitchFamily="18" charset="0"/>
                  </a:rPr>
                  <a:t> (0,5Н), израсходованный на титрование, мл.</a:t>
                </a:r>
              </a:p>
              <a:p>
                <a:pPr marL="0" indent="0">
                  <a:buNone/>
                </a:pPr>
                <a:r>
                  <a:rPr lang="ru-RU" sz="1800" dirty="0">
                    <a:latin typeface="Times New Roman" pitchFamily="18" charset="0"/>
                    <a:cs typeface="Times New Roman" pitchFamily="18" charset="0"/>
                  </a:rPr>
                  <a:t>0,0025- масса </a:t>
                </a:r>
                <a:r>
                  <a:rPr lang="ru-RU" sz="1800" dirty="0" err="1">
                    <a:latin typeface="Times New Roman" pitchFamily="18" charset="0"/>
                    <a:cs typeface="Times New Roman" pitchFamily="18" charset="0"/>
                  </a:rPr>
                  <a:t>глутарового</a:t>
                </a:r>
                <a:r>
                  <a:rPr lang="ru-RU" sz="1800" dirty="0">
                    <a:latin typeface="Times New Roman" pitchFamily="18" charset="0"/>
                    <a:cs typeface="Times New Roman" pitchFamily="18" charset="0"/>
                  </a:rPr>
                  <a:t> альдегида, соответствующая 1 мл</a:t>
                </a:r>
                <a:r>
                  <a:rPr lang="ru-RU" sz="1800" dirty="0" smtClean="0">
                    <a:latin typeface="Times New Roman" pitchFamily="18" charset="0"/>
                    <a:cs typeface="Times New Roman" pitchFamily="18" charset="0"/>
                  </a:rPr>
                  <a:t>. раствора </a:t>
                </a:r>
                <a:r>
                  <a:rPr lang="ru-RU" sz="1800" dirty="0">
                    <a:latin typeface="Times New Roman" pitchFamily="18" charset="0"/>
                    <a:cs typeface="Times New Roman" pitchFamily="18" charset="0"/>
                  </a:rPr>
                  <a:t>тиосульфата натрия концентрации точно с </a:t>
                </a:r>
                <a:r>
                  <a:rPr lang="en-US" sz="1800" dirty="0">
                    <a:latin typeface="Times New Roman" pitchFamily="18" charset="0"/>
                    <a:cs typeface="Times New Roman" pitchFamily="18" charset="0"/>
                  </a:rPr>
                  <a:t>Na</a:t>
                </a:r>
                <a:r>
                  <a:rPr lang="ru-RU" sz="1800" dirty="0">
                    <a:latin typeface="Times New Roman" pitchFamily="18" charset="0"/>
                    <a:cs typeface="Times New Roman" pitchFamily="18" charset="0"/>
                  </a:rPr>
                  <a:t>ОН=0,5 моль/дм</a:t>
                </a:r>
                <a:r>
                  <a:rPr lang="ru-RU" sz="1800" baseline="30000" dirty="0"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ru-RU" sz="1800" dirty="0">
                    <a:latin typeface="Times New Roman" pitchFamily="18" charset="0"/>
                    <a:cs typeface="Times New Roman" pitchFamily="18" charset="0"/>
                  </a:rPr>
                  <a:t> (0,5Н)</a:t>
                </a:r>
              </a:p>
              <a:p>
                <a:pPr marL="0" indent="0">
                  <a:buNone/>
                </a:pPr>
                <a:r>
                  <a:rPr lang="ru-RU" sz="1800" dirty="0">
                    <a:latin typeface="Times New Roman" pitchFamily="18" charset="0"/>
                    <a:cs typeface="Times New Roman" pitchFamily="18" charset="0"/>
                  </a:rPr>
                  <a:t>К-поправочный коэффициент раствора гидроокиси натрия концентрацией с </a:t>
                </a:r>
                <a:r>
                  <a:rPr lang="en-US" sz="1800" dirty="0">
                    <a:latin typeface="Times New Roman" pitchFamily="18" charset="0"/>
                    <a:cs typeface="Times New Roman" pitchFamily="18" charset="0"/>
                  </a:rPr>
                  <a:t>Na</a:t>
                </a:r>
                <a:r>
                  <a:rPr lang="ru-RU" sz="1800" dirty="0">
                    <a:latin typeface="Times New Roman" pitchFamily="18" charset="0"/>
                    <a:cs typeface="Times New Roman" pitchFamily="18" charset="0"/>
                  </a:rPr>
                  <a:t>ОН=0,5 моль/дм</a:t>
                </a:r>
                <a:r>
                  <a:rPr lang="ru-RU" sz="1800" baseline="30000" dirty="0"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ru-RU" sz="1800" dirty="0">
                    <a:latin typeface="Times New Roman" pitchFamily="18" charset="0"/>
                    <a:cs typeface="Times New Roman" pitchFamily="18" charset="0"/>
                  </a:rPr>
                  <a:t> (0,5Н)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ru-RU" sz="1800" dirty="0">
                    <a:latin typeface="Times New Roman" pitchFamily="18" charset="0"/>
                    <a:cs typeface="Times New Roman" pitchFamily="18" charset="0"/>
                  </a:rPr>
                  <a:t> – масса анализируемой пробы, г.</a:t>
                </a:r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r="-5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237551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r>
              <a:rPr lang="tt-RU" sz="3200" b="1" dirty="0">
                <a:latin typeface="Times New Roman" pitchFamily="18" charset="0"/>
                <a:cs typeface="Times New Roman" pitchFamily="18" charset="0"/>
              </a:rPr>
              <a:t>Массовую долю алкилдиметил-бензиламмоний хлорида Х в процентах вычисляют по формуле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b="1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               X</a:t>
                </a:r>
                <a:r>
                  <a:rPr lang="ru-RU" b="1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b="1"/>
                          <m:t>0,00143 х </m:t>
                        </m:r>
                        <m:r>
                          <m:rPr>
                            <m:nor/>
                          </m:rPr>
                          <a:rPr lang="ru-RU" b="1"/>
                          <m:t>V</m:t>
                        </m:r>
                        <m:r>
                          <m:rPr>
                            <m:nor/>
                          </m:rPr>
                          <a:rPr lang="ru-RU" b="1"/>
                          <m:t>х К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1"/>
                          <m:t>m</m:t>
                        </m:r>
                        <m:r>
                          <m:rPr>
                            <m:nor/>
                          </m:rPr>
                          <a:rPr lang="en-US" b="1"/>
                          <m:t> </m:t>
                        </m:r>
                      </m:den>
                    </m:f>
                    <m:r>
                      <a:rPr lang="ru-RU" b="1" i="1">
                        <a:latin typeface="Cambria Math"/>
                      </a:rPr>
                      <m:t>х</m:t>
                    </m:r>
                    <m:r>
                      <a:rPr lang="ru-RU" b="1" i="1">
                        <a:latin typeface="Cambria Math"/>
                      </a:rPr>
                      <m:t>𝟏𝟎𝟎</m:t>
                    </m:r>
                  </m:oMath>
                </a14:m>
                <a:endParaRPr lang="ru-RU" dirty="0"/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7954704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Ника-2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lnSpc>
                    <a:spcPct val="115000"/>
                  </a:lnSpc>
                  <a:spcAft>
                    <a:spcPts val="0"/>
                  </a:spcAft>
                  <a:buNone/>
                </a:pPr>
                <a:r>
                  <a:rPr lang="en-US" sz="2400" b="1" dirty="0" smtClean="0">
                    <a:latin typeface="Times New Roman"/>
                    <a:ea typeface="Times New Roman"/>
                    <a:cs typeface="Times New Roman"/>
                  </a:rPr>
                  <a:t>                   X</a:t>
                </a:r>
                <a:r>
                  <a:rPr lang="ru-RU" sz="2400" b="1" dirty="0">
                    <a:effectLst/>
                    <a:latin typeface="Times New Roman"/>
                    <a:ea typeface="Times New Roman"/>
                    <a:cs typeface="Times New Roman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sz="2400" b="1">
                            <a:effectLst/>
                            <a:latin typeface="Times New Roman"/>
                            <a:ea typeface="Times New Roman"/>
                            <a:cs typeface="Times New Roman"/>
                          </a:rPr>
                          <m:t>0,00143</m:t>
                        </m:r>
                        <m:r>
                          <m:rPr>
                            <m:nor/>
                          </m:rPr>
                          <a:rPr lang="ru-RU" sz="2400" b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ru-RU" sz="2400" b="1">
                            <a:effectLst/>
                            <a:latin typeface="Times New Roman"/>
                            <a:ea typeface="Times New Roman"/>
                            <a:cs typeface="Times New Roman"/>
                          </a:rPr>
                          <m:t>х</m:t>
                        </m:r>
                        <m:r>
                          <m:rPr>
                            <m:nor/>
                          </m:rPr>
                          <a:rPr lang="ru-RU" sz="2400" b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ru-RU" sz="2400" b="1">
                            <a:effectLst/>
                            <a:latin typeface="Times New Roman"/>
                            <a:ea typeface="Times New Roman"/>
                            <a:cs typeface="Times New Roman"/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ru-RU" sz="2400" b="1">
                            <a:effectLst/>
                            <a:latin typeface="Times New Roman"/>
                            <a:ea typeface="Times New Roman"/>
                            <a:cs typeface="Times New Roman"/>
                          </a:rPr>
                          <m:t>х</m:t>
                        </m:r>
                        <m:r>
                          <m:rPr>
                            <m:nor/>
                          </m:rPr>
                          <a:rPr lang="ru-RU" sz="2400" b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ru-RU" sz="2400" b="1">
                            <a:effectLst/>
                            <a:latin typeface="Times New Roman"/>
                            <a:ea typeface="Times New Roman"/>
                            <a:cs typeface="Times New Roman"/>
                          </a:rPr>
                          <m:t>К</m:t>
                        </m:r>
                        <m:r>
                          <m:rPr>
                            <m:nor/>
                          </m:rPr>
                          <a:rPr lang="ru-RU" sz="2400" b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ru-RU" sz="2400" b="1">
                            <a:effectLst/>
                            <a:latin typeface="Times New Roman"/>
                            <a:ea typeface="Times New Roman"/>
                            <a:cs typeface="Times New Roman"/>
                          </a:rPr>
                          <m:t>х</m:t>
                        </m:r>
                        <m:r>
                          <m:rPr>
                            <m:nor/>
                          </m:rPr>
                          <a:rPr lang="ru-RU" sz="2400" b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ru-RU" sz="2400" b="1">
                            <a:effectLst/>
                            <a:latin typeface="Times New Roman"/>
                            <a:ea typeface="Times New Roman"/>
                            <a:cs typeface="Times New Roman"/>
                          </a:rPr>
                          <m:t>100</m:t>
                        </m:r>
                        <m:r>
                          <m:rPr>
                            <m:nor/>
                          </m:rPr>
                          <a:rPr lang="ru-RU" sz="2400" b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ru-RU" sz="2400" b="1">
                            <a:effectLst/>
                            <a:latin typeface="Times New Roman"/>
                            <a:ea typeface="Times New Roman"/>
                            <a:cs typeface="Times New Roman"/>
                          </a:rPr>
                          <m:t>х</m:t>
                        </m:r>
                        <m:r>
                          <m:rPr>
                            <m:nor/>
                          </m:rPr>
                          <a:rPr lang="ru-RU" sz="2400" b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ru-RU" sz="2400" b="1">
                            <a:effectLst/>
                            <a:latin typeface="Times New Roman"/>
                            <a:ea typeface="Times New Roman"/>
                            <a:cs typeface="Times New Roman"/>
                          </a:rPr>
                          <m:t>100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1">
                            <a:effectLst/>
                            <a:latin typeface="Times New Roman"/>
                            <a:ea typeface="Times New Roman"/>
                            <a:cs typeface="Times New Roman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sz="2400" b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ru-RU" sz="2400" b="1">
                            <a:effectLst/>
                            <a:latin typeface="Times New Roman"/>
                            <a:ea typeface="Times New Roman"/>
                            <a:cs typeface="Times New Roman"/>
                          </a:rPr>
                          <m:t>х</m:t>
                        </m:r>
                        <m:r>
                          <m:rPr>
                            <m:nor/>
                          </m:rPr>
                          <a:rPr lang="ru-RU" sz="2400" b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b="1">
                            <a:effectLst/>
                            <a:latin typeface="Times New Roman"/>
                            <a:ea typeface="Times New Roman"/>
                            <a:cs typeface="Times New Roman"/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ru-RU" sz="2400" b="1">
                            <a:effectLst/>
                            <a:latin typeface="Times New Roman"/>
                            <a:ea typeface="Times New Roman"/>
                            <a:cs typeface="Times New Roman"/>
                          </a:rPr>
                          <m:t>1</m:t>
                        </m:r>
                      </m:den>
                    </m:f>
                  </m:oMath>
                </a14:m>
                <a:r>
                  <a:rPr lang="ru-RU" b="1" dirty="0">
                    <a:effectLst/>
                    <a:latin typeface="Times New Roman"/>
                    <a:ea typeface="Times New Roman"/>
                    <a:cs typeface="Times New Roman"/>
                  </a:rPr>
                  <a:t> %,</a:t>
                </a:r>
                <a:endParaRPr lang="ru-RU" sz="1800" dirty="0">
                  <a:ea typeface="Calibri"/>
                  <a:cs typeface="Times New Roman"/>
                </a:endParaRPr>
              </a:p>
              <a:p>
                <a:pPr marL="0" indent="0">
                  <a:buNone/>
                </a:pPr>
                <a:endParaRPr lang="en-US" sz="15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ru-RU" sz="1500" dirty="0" smtClean="0">
                    <a:latin typeface="Times New Roman" pitchFamily="18" charset="0"/>
                    <a:cs typeface="Times New Roman" pitchFamily="18" charset="0"/>
                  </a:rPr>
                  <a:t>здесь </a:t>
                </a:r>
                <a:r>
                  <a:rPr lang="ru-RU" sz="1500" dirty="0">
                    <a:latin typeface="Times New Roman" pitchFamily="18" charset="0"/>
                    <a:cs typeface="Times New Roman" pitchFamily="18" charset="0"/>
                  </a:rPr>
                  <a:t>одна 100 перевод в проценты, другая 100 разведение средства 6,0грамм в колбу на </a:t>
                </a:r>
                <a:r>
                  <a:rPr lang="ru-RU" sz="1500" dirty="0" smtClean="0">
                    <a:latin typeface="Times New Roman" pitchFamily="18" charset="0"/>
                    <a:cs typeface="Times New Roman" pitchFamily="18" charset="0"/>
                  </a:rPr>
                  <a:t>10</a:t>
                </a:r>
                <a:r>
                  <a:rPr lang="en-US" sz="1500" dirty="0" smtClean="0">
                    <a:latin typeface="Times New Roman" pitchFamily="18" charset="0"/>
                    <a:cs typeface="Times New Roman" pitchFamily="18" charset="0"/>
                  </a:rPr>
                  <a:t>0</a:t>
                </a:r>
                <a:r>
                  <a:rPr lang="ru-RU" sz="1500" dirty="0">
                    <a:latin typeface="Times New Roman" pitchFamily="18" charset="0"/>
                    <a:cs typeface="Times New Roman" pitchFamily="18" charset="0"/>
                  </a:rPr>
                  <a:t>мл.</a:t>
                </a:r>
              </a:p>
              <a:p>
                <a:pPr marL="0" indent="0">
                  <a:buNone/>
                </a:pPr>
                <a:r>
                  <a:rPr lang="en-US" sz="1500" dirty="0"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ru-RU" sz="1500" dirty="0">
                    <a:latin typeface="Times New Roman" pitchFamily="18" charset="0"/>
                    <a:cs typeface="Times New Roman" pitchFamily="18" charset="0"/>
                  </a:rPr>
                  <a:t> – объем </a:t>
                </a:r>
                <a:r>
                  <a:rPr lang="ru-RU" sz="1500" dirty="0" err="1">
                    <a:latin typeface="Times New Roman" pitchFamily="18" charset="0"/>
                    <a:cs typeface="Times New Roman" pitchFamily="18" charset="0"/>
                  </a:rPr>
                  <a:t>додецилсульфата</a:t>
                </a:r>
                <a:r>
                  <a:rPr lang="ru-RU" sz="1500" dirty="0">
                    <a:latin typeface="Times New Roman" pitchFamily="18" charset="0"/>
                    <a:cs typeface="Times New Roman" pitchFamily="18" charset="0"/>
                  </a:rPr>
                  <a:t> натрия 0,004Н =5мл.</a:t>
                </a:r>
              </a:p>
              <a:p>
                <a:pPr marL="0" indent="0">
                  <a:buNone/>
                </a:pPr>
                <a:r>
                  <a:rPr lang="en-US" sz="1500" dirty="0"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ru-RU" sz="1500" baseline="-25000" dirty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ru-RU" sz="1500" dirty="0">
                    <a:latin typeface="Times New Roman" pitchFamily="18" charset="0"/>
                    <a:cs typeface="Times New Roman" pitchFamily="18" charset="0"/>
                  </a:rPr>
                  <a:t> – объем раствора Ника-2 пошедшего на </a:t>
                </a:r>
                <a:r>
                  <a:rPr lang="ru-RU" sz="1500" dirty="0" smtClean="0">
                    <a:latin typeface="Times New Roman" pitchFamily="18" charset="0"/>
                    <a:cs typeface="Times New Roman" pitchFamily="18" charset="0"/>
                  </a:rPr>
                  <a:t>титрование</a:t>
                </a:r>
                <a:endParaRPr lang="en-US" sz="15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ru-RU" sz="1400" dirty="0">
                    <a:latin typeface="Times New Roman" pitchFamily="18" charset="0"/>
                    <a:cs typeface="Times New Roman" pitchFamily="18" charset="0"/>
                  </a:rPr>
                  <a:t>Растворы не разводим, а титруем  готовым раствором.</a:t>
                </a:r>
              </a:p>
              <a:p>
                <a:pPr marL="0" indent="0">
                  <a:buNone/>
                </a:pPr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ru-RU" sz="2400" b="1" dirty="0"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b="1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sz="2400" b="1">
                            <a:latin typeface="Times New Roman" pitchFamily="18" charset="0"/>
                            <a:cs typeface="Times New Roman" pitchFamily="18" charset="0"/>
                          </a:rPr>
                          <m:t>0,00143 х </m:t>
                        </m:r>
                        <m:r>
                          <m:rPr>
                            <m:nor/>
                          </m:rPr>
                          <a:rPr lang="ru-RU" sz="2400" b="1">
                            <a:latin typeface="Times New Roman" pitchFamily="18" charset="0"/>
                            <a:cs typeface="Times New Roman" pitchFamily="18" charset="0"/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ru-RU" sz="2400" b="1">
                            <a:latin typeface="Times New Roman" pitchFamily="18" charset="0"/>
                            <a:cs typeface="Times New Roman" pitchFamily="18" charset="0"/>
                          </a:rPr>
                          <m:t> х К х 100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1">
                            <a:latin typeface="Times New Roman" pitchFamily="18" charset="0"/>
                            <a:cs typeface="Times New Roman" pitchFamily="18" charset="0"/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ru-RU" sz="2400" b="1">
                            <a:latin typeface="Times New Roman" pitchFamily="18" charset="0"/>
                            <a:cs typeface="Times New Roman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ru-RU" sz="2400" b="1" dirty="0">
                    <a:latin typeface="Times New Roman" pitchFamily="18" charset="0"/>
                    <a:cs typeface="Times New Roman" pitchFamily="18" charset="0"/>
                  </a:rPr>
                  <a:t> %,</a:t>
                </a:r>
                <a:endParaRPr lang="ru-RU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ru-RU" sz="1400" dirty="0">
                    <a:latin typeface="Times New Roman" pitchFamily="18" charset="0"/>
                    <a:cs typeface="Times New Roman" pitchFamily="18" charset="0"/>
                  </a:rPr>
                  <a:t> здесь отсутствует масса и одна 100 на </a:t>
                </a:r>
                <a:r>
                  <a:rPr lang="ru-RU" sz="1400" dirty="0" smtClean="0">
                    <a:latin typeface="Times New Roman" pitchFamily="18" charset="0"/>
                    <a:cs typeface="Times New Roman" pitchFamily="18" charset="0"/>
                  </a:rPr>
                  <a:t>разведение</a:t>
                </a:r>
                <a:r>
                  <a:rPr lang="en-US" sz="1400" dirty="0" smtClean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ru-RU" sz="1400" dirty="0" smtClean="0">
                    <a:latin typeface="Times New Roman" pitchFamily="18" charset="0"/>
                    <a:cs typeface="Times New Roman" pitchFamily="18" charset="0"/>
                  </a:rPr>
                  <a:t>остается 100 перевод в %</a:t>
                </a:r>
                <a:endParaRPr lang="ru-RU" sz="1400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7674907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Ника Экстра М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endParaRPr lang="ru-RU" sz="1400" dirty="0" smtClean="0">
                  <a:latin typeface="Times New Roman" pitchFamily="18" charset="0"/>
                  <a:ea typeface="Times New Roman"/>
                  <a:cs typeface="Times New Roman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endParaRPr lang="ru-RU" sz="1400" dirty="0" smtClean="0">
                  <a:latin typeface="Times New Roman" pitchFamily="18" charset="0"/>
                  <a:ea typeface="Times New Roman"/>
                  <a:cs typeface="Times New Roman" pitchFamily="18" charset="0"/>
                </a:endParaRPr>
              </a:p>
              <a:p>
                <a:pPr marL="0" lvl="0" indent="0">
                  <a:buNone/>
                </a:pPr>
                <a:r>
                  <a:rPr lang="en-US" sz="24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ru-RU" sz="24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sz="2400" b="1">
                            <a:solidFill>
                              <a:prstClr val="black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0,00143 х </m:t>
                        </m:r>
                        <m:r>
                          <m:rPr>
                            <m:nor/>
                          </m:rPr>
                          <a:rPr lang="ru-RU" sz="2400" b="1">
                            <a:solidFill>
                              <a:prstClr val="black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ru-RU" sz="2400" b="1">
                            <a:solidFill>
                              <a:prstClr val="black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 х К х 100</m:t>
                        </m:r>
                      </m:num>
                      <m:den>
                        <m:r>
                          <a:rPr lang="en-US" sz="2400" b="1" i="0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𝐦</m:t>
                        </m:r>
                      </m:den>
                    </m:f>
                  </m:oMath>
                </a14:m>
                <a:r>
                  <a:rPr lang="ru-RU" sz="24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%,</a:t>
                </a:r>
                <a:endParaRPr lang="ru-RU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115000"/>
                  </a:lnSpc>
                  <a:spcAft>
                    <a:spcPts val="0"/>
                  </a:spcAft>
                  <a:buNone/>
                </a:pPr>
                <a:endParaRPr lang="ru-RU" sz="1400" dirty="0" smtClean="0">
                  <a:latin typeface="Times New Roman" pitchFamily="18" charset="0"/>
                  <a:ea typeface="Times New Roman"/>
                  <a:cs typeface="Times New Roman" pitchFamily="18" charset="0"/>
                </a:endParaRPr>
              </a:p>
              <a:p>
                <a:pPr marL="0" indent="0">
                  <a:lnSpc>
                    <a:spcPct val="115000"/>
                  </a:lnSpc>
                  <a:spcAft>
                    <a:spcPts val="0"/>
                  </a:spcAft>
                  <a:buNone/>
                </a:pPr>
                <a:r>
                  <a:rPr lang="ru-RU" sz="1400" dirty="0" smtClean="0">
                    <a:latin typeface="Times New Roman" pitchFamily="18" charset="0"/>
                    <a:ea typeface="Times New Roman"/>
                    <a:cs typeface="Times New Roman" pitchFamily="18" charset="0"/>
                  </a:rPr>
                  <a:t>где </a:t>
                </a:r>
                <a:endParaRPr lang="ru-RU" sz="1400" dirty="0">
                  <a:latin typeface="Times New Roman" pitchFamily="18" charset="0"/>
                  <a:ea typeface="Times New Roman"/>
                  <a:cs typeface="Times New Roman" pitchFamily="18" charset="0"/>
                </a:endParaRPr>
              </a:p>
              <a:p>
                <a:pPr indent="0" algn="just">
                  <a:lnSpc>
                    <a:spcPct val="115000"/>
                  </a:lnSpc>
                  <a:spcAft>
                    <a:spcPts val="0"/>
                  </a:spcAft>
                  <a:buNone/>
                </a:pPr>
                <a:r>
                  <a:rPr lang="ru-RU" sz="14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0,00143 — масса </a:t>
                </a:r>
                <a:r>
                  <a:rPr lang="ru-RU" sz="1400" dirty="0" err="1">
                    <a:latin typeface="Times New Roman" pitchFamily="18" charset="0"/>
                    <a:ea typeface="Calibri"/>
                    <a:cs typeface="Times New Roman" pitchFamily="18" charset="0"/>
                  </a:rPr>
                  <a:t>алкидилметилбензиламмоний</a:t>
                </a:r>
                <a:r>
                  <a:rPr lang="ru-RU" sz="14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хлорида, соответствующая 1 см3  раствора </a:t>
                </a:r>
                <a:r>
                  <a:rPr lang="ru-RU" sz="1400" dirty="0" err="1">
                    <a:latin typeface="Times New Roman" pitchFamily="18" charset="0"/>
                    <a:ea typeface="Calibri"/>
                    <a:cs typeface="Times New Roman" pitchFamily="18" charset="0"/>
                  </a:rPr>
                  <a:t>додецилсульфата</a:t>
                </a:r>
                <a:r>
                  <a:rPr lang="ru-RU" sz="14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натрия концентрации C(C </a:t>
                </a:r>
                <a:r>
                  <a:rPr lang="ru-RU" sz="1400" baseline="-250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12</a:t>
                </a:r>
                <a:r>
                  <a:rPr lang="ru-RU" sz="14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H </a:t>
                </a:r>
                <a:r>
                  <a:rPr lang="ru-RU" sz="1400" baseline="-250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25</a:t>
                </a:r>
                <a:r>
                  <a:rPr lang="ru-RU" sz="14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OSO </a:t>
                </a:r>
                <a:r>
                  <a:rPr lang="ru-RU" sz="1400" baseline="-250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3</a:t>
                </a:r>
                <a:r>
                  <a:rPr lang="ru-RU" sz="1400" dirty="0" err="1">
                    <a:latin typeface="Times New Roman" pitchFamily="18" charset="0"/>
                    <a:ea typeface="Calibri"/>
                    <a:cs typeface="Times New Roman" pitchFamily="18" charset="0"/>
                  </a:rPr>
                  <a:t>Na</a:t>
                </a:r>
                <a:r>
                  <a:rPr lang="ru-RU" sz="14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) = 0,004 моль/дм</a:t>
                </a:r>
                <a:r>
                  <a:rPr lang="ru-RU" sz="1400" baseline="300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3</a:t>
                </a:r>
                <a:r>
                  <a:rPr lang="ru-RU" sz="14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, г;</a:t>
                </a:r>
              </a:p>
              <a:p>
                <a:pPr indent="0" algn="just">
                  <a:lnSpc>
                    <a:spcPct val="115000"/>
                  </a:lnSpc>
                  <a:spcAft>
                    <a:spcPts val="0"/>
                  </a:spcAft>
                  <a:buNone/>
                </a:pPr>
                <a:r>
                  <a:rPr lang="en-US" sz="14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V</a:t>
                </a:r>
                <a:r>
                  <a:rPr lang="ru-RU" sz="14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— объем раствора </a:t>
                </a:r>
                <a:r>
                  <a:rPr lang="ru-RU" sz="1400" dirty="0" err="1">
                    <a:latin typeface="Times New Roman" pitchFamily="18" charset="0"/>
                    <a:ea typeface="Calibri"/>
                    <a:cs typeface="Times New Roman" pitchFamily="18" charset="0"/>
                  </a:rPr>
                  <a:t>додецилсульфата</a:t>
                </a:r>
                <a:r>
                  <a:rPr lang="ru-RU" sz="14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натрия концентрации C(C </a:t>
                </a:r>
                <a:r>
                  <a:rPr lang="ru-RU" sz="1400" baseline="-250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12</a:t>
                </a:r>
                <a:r>
                  <a:rPr lang="ru-RU" sz="14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H </a:t>
                </a:r>
                <a:r>
                  <a:rPr lang="ru-RU" sz="1400" baseline="-250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25</a:t>
                </a:r>
                <a:r>
                  <a:rPr lang="ru-RU" sz="14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OSO </a:t>
                </a:r>
                <a:r>
                  <a:rPr lang="ru-RU" sz="1400" baseline="-250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3</a:t>
                </a:r>
                <a:r>
                  <a:rPr lang="ru-RU" sz="1400" dirty="0" err="1">
                    <a:latin typeface="Times New Roman" pitchFamily="18" charset="0"/>
                    <a:ea typeface="Calibri"/>
                    <a:cs typeface="Times New Roman" pitchFamily="18" charset="0"/>
                  </a:rPr>
                  <a:t>Na</a:t>
                </a:r>
                <a:r>
                  <a:rPr lang="ru-RU" sz="14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) = 0,004 моль/дм</a:t>
                </a:r>
                <a:r>
                  <a:rPr lang="ru-RU" sz="1400" baseline="300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3</a:t>
                </a:r>
                <a:r>
                  <a:rPr lang="ru-RU" sz="14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, израсходованный на титрование, см</a:t>
                </a:r>
                <a:r>
                  <a:rPr lang="ru-RU" sz="1400" baseline="300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3</a:t>
                </a:r>
                <a:r>
                  <a:rPr lang="ru-RU" sz="14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;</a:t>
                </a:r>
              </a:p>
              <a:p>
                <a:pPr indent="0" algn="just">
                  <a:lnSpc>
                    <a:spcPct val="115000"/>
                  </a:lnSpc>
                  <a:spcAft>
                    <a:spcPts val="0"/>
                  </a:spcAft>
                  <a:buNone/>
                </a:pPr>
                <a:r>
                  <a:rPr lang="ru-RU" sz="14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К — поправочный коэффициент раствора </a:t>
                </a:r>
                <a:r>
                  <a:rPr lang="ru-RU" sz="1400" dirty="0" err="1">
                    <a:latin typeface="Times New Roman" pitchFamily="18" charset="0"/>
                    <a:ea typeface="Calibri"/>
                    <a:cs typeface="Times New Roman" pitchFamily="18" charset="0"/>
                  </a:rPr>
                  <a:t>додецилсульфата</a:t>
                </a:r>
                <a:r>
                  <a:rPr lang="ru-RU" sz="14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натрия концентрации </a:t>
                </a:r>
                <a:r>
                  <a:rPr lang="en-US" sz="14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C</a:t>
                </a:r>
                <a:r>
                  <a:rPr lang="ru-RU" sz="14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(</a:t>
                </a:r>
                <a:r>
                  <a:rPr lang="en-US" sz="14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C </a:t>
                </a:r>
                <a:r>
                  <a:rPr lang="ru-RU" sz="1400" baseline="-250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12</a:t>
                </a:r>
                <a:r>
                  <a:rPr lang="en-US" sz="14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H </a:t>
                </a:r>
                <a:r>
                  <a:rPr lang="ru-RU" sz="1400" baseline="-250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25</a:t>
                </a:r>
                <a:r>
                  <a:rPr lang="en-US" sz="14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OSO </a:t>
                </a:r>
                <a:r>
                  <a:rPr lang="ru-RU" sz="1400" baseline="-250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3</a:t>
                </a:r>
                <a:r>
                  <a:rPr lang="en-US" sz="14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Na</a:t>
                </a:r>
                <a:r>
                  <a:rPr lang="ru-RU" sz="14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)  = 0,004 моль/дм</a:t>
                </a:r>
                <a:r>
                  <a:rPr lang="ru-RU" sz="1400" baseline="300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3</a:t>
                </a:r>
                <a:r>
                  <a:rPr lang="ru-RU" sz="14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,.</a:t>
                </a:r>
              </a:p>
              <a:p>
                <a:pPr indent="0" algn="just">
                  <a:lnSpc>
                    <a:spcPct val="115000"/>
                  </a:lnSpc>
                  <a:spcAft>
                    <a:spcPts val="0"/>
                  </a:spcAft>
                  <a:buNone/>
                </a:pPr>
                <a:r>
                  <a:rPr lang="en-US" sz="14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m</a:t>
                </a:r>
                <a:r>
                  <a:rPr lang="ru-RU" sz="14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— масса анализируемой пробы, г.</a:t>
                </a:r>
                <a:endParaRPr lang="ru-RU" sz="1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 r="-2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027532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5000"/>
              </a:lnSpc>
            </a:pPr>
            <a:r>
              <a:rPr lang="en-US" sz="3600" b="1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en-US" sz="3600" b="1" dirty="0" smtClean="0">
                <a:latin typeface="Times New Roman"/>
                <a:ea typeface="Calibri"/>
                <a:cs typeface="Times New Roman"/>
              </a:rPr>
            </a:br>
            <a:r>
              <a:rPr lang="ru-RU" sz="3600" b="1" dirty="0" smtClean="0">
                <a:latin typeface="Times New Roman"/>
                <a:ea typeface="Calibri"/>
                <a:cs typeface="Times New Roman"/>
              </a:rPr>
              <a:t>Приготовление </a:t>
            </a:r>
            <a:r>
              <a:rPr lang="ru-RU" sz="3600" b="1" dirty="0">
                <a:latin typeface="Times New Roman"/>
                <a:ea typeface="Calibri"/>
                <a:cs typeface="Times New Roman"/>
              </a:rPr>
              <a:t>рабочих растворов средства "Ника-экстра М"</a:t>
            </a:r>
            <a:r>
              <a:rPr lang="ru-RU" sz="3600" dirty="0">
                <a:ea typeface="Calibri"/>
                <a:cs typeface="Times New Roman"/>
              </a:rPr>
              <a:t/>
            </a:r>
            <a:br>
              <a:rPr lang="ru-RU" sz="3600" dirty="0">
                <a:ea typeface="Calibri"/>
                <a:cs typeface="Times New Roman"/>
              </a:rPr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498917" y="2082133"/>
          <a:ext cx="6146165" cy="356209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071245"/>
                <a:gridCol w="998220"/>
                <a:gridCol w="1038860"/>
                <a:gridCol w="1038860"/>
                <a:gridCol w="999490"/>
                <a:gridCol w="999490"/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Концентрация рабочего раствора, 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Количества средства и воды (мл) для приготовления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589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 препарату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 ДВ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 л раствора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 л раствора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52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средство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вода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средство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вода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0,012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997,0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9970,0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0,02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995,0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9950,0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0,04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990,0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9900,0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0,08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980,0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200,0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9800,0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0,12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30,0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970,0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300,0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9700,0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50,0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950,0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500,0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9500,0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900,0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1000,0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9000,0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150,0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850,0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1500,0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8500,0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200,0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800,0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2000,0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8000,0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290777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524317" y="1768951"/>
          <a:ext cx="6095365" cy="418846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11480"/>
                <a:gridCol w="3657600"/>
                <a:gridCol w="2026285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п/п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Наименование показателя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Норма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Внешний вид, цвет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Прозрачная вязкая жидкость от бесцветной до светло-желтого цвета. Допускается наличие осадка.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30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Показатель активности водородных ионов Н+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водного раствора средства с массовой долей 1%,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рН, в пределах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8,0-10,0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Массовая доля неионного поверхностно-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активного вещества, %, в пределах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13,0-17,0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Массовая доля алкилдиметилбензиламмоний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хлорида (в пересчете на 100% основного вещества, %, в пределах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3,5 - 4,5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778248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НИКА ПОЛИЦИД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3731266"/>
              </p:ext>
            </p:extLst>
          </p:nvPr>
        </p:nvGraphicFramePr>
        <p:xfrm>
          <a:off x="1460182" y="2636361"/>
          <a:ext cx="6223635" cy="2592839"/>
        </p:xfrm>
        <a:graphic>
          <a:graphicData uri="http://schemas.openxmlformats.org/drawingml/2006/table">
            <a:tbl>
              <a:tblPr firstRow="1" firstCol="1" bandRow="1"/>
              <a:tblGrid>
                <a:gridCol w="3105150"/>
                <a:gridCol w="3118485"/>
              </a:tblGrid>
              <a:tr h="850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Показатели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Норма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Внешний вид, цвет, запах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Прозрачная жидкость от бесцветного до желтого цвета со слабым характерным запахом, допустимо наличие небольшого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осадка 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при </a:t>
                      </a:r>
                      <a:r>
                        <a:rPr lang="ru-RU" sz="140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хранении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0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Показатель активности водородных ионов Н водного раствора средства с массовой долей 1%, рП, в пределах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1,5-2,5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99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Массовая доля дидецилдиметиламмоний хлорида, 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2,0 - 3,0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254728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Приготовление </a:t>
            </a:r>
            <a:r>
              <a:rPr lang="ru-RU" sz="3200" b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рабочих растворов средства «НИКА-ПОЛИЦИД»</a:t>
            </a:r>
            <a:r>
              <a:rPr lang="ru-RU" sz="3200" b="1" dirty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3200" b="1" dirty="0"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3379861"/>
              </p:ext>
            </p:extLst>
          </p:nvPr>
        </p:nvGraphicFramePr>
        <p:xfrm>
          <a:off x="1475656" y="2276872"/>
          <a:ext cx="6134100" cy="3870287"/>
        </p:xfrm>
        <a:graphic>
          <a:graphicData uri="http://schemas.openxmlformats.org/drawingml/2006/table">
            <a:tbl>
              <a:tblPr firstRow="1" firstCol="1" bandRow="1"/>
              <a:tblGrid>
                <a:gridCol w="1221496"/>
                <a:gridCol w="1222101"/>
                <a:gridCol w="1222101"/>
                <a:gridCol w="1234201"/>
                <a:gridCol w="1234201"/>
              </a:tblGrid>
              <a:tr h="1023573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Концентрация рабочего раствора (по препарату), 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 средства «НИКА-ПОЛИЦИД» и воды, необходимое для приготовления рабочего раствора объемом: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19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 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Средство, мл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Вода, мл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Средство, мл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Вода, мл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99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990.0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9900,0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985,0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150,0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9850,0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980.0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200,0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9800,0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179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30,0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970,0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300.0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9700,0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325324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Определение концентрации раствора по действующему веществу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marL="0" indent="0">
                  <a:lnSpc>
                    <a:spcPct val="115000"/>
                  </a:lnSpc>
                  <a:spcAft>
                    <a:spcPts val="0"/>
                  </a:spcAft>
                  <a:buNone/>
                </a:pPr>
                <a:r>
                  <a:rPr lang="ru-RU" sz="25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Например в направлении 1% раствор</a:t>
                </a:r>
              </a:p>
              <a:p>
                <a:pPr marL="0" indent="0">
                  <a:lnSpc>
                    <a:spcPct val="115000"/>
                  </a:lnSpc>
                  <a:spcAft>
                    <a:spcPts val="0"/>
                  </a:spcAft>
                  <a:buNone/>
                </a:pPr>
                <a:r>
                  <a:rPr lang="ru-RU" sz="25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100%  ----- 2,0% </a:t>
                </a:r>
                <a:r>
                  <a:rPr lang="ru-RU" sz="2500" dirty="0" err="1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алкилдиметилбензиламмоний</a:t>
                </a:r>
                <a:r>
                  <a:rPr lang="ru-RU" sz="25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хлорида</a:t>
                </a:r>
                <a:endParaRPr lang="ru-RU" sz="2500" dirty="0">
                  <a:latin typeface="Times New Roman" pitchFamily="18" charset="0"/>
                  <a:ea typeface="Calibri"/>
                  <a:cs typeface="Times New Roman" pitchFamily="18" charset="0"/>
                </a:endParaRPr>
              </a:p>
              <a:p>
                <a:pPr marL="0" indent="0">
                  <a:lnSpc>
                    <a:spcPct val="115000"/>
                  </a:lnSpc>
                  <a:spcAft>
                    <a:spcPts val="0"/>
                  </a:spcAft>
                  <a:buNone/>
                </a:pPr>
                <a:r>
                  <a:rPr lang="ru-RU" sz="25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1%     ------ Х% </a:t>
                </a:r>
                <a:r>
                  <a:rPr lang="ru-RU" sz="2500" dirty="0" err="1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алкилдиметилбензиламмоний</a:t>
                </a:r>
                <a:r>
                  <a:rPr lang="ru-RU" sz="25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хлорида</a:t>
                </a:r>
                <a:endParaRPr lang="ru-RU" sz="2500" dirty="0">
                  <a:latin typeface="Times New Roman" pitchFamily="18" charset="0"/>
                  <a:ea typeface="Calibri"/>
                  <a:cs typeface="Times New Roman" pitchFamily="18" charset="0"/>
                </a:endParaRPr>
              </a:p>
              <a:p>
                <a:pPr marL="0" indent="0">
                  <a:lnSpc>
                    <a:spcPct val="115000"/>
                  </a:lnSpc>
                  <a:spcAft>
                    <a:spcPts val="0"/>
                  </a:spcAft>
                  <a:buNone/>
                </a:pPr>
                <a:r>
                  <a:rPr lang="ru-RU" sz="2500" b="1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Х=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5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ru-RU" sz="25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𝟏</m:t>
                        </m:r>
                        <m:r>
                          <a:rPr lang="ru-RU" sz="25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,</m:t>
                        </m:r>
                        <m:r>
                          <a:rPr lang="ru-RU" sz="25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𝟎</m:t>
                        </m:r>
                        <m:r>
                          <a:rPr lang="ru-RU" sz="25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х</m:t>
                        </m:r>
                        <m:r>
                          <a:rPr lang="ru-RU" sz="25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𝟐</m:t>
                        </m:r>
                        <m:r>
                          <a:rPr lang="ru-RU" sz="25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,</m:t>
                        </m:r>
                        <m:r>
                          <a:rPr lang="ru-RU" sz="25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𝟎</m:t>
                        </m:r>
                      </m:num>
                      <m:den>
                        <m:r>
                          <a:rPr lang="ru-RU" sz="25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ru-RU" sz="2500" b="1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=0,02, </a:t>
                </a:r>
                <a:r>
                  <a:rPr lang="ru-RU" sz="2500" dirty="0" err="1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т.е</a:t>
                </a:r>
                <a:r>
                  <a:rPr lang="ru-RU" sz="25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1,0% рабочий раствор (по препарату), соответствует 0,02% по действующему веществу </a:t>
                </a:r>
                <a:r>
                  <a:rPr lang="ru-RU" sz="2500" dirty="0" err="1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алкилдиметилбензиламмонию</a:t>
                </a:r>
                <a:r>
                  <a:rPr lang="ru-RU" sz="25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хлорида (ЧАС)</a:t>
                </a:r>
                <a:endParaRPr lang="ru-RU" sz="2500" dirty="0">
                  <a:latin typeface="Times New Roman" pitchFamily="18" charset="0"/>
                  <a:ea typeface="Calibri"/>
                  <a:cs typeface="Times New Roman" pitchFamily="18" charset="0"/>
                </a:endParaRPr>
              </a:p>
              <a:p>
                <a:pPr marL="0" indent="0">
                  <a:lnSpc>
                    <a:spcPct val="115000"/>
                  </a:lnSpc>
                  <a:spcAft>
                    <a:spcPts val="0"/>
                  </a:spcAft>
                  <a:buNone/>
                </a:pPr>
                <a:r>
                  <a:rPr lang="ru-RU" sz="25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100%  ----- 3,0% </a:t>
                </a:r>
                <a:r>
                  <a:rPr lang="ru-RU" sz="2500" dirty="0" err="1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алкилдиметилбензиламмоний</a:t>
                </a:r>
                <a:r>
                  <a:rPr lang="ru-RU" sz="25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хлорида</a:t>
                </a:r>
                <a:endParaRPr lang="ru-RU" sz="2500" dirty="0">
                  <a:latin typeface="Times New Roman" pitchFamily="18" charset="0"/>
                  <a:ea typeface="Calibri"/>
                  <a:cs typeface="Times New Roman" pitchFamily="18" charset="0"/>
                </a:endParaRPr>
              </a:p>
              <a:p>
                <a:pPr marL="0" indent="0">
                  <a:lnSpc>
                    <a:spcPct val="115000"/>
                  </a:lnSpc>
                  <a:spcAft>
                    <a:spcPts val="0"/>
                  </a:spcAft>
                  <a:buNone/>
                </a:pPr>
                <a:r>
                  <a:rPr lang="ru-RU" sz="25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1%     ------ Х% </a:t>
                </a:r>
                <a:r>
                  <a:rPr lang="ru-RU" sz="2500" dirty="0" err="1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алкилдиметилбензиламмоний</a:t>
                </a:r>
                <a:r>
                  <a:rPr lang="ru-RU" sz="2500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хлорида</a:t>
                </a:r>
                <a:endParaRPr lang="ru-RU" sz="2500" dirty="0">
                  <a:latin typeface="Times New Roman" pitchFamily="18" charset="0"/>
                  <a:ea typeface="Calibri"/>
                  <a:cs typeface="Times New Roman" pitchFamily="18" charset="0"/>
                </a:endParaRPr>
              </a:p>
              <a:p>
                <a:pPr marL="0" indent="0">
                  <a:lnSpc>
                    <a:spcPct val="115000"/>
                  </a:lnSpc>
                  <a:spcAft>
                    <a:spcPts val="0"/>
                  </a:spcAft>
                  <a:buNone/>
                </a:pPr>
                <a:r>
                  <a:rPr lang="ru-RU" sz="2500" b="1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Х=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5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ru-RU" sz="25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𝟏</m:t>
                        </m:r>
                        <m:r>
                          <a:rPr lang="ru-RU" sz="25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,</m:t>
                        </m:r>
                        <m:r>
                          <a:rPr lang="ru-RU" sz="25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𝟎</m:t>
                        </m:r>
                        <m:r>
                          <a:rPr lang="ru-RU" sz="25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х</m:t>
                        </m:r>
                        <m:r>
                          <a:rPr lang="ru-RU" sz="25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𝟑</m:t>
                        </m:r>
                        <m:r>
                          <a:rPr lang="ru-RU" sz="25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,</m:t>
                        </m:r>
                        <m:r>
                          <a:rPr lang="ru-RU" sz="25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𝟎</m:t>
                        </m:r>
                      </m:num>
                      <m:den>
                        <m:r>
                          <a:rPr lang="ru-RU" sz="25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ru-RU" sz="2500" b="1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=0,03</a:t>
                </a:r>
                <a:endParaRPr lang="ru-RU" sz="2500" dirty="0">
                  <a:latin typeface="Times New Roman" pitchFamily="18" charset="0"/>
                  <a:ea typeface="Calibri"/>
                  <a:cs typeface="Times New Roman" pitchFamily="18" charset="0"/>
                </a:endParaRPr>
              </a:p>
              <a:p>
                <a:pPr marL="0" indent="0">
                  <a:lnSpc>
                    <a:spcPct val="115000"/>
                  </a:lnSpc>
                  <a:spcAft>
                    <a:spcPts val="0"/>
                  </a:spcAft>
                  <a:buNone/>
                </a:pPr>
                <a:r>
                  <a:rPr lang="ru-RU" sz="25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При  титровании 1% раствора мы должны получить, после расчета, от 0,02 до 0,03%.</a:t>
                </a:r>
                <a:endParaRPr lang="ru-RU" sz="2500" dirty="0">
                  <a:latin typeface="Times New Roman" pitchFamily="18" charset="0"/>
                  <a:ea typeface="Calibri"/>
                  <a:cs typeface="Times New Roman" pitchFamily="18" charset="0"/>
                </a:endParaRPr>
              </a:p>
              <a:p>
                <a:pPr marL="0" indent="0">
                  <a:lnSpc>
                    <a:spcPct val="115000"/>
                  </a:lnSpc>
                  <a:spcAft>
                    <a:spcPts val="0"/>
                  </a:spcAft>
                  <a:buNone/>
                </a:pPr>
                <a:r>
                  <a:rPr lang="ru-RU" sz="25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В протоколах указывается цифра по действующему веществу.</a:t>
                </a:r>
                <a:endParaRPr lang="ru-RU" sz="2500" dirty="0">
                  <a:latin typeface="Times New Roman" pitchFamily="18" charset="0"/>
                  <a:ea typeface="Calibri"/>
                  <a:cs typeface="Times New Roman" pitchFamily="18" charset="0"/>
                </a:endParaRPr>
              </a:p>
              <a:p>
                <a:pPr marL="0" indent="0">
                  <a:lnSpc>
                    <a:spcPct val="115000"/>
                  </a:lnSpc>
                  <a:spcAft>
                    <a:spcPts val="0"/>
                  </a:spcAft>
                  <a:buNone/>
                </a:pPr>
                <a:r>
                  <a:rPr lang="ru-RU" sz="25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 </a:t>
                </a:r>
                <a:endParaRPr lang="ru-RU" sz="2500" dirty="0">
                  <a:latin typeface="Times New Roman" pitchFamily="18" charset="0"/>
                  <a:ea typeface="Calibri"/>
                  <a:cs typeface="Times New Roman" pitchFamily="18" charset="0"/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667" t="-943" r="-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068120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latin typeface="Times New Roman"/>
                <a:ea typeface="Times New Roman"/>
              </a:rPr>
              <a:t>Третичные </a:t>
            </a:r>
            <a:r>
              <a:rPr lang="ru-RU" sz="3200" b="1" dirty="0" err="1">
                <a:latin typeface="Times New Roman"/>
                <a:ea typeface="Times New Roman"/>
              </a:rPr>
              <a:t>алкиламины</a:t>
            </a:r>
            <a:r>
              <a:rPr lang="ru-RU" sz="3200" b="1" dirty="0">
                <a:latin typeface="Times New Roman"/>
                <a:ea typeface="Times New Roman"/>
              </a:rPr>
              <a:t>-</a:t>
            </a:r>
            <a:r>
              <a:rPr lang="en-US" sz="3200" b="1" dirty="0">
                <a:latin typeface="Times New Roman"/>
                <a:ea typeface="Times New Roman"/>
              </a:rPr>
              <a:t>N</a:t>
            </a:r>
            <a:r>
              <a:rPr lang="ru-RU" sz="3200" b="1" dirty="0">
                <a:latin typeface="Times New Roman"/>
                <a:ea typeface="Times New Roman"/>
              </a:rPr>
              <a:t>,</a:t>
            </a:r>
            <a:r>
              <a:rPr lang="en-US" sz="3200" b="1" dirty="0">
                <a:latin typeface="Times New Roman"/>
                <a:ea typeface="Times New Roman"/>
              </a:rPr>
              <a:t>N</a:t>
            </a:r>
            <a:r>
              <a:rPr lang="ru-RU" sz="3200" b="1" dirty="0">
                <a:latin typeface="Times New Roman"/>
                <a:ea typeface="Times New Roman"/>
              </a:rPr>
              <a:t>-бис3-аминопропилдодециламин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ru-RU" sz="18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8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8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400" dirty="0" smtClean="0">
                <a:latin typeface="Times New Roman" pitchFamily="18" charset="0"/>
                <a:ea typeface="Calibri"/>
                <a:cs typeface="Times New Roman" pitchFamily="18" charset="0"/>
              </a:rPr>
              <a:t>0,00998—масса </a:t>
            </a:r>
            <a:r>
              <a:rPr lang="en-US" sz="1400" dirty="0">
                <a:latin typeface="Times New Roman" pitchFamily="18" charset="0"/>
                <a:ea typeface="Times New Roman"/>
                <a:cs typeface="Times New Roman" pitchFamily="18" charset="0"/>
              </a:rPr>
              <a:t>N</a:t>
            </a:r>
            <a:r>
              <a:rPr lang="ru-RU" sz="1400" dirty="0">
                <a:latin typeface="Times New Roman" pitchFamily="18" charset="0"/>
                <a:ea typeface="Times New Roman"/>
                <a:cs typeface="Times New Roman" pitchFamily="18" charset="0"/>
              </a:rPr>
              <a:t>,</a:t>
            </a:r>
            <a:r>
              <a:rPr lang="en-US" sz="1400" dirty="0">
                <a:latin typeface="Times New Roman" pitchFamily="18" charset="0"/>
                <a:ea typeface="Times New Roman"/>
                <a:cs typeface="Times New Roman" pitchFamily="18" charset="0"/>
              </a:rPr>
              <a:t>N</a:t>
            </a:r>
            <a:r>
              <a:rPr lang="ru-RU" sz="1400" dirty="0">
                <a:latin typeface="Times New Roman" pitchFamily="18" charset="0"/>
                <a:ea typeface="Times New Roman"/>
                <a:cs typeface="Times New Roman" pitchFamily="18" charset="0"/>
              </a:rPr>
              <a:t>-бис3-аминопропилдодециламин</a:t>
            </a:r>
            <a:r>
              <a:rPr lang="ru-RU" sz="1400" dirty="0">
                <a:latin typeface="Times New Roman" pitchFamily="18" charset="0"/>
                <a:ea typeface="Calibri"/>
                <a:cs typeface="Times New Roman" pitchFamily="18" charset="0"/>
              </a:rPr>
              <a:t>, соответствующая 1 см3  раствора соляной кислоты концентрации точно  с </a:t>
            </a:r>
            <a:r>
              <a:rPr lang="en-US" sz="1400" dirty="0" err="1">
                <a:latin typeface="Times New Roman" pitchFamily="18" charset="0"/>
                <a:ea typeface="Calibri"/>
                <a:cs typeface="Times New Roman" pitchFamily="18" charset="0"/>
              </a:rPr>
              <a:t>HCl</a:t>
            </a:r>
            <a:r>
              <a:rPr lang="ru-RU" sz="1400" dirty="0">
                <a:latin typeface="Times New Roman" pitchFamily="18" charset="0"/>
                <a:ea typeface="Calibri"/>
                <a:cs typeface="Times New Roman" pitchFamily="18" charset="0"/>
              </a:rPr>
              <a:t>=0,1 моль/дм</a:t>
            </a:r>
            <a:r>
              <a:rPr lang="ru-RU" sz="1400" baseline="30000" dirty="0">
                <a:latin typeface="Times New Roman" pitchFamily="18" charset="0"/>
                <a:ea typeface="Calibri"/>
                <a:cs typeface="Times New Roman" pitchFamily="18" charset="0"/>
              </a:rPr>
              <a:t>3</a:t>
            </a:r>
            <a:r>
              <a:rPr lang="ru-RU" sz="1400" dirty="0">
                <a:latin typeface="Times New Roman" pitchFamily="18" charset="0"/>
                <a:ea typeface="Calibri"/>
                <a:cs typeface="Times New Roman" pitchFamily="18" charset="0"/>
              </a:rPr>
              <a:t> (0,1 Н)</a:t>
            </a: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1400" dirty="0">
                <a:latin typeface="Times New Roman" pitchFamily="18" charset="0"/>
                <a:ea typeface="Calibri"/>
                <a:cs typeface="Times New Roman" pitchFamily="18" charset="0"/>
              </a:rPr>
              <a:t>V</a:t>
            </a:r>
            <a:r>
              <a:rPr lang="ru-RU" sz="1400" dirty="0">
                <a:latin typeface="Times New Roman" pitchFamily="18" charset="0"/>
                <a:ea typeface="Calibri"/>
                <a:cs typeface="Times New Roman" pitchFamily="18" charset="0"/>
              </a:rPr>
              <a:t>— объем раствора соляной кислоты концентрации с </a:t>
            </a:r>
            <a:r>
              <a:rPr lang="en-US" sz="1400" dirty="0" err="1">
                <a:latin typeface="Times New Roman" pitchFamily="18" charset="0"/>
                <a:ea typeface="Calibri"/>
                <a:cs typeface="Times New Roman" pitchFamily="18" charset="0"/>
              </a:rPr>
              <a:t>HCl</a:t>
            </a:r>
            <a:r>
              <a:rPr lang="ru-RU" sz="1400" dirty="0">
                <a:latin typeface="Times New Roman" pitchFamily="18" charset="0"/>
                <a:ea typeface="Calibri"/>
                <a:cs typeface="Times New Roman" pitchFamily="18" charset="0"/>
              </a:rPr>
              <a:t>=0,1 моль/дм</a:t>
            </a:r>
            <a:r>
              <a:rPr lang="ru-RU" sz="1400" baseline="30000" dirty="0">
                <a:latin typeface="Times New Roman" pitchFamily="18" charset="0"/>
                <a:ea typeface="Calibri"/>
                <a:cs typeface="Times New Roman" pitchFamily="18" charset="0"/>
              </a:rPr>
              <a:t>3</a:t>
            </a:r>
            <a:r>
              <a:rPr lang="ru-RU" sz="1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400" dirty="0">
                <a:latin typeface="Times New Roman" pitchFamily="18" charset="0"/>
                <a:ea typeface="Calibri"/>
                <a:cs typeface="Times New Roman" pitchFamily="18" charset="0"/>
              </a:rPr>
              <a:t>(0,1 Н), израсходованный на титрование, см</a:t>
            </a:r>
            <a:r>
              <a:rPr lang="ru-RU" sz="1400" baseline="30000" dirty="0">
                <a:latin typeface="Times New Roman" pitchFamily="18" charset="0"/>
                <a:ea typeface="Calibri"/>
                <a:cs typeface="Times New Roman" pitchFamily="18" charset="0"/>
              </a:rPr>
              <a:t>3</a:t>
            </a:r>
            <a:r>
              <a:rPr lang="ru-RU" sz="1400" dirty="0">
                <a:latin typeface="Times New Roman" pitchFamily="18" charset="0"/>
                <a:ea typeface="Calibri"/>
                <a:cs typeface="Times New Roman" pitchFamily="18" charset="0"/>
              </a:rPr>
              <a:t>;</a:t>
            </a: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400" dirty="0">
                <a:latin typeface="Times New Roman" pitchFamily="18" charset="0"/>
                <a:ea typeface="Calibri"/>
                <a:cs typeface="Times New Roman" pitchFamily="18" charset="0"/>
              </a:rPr>
              <a:t>К—поправочный коэффициент раствора соляной кислоты с </a:t>
            </a:r>
            <a:r>
              <a:rPr lang="en-US" sz="1400" dirty="0" err="1">
                <a:latin typeface="Times New Roman" pitchFamily="18" charset="0"/>
                <a:ea typeface="Calibri"/>
                <a:cs typeface="Times New Roman" pitchFamily="18" charset="0"/>
              </a:rPr>
              <a:t>HCl</a:t>
            </a:r>
            <a:r>
              <a:rPr lang="ru-RU" sz="1400" dirty="0">
                <a:latin typeface="Times New Roman" pitchFamily="18" charset="0"/>
                <a:ea typeface="Calibri"/>
                <a:cs typeface="Times New Roman" pitchFamily="18" charset="0"/>
              </a:rPr>
              <a:t>=0,1 моль/дм</a:t>
            </a:r>
            <a:r>
              <a:rPr lang="ru-RU" sz="1400" baseline="30000" dirty="0">
                <a:latin typeface="Times New Roman" pitchFamily="18" charset="0"/>
                <a:ea typeface="Calibri"/>
                <a:cs typeface="Times New Roman" pitchFamily="18" charset="0"/>
              </a:rPr>
              <a:t>3</a:t>
            </a:r>
            <a:r>
              <a:rPr lang="ru-RU" sz="1400" dirty="0">
                <a:latin typeface="Times New Roman" pitchFamily="18" charset="0"/>
                <a:ea typeface="Calibri"/>
                <a:cs typeface="Times New Roman" pitchFamily="18" charset="0"/>
              </a:rPr>
              <a:t> (0,1 Н) </a:t>
            </a: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1400" dirty="0">
                <a:latin typeface="Times New Roman" pitchFamily="18" charset="0"/>
                <a:ea typeface="Calibri"/>
                <a:cs typeface="Times New Roman" pitchFamily="18" charset="0"/>
              </a:rPr>
              <a:t>m</a:t>
            </a:r>
            <a:r>
              <a:rPr lang="ru-RU" sz="1400" dirty="0">
                <a:latin typeface="Times New Roman" pitchFamily="18" charset="0"/>
                <a:ea typeface="Calibri"/>
                <a:cs typeface="Times New Roman" pitchFamily="18" charset="0"/>
              </a:rPr>
              <a:t> — масса анализируемой пробы, г.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699792" y="2060848"/>
                <a:ext cx="4090803" cy="6805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spcBef>
                    <a:spcPct val="20000"/>
                  </a:spcBef>
                </a:pPr>
                <a:r>
                  <a:rPr lang="en-US" sz="24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ru-RU" sz="24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sz="2400" b="1">
                            <a:solidFill>
                              <a:prstClr val="black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0,00</m:t>
                        </m:r>
                        <m:r>
                          <m:rPr>
                            <m:nor/>
                          </m:rPr>
                          <a:rPr lang="ru-RU" sz="2400" b="1" i="0" smtClean="0">
                            <a:solidFill>
                              <a:prstClr val="black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998</m:t>
                        </m:r>
                        <m:r>
                          <m:rPr>
                            <m:nor/>
                          </m:rPr>
                          <a:rPr lang="ru-RU" sz="2400" b="1">
                            <a:solidFill>
                              <a:prstClr val="black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 х </m:t>
                        </m:r>
                        <m:r>
                          <m:rPr>
                            <m:nor/>
                          </m:rPr>
                          <a:rPr lang="ru-RU" sz="2400" b="1">
                            <a:solidFill>
                              <a:prstClr val="black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ru-RU" sz="2400" b="1">
                            <a:solidFill>
                              <a:prstClr val="black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 х К х 100</m:t>
                        </m:r>
                      </m:num>
                      <m:den>
                        <m:r>
                          <a:rPr lang="en-US" sz="2400" b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𝐦</m:t>
                        </m:r>
                      </m:den>
                    </m:f>
                  </m:oMath>
                </a14:m>
                <a:r>
                  <a:rPr lang="ru-RU" sz="24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%,</a:t>
                </a:r>
                <a:endParaRPr lang="ru-RU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2060848"/>
                <a:ext cx="4090803" cy="680571"/>
              </a:xfrm>
              <a:prstGeom prst="rect">
                <a:avLst/>
              </a:prstGeom>
              <a:blipFill rotWithShape="1">
                <a:blip r:embed="rId2"/>
                <a:stretch>
                  <a:fillRect l="-2385" b="-71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997992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Группа – </a:t>
            </a:r>
            <a:r>
              <a:rPr lang="ru-RU" sz="4000" b="1" i="1" dirty="0" smtClean="0"/>
              <a:t>кислородосодержащие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Представитель: перекись водорода,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пероксимед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виркон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дезоксон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Положительные свойства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1. Широкий спектр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антимикробного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действия (бактерии, вирусы, споры)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2. Не имеют резкого запаха, не обладают раздражающим действием,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экологичны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3. Легко смешиваются с водой и спиртом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4. Умеренно стабильны (до 7 дней).</a:t>
            </a:r>
          </a:p>
          <a:p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Недостатки: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1. Теряют активность на свету, при взаимодействии с металлами, щелочами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2. Обладают коррозийной активностью.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latin typeface="Times New Roman"/>
                <a:ea typeface="Calibri"/>
              </a:rPr>
              <a:t>Массовую долю серной кислоты в процентах вычисляют по формуле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ru-RU" dirty="0"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</a:rPr>
              <a:t>V</a:t>
            </a: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</a:rPr>
              <a:t> – объем раствора </a:t>
            </a: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гидроокиси натрия </a:t>
            </a: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</a:rPr>
              <a:t>концентрации </a:t>
            </a:r>
            <a:r>
              <a:rPr lang="ru-RU" sz="14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сNaOH</a:t>
            </a: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= </a:t>
            </a: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</a:rPr>
              <a:t>0,1 </a:t>
            </a: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моль/дм</a:t>
            </a:r>
            <a:r>
              <a:rPr lang="ru-RU" sz="1400" baseline="30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3</a:t>
            </a: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(0,1 Н), израсходованный </a:t>
            </a: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</a:rPr>
              <a:t>на титрование, см</a:t>
            </a:r>
            <a:r>
              <a:rPr lang="ru-RU" sz="1400" baseline="30000" dirty="0">
                <a:solidFill>
                  <a:srgbClr val="000000"/>
                </a:solidFill>
                <a:latin typeface="Times New Roman"/>
                <a:ea typeface="Times New Roman"/>
              </a:rPr>
              <a:t>3</a:t>
            </a: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</a:rPr>
              <a:t>;</a:t>
            </a:r>
            <a:endParaRPr lang="ru-RU" sz="1400" dirty="0">
              <a:latin typeface="Times New Roman"/>
              <a:ea typeface="Times New Roman"/>
            </a:endParaRPr>
          </a:p>
          <a:p>
            <a:pPr marL="0" indent="0">
              <a:buNone/>
            </a:pP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0,0049 </a:t>
            </a: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</a:rPr>
              <a:t>– масса </a:t>
            </a: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серной кислоты, соответствующая </a:t>
            </a: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</a:rPr>
              <a:t>1 см</a:t>
            </a:r>
            <a:r>
              <a:rPr lang="ru-RU" sz="1400" baseline="30000" dirty="0">
                <a:solidFill>
                  <a:srgbClr val="000000"/>
                </a:solidFill>
                <a:latin typeface="Times New Roman"/>
                <a:ea typeface="Times New Roman"/>
              </a:rPr>
              <a:t>3</a:t>
            </a: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</a:rPr>
              <a:t>  </a:t>
            </a: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раствора гидроокиси </a:t>
            </a: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</a:rPr>
              <a:t>натрия </a:t>
            </a: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концентрации точно</a:t>
            </a:r>
          </a:p>
          <a:p>
            <a:pPr marL="0" indent="0">
              <a:buNone/>
            </a:pP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сNaOH</a:t>
            </a: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</a:rPr>
              <a:t>= 0,1 моль/дм</a:t>
            </a:r>
            <a:r>
              <a:rPr lang="ru-RU" sz="1400" baseline="30000" dirty="0">
                <a:solidFill>
                  <a:srgbClr val="000000"/>
                </a:solidFill>
                <a:latin typeface="Times New Roman"/>
                <a:ea typeface="Times New Roman"/>
              </a:rPr>
              <a:t>3</a:t>
            </a: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</a:rPr>
              <a:t> (0,1 </a:t>
            </a: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Н);</a:t>
            </a:r>
            <a:endParaRPr lang="ru-RU" sz="1400" dirty="0">
              <a:latin typeface="Times New Roman"/>
              <a:ea typeface="Times New Roman"/>
            </a:endParaRPr>
          </a:p>
          <a:p>
            <a:pPr marL="0" indent="0">
              <a:buNone/>
            </a:pP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</a:rPr>
              <a:t>K – поправочный коэффициент раствора гидроокиси натрия концентрации </a:t>
            </a:r>
            <a:r>
              <a:rPr lang="ru-RU" sz="14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сNaOH</a:t>
            </a: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</a:rPr>
              <a:t>=0,1 моль/дм</a:t>
            </a:r>
            <a:r>
              <a:rPr lang="ru-RU" sz="1400" baseline="30000" dirty="0">
                <a:solidFill>
                  <a:srgbClr val="000000"/>
                </a:solidFill>
                <a:latin typeface="Times New Roman"/>
                <a:ea typeface="Times New Roman"/>
              </a:rPr>
              <a:t>3</a:t>
            </a: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lang="ru-RU" sz="140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0" indent="0">
              <a:buNone/>
            </a:pP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</a:rPr>
              <a:t>(0,1 Н</a:t>
            </a: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);</a:t>
            </a:r>
            <a:endParaRPr lang="ru-RU" sz="1400" dirty="0">
              <a:latin typeface="Times New Roman"/>
              <a:ea typeface="Times New Roman"/>
            </a:endParaRPr>
          </a:p>
          <a:p>
            <a:pPr marL="0" indent="0">
              <a:buNone/>
            </a:pP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</a:rPr>
              <a:t>m – масса анализируемой пробы, г.</a:t>
            </a:r>
            <a:endParaRPr lang="ru-RU" sz="1400" dirty="0"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123728" y="2204864"/>
                <a:ext cx="3720890" cy="6805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spcBef>
                    <a:spcPct val="20000"/>
                  </a:spcBef>
                </a:pPr>
                <a:r>
                  <a:rPr lang="en-US" sz="24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ru-RU" sz="24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sz="2400" b="1">
                            <a:solidFill>
                              <a:prstClr val="black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0,00</m:t>
                        </m:r>
                        <m:r>
                          <m:rPr>
                            <m:nor/>
                          </m:rPr>
                          <a:rPr lang="ru-RU" sz="2400" b="1" i="0" smtClean="0">
                            <a:solidFill>
                              <a:prstClr val="black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4</m:t>
                        </m:r>
                        <m:r>
                          <m:rPr>
                            <m:nor/>
                          </m:rPr>
                          <a:rPr lang="en-US" sz="2400" b="1" i="0" smtClean="0">
                            <a:solidFill>
                              <a:prstClr val="black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9</m:t>
                        </m:r>
                        <m:r>
                          <m:rPr>
                            <m:nor/>
                          </m:rPr>
                          <a:rPr lang="ru-RU" sz="2400" b="1">
                            <a:solidFill>
                              <a:prstClr val="black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 х </m:t>
                        </m:r>
                        <m:r>
                          <m:rPr>
                            <m:nor/>
                          </m:rPr>
                          <a:rPr lang="ru-RU" sz="2400" b="1">
                            <a:solidFill>
                              <a:prstClr val="black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ru-RU" sz="2400" b="1">
                            <a:solidFill>
                              <a:prstClr val="black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 х К х 100</m:t>
                        </m:r>
                      </m:num>
                      <m:den>
                        <m:r>
                          <a:rPr lang="en-US" sz="2400" b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𝐦</m:t>
                        </m:r>
                      </m:den>
                    </m:f>
                  </m:oMath>
                </a14:m>
                <a:r>
                  <a:rPr lang="ru-RU" sz="24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%,</a:t>
                </a:r>
                <a:endParaRPr lang="ru-RU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2204864"/>
                <a:ext cx="3720890" cy="680571"/>
              </a:xfrm>
              <a:prstGeom prst="rect">
                <a:avLst/>
              </a:prstGeom>
              <a:blipFill rotWithShape="1">
                <a:blip r:embed="rId2"/>
                <a:stretch>
                  <a:fillRect l="-2455" r="-1473" b="-81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825274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000000"/>
                </a:solidFill>
                <a:latin typeface="Times New Roman"/>
                <a:ea typeface="Times New Roman"/>
              </a:rPr>
              <a:t>Определение щелочей на примере Ника-2</a:t>
            </a:r>
            <a:endParaRPr lang="ru-RU" sz="2800" dirty="0">
              <a:effectLst/>
              <a:latin typeface="Times New Roman"/>
              <a:ea typeface="Times New Roman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ru-RU" dirty="0"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</a:rPr>
              <a:t>V</a:t>
            </a: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</a:rPr>
              <a:t> – объем раствора соляной кислоты концентрации точно </a:t>
            </a: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с</a:t>
            </a:r>
            <a:r>
              <a:rPr lang="en-US" sz="14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HCl</a:t>
            </a: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= 0,1 моль/дм</a:t>
            </a:r>
            <a:r>
              <a:rPr lang="ru-RU" sz="1400" baseline="30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3</a:t>
            </a: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(0,1 Н), израсходованный </a:t>
            </a: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</a:rPr>
              <a:t>на титрование, см</a:t>
            </a:r>
            <a:r>
              <a:rPr lang="ru-RU" sz="1400" baseline="30000" dirty="0">
                <a:solidFill>
                  <a:srgbClr val="000000"/>
                </a:solidFill>
                <a:latin typeface="Times New Roman"/>
                <a:ea typeface="Times New Roman"/>
              </a:rPr>
              <a:t>3</a:t>
            </a: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</a:rPr>
              <a:t>;</a:t>
            </a:r>
            <a:endParaRPr lang="ru-RU" sz="1200" dirty="0">
              <a:latin typeface="Times New Roman"/>
              <a:ea typeface="Times New Roman"/>
            </a:endParaRPr>
          </a:p>
          <a:p>
            <a:pPr marL="0" indent="0">
              <a:buNone/>
            </a:pP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</a:rPr>
              <a:t>0,0040 – масса </a:t>
            </a:r>
            <a:r>
              <a:rPr lang="ru-RU" sz="1400" dirty="0" err="1">
                <a:solidFill>
                  <a:srgbClr val="000000"/>
                </a:solidFill>
                <a:latin typeface="Times New Roman"/>
                <a:ea typeface="Times New Roman"/>
              </a:rPr>
              <a:t>NaOH</a:t>
            </a: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</a:rPr>
              <a:t>, соответствующая 1 см</a:t>
            </a:r>
            <a:r>
              <a:rPr lang="ru-RU" sz="1400" baseline="30000" dirty="0">
                <a:solidFill>
                  <a:srgbClr val="000000"/>
                </a:solidFill>
                <a:latin typeface="Times New Roman"/>
                <a:ea typeface="Times New Roman"/>
              </a:rPr>
              <a:t>3</a:t>
            </a: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</a:rPr>
              <a:t> раствора </a:t>
            </a: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соляной </a:t>
            </a: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</a:rPr>
              <a:t>кислоты, концентрации точно с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ea typeface="Times New Roman"/>
              </a:rPr>
              <a:t>HCl</a:t>
            </a: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</a:rPr>
              <a:t> = 0,1 моль/дм</a:t>
            </a:r>
            <a:r>
              <a:rPr lang="ru-RU" sz="1400" baseline="30000" dirty="0">
                <a:solidFill>
                  <a:srgbClr val="000000"/>
                </a:solidFill>
                <a:latin typeface="Times New Roman"/>
                <a:ea typeface="Times New Roman"/>
              </a:rPr>
              <a:t>3</a:t>
            </a: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</a:rPr>
              <a:t> (0,1 Н</a:t>
            </a: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);</a:t>
            </a:r>
            <a:endParaRPr lang="ru-RU" sz="1200" dirty="0">
              <a:latin typeface="Times New Roman"/>
              <a:ea typeface="Times New Roman"/>
            </a:endParaRPr>
          </a:p>
          <a:p>
            <a:pPr marL="0" indent="0">
              <a:buNone/>
            </a:pP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</a:rPr>
              <a:t>K – поправочный коэффициент раствора соляной кислоты концентрации </a:t>
            </a:r>
            <a:r>
              <a:rPr lang="ru-RU" sz="14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сHCl</a:t>
            </a: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=0,1 </a:t>
            </a: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</a:rPr>
              <a:t>моль/дм</a:t>
            </a:r>
            <a:r>
              <a:rPr lang="ru-RU" sz="1400" baseline="30000" dirty="0">
                <a:solidFill>
                  <a:srgbClr val="000000"/>
                </a:solidFill>
                <a:latin typeface="Times New Roman"/>
                <a:ea typeface="Times New Roman"/>
              </a:rPr>
              <a:t>3</a:t>
            </a: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(0,1 </a:t>
            </a: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</a:rPr>
              <a:t>Н);</a:t>
            </a:r>
            <a:endParaRPr lang="ru-RU" sz="1200" dirty="0"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sz="1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m</a:t>
            </a: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</a:rPr>
              <a:t>– масса анализируемой пробы, г.</a:t>
            </a:r>
            <a:endParaRPr lang="ru-RU" sz="1400" dirty="0"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123728" y="2204864"/>
                <a:ext cx="3720890" cy="6805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spcBef>
                    <a:spcPct val="20000"/>
                  </a:spcBef>
                </a:pPr>
                <a:r>
                  <a:rPr lang="en-US" sz="24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ru-RU" sz="24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sz="2400" b="1">
                            <a:solidFill>
                              <a:prstClr val="black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0,00</m:t>
                        </m:r>
                        <m:r>
                          <m:rPr>
                            <m:nor/>
                          </m:rPr>
                          <a:rPr lang="ru-RU" sz="2400" b="1" i="0" smtClean="0">
                            <a:solidFill>
                              <a:prstClr val="black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40</m:t>
                        </m:r>
                        <m:r>
                          <m:rPr>
                            <m:nor/>
                          </m:rPr>
                          <a:rPr lang="ru-RU" sz="2400" b="1">
                            <a:solidFill>
                              <a:prstClr val="black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 х </m:t>
                        </m:r>
                        <m:r>
                          <m:rPr>
                            <m:nor/>
                          </m:rPr>
                          <a:rPr lang="ru-RU" sz="2400" b="1">
                            <a:solidFill>
                              <a:prstClr val="black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ru-RU" sz="2400" b="1">
                            <a:solidFill>
                              <a:prstClr val="black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 х К х 100</m:t>
                        </m:r>
                      </m:num>
                      <m:den>
                        <m:r>
                          <a:rPr lang="en-US" sz="2400" b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𝐦</m:t>
                        </m:r>
                      </m:den>
                    </m:f>
                  </m:oMath>
                </a14:m>
                <a:r>
                  <a:rPr lang="ru-RU" sz="24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%,</a:t>
                </a:r>
                <a:endParaRPr lang="ru-RU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2204864"/>
                <a:ext cx="3720890" cy="680571"/>
              </a:xfrm>
              <a:prstGeom prst="rect">
                <a:avLst/>
              </a:prstGeom>
              <a:blipFill rotWithShape="1">
                <a:blip r:embed="rId2"/>
                <a:stretch>
                  <a:fillRect l="-2455" r="-1473" b="-81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524004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8978"/>
            <a:ext cx="8229600" cy="4929411"/>
          </a:xfrm>
        </p:spPr>
        <p:txBody>
          <a:bodyPr>
            <a:normAutofit fontScale="25000" lnSpcReduction="20000"/>
          </a:bodyPr>
          <a:lstStyle/>
          <a:p>
            <a:pPr algn="r">
              <a:spcAft>
                <a:spcPts val="0"/>
              </a:spcAft>
              <a:tabLst>
                <a:tab pos="347345" algn="l"/>
                <a:tab pos="3429000" algn="l"/>
                <a:tab pos="5940425" algn="r"/>
              </a:tabLst>
            </a:pPr>
            <a:endParaRPr lang="ru-RU" sz="3600" dirty="0"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  <a:tabLst>
                <a:tab pos="347345" algn="l"/>
                <a:tab pos="3429000" algn="l"/>
                <a:tab pos="5940425" algn="r"/>
              </a:tabLst>
            </a:pPr>
            <a:r>
              <a:rPr lang="ru-RU" sz="5400" dirty="0">
                <a:latin typeface="Times New Roman"/>
                <a:ea typeface="Times New Roman"/>
              </a:rPr>
              <a:t> </a:t>
            </a:r>
            <a:r>
              <a:rPr lang="ru-RU" sz="4400" dirty="0">
                <a:latin typeface="Times New Roman"/>
                <a:ea typeface="Times New Roman"/>
              </a:rPr>
              <a:t> </a:t>
            </a:r>
            <a:r>
              <a:rPr lang="ru-RU" sz="4400" dirty="0" smtClean="0">
                <a:latin typeface="Times New Roman"/>
                <a:ea typeface="Times New Roman"/>
              </a:rPr>
              <a:t>                                                                                                                           УТВЕРЖДАЮ</a:t>
            </a:r>
            <a:r>
              <a:rPr lang="ru-RU" sz="4400" dirty="0">
                <a:latin typeface="Times New Roman"/>
                <a:ea typeface="Times New Roman"/>
              </a:rPr>
              <a:t>	</a:t>
            </a:r>
            <a:endParaRPr lang="ru-RU" sz="6000" dirty="0"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  <a:tabLst>
                <a:tab pos="347345" algn="l"/>
                <a:tab pos="3429000" algn="l"/>
              </a:tabLst>
            </a:pPr>
            <a:r>
              <a:rPr lang="ru-RU" sz="5400" dirty="0">
                <a:latin typeface="Times New Roman"/>
                <a:ea typeface="Times New Roman"/>
              </a:rPr>
              <a:t>                                                                                                  Заместитель Главного врача</a:t>
            </a:r>
            <a:endParaRPr lang="ru-RU" sz="6000" dirty="0"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  <a:tabLst>
                <a:tab pos="347345" algn="l"/>
                <a:tab pos="3429000" algn="l"/>
              </a:tabLst>
            </a:pPr>
            <a:r>
              <a:rPr lang="ru-RU" sz="5400" dirty="0">
                <a:latin typeface="Times New Roman"/>
                <a:ea typeface="Times New Roman"/>
              </a:rPr>
              <a:t>                                                                                                  ФБУЗ «Центр гигиены и эпидемиологии </a:t>
            </a:r>
            <a:endParaRPr lang="ru-RU" sz="6000" dirty="0"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  <a:tabLst>
                <a:tab pos="347345" algn="l"/>
                <a:tab pos="3429000" algn="l"/>
              </a:tabLst>
            </a:pPr>
            <a:r>
              <a:rPr lang="ru-RU" sz="5400" dirty="0">
                <a:latin typeface="Times New Roman"/>
                <a:ea typeface="Times New Roman"/>
              </a:rPr>
              <a:t>                                                                                                  в Республике Татарстан (Татарстан)»</a:t>
            </a:r>
            <a:endParaRPr lang="ru-RU" sz="6000" dirty="0"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  <a:tabLst>
                <a:tab pos="347345" algn="l"/>
              </a:tabLst>
            </a:pPr>
            <a:r>
              <a:rPr lang="ru-RU" sz="6000" b="1" dirty="0">
                <a:latin typeface="Times New Roman"/>
                <a:ea typeface="Times New Roman"/>
              </a:rPr>
              <a:t>                                                                                          ___________________ </a:t>
            </a:r>
            <a:r>
              <a:rPr lang="ru-RU" sz="5400" dirty="0" err="1">
                <a:latin typeface="Times New Roman"/>
                <a:ea typeface="Times New Roman"/>
              </a:rPr>
              <a:t>А.В.Чернышева</a:t>
            </a:r>
            <a:endParaRPr lang="ru-RU" sz="6000" dirty="0"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  <a:tabLst>
                <a:tab pos="347345" algn="l"/>
              </a:tabLst>
            </a:pPr>
            <a:r>
              <a:rPr lang="ru-RU" sz="5400" dirty="0">
                <a:latin typeface="Times New Roman"/>
                <a:ea typeface="Times New Roman"/>
              </a:rPr>
              <a:t>                                                                                                  24  сентября   2012 года.</a:t>
            </a:r>
            <a:endParaRPr lang="ru-RU" sz="5400" dirty="0" smtClean="0">
              <a:latin typeface="Times New Roman"/>
              <a:ea typeface="Times New Roman"/>
            </a:endParaRPr>
          </a:p>
          <a:p>
            <a:pPr marL="0" indent="0" algn="ctr">
              <a:spcAft>
                <a:spcPts val="0"/>
              </a:spcAft>
              <a:buNone/>
              <a:tabLst>
                <a:tab pos="347345" algn="l"/>
              </a:tabLst>
            </a:pPr>
            <a:endParaRPr lang="ru-RU" sz="5400" dirty="0">
              <a:latin typeface="Times New Roman"/>
              <a:ea typeface="Times New Roman"/>
            </a:endParaRPr>
          </a:p>
          <a:p>
            <a:pPr marL="0" indent="0" algn="ctr">
              <a:spcAft>
                <a:spcPts val="0"/>
              </a:spcAft>
              <a:buNone/>
              <a:tabLst>
                <a:tab pos="347345" algn="l"/>
              </a:tabLst>
            </a:pPr>
            <a:endParaRPr lang="ru-RU" sz="5400" dirty="0" smtClean="0">
              <a:latin typeface="Times New Roman"/>
              <a:ea typeface="Times New Roman"/>
            </a:endParaRPr>
          </a:p>
          <a:p>
            <a:pPr marL="0" indent="0" algn="ctr">
              <a:spcAft>
                <a:spcPts val="0"/>
              </a:spcAft>
              <a:buNone/>
              <a:tabLst>
                <a:tab pos="347345" algn="l"/>
              </a:tabLst>
            </a:pPr>
            <a:r>
              <a:rPr lang="ru-RU" sz="5400" dirty="0" smtClean="0">
                <a:latin typeface="Times New Roman"/>
                <a:ea typeface="Times New Roman"/>
              </a:rPr>
              <a:t>Отчёт</a:t>
            </a:r>
            <a:endParaRPr lang="ru-RU" sz="3600" dirty="0"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  <a:tabLst>
                <a:tab pos="347345" algn="l"/>
              </a:tabLst>
            </a:pPr>
            <a:r>
              <a:rPr lang="ru-RU" sz="5600" dirty="0">
                <a:latin typeface="Times New Roman"/>
                <a:ea typeface="Times New Roman"/>
              </a:rPr>
              <a:t>О внедрении метода определения активности дезинфицирующего средства согласно инструкции № 23/08  по применению  дезинфицирующего средства «Х</a:t>
            </a:r>
            <a:r>
              <a:rPr lang="ru-RU" sz="5600" b="1" dirty="0">
                <a:latin typeface="Times New Roman"/>
                <a:ea typeface="Times New Roman"/>
              </a:rPr>
              <a:t>ЛОРТАБ</a:t>
            </a:r>
            <a:r>
              <a:rPr lang="ru-RU" sz="5600" dirty="0">
                <a:latin typeface="Times New Roman"/>
                <a:ea typeface="Times New Roman"/>
              </a:rPr>
              <a:t>» </a:t>
            </a:r>
          </a:p>
          <a:p>
            <a:pPr marL="0" indent="0">
              <a:spcAft>
                <a:spcPts val="0"/>
              </a:spcAft>
              <a:buNone/>
              <a:tabLst>
                <a:tab pos="347345" algn="l"/>
              </a:tabLst>
            </a:pPr>
            <a:r>
              <a:rPr lang="ru-RU" sz="5600" dirty="0">
                <a:latin typeface="Times New Roman"/>
                <a:ea typeface="Times New Roman"/>
              </a:rPr>
              <a:t>ООО  «</a:t>
            </a:r>
            <a:r>
              <a:rPr lang="ru-RU" sz="5600" dirty="0" err="1">
                <a:latin typeface="Times New Roman"/>
                <a:ea typeface="Times New Roman"/>
              </a:rPr>
              <a:t>Самарово</a:t>
            </a:r>
            <a:r>
              <a:rPr lang="ru-RU" sz="5600" dirty="0">
                <a:latin typeface="Times New Roman"/>
                <a:ea typeface="Times New Roman"/>
              </a:rPr>
              <a:t>» </a:t>
            </a:r>
          </a:p>
          <a:p>
            <a:pPr marL="0" indent="0">
              <a:spcAft>
                <a:spcPts val="0"/>
              </a:spcAft>
              <a:buNone/>
              <a:tabLst>
                <a:tab pos="347345" algn="l"/>
              </a:tabLst>
            </a:pPr>
            <a:r>
              <a:rPr lang="ru-RU" sz="5600" dirty="0">
                <a:latin typeface="Times New Roman"/>
                <a:ea typeface="Times New Roman"/>
              </a:rPr>
              <a:t>      Метод определения содержания массовой доли активного хлора. Выделившийся йод титруют   раствором тиосульфата натрия, в присутствии крахмала, до </a:t>
            </a:r>
            <a:r>
              <a:rPr lang="ru-RU" sz="5600" dirty="0" err="1" smtClean="0">
                <a:latin typeface="Times New Roman"/>
                <a:ea typeface="Times New Roman"/>
              </a:rPr>
              <a:t>полногообесцвечивания</a:t>
            </a:r>
            <a:r>
              <a:rPr lang="ru-RU" sz="5600" dirty="0">
                <a:latin typeface="Times New Roman"/>
                <a:ea typeface="Times New Roman"/>
              </a:rPr>
              <a:t>. </a:t>
            </a:r>
          </a:p>
          <a:p>
            <a:pPr marL="0" indent="0">
              <a:spcAft>
                <a:spcPts val="0"/>
              </a:spcAft>
              <a:buNone/>
              <a:tabLst>
                <a:tab pos="347345" algn="l"/>
              </a:tabLst>
            </a:pPr>
            <a:r>
              <a:rPr lang="ru-RU" sz="5600" dirty="0">
                <a:latin typeface="Times New Roman"/>
                <a:ea typeface="Times New Roman"/>
              </a:rPr>
              <a:t>Контроль качества внедрения методики проводили по </a:t>
            </a:r>
            <a:r>
              <a:rPr lang="ru-RU" sz="5600" dirty="0" err="1">
                <a:latin typeface="Times New Roman"/>
                <a:ea typeface="Times New Roman"/>
              </a:rPr>
              <a:t>прецизионности</a:t>
            </a:r>
            <a:r>
              <a:rPr lang="ru-RU" sz="5600" dirty="0">
                <a:latin typeface="Times New Roman"/>
                <a:ea typeface="Times New Roman"/>
              </a:rPr>
              <a:t>.</a:t>
            </a:r>
          </a:p>
          <a:p>
            <a:pPr marL="0" indent="0">
              <a:spcAft>
                <a:spcPts val="0"/>
              </a:spcAft>
              <a:buNone/>
              <a:tabLst>
                <a:tab pos="347345" algn="l"/>
              </a:tabLst>
            </a:pPr>
            <a:r>
              <a:rPr lang="ru-RU" sz="5600" dirty="0">
                <a:latin typeface="Times New Roman"/>
                <a:ea typeface="Times New Roman"/>
              </a:rPr>
              <a:t>1. определения массовой доли активного хлора в пробе разными исполнителями; </a:t>
            </a:r>
          </a:p>
          <a:p>
            <a:pPr marL="0" indent="0">
              <a:spcAft>
                <a:spcPts val="0"/>
              </a:spcAft>
              <a:buNone/>
              <a:tabLst>
                <a:tab pos="347345" algn="l"/>
              </a:tabLst>
            </a:pPr>
            <a:r>
              <a:rPr lang="ru-RU" sz="5600" dirty="0">
                <a:latin typeface="Times New Roman"/>
                <a:ea typeface="Times New Roman"/>
              </a:rPr>
              <a:t>2. определения массовой доли активного хлора в пробе с интервалом времени равным шесть часов;  </a:t>
            </a:r>
          </a:p>
          <a:p>
            <a:pPr marL="0" indent="0">
              <a:spcAft>
                <a:spcPts val="0"/>
              </a:spcAft>
              <a:buNone/>
              <a:tabLst>
                <a:tab pos="347345" algn="l"/>
              </a:tabLst>
            </a:pPr>
            <a:r>
              <a:rPr lang="ru-RU" sz="5600" dirty="0">
                <a:latin typeface="Times New Roman"/>
                <a:ea typeface="Times New Roman"/>
              </a:rPr>
              <a:t>3. определения массовой доли активного хлора в пробе при смене тиосульфата натрия;  </a:t>
            </a:r>
          </a:p>
          <a:p>
            <a:pPr marL="0" indent="0">
              <a:spcAft>
                <a:spcPts val="0"/>
              </a:spcAft>
              <a:buNone/>
              <a:tabLst>
                <a:tab pos="347345" algn="l"/>
              </a:tabLst>
            </a:pPr>
            <a:r>
              <a:rPr lang="ru-RU" sz="5600" dirty="0" smtClean="0">
                <a:latin typeface="Times New Roman"/>
                <a:ea typeface="Times New Roman"/>
              </a:rPr>
              <a:t>4 </a:t>
            </a:r>
            <a:r>
              <a:rPr lang="ru-RU" sz="5600" dirty="0">
                <a:latin typeface="Times New Roman"/>
                <a:ea typeface="Times New Roman"/>
              </a:rPr>
              <a:t>определения массовой доли активного хлора в пробе при смене йодистого калия.</a:t>
            </a:r>
          </a:p>
          <a:p>
            <a:pPr marL="0" indent="0">
              <a:spcAft>
                <a:spcPts val="0"/>
              </a:spcAft>
              <a:buNone/>
              <a:tabLst>
                <a:tab pos="347345" algn="l"/>
              </a:tabLst>
            </a:pPr>
            <a:r>
              <a:rPr lang="ru-RU" sz="5600" dirty="0">
                <a:latin typeface="Times New Roman"/>
                <a:ea typeface="Times New Roman"/>
              </a:rPr>
              <a:t>             Алгоритм оперативного контроля процедуры анализа предусматривает:</a:t>
            </a:r>
          </a:p>
          <a:p>
            <a:pPr marL="0" indent="0">
              <a:spcAft>
                <a:spcPts val="0"/>
              </a:spcAft>
              <a:buNone/>
              <a:tabLst>
                <a:tab pos="347345" algn="l"/>
                <a:tab pos="685800" algn="l"/>
                <a:tab pos="800100" algn="l"/>
              </a:tabLst>
            </a:pPr>
            <a:r>
              <a:rPr lang="ru-RU" sz="5600" dirty="0">
                <a:latin typeface="Times New Roman"/>
                <a:ea typeface="Times New Roman"/>
              </a:rPr>
              <a:t>                   -  Получение результата контрольного измерения  Х</a:t>
            </a:r>
            <a:r>
              <a:rPr lang="ru-RU" sz="5600" baseline="-25000" dirty="0">
                <a:latin typeface="Times New Roman"/>
                <a:ea typeface="Times New Roman"/>
              </a:rPr>
              <a:t>11,</a:t>
            </a:r>
            <a:r>
              <a:rPr lang="ru-RU" sz="5600" dirty="0">
                <a:latin typeface="Times New Roman"/>
                <a:ea typeface="Times New Roman"/>
              </a:rPr>
              <a:t> Х</a:t>
            </a:r>
            <a:r>
              <a:rPr lang="ru-RU" sz="5600" baseline="-25000" dirty="0">
                <a:latin typeface="Times New Roman"/>
                <a:ea typeface="Times New Roman"/>
              </a:rPr>
              <a:t>12,</a:t>
            </a:r>
            <a:r>
              <a:rPr lang="ru-RU" sz="5600" dirty="0">
                <a:latin typeface="Times New Roman"/>
                <a:ea typeface="Times New Roman"/>
              </a:rPr>
              <a:t>Х</a:t>
            </a:r>
            <a:r>
              <a:rPr lang="ru-RU" sz="5600" baseline="-25000" dirty="0">
                <a:latin typeface="Times New Roman"/>
                <a:ea typeface="Times New Roman"/>
              </a:rPr>
              <a:t>13</a:t>
            </a:r>
            <a:r>
              <a:rPr lang="ru-RU" sz="5600" dirty="0">
                <a:latin typeface="Times New Roman"/>
                <a:ea typeface="Times New Roman"/>
              </a:rPr>
              <a:t> Х</a:t>
            </a:r>
            <a:r>
              <a:rPr lang="ru-RU" sz="5600" baseline="-25000" dirty="0">
                <a:latin typeface="Times New Roman"/>
                <a:ea typeface="Times New Roman"/>
              </a:rPr>
              <a:t>21,</a:t>
            </a:r>
            <a:r>
              <a:rPr lang="ru-RU" sz="5600" dirty="0">
                <a:latin typeface="Times New Roman"/>
                <a:ea typeface="Times New Roman"/>
              </a:rPr>
              <a:t> Х</a:t>
            </a:r>
            <a:r>
              <a:rPr lang="ru-RU" sz="5600" baseline="-25000" dirty="0">
                <a:latin typeface="Times New Roman"/>
                <a:ea typeface="Times New Roman"/>
              </a:rPr>
              <a:t>22,</a:t>
            </a:r>
            <a:r>
              <a:rPr lang="ru-RU" sz="5600" dirty="0">
                <a:latin typeface="Times New Roman"/>
                <a:ea typeface="Times New Roman"/>
              </a:rPr>
              <a:t> Х</a:t>
            </a:r>
            <a:r>
              <a:rPr lang="ru-RU" sz="5600" baseline="-25000" dirty="0">
                <a:latin typeface="Times New Roman"/>
                <a:ea typeface="Times New Roman"/>
              </a:rPr>
              <a:t>23</a:t>
            </a:r>
            <a:endParaRPr lang="ru-RU" sz="5600" dirty="0"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  <a:tabLst>
                <a:tab pos="347345" algn="l"/>
                <a:tab pos="685800" algn="l"/>
                <a:tab pos="800100" algn="l"/>
              </a:tabLst>
            </a:pPr>
            <a:r>
              <a:rPr lang="ru-RU" sz="5600" dirty="0">
                <a:latin typeface="Times New Roman"/>
                <a:ea typeface="Times New Roman"/>
              </a:rPr>
              <a:t>                   - Нахождение средних значений Хср</a:t>
            </a:r>
            <a:r>
              <a:rPr lang="ru-RU" sz="5600" baseline="-25000" dirty="0">
                <a:latin typeface="Times New Roman"/>
                <a:ea typeface="Times New Roman"/>
              </a:rPr>
              <a:t>1 </a:t>
            </a:r>
            <a:r>
              <a:rPr lang="ru-RU" sz="5600" dirty="0">
                <a:latin typeface="Times New Roman"/>
                <a:ea typeface="Times New Roman"/>
              </a:rPr>
              <a:t>и Хср</a:t>
            </a:r>
            <a:r>
              <a:rPr lang="ru-RU" sz="5600" baseline="-25000" dirty="0">
                <a:latin typeface="Times New Roman"/>
                <a:ea typeface="Times New Roman"/>
              </a:rPr>
              <a:t>2</a:t>
            </a:r>
            <a:endParaRPr lang="ru-RU" sz="5600" dirty="0"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  <a:tabLst>
                <a:tab pos="347345" algn="l"/>
                <a:tab pos="685800" algn="l"/>
                <a:tab pos="800100" algn="l"/>
              </a:tabLst>
            </a:pPr>
            <a:r>
              <a:rPr lang="ru-RU" sz="5600" dirty="0">
                <a:latin typeface="Times New Roman"/>
                <a:ea typeface="Times New Roman"/>
              </a:rPr>
              <a:t>                   - Сравнивание значений </a:t>
            </a:r>
            <a:r>
              <a:rPr lang="ru-RU" sz="5600" dirty="0" smtClean="0">
                <a:latin typeface="Times New Roman"/>
                <a:ea typeface="Times New Roman"/>
              </a:rPr>
              <a:t>/Х</a:t>
            </a:r>
            <a:r>
              <a:rPr lang="ru-RU" sz="5600" baseline="-25000" dirty="0" smtClean="0">
                <a:latin typeface="Times New Roman"/>
                <a:ea typeface="Times New Roman"/>
              </a:rPr>
              <a:t> </a:t>
            </a:r>
            <a:r>
              <a:rPr lang="en-US" sz="5600" baseline="-25000" dirty="0">
                <a:latin typeface="Times New Roman"/>
                <a:ea typeface="Times New Roman"/>
              </a:rPr>
              <a:t>ma</a:t>
            </a:r>
            <a:r>
              <a:rPr lang="ru-RU" sz="5600" baseline="-25000" dirty="0">
                <a:latin typeface="Times New Roman"/>
                <a:ea typeface="Times New Roman"/>
              </a:rPr>
              <a:t>x </a:t>
            </a:r>
            <a:r>
              <a:rPr lang="ru-RU" sz="5600" dirty="0">
                <a:latin typeface="Times New Roman"/>
                <a:ea typeface="Times New Roman"/>
              </a:rPr>
              <a:t>- Х</a:t>
            </a:r>
            <a:r>
              <a:rPr lang="ru-RU" sz="5600" baseline="-25000" dirty="0">
                <a:latin typeface="Times New Roman"/>
                <a:ea typeface="Times New Roman"/>
              </a:rPr>
              <a:t> </a:t>
            </a:r>
            <a:r>
              <a:rPr lang="en-US" sz="5600" baseline="-25000" dirty="0" smtClean="0">
                <a:latin typeface="Times New Roman"/>
                <a:ea typeface="Times New Roman"/>
              </a:rPr>
              <a:t>min</a:t>
            </a:r>
            <a:r>
              <a:rPr lang="ru-RU" sz="5600" dirty="0" smtClean="0">
                <a:latin typeface="Times New Roman"/>
                <a:ea typeface="Times New Roman"/>
              </a:rPr>
              <a:t>/ с </a:t>
            </a:r>
            <a:r>
              <a:rPr lang="ru-RU" sz="5600" dirty="0">
                <a:latin typeface="Times New Roman"/>
                <a:ea typeface="Times New Roman"/>
              </a:rPr>
              <a:t>величиной </a:t>
            </a:r>
            <a:r>
              <a:rPr lang="en-US" sz="5600" dirty="0">
                <a:latin typeface="Times New Roman"/>
                <a:ea typeface="Times New Roman"/>
              </a:rPr>
              <a:t>r</a:t>
            </a:r>
            <a:r>
              <a:rPr lang="ru-RU" sz="5600" dirty="0">
                <a:latin typeface="Times New Roman"/>
                <a:ea typeface="Times New Roman"/>
              </a:rPr>
              <a:t>.</a:t>
            </a:r>
          </a:p>
          <a:p>
            <a:pPr marL="0" indent="0">
              <a:spcAft>
                <a:spcPts val="0"/>
              </a:spcAft>
              <a:buNone/>
              <a:tabLst>
                <a:tab pos="347345" algn="l"/>
                <a:tab pos="685800" algn="l"/>
                <a:tab pos="800100" algn="l"/>
              </a:tabLst>
            </a:pPr>
            <a:r>
              <a:rPr lang="ru-RU" sz="5600" dirty="0">
                <a:latin typeface="Times New Roman"/>
                <a:ea typeface="Times New Roman"/>
              </a:rPr>
              <a:t>                   - Сравнивание значений </a:t>
            </a:r>
            <a:r>
              <a:rPr lang="ru-RU" sz="5600" dirty="0" smtClean="0">
                <a:latin typeface="Times New Roman"/>
                <a:ea typeface="Times New Roman"/>
              </a:rPr>
              <a:t>/Хср</a:t>
            </a:r>
            <a:r>
              <a:rPr lang="ru-RU" sz="5600" baseline="-25000" dirty="0" smtClean="0">
                <a:latin typeface="Times New Roman"/>
                <a:ea typeface="Times New Roman"/>
              </a:rPr>
              <a:t>1</a:t>
            </a:r>
            <a:r>
              <a:rPr lang="ru-RU" sz="5600" dirty="0" smtClean="0">
                <a:latin typeface="Times New Roman"/>
                <a:ea typeface="Times New Roman"/>
              </a:rPr>
              <a:t>- Хср</a:t>
            </a:r>
            <a:r>
              <a:rPr lang="ru-RU" sz="5600" baseline="-25000" dirty="0" smtClean="0">
                <a:latin typeface="Times New Roman"/>
                <a:ea typeface="Times New Roman"/>
              </a:rPr>
              <a:t>2</a:t>
            </a:r>
            <a:r>
              <a:rPr lang="ru-RU" sz="5600" dirty="0" smtClean="0">
                <a:latin typeface="Times New Roman"/>
                <a:ea typeface="Times New Roman"/>
              </a:rPr>
              <a:t>/ с </a:t>
            </a:r>
            <a:r>
              <a:rPr lang="ru-RU" sz="5600" dirty="0">
                <a:latin typeface="Times New Roman"/>
                <a:ea typeface="Times New Roman"/>
              </a:rPr>
              <a:t>величиной </a:t>
            </a:r>
            <a:r>
              <a:rPr lang="en-US" sz="5600" dirty="0">
                <a:latin typeface="Times New Roman"/>
                <a:ea typeface="Times New Roman"/>
              </a:rPr>
              <a:t>R</a:t>
            </a:r>
            <a:endParaRPr lang="ru-RU" sz="5600" dirty="0"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  <a:tabLst>
                <a:tab pos="347345" algn="l"/>
                <a:tab pos="933450" algn="l"/>
                <a:tab pos="2969895" algn="ctr"/>
              </a:tabLst>
            </a:pPr>
            <a:r>
              <a:rPr lang="ru-RU" sz="5600" dirty="0">
                <a:latin typeface="Times New Roman"/>
                <a:ea typeface="Times New Roman"/>
              </a:rPr>
              <a:t>Погрешность контрольного определения признают удовлетворительной если:</a:t>
            </a:r>
          </a:p>
          <a:p>
            <a:pPr marL="0" indent="0" algn="ctr">
              <a:spcAft>
                <a:spcPts val="0"/>
              </a:spcAft>
              <a:buNone/>
              <a:tabLst>
                <a:tab pos="347345" algn="l"/>
                <a:tab pos="933450" algn="l"/>
                <a:tab pos="2969895" algn="ctr"/>
              </a:tabLst>
            </a:pPr>
            <a:r>
              <a:rPr lang="ru-RU" sz="5600" dirty="0" smtClean="0">
                <a:latin typeface="Times New Roman"/>
                <a:ea typeface="Times New Roman"/>
              </a:rPr>
              <a:t>/Х</a:t>
            </a:r>
            <a:r>
              <a:rPr lang="ru-RU" sz="5600" baseline="-25000" dirty="0" smtClean="0">
                <a:latin typeface="Times New Roman"/>
                <a:ea typeface="Times New Roman"/>
              </a:rPr>
              <a:t> </a:t>
            </a:r>
            <a:r>
              <a:rPr lang="en-US" sz="5600" baseline="-25000" dirty="0">
                <a:latin typeface="Times New Roman"/>
                <a:ea typeface="Times New Roman"/>
              </a:rPr>
              <a:t>ma</a:t>
            </a:r>
            <a:r>
              <a:rPr lang="ru-RU" sz="5600" baseline="-25000" dirty="0">
                <a:latin typeface="Times New Roman"/>
                <a:ea typeface="Times New Roman"/>
              </a:rPr>
              <a:t>x </a:t>
            </a:r>
            <a:r>
              <a:rPr lang="ru-RU" sz="5600" dirty="0">
                <a:latin typeface="Times New Roman"/>
                <a:ea typeface="Times New Roman"/>
              </a:rPr>
              <a:t>- Х</a:t>
            </a:r>
            <a:r>
              <a:rPr lang="ru-RU" sz="5600" baseline="-25000" dirty="0">
                <a:latin typeface="Times New Roman"/>
                <a:ea typeface="Times New Roman"/>
              </a:rPr>
              <a:t> </a:t>
            </a:r>
            <a:r>
              <a:rPr lang="en-US" sz="5600" baseline="-25000" dirty="0" smtClean="0">
                <a:latin typeface="Times New Roman"/>
                <a:ea typeface="Times New Roman"/>
              </a:rPr>
              <a:t>min</a:t>
            </a:r>
            <a:r>
              <a:rPr lang="ru-RU" sz="5600" dirty="0" smtClean="0">
                <a:latin typeface="Times New Roman"/>
                <a:ea typeface="Times New Roman"/>
              </a:rPr>
              <a:t>/≤ </a:t>
            </a:r>
            <a:r>
              <a:rPr lang="en-US" sz="5600" dirty="0">
                <a:latin typeface="Times New Roman"/>
                <a:ea typeface="Times New Roman"/>
              </a:rPr>
              <a:t>r</a:t>
            </a:r>
            <a:r>
              <a:rPr lang="ru-RU" sz="5600" dirty="0">
                <a:latin typeface="Times New Roman"/>
                <a:ea typeface="Times New Roman"/>
              </a:rPr>
              <a:t> </a:t>
            </a:r>
          </a:p>
          <a:p>
            <a:pPr marL="0" indent="0" algn="ctr">
              <a:spcAft>
                <a:spcPts val="0"/>
              </a:spcAft>
              <a:buNone/>
              <a:tabLst>
                <a:tab pos="347345" algn="l"/>
                <a:tab pos="933450" algn="l"/>
                <a:tab pos="2969895" algn="ctr"/>
              </a:tabLst>
            </a:pPr>
            <a:r>
              <a:rPr lang="ru-RU" sz="5600" dirty="0">
                <a:latin typeface="Times New Roman"/>
                <a:ea typeface="Times New Roman"/>
              </a:rPr>
              <a:t>/Хср</a:t>
            </a:r>
            <a:r>
              <a:rPr lang="ru-RU" sz="5600" baseline="-25000" dirty="0">
                <a:latin typeface="Times New Roman"/>
                <a:ea typeface="Times New Roman"/>
              </a:rPr>
              <a:t>1</a:t>
            </a:r>
            <a:r>
              <a:rPr lang="ru-RU" sz="5600" dirty="0">
                <a:latin typeface="Times New Roman"/>
                <a:ea typeface="Times New Roman"/>
              </a:rPr>
              <a:t>- Хср</a:t>
            </a:r>
            <a:r>
              <a:rPr lang="ru-RU" sz="5600" baseline="-25000" dirty="0">
                <a:latin typeface="Times New Roman"/>
                <a:ea typeface="Times New Roman"/>
              </a:rPr>
              <a:t>2</a:t>
            </a:r>
            <a:r>
              <a:rPr lang="ru-RU" sz="5600" dirty="0">
                <a:latin typeface="Times New Roman"/>
                <a:ea typeface="Times New Roman"/>
              </a:rPr>
              <a:t>/ &lt; </a:t>
            </a:r>
            <a:r>
              <a:rPr lang="en-US" sz="5600" dirty="0">
                <a:latin typeface="Times New Roman"/>
                <a:ea typeface="Times New Roman"/>
              </a:rPr>
              <a:t>R</a:t>
            </a:r>
            <a:r>
              <a:rPr lang="ru-RU" sz="5600" dirty="0">
                <a:latin typeface="Times New Roman"/>
                <a:ea typeface="Times New Roman"/>
              </a:rPr>
              <a:t>, где</a:t>
            </a:r>
          </a:p>
          <a:p>
            <a:pPr marL="0" indent="0">
              <a:spcAft>
                <a:spcPts val="0"/>
              </a:spcAft>
              <a:buNone/>
              <a:tabLst>
                <a:tab pos="347345" algn="l"/>
              </a:tabLst>
            </a:pPr>
            <a:r>
              <a:rPr lang="en-US" sz="5600" dirty="0">
                <a:latin typeface="Times New Roman"/>
                <a:ea typeface="Times New Roman"/>
              </a:rPr>
              <a:t>r</a:t>
            </a:r>
            <a:r>
              <a:rPr lang="ru-RU" sz="5600" dirty="0">
                <a:latin typeface="Times New Roman"/>
                <a:ea typeface="Times New Roman"/>
              </a:rPr>
              <a:t> – абсолютное допустимое расхождение между тремя параллельными,</a:t>
            </a:r>
          </a:p>
          <a:p>
            <a:pPr marL="0" indent="0" algn="ctr">
              <a:spcAft>
                <a:spcPts val="0"/>
              </a:spcAft>
              <a:buNone/>
              <a:tabLst>
                <a:tab pos="347345" algn="l"/>
              </a:tabLst>
            </a:pPr>
            <a:r>
              <a:rPr lang="en-US" sz="5600" dirty="0">
                <a:latin typeface="Times New Roman"/>
                <a:ea typeface="Times New Roman"/>
              </a:rPr>
              <a:t>R</a:t>
            </a:r>
            <a:r>
              <a:rPr lang="ru-RU" sz="5600" dirty="0">
                <a:latin typeface="Times New Roman"/>
                <a:ea typeface="Times New Roman"/>
              </a:rPr>
              <a:t> =1,4* </a:t>
            </a:r>
            <a:r>
              <a:rPr lang="en-US" sz="5600" dirty="0">
                <a:latin typeface="Times New Roman"/>
                <a:ea typeface="Times New Roman"/>
              </a:rPr>
              <a:t>r</a:t>
            </a:r>
            <a:endParaRPr lang="ru-RU" sz="5600" dirty="0"/>
          </a:p>
        </p:txBody>
      </p:sp>
    </p:spTree>
    <p:extLst>
      <p:ext uri="{BB962C8B-B14F-4D97-AF65-F5344CB8AC3E}">
        <p14:creationId xmlns:p14="http://schemas.microsoft.com/office/powerpoint/2010/main" val="211675138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7843241"/>
              </p:ext>
            </p:extLst>
          </p:nvPr>
        </p:nvGraphicFramePr>
        <p:xfrm>
          <a:off x="755576" y="1700808"/>
          <a:ext cx="7488832" cy="391781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32048"/>
                <a:gridCol w="504056"/>
                <a:gridCol w="504056"/>
                <a:gridCol w="504056"/>
                <a:gridCol w="576064"/>
                <a:gridCol w="504056"/>
                <a:gridCol w="504056"/>
                <a:gridCol w="504056"/>
                <a:gridCol w="504056"/>
                <a:gridCol w="587817"/>
                <a:gridCol w="506095"/>
                <a:gridCol w="706288"/>
                <a:gridCol w="504056"/>
                <a:gridCol w="648072"/>
              </a:tblGrid>
              <a:tr h="5040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№ п/п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r>
                        <a:rPr lang="ru-RU" sz="1400" baseline="-25000">
                          <a:effectLst/>
                          <a:latin typeface="Times New Roman"/>
                          <a:ea typeface="Times New Roman"/>
                        </a:rPr>
                        <a:t>11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r>
                        <a:rPr lang="ru-RU" sz="1400" baseline="-25000" dirty="0">
                          <a:effectLst/>
                          <a:latin typeface="Times New Roman"/>
                          <a:ea typeface="Times New Roman"/>
                        </a:rPr>
                        <a:t>12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r>
                        <a:rPr lang="ru-RU" sz="1400" baseline="-25000">
                          <a:effectLst/>
                          <a:latin typeface="Times New Roman"/>
                          <a:ea typeface="Times New Roman"/>
                        </a:rPr>
                        <a:t>13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r>
                        <a:rPr lang="en-US" sz="1400" baseline="-25000" dirty="0">
                          <a:effectLst/>
                          <a:latin typeface="Times New Roman"/>
                          <a:ea typeface="Times New Roman"/>
                        </a:rPr>
                        <a:t>ma</a:t>
                      </a:r>
                      <a:r>
                        <a:rPr lang="ru-RU" sz="1400" baseline="-25000" dirty="0">
                          <a:effectLst/>
                          <a:latin typeface="Times New Roman"/>
                          <a:ea typeface="Times New Roman"/>
                        </a:rPr>
                        <a:t>x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-Х</a:t>
                      </a:r>
                      <a:r>
                        <a:rPr lang="en-US" sz="1400" baseline="-25000" dirty="0">
                          <a:effectLst/>
                          <a:latin typeface="Times New Roman"/>
                          <a:ea typeface="Times New Roman"/>
                        </a:rPr>
                        <a:t>min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Хср</a:t>
                      </a:r>
                      <a:r>
                        <a:rPr lang="ru-RU" sz="1400" baseline="-25000" dirty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r>
                        <a:rPr lang="ru-RU" sz="1400" baseline="-25000" dirty="0">
                          <a:effectLst/>
                          <a:latin typeface="Times New Roman"/>
                          <a:ea typeface="Times New Roman"/>
                        </a:rPr>
                        <a:t>21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r>
                        <a:rPr lang="ru-RU" sz="1400" baseline="-25000" dirty="0">
                          <a:effectLst/>
                          <a:latin typeface="Times New Roman"/>
                          <a:ea typeface="Times New Roman"/>
                        </a:rPr>
                        <a:t>22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 Х</a:t>
                      </a:r>
                      <a:r>
                        <a:rPr lang="ru-RU" sz="1400" baseline="-25000" dirty="0">
                          <a:effectLst/>
                          <a:latin typeface="Times New Roman"/>
                          <a:ea typeface="Times New Roman"/>
                        </a:rPr>
                        <a:t>23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r>
                        <a:rPr lang="en-US" sz="1400" baseline="-25000" dirty="0">
                          <a:effectLst/>
                          <a:latin typeface="Times New Roman"/>
                          <a:ea typeface="Times New Roman"/>
                        </a:rPr>
                        <a:t>ma</a:t>
                      </a:r>
                      <a:r>
                        <a:rPr lang="ru-RU" sz="1400" baseline="-25000" dirty="0">
                          <a:effectLst/>
                          <a:latin typeface="Times New Roman"/>
                          <a:ea typeface="Times New Roman"/>
                        </a:rPr>
                        <a:t>x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-Х</a:t>
                      </a:r>
                      <a:r>
                        <a:rPr lang="en-US" sz="1400" baseline="-25000" dirty="0">
                          <a:effectLst/>
                          <a:latin typeface="Times New Roman"/>
                          <a:ea typeface="Times New Roman"/>
                        </a:rPr>
                        <a:t>min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Хср</a:t>
                      </a:r>
                      <a:r>
                        <a:rPr lang="ru-RU" sz="1400" baseline="-25000" dirty="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Хср</a:t>
                      </a:r>
                      <a:r>
                        <a:rPr lang="ru-RU" sz="1400" baseline="-25000" dirty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- Хср</a:t>
                      </a:r>
                      <a:r>
                        <a:rPr lang="ru-RU" sz="1400" baseline="-25000" dirty="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R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r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48,7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49,6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48,7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0,9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49,0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50,6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49,6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48,7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49,6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0,6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11,2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8,0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51,5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50,6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49,6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50,6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47,7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49,6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48,7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48,7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11,2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8,0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47,7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46,7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48,7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2,0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47,7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45,8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44,8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43,9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44,8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2,9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11,2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8,0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42,9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42,0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41,0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42,0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40,1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41,0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42,0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41,0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11,2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8,0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48,7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47,7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46,7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2,0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47,7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49,6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50,6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51,5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50,6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2,9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11,2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8,0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42,0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41,0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40,1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41,0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42,9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42,0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43,9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42,9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11,2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8,0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46,7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45,8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44,8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45,8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44,8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43,9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42,9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43,9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11,2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8,0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48,7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49,6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50,6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1,9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49,6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47,7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46,7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45,8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1,9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46,7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2,9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11,2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8,0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198218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6048672"/>
          </a:xfrm>
        </p:spPr>
        <p:txBody>
          <a:bodyPr>
            <a:normAutofit fontScale="25000" lnSpcReduction="20000"/>
          </a:bodyPr>
          <a:lstStyle/>
          <a:p>
            <a:pPr marL="3543300" indent="0" algn="just">
              <a:spcAft>
                <a:spcPts val="0"/>
              </a:spcAft>
              <a:buNone/>
            </a:pPr>
            <a:r>
              <a:rPr lang="ru-RU" sz="1200" dirty="0" smtClean="0">
                <a:latin typeface="Times New Roman"/>
                <a:ea typeface="Times New Roman"/>
              </a:rPr>
              <a:t>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ru-RU" sz="3000" dirty="0" smtClean="0">
                <a:latin typeface="Times New Roman"/>
                <a:ea typeface="Times New Roman"/>
              </a:rPr>
              <a:t>УТВЕРЖДАЮ</a:t>
            </a:r>
            <a:r>
              <a:rPr lang="ru-RU" sz="3000" dirty="0">
                <a:latin typeface="Times New Roman"/>
                <a:ea typeface="Times New Roman"/>
              </a:rPr>
              <a:t>»</a:t>
            </a:r>
          </a:p>
          <a:p>
            <a:pPr marL="3543300" indent="0" algn="just">
              <a:spcAft>
                <a:spcPts val="0"/>
              </a:spcAft>
              <a:buNone/>
            </a:pPr>
            <a:r>
              <a:rPr lang="ru-RU" sz="4800" dirty="0" smtClean="0">
                <a:latin typeface="Times New Roman"/>
                <a:ea typeface="Times New Roman"/>
              </a:rPr>
              <a:t>                                                       Руководитель </a:t>
            </a:r>
            <a:r>
              <a:rPr lang="ru-RU" sz="4800" dirty="0">
                <a:latin typeface="Times New Roman"/>
                <a:ea typeface="Times New Roman"/>
              </a:rPr>
              <a:t>ИЛЦ,</a:t>
            </a:r>
          </a:p>
          <a:p>
            <a:pPr marL="3543300" indent="0" algn="just">
              <a:spcAft>
                <a:spcPts val="0"/>
              </a:spcAft>
              <a:buNone/>
            </a:pPr>
            <a:r>
              <a:rPr lang="ru-RU" sz="4800" dirty="0" smtClean="0">
                <a:latin typeface="Times New Roman"/>
                <a:ea typeface="Times New Roman"/>
              </a:rPr>
              <a:t>                                                       заместитель </a:t>
            </a:r>
            <a:r>
              <a:rPr lang="ru-RU" sz="4800" dirty="0">
                <a:latin typeface="Times New Roman"/>
                <a:ea typeface="Times New Roman"/>
              </a:rPr>
              <a:t>главного врача ФБУЗ </a:t>
            </a:r>
          </a:p>
          <a:p>
            <a:pPr marL="3543300" indent="0" algn="just">
              <a:spcAft>
                <a:spcPts val="0"/>
              </a:spcAft>
              <a:buNone/>
            </a:pPr>
            <a:r>
              <a:rPr lang="ru-RU" sz="4800" dirty="0" smtClean="0">
                <a:latin typeface="Times New Roman"/>
                <a:ea typeface="Times New Roman"/>
              </a:rPr>
              <a:t>                                                       «</a:t>
            </a:r>
            <a:r>
              <a:rPr lang="ru-RU" sz="4800" dirty="0">
                <a:latin typeface="Times New Roman"/>
                <a:ea typeface="Times New Roman"/>
              </a:rPr>
              <a:t>Центр гигиены и эпидемиологии в </a:t>
            </a:r>
          </a:p>
          <a:p>
            <a:pPr marL="3543300" indent="0" algn="just">
              <a:spcAft>
                <a:spcPts val="0"/>
              </a:spcAft>
              <a:buNone/>
            </a:pPr>
            <a:r>
              <a:rPr lang="ru-RU" sz="4800" dirty="0" smtClean="0">
                <a:latin typeface="Times New Roman"/>
                <a:ea typeface="Times New Roman"/>
              </a:rPr>
              <a:t>                                                        Республике </a:t>
            </a:r>
            <a:r>
              <a:rPr lang="ru-RU" sz="4800" dirty="0">
                <a:latin typeface="Times New Roman"/>
                <a:ea typeface="Times New Roman"/>
              </a:rPr>
              <a:t>Татарстан (Татарстан)»</a:t>
            </a:r>
          </a:p>
          <a:p>
            <a:pPr marL="3543300" indent="0" algn="just">
              <a:spcAft>
                <a:spcPts val="0"/>
              </a:spcAft>
              <a:buNone/>
            </a:pPr>
            <a:r>
              <a:rPr lang="ru-RU" sz="4800" dirty="0">
                <a:latin typeface="Times New Roman"/>
                <a:ea typeface="Times New Roman"/>
              </a:rPr>
              <a:t> </a:t>
            </a:r>
          </a:p>
          <a:p>
            <a:pPr marL="3543300" indent="0" algn="just">
              <a:spcAft>
                <a:spcPts val="0"/>
              </a:spcAft>
              <a:buNone/>
            </a:pPr>
            <a:r>
              <a:rPr lang="ru-RU" sz="4800" dirty="0" smtClean="0">
                <a:latin typeface="Times New Roman"/>
                <a:ea typeface="Times New Roman"/>
              </a:rPr>
              <a:t>                                                        ________________ </a:t>
            </a:r>
            <a:r>
              <a:rPr lang="ru-RU" sz="4800" dirty="0">
                <a:latin typeface="Times New Roman"/>
                <a:ea typeface="Times New Roman"/>
              </a:rPr>
              <a:t>А.В. Чернышева</a:t>
            </a:r>
          </a:p>
          <a:p>
            <a:pPr marL="3543300" indent="0" algn="just">
              <a:spcAft>
                <a:spcPts val="0"/>
              </a:spcAft>
              <a:buNone/>
            </a:pPr>
            <a:r>
              <a:rPr lang="ru-RU" sz="4800" dirty="0" smtClean="0">
                <a:latin typeface="Times New Roman"/>
                <a:ea typeface="Times New Roman"/>
              </a:rPr>
              <a:t>                                                             «</a:t>
            </a:r>
            <a:r>
              <a:rPr lang="ru-RU" sz="4800" dirty="0">
                <a:latin typeface="Times New Roman"/>
                <a:ea typeface="Times New Roman"/>
              </a:rPr>
              <a:t>5»  июня  2013 г.</a:t>
            </a:r>
          </a:p>
          <a:p>
            <a:pPr marL="0" indent="0" algn="ctr">
              <a:spcAft>
                <a:spcPts val="0"/>
              </a:spcAft>
              <a:buNone/>
              <a:tabLst>
                <a:tab pos="347345" algn="l"/>
              </a:tabLst>
            </a:pPr>
            <a:r>
              <a:rPr lang="ru-RU" sz="5400" dirty="0">
                <a:latin typeface="Times New Roman"/>
                <a:ea typeface="Times New Roman"/>
              </a:rPr>
              <a:t>Отчёт</a:t>
            </a:r>
            <a:endParaRPr lang="ru-RU" sz="3600" dirty="0">
              <a:latin typeface="Times New Roman"/>
              <a:ea typeface="Times New Roman"/>
            </a:endParaRPr>
          </a:p>
          <a:p>
            <a:pPr marL="0" indent="0" algn="ctr">
              <a:spcAft>
                <a:spcPts val="0"/>
              </a:spcAft>
              <a:buNone/>
              <a:tabLst>
                <a:tab pos="347345" algn="l"/>
              </a:tabLst>
            </a:pPr>
            <a:r>
              <a:rPr lang="en-US" sz="3600" dirty="0">
                <a:latin typeface="Times New Roman"/>
                <a:ea typeface="Times New Roman"/>
              </a:rPr>
              <a:t> </a:t>
            </a:r>
            <a:endParaRPr lang="ru-RU" sz="3600" dirty="0"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4800" dirty="0">
                <a:latin typeface="Times New Roman"/>
                <a:ea typeface="Times New Roman"/>
              </a:rPr>
              <a:t>О внедрении метода определения активности дезинфицирующего средства </a:t>
            </a:r>
          </a:p>
          <a:p>
            <a:pPr marL="0" indent="0">
              <a:spcAft>
                <a:spcPts val="0"/>
              </a:spcAft>
              <a:buNone/>
              <a:tabLst>
                <a:tab pos="347345" algn="l"/>
              </a:tabLst>
            </a:pPr>
            <a:r>
              <a:rPr lang="ru-RU" sz="4800" dirty="0">
                <a:latin typeface="Times New Roman"/>
                <a:ea typeface="Times New Roman"/>
              </a:rPr>
              <a:t>«</a:t>
            </a:r>
            <a:r>
              <a:rPr lang="ru-RU" sz="4800" b="1" dirty="0" err="1">
                <a:latin typeface="Times New Roman"/>
                <a:ea typeface="Times New Roman"/>
              </a:rPr>
              <a:t>Эмовекс</a:t>
            </a:r>
            <a:r>
              <a:rPr lang="ru-RU" sz="4800" dirty="0">
                <a:latin typeface="Times New Roman"/>
                <a:ea typeface="Times New Roman"/>
              </a:rPr>
              <a:t>» согласно  инструкции  по применению средства дезинфицирующего </a:t>
            </a:r>
          </a:p>
          <a:p>
            <a:pPr marL="0" indent="0">
              <a:spcAft>
                <a:spcPts val="0"/>
              </a:spcAft>
              <a:buNone/>
              <a:tabLst>
                <a:tab pos="347345" algn="l"/>
              </a:tabLst>
            </a:pPr>
            <a:r>
              <a:rPr lang="ru-RU" sz="4800" dirty="0">
                <a:latin typeface="Times New Roman"/>
                <a:ea typeface="Times New Roman"/>
              </a:rPr>
              <a:t>«</a:t>
            </a:r>
            <a:r>
              <a:rPr lang="ru-RU" sz="4800" b="1" dirty="0" err="1">
                <a:latin typeface="Times New Roman"/>
                <a:ea typeface="Times New Roman"/>
              </a:rPr>
              <a:t>Эмовекс</a:t>
            </a:r>
            <a:r>
              <a:rPr lang="ru-RU" sz="4800" b="1" dirty="0">
                <a:latin typeface="Times New Roman"/>
                <a:ea typeface="Times New Roman"/>
              </a:rPr>
              <a:t>»</a:t>
            </a:r>
            <a:r>
              <a:rPr lang="ru-RU" sz="4800" dirty="0">
                <a:latin typeface="Times New Roman"/>
                <a:ea typeface="Times New Roman"/>
              </a:rPr>
              <a:t> (изготовитель ООО «МАРКОПУЛ КЕМИКС», Россия) для обеззараживания воды плавательных бассейнов.      </a:t>
            </a:r>
          </a:p>
          <a:p>
            <a:pPr marL="0" indent="0">
              <a:spcAft>
                <a:spcPts val="0"/>
              </a:spcAft>
              <a:buNone/>
              <a:tabLst>
                <a:tab pos="347345" algn="l"/>
              </a:tabLst>
            </a:pPr>
            <a:r>
              <a:rPr lang="ru-RU" sz="4800" dirty="0">
                <a:latin typeface="Times New Roman"/>
                <a:ea typeface="Times New Roman"/>
              </a:rPr>
              <a:t>    Метод определения содержания массовой доли  активного хлора в концентрате проводят   титриметрическим  методом.  К пробе прибавляют раствор  йодистого калия и раствор серной кислоты, перемешивают и помещают в темное место, через пять минут выделившийся йод титруют   раствором тиосульфата натрия, в присутствии крахмала, до полного обесцвечивания. </a:t>
            </a:r>
          </a:p>
          <a:p>
            <a:pPr marL="0" indent="0">
              <a:spcAft>
                <a:spcPts val="0"/>
              </a:spcAft>
              <a:buNone/>
              <a:tabLst>
                <a:tab pos="347345" algn="l"/>
              </a:tabLst>
            </a:pPr>
            <a:r>
              <a:rPr lang="ru-RU" sz="4800" dirty="0">
                <a:latin typeface="Times New Roman"/>
                <a:ea typeface="Times New Roman"/>
              </a:rPr>
              <a:t> Контроль качества внедрения методики проводили по </a:t>
            </a:r>
            <a:r>
              <a:rPr lang="ru-RU" sz="4800" dirty="0" err="1">
                <a:latin typeface="Times New Roman"/>
                <a:ea typeface="Times New Roman"/>
              </a:rPr>
              <a:t>прецизионности</a:t>
            </a:r>
            <a:r>
              <a:rPr lang="ru-RU" sz="4800" dirty="0">
                <a:latin typeface="Times New Roman"/>
                <a:ea typeface="Times New Roman"/>
              </a:rPr>
              <a:t>.</a:t>
            </a:r>
          </a:p>
          <a:p>
            <a:pPr marL="0" indent="0">
              <a:spcAft>
                <a:spcPts val="0"/>
              </a:spcAft>
              <a:buNone/>
              <a:tabLst>
                <a:tab pos="347345" algn="l"/>
              </a:tabLst>
            </a:pPr>
            <a:r>
              <a:rPr lang="ru-RU" sz="4800" dirty="0">
                <a:latin typeface="Times New Roman"/>
                <a:ea typeface="Times New Roman"/>
              </a:rPr>
              <a:t>1. определения массовой доли  активного хлора в пробе разными исполнителями; </a:t>
            </a:r>
          </a:p>
          <a:p>
            <a:pPr marL="0" indent="0">
              <a:spcAft>
                <a:spcPts val="0"/>
              </a:spcAft>
              <a:buNone/>
              <a:tabLst>
                <a:tab pos="347345" algn="l"/>
              </a:tabLst>
            </a:pPr>
            <a:r>
              <a:rPr lang="ru-RU" sz="4800" dirty="0">
                <a:latin typeface="Times New Roman"/>
                <a:ea typeface="Times New Roman"/>
              </a:rPr>
              <a:t>2. определения массовой доли  активного хлора в пробе с интервалом времени равным шесть часов;  </a:t>
            </a:r>
          </a:p>
          <a:p>
            <a:pPr marL="0" indent="0">
              <a:spcAft>
                <a:spcPts val="0"/>
              </a:spcAft>
              <a:buNone/>
              <a:tabLst>
                <a:tab pos="347345" algn="l"/>
              </a:tabLst>
            </a:pPr>
            <a:r>
              <a:rPr lang="ru-RU" sz="4800" dirty="0">
                <a:latin typeface="Times New Roman"/>
                <a:ea typeface="Times New Roman"/>
              </a:rPr>
              <a:t>3. определения массовой доли  активного хлора в пробе при смене раствора тиосульфата натрия;  </a:t>
            </a:r>
          </a:p>
          <a:p>
            <a:pPr marL="0" indent="0">
              <a:spcAft>
                <a:spcPts val="0"/>
              </a:spcAft>
              <a:buNone/>
              <a:tabLst>
                <a:tab pos="347345" algn="l"/>
              </a:tabLst>
            </a:pPr>
            <a:r>
              <a:rPr lang="ru-RU" sz="4800" dirty="0">
                <a:latin typeface="Times New Roman"/>
                <a:ea typeface="Times New Roman"/>
              </a:rPr>
              <a:t>4. определения массовой доли  активного хлора в пробе при смене раствора йодистого калия.</a:t>
            </a:r>
          </a:p>
          <a:p>
            <a:pPr marL="0" indent="0">
              <a:spcAft>
                <a:spcPts val="0"/>
              </a:spcAft>
              <a:buNone/>
              <a:tabLst>
                <a:tab pos="347345" algn="l"/>
              </a:tabLst>
            </a:pPr>
            <a:r>
              <a:rPr lang="ru-RU" sz="4800" dirty="0">
                <a:latin typeface="Times New Roman"/>
                <a:ea typeface="Times New Roman"/>
              </a:rPr>
              <a:t>             Алгоритм оперативного контроля процедуры анализа предусматривает:</a:t>
            </a:r>
          </a:p>
          <a:p>
            <a:pPr marL="0" indent="0">
              <a:spcAft>
                <a:spcPts val="0"/>
              </a:spcAft>
              <a:buNone/>
              <a:tabLst>
                <a:tab pos="347345" algn="l"/>
                <a:tab pos="685800" algn="l"/>
                <a:tab pos="800100" algn="l"/>
              </a:tabLst>
            </a:pPr>
            <a:r>
              <a:rPr lang="ru-RU" sz="4800" dirty="0">
                <a:latin typeface="Times New Roman"/>
                <a:ea typeface="Times New Roman"/>
              </a:rPr>
              <a:t>                   -  Получение результата контрольного измерения  Х</a:t>
            </a:r>
            <a:r>
              <a:rPr lang="ru-RU" sz="4800" baseline="-25000" dirty="0">
                <a:latin typeface="Times New Roman"/>
                <a:ea typeface="Times New Roman"/>
              </a:rPr>
              <a:t>11,</a:t>
            </a:r>
            <a:r>
              <a:rPr lang="ru-RU" sz="4800" dirty="0">
                <a:latin typeface="Times New Roman"/>
                <a:ea typeface="Times New Roman"/>
              </a:rPr>
              <a:t> Х</a:t>
            </a:r>
            <a:r>
              <a:rPr lang="ru-RU" sz="4800" baseline="-25000" dirty="0">
                <a:latin typeface="Times New Roman"/>
                <a:ea typeface="Times New Roman"/>
              </a:rPr>
              <a:t>12,</a:t>
            </a:r>
            <a:r>
              <a:rPr lang="ru-RU" sz="4800" dirty="0">
                <a:latin typeface="Times New Roman"/>
                <a:ea typeface="Times New Roman"/>
              </a:rPr>
              <a:t> Х</a:t>
            </a:r>
            <a:r>
              <a:rPr lang="ru-RU" sz="4800" baseline="-25000" dirty="0">
                <a:latin typeface="Times New Roman"/>
                <a:ea typeface="Times New Roman"/>
              </a:rPr>
              <a:t>13,</a:t>
            </a:r>
            <a:r>
              <a:rPr lang="ru-RU" sz="4800" dirty="0">
                <a:latin typeface="Times New Roman"/>
                <a:ea typeface="Times New Roman"/>
              </a:rPr>
              <a:t>Х</a:t>
            </a:r>
            <a:r>
              <a:rPr lang="ru-RU" sz="4800" baseline="-25000" dirty="0">
                <a:latin typeface="Times New Roman"/>
                <a:ea typeface="Times New Roman"/>
              </a:rPr>
              <a:t>21,</a:t>
            </a:r>
            <a:r>
              <a:rPr lang="ru-RU" sz="4800" dirty="0">
                <a:latin typeface="Times New Roman"/>
                <a:ea typeface="Times New Roman"/>
              </a:rPr>
              <a:t> Х</a:t>
            </a:r>
            <a:r>
              <a:rPr lang="ru-RU" sz="4800" baseline="-25000" dirty="0">
                <a:latin typeface="Times New Roman"/>
                <a:ea typeface="Times New Roman"/>
              </a:rPr>
              <a:t>22,</a:t>
            </a:r>
            <a:r>
              <a:rPr lang="ru-RU" sz="4800" dirty="0">
                <a:latin typeface="Times New Roman"/>
                <a:ea typeface="Times New Roman"/>
              </a:rPr>
              <a:t> Х</a:t>
            </a:r>
            <a:r>
              <a:rPr lang="ru-RU" sz="4800" baseline="-25000" dirty="0">
                <a:latin typeface="Times New Roman"/>
                <a:ea typeface="Times New Roman"/>
              </a:rPr>
              <a:t>13</a:t>
            </a:r>
            <a:r>
              <a:rPr lang="ru-RU" sz="4800" dirty="0">
                <a:latin typeface="Times New Roman"/>
                <a:ea typeface="Times New Roman"/>
              </a:rPr>
              <a:t>;</a:t>
            </a:r>
          </a:p>
          <a:p>
            <a:pPr marL="0" indent="0">
              <a:spcAft>
                <a:spcPts val="0"/>
              </a:spcAft>
              <a:buNone/>
              <a:tabLst>
                <a:tab pos="347345" algn="l"/>
                <a:tab pos="685800" algn="l"/>
                <a:tab pos="800100" algn="l"/>
              </a:tabLst>
            </a:pPr>
            <a:r>
              <a:rPr lang="ru-RU" sz="4800" dirty="0">
                <a:latin typeface="Times New Roman"/>
                <a:ea typeface="Times New Roman"/>
              </a:rPr>
              <a:t>                   - Нахождение средних значений Хср</a:t>
            </a:r>
            <a:r>
              <a:rPr lang="ru-RU" sz="4800" baseline="-25000" dirty="0">
                <a:latin typeface="Times New Roman"/>
                <a:ea typeface="Times New Roman"/>
              </a:rPr>
              <a:t>1 </a:t>
            </a:r>
            <a:r>
              <a:rPr lang="ru-RU" sz="4800" dirty="0">
                <a:latin typeface="Times New Roman"/>
                <a:ea typeface="Times New Roman"/>
              </a:rPr>
              <a:t>и Хср</a:t>
            </a:r>
            <a:r>
              <a:rPr lang="ru-RU" sz="4800" baseline="-25000" dirty="0">
                <a:latin typeface="Times New Roman"/>
                <a:ea typeface="Times New Roman"/>
              </a:rPr>
              <a:t>2</a:t>
            </a:r>
            <a:endParaRPr lang="ru-RU" sz="4800" dirty="0"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  <a:tabLst>
                <a:tab pos="347345" algn="l"/>
                <a:tab pos="685800" algn="l"/>
                <a:tab pos="800100" algn="l"/>
              </a:tabLst>
            </a:pPr>
            <a:r>
              <a:rPr lang="ru-RU" sz="4800" dirty="0">
                <a:latin typeface="Times New Roman"/>
                <a:ea typeface="Times New Roman"/>
              </a:rPr>
              <a:t>                   - Сравнивание значений </a:t>
            </a:r>
            <a:r>
              <a:rPr lang="ru-RU" sz="4800" dirty="0" smtClean="0">
                <a:latin typeface="Times New Roman"/>
                <a:ea typeface="Times New Roman"/>
              </a:rPr>
              <a:t>/Х</a:t>
            </a:r>
            <a:r>
              <a:rPr lang="ru-RU" sz="4800" baseline="-25000" dirty="0" smtClean="0">
                <a:latin typeface="Times New Roman"/>
                <a:ea typeface="Times New Roman"/>
              </a:rPr>
              <a:t> </a:t>
            </a:r>
            <a:r>
              <a:rPr lang="en-US" sz="4800" baseline="-25000" dirty="0">
                <a:latin typeface="Times New Roman"/>
                <a:ea typeface="Times New Roman"/>
              </a:rPr>
              <a:t>ma</a:t>
            </a:r>
            <a:r>
              <a:rPr lang="ru-RU" sz="4800" baseline="-25000" dirty="0">
                <a:latin typeface="Times New Roman"/>
                <a:ea typeface="Times New Roman"/>
              </a:rPr>
              <a:t>x </a:t>
            </a:r>
            <a:r>
              <a:rPr lang="ru-RU" sz="4800" dirty="0">
                <a:latin typeface="Times New Roman"/>
                <a:ea typeface="Times New Roman"/>
              </a:rPr>
              <a:t>- Х</a:t>
            </a:r>
            <a:r>
              <a:rPr lang="ru-RU" sz="4800" baseline="-25000" dirty="0">
                <a:latin typeface="Times New Roman"/>
                <a:ea typeface="Times New Roman"/>
              </a:rPr>
              <a:t> </a:t>
            </a:r>
            <a:r>
              <a:rPr lang="en-US" sz="4800" baseline="-25000" dirty="0" smtClean="0">
                <a:latin typeface="Times New Roman"/>
                <a:ea typeface="Times New Roman"/>
              </a:rPr>
              <a:t>min</a:t>
            </a:r>
            <a:r>
              <a:rPr lang="ru-RU" sz="4800" dirty="0" smtClean="0">
                <a:latin typeface="Times New Roman"/>
                <a:ea typeface="Times New Roman"/>
              </a:rPr>
              <a:t> / с величиной </a:t>
            </a:r>
            <a:r>
              <a:rPr lang="en-US" sz="4800" dirty="0">
                <a:latin typeface="Times New Roman"/>
                <a:ea typeface="Times New Roman"/>
              </a:rPr>
              <a:t>r</a:t>
            </a:r>
            <a:r>
              <a:rPr lang="ru-RU" sz="4800" dirty="0">
                <a:latin typeface="Times New Roman"/>
                <a:ea typeface="Times New Roman"/>
              </a:rPr>
              <a:t>.</a:t>
            </a:r>
          </a:p>
          <a:p>
            <a:pPr marL="0" indent="0">
              <a:spcAft>
                <a:spcPts val="0"/>
              </a:spcAft>
              <a:buNone/>
              <a:tabLst>
                <a:tab pos="347345" algn="l"/>
                <a:tab pos="685800" algn="l"/>
                <a:tab pos="800100" algn="l"/>
              </a:tabLst>
            </a:pPr>
            <a:r>
              <a:rPr lang="ru-RU" sz="4800" dirty="0">
                <a:latin typeface="Times New Roman"/>
                <a:ea typeface="Times New Roman"/>
              </a:rPr>
              <a:t>                   - Сравнивание значений </a:t>
            </a:r>
            <a:r>
              <a:rPr lang="ru-RU" sz="4800" dirty="0" smtClean="0">
                <a:latin typeface="Times New Roman"/>
                <a:ea typeface="Times New Roman"/>
              </a:rPr>
              <a:t>/Хср</a:t>
            </a:r>
            <a:r>
              <a:rPr lang="ru-RU" sz="4800" baseline="-25000" dirty="0" smtClean="0">
                <a:latin typeface="Times New Roman"/>
                <a:ea typeface="Times New Roman"/>
              </a:rPr>
              <a:t>1</a:t>
            </a:r>
            <a:r>
              <a:rPr lang="ru-RU" sz="4800" dirty="0" smtClean="0">
                <a:latin typeface="Times New Roman"/>
                <a:ea typeface="Times New Roman"/>
              </a:rPr>
              <a:t>- </a:t>
            </a:r>
            <a:r>
              <a:rPr lang="ru-RU" sz="4800" dirty="0">
                <a:latin typeface="Times New Roman"/>
                <a:ea typeface="Times New Roman"/>
              </a:rPr>
              <a:t>Хср</a:t>
            </a:r>
            <a:r>
              <a:rPr lang="ru-RU" sz="4800" baseline="-25000" dirty="0">
                <a:latin typeface="Times New Roman"/>
                <a:ea typeface="Times New Roman"/>
              </a:rPr>
              <a:t>2  </a:t>
            </a:r>
            <a:r>
              <a:rPr lang="ru-RU" sz="4800" dirty="0" smtClean="0">
                <a:latin typeface="Times New Roman"/>
                <a:ea typeface="Times New Roman"/>
              </a:rPr>
              <a:t>/ с величиной </a:t>
            </a:r>
            <a:r>
              <a:rPr lang="en-US" sz="4800" dirty="0">
                <a:latin typeface="Times New Roman"/>
                <a:ea typeface="Times New Roman"/>
              </a:rPr>
              <a:t>R</a:t>
            </a:r>
            <a:endParaRPr lang="ru-RU" sz="4800" dirty="0"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  <a:tabLst>
                <a:tab pos="347345" algn="l"/>
                <a:tab pos="933450" algn="l"/>
                <a:tab pos="2969895" algn="ctr"/>
              </a:tabLst>
            </a:pPr>
            <a:r>
              <a:rPr lang="ru-RU" sz="4800" dirty="0">
                <a:latin typeface="Times New Roman"/>
                <a:ea typeface="Times New Roman"/>
              </a:rPr>
              <a:t>Погрешность контрольного определения признают удовлетворительной если:</a:t>
            </a:r>
          </a:p>
          <a:p>
            <a:pPr algn="ctr">
              <a:spcAft>
                <a:spcPts val="0"/>
              </a:spcAft>
              <a:tabLst>
                <a:tab pos="347345" algn="l"/>
                <a:tab pos="933450" algn="l"/>
                <a:tab pos="2969895" algn="ctr"/>
              </a:tabLst>
            </a:pPr>
            <a:r>
              <a:rPr lang="ru-RU" sz="4800" dirty="0" smtClean="0">
                <a:latin typeface="Times New Roman"/>
                <a:ea typeface="Times New Roman"/>
              </a:rPr>
              <a:t>/Х</a:t>
            </a:r>
            <a:r>
              <a:rPr lang="ru-RU" sz="4800" baseline="-25000" dirty="0" smtClean="0">
                <a:latin typeface="Times New Roman"/>
                <a:ea typeface="Times New Roman"/>
              </a:rPr>
              <a:t> </a:t>
            </a:r>
            <a:r>
              <a:rPr lang="en-US" sz="4800" baseline="-25000" dirty="0">
                <a:latin typeface="Times New Roman"/>
                <a:ea typeface="Times New Roman"/>
              </a:rPr>
              <a:t>ma</a:t>
            </a:r>
            <a:r>
              <a:rPr lang="ru-RU" sz="4800" baseline="-25000" dirty="0">
                <a:latin typeface="Times New Roman"/>
                <a:ea typeface="Times New Roman"/>
              </a:rPr>
              <a:t>x </a:t>
            </a:r>
            <a:r>
              <a:rPr lang="ru-RU" sz="4800" dirty="0">
                <a:latin typeface="Times New Roman"/>
                <a:ea typeface="Times New Roman"/>
              </a:rPr>
              <a:t>- Х</a:t>
            </a:r>
            <a:r>
              <a:rPr lang="ru-RU" sz="4800" baseline="-25000" dirty="0">
                <a:latin typeface="Times New Roman"/>
                <a:ea typeface="Times New Roman"/>
              </a:rPr>
              <a:t> </a:t>
            </a:r>
            <a:r>
              <a:rPr lang="en-US" sz="4800" baseline="-25000" dirty="0" smtClean="0">
                <a:latin typeface="Times New Roman"/>
                <a:ea typeface="Times New Roman"/>
              </a:rPr>
              <a:t>min</a:t>
            </a:r>
            <a:r>
              <a:rPr lang="ru-RU" sz="4800" dirty="0">
                <a:latin typeface="Times New Roman"/>
                <a:ea typeface="Times New Roman"/>
              </a:rPr>
              <a:t> /</a:t>
            </a:r>
            <a:r>
              <a:rPr lang="en-US" sz="4800" dirty="0" smtClean="0">
                <a:latin typeface="Times New Roman"/>
                <a:ea typeface="Times New Roman"/>
              </a:rPr>
              <a:t> </a:t>
            </a:r>
            <a:r>
              <a:rPr lang="ru-RU" sz="4800" dirty="0" smtClean="0">
                <a:latin typeface="Times New Roman"/>
                <a:ea typeface="Times New Roman"/>
              </a:rPr>
              <a:t> </a:t>
            </a:r>
            <a:r>
              <a:rPr lang="ru-RU" sz="4800" dirty="0">
                <a:latin typeface="Times New Roman"/>
                <a:ea typeface="Times New Roman"/>
              </a:rPr>
              <a:t>≤ </a:t>
            </a:r>
            <a:r>
              <a:rPr lang="en-US" sz="4800" dirty="0">
                <a:latin typeface="Times New Roman"/>
                <a:ea typeface="Times New Roman"/>
              </a:rPr>
              <a:t>r</a:t>
            </a:r>
            <a:r>
              <a:rPr lang="ru-RU" sz="4800" dirty="0">
                <a:latin typeface="Times New Roman"/>
                <a:ea typeface="Times New Roman"/>
              </a:rPr>
              <a:t> </a:t>
            </a:r>
          </a:p>
          <a:p>
            <a:pPr algn="ctr">
              <a:spcAft>
                <a:spcPts val="0"/>
              </a:spcAft>
              <a:tabLst>
                <a:tab pos="347345" algn="l"/>
                <a:tab pos="933450" algn="l"/>
                <a:tab pos="2969895" algn="ctr"/>
              </a:tabLst>
            </a:pPr>
            <a:r>
              <a:rPr lang="ru-RU" sz="4800" dirty="0">
                <a:latin typeface="Times New Roman"/>
                <a:ea typeface="Times New Roman"/>
              </a:rPr>
              <a:t>/Хср</a:t>
            </a:r>
            <a:r>
              <a:rPr lang="ru-RU" sz="4800" baseline="-25000" dirty="0">
                <a:latin typeface="Times New Roman"/>
                <a:ea typeface="Times New Roman"/>
              </a:rPr>
              <a:t>1</a:t>
            </a:r>
            <a:r>
              <a:rPr lang="ru-RU" sz="4800" dirty="0">
                <a:latin typeface="Times New Roman"/>
                <a:ea typeface="Times New Roman"/>
              </a:rPr>
              <a:t>- Хср</a:t>
            </a:r>
            <a:r>
              <a:rPr lang="ru-RU" sz="4800" baseline="-25000" dirty="0">
                <a:latin typeface="Times New Roman"/>
                <a:ea typeface="Times New Roman"/>
              </a:rPr>
              <a:t>2</a:t>
            </a:r>
            <a:r>
              <a:rPr lang="ru-RU" sz="4800" dirty="0">
                <a:latin typeface="Times New Roman"/>
                <a:ea typeface="Times New Roman"/>
              </a:rPr>
              <a:t>/ &lt; </a:t>
            </a:r>
            <a:r>
              <a:rPr lang="en-US" sz="4800" dirty="0">
                <a:latin typeface="Times New Roman"/>
                <a:ea typeface="Times New Roman"/>
              </a:rPr>
              <a:t>R</a:t>
            </a:r>
            <a:r>
              <a:rPr lang="ru-RU" sz="4800" dirty="0">
                <a:latin typeface="Times New Roman"/>
                <a:ea typeface="Times New Roman"/>
              </a:rPr>
              <a:t>, где</a:t>
            </a:r>
          </a:p>
          <a:p>
            <a:pPr marL="0" indent="0">
              <a:spcAft>
                <a:spcPts val="0"/>
              </a:spcAft>
              <a:buNone/>
              <a:tabLst>
                <a:tab pos="347345" algn="l"/>
              </a:tabLst>
            </a:pPr>
            <a:r>
              <a:rPr lang="en-US" sz="4800" dirty="0">
                <a:latin typeface="Times New Roman"/>
                <a:ea typeface="Times New Roman"/>
              </a:rPr>
              <a:t>r</a:t>
            </a:r>
            <a:r>
              <a:rPr lang="ru-RU" sz="4800" dirty="0">
                <a:latin typeface="Times New Roman"/>
                <a:ea typeface="Times New Roman"/>
              </a:rPr>
              <a:t> – абсолютное допустимое расхождение между двумя параллельными,</a:t>
            </a:r>
          </a:p>
          <a:p>
            <a:pPr algn="ctr">
              <a:spcAft>
                <a:spcPts val="0"/>
              </a:spcAft>
              <a:tabLst>
                <a:tab pos="347345" algn="l"/>
              </a:tabLst>
            </a:pPr>
            <a:r>
              <a:rPr lang="en-US" sz="4800" dirty="0">
                <a:latin typeface="Times New Roman"/>
                <a:ea typeface="Times New Roman"/>
              </a:rPr>
              <a:t>R</a:t>
            </a:r>
            <a:r>
              <a:rPr lang="ru-RU" sz="4800" dirty="0">
                <a:latin typeface="Times New Roman"/>
                <a:ea typeface="Times New Roman"/>
              </a:rPr>
              <a:t> =1,4* </a:t>
            </a:r>
            <a:r>
              <a:rPr lang="en-US" sz="4800" dirty="0">
                <a:latin typeface="Times New Roman"/>
                <a:ea typeface="Times New Roman"/>
              </a:rPr>
              <a:t>r</a:t>
            </a:r>
            <a:endParaRPr lang="ru-RU" sz="4800" dirty="0">
              <a:latin typeface="Times New Roman"/>
              <a:ea typeface="Times New Roman"/>
            </a:endParaRPr>
          </a:p>
          <a:p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79847976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3187716"/>
              </p:ext>
            </p:extLst>
          </p:nvPr>
        </p:nvGraphicFramePr>
        <p:xfrm>
          <a:off x="1331640" y="548680"/>
          <a:ext cx="6552728" cy="419785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04056"/>
                <a:gridCol w="576064"/>
                <a:gridCol w="504056"/>
                <a:gridCol w="576064"/>
                <a:gridCol w="563993"/>
                <a:gridCol w="457050"/>
                <a:gridCol w="563133"/>
                <a:gridCol w="644876"/>
                <a:gridCol w="505929"/>
                <a:gridCol w="649395"/>
                <a:gridCol w="432048"/>
                <a:gridCol w="576064"/>
              </a:tblGrid>
              <a:tr h="5707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№ п/п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r>
                        <a:rPr lang="ru-RU" sz="1400" baseline="-25000" dirty="0">
                          <a:effectLst/>
                          <a:latin typeface="Times New Roman"/>
                          <a:ea typeface="Times New Roman"/>
                        </a:rPr>
                        <a:t>11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r>
                        <a:rPr lang="ru-RU" sz="1400" baseline="-25000" dirty="0">
                          <a:effectLst/>
                          <a:latin typeface="Times New Roman"/>
                          <a:ea typeface="Times New Roman"/>
                        </a:rPr>
                        <a:t>12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/Х</a:t>
                      </a:r>
                      <a:r>
                        <a:rPr lang="ru-RU" sz="1400" baseline="-25000" dirty="0">
                          <a:effectLst/>
                          <a:latin typeface="Times New Roman"/>
                          <a:ea typeface="Times New Roman"/>
                        </a:rPr>
                        <a:t>11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-Х</a:t>
                      </a:r>
                      <a:r>
                        <a:rPr lang="ru-RU" sz="1400" baseline="-25000" dirty="0">
                          <a:effectLst/>
                          <a:latin typeface="Times New Roman"/>
                          <a:ea typeface="Times New Roman"/>
                        </a:rPr>
                        <a:t>12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/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Хср</a:t>
                      </a:r>
                      <a:r>
                        <a:rPr lang="ru-RU" sz="1400" baseline="-25000" dirty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r>
                        <a:rPr lang="ru-RU" sz="1400" baseline="-25000" dirty="0">
                          <a:effectLst/>
                          <a:latin typeface="Times New Roman"/>
                          <a:ea typeface="Times New Roman"/>
                        </a:rPr>
                        <a:t>21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Х</a:t>
                      </a:r>
                      <a:r>
                        <a:rPr lang="ru-RU" sz="1400" baseline="-25000" dirty="0">
                          <a:effectLst/>
                          <a:latin typeface="Times New Roman"/>
                          <a:ea typeface="Times New Roman"/>
                        </a:rPr>
                        <a:t>22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/Х</a:t>
                      </a:r>
                      <a:r>
                        <a:rPr lang="ru-RU" sz="1400" baseline="-25000" dirty="0">
                          <a:effectLst/>
                          <a:latin typeface="Times New Roman"/>
                          <a:ea typeface="Times New Roman"/>
                        </a:rPr>
                        <a:t>11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-Х</a:t>
                      </a:r>
                      <a:r>
                        <a:rPr lang="ru-RU" sz="1400" baseline="-25000" dirty="0">
                          <a:effectLst/>
                          <a:latin typeface="Times New Roman"/>
                          <a:ea typeface="Times New Roman"/>
                        </a:rPr>
                        <a:t>12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/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Хср</a:t>
                      </a:r>
                      <a:r>
                        <a:rPr lang="ru-RU" sz="1400" baseline="-25000" dirty="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Хср</a:t>
                      </a:r>
                      <a:r>
                        <a:rPr lang="ru-RU" sz="1400" baseline="-25000" dirty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- Хср</a:t>
                      </a:r>
                      <a:r>
                        <a:rPr lang="ru-RU" sz="1400" baseline="-25000" dirty="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R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r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3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90,4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90,4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90,4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90,4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89,9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0,5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90,2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0,2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0,7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0,5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89,5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89,9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0,4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89,7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89,5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89,0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0,5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89,3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0,4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0,7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0,5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90,8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91,3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0,5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91,1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91,7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91,3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0,4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91,5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0,4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0,7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0,5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90,4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89,9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0,5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90,2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89,5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89,9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0,4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89,7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0,5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0,7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0,5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88,6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89,0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0,4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88,8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89,5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89,0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0,5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89,3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0,5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0,7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0,5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97,0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96,6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0,4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96,8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96,6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96,1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0,4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96,4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0,4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0,7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0,5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3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91,3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91,7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0,4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91,5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90,8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91,3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0,5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91,1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0,4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0,7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0,5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endParaRPr lang="ru-RU" sz="14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91,3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90,8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0,5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91,1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90,4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90,8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0,4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90,6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0,5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0,7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0,5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411153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 fontScale="47500" lnSpcReduction="20000"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Times New Roman"/>
              </a:rPr>
              <a:t>Заключение:</a:t>
            </a:r>
          </a:p>
          <a:p>
            <a:pPr marL="0" indent="0">
              <a:spcAft>
                <a:spcPts val="0"/>
              </a:spcAft>
              <a:buNone/>
              <a:tabLst>
                <a:tab pos="347345" algn="l"/>
              </a:tabLst>
            </a:pPr>
            <a:r>
              <a:rPr lang="ru-RU" sz="2800" dirty="0">
                <a:latin typeface="Times New Roman"/>
                <a:ea typeface="Times New Roman"/>
              </a:rPr>
              <a:t>        Из данных таблицы следует, что результаты контрольной процедуры меньше норматива контроля. </a:t>
            </a:r>
            <a:r>
              <a:rPr lang="ru-RU" sz="2800" dirty="0" smtClean="0">
                <a:latin typeface="Times New Roman"/>
                <a:ea typeface="Times New Roman"/>
              </a:rPr>
              <a:t>Повторяемость результатов </a:t>
            </a:r>
            <a:r>
              <a:rPr lang="ru-RU" sz="2800" dirty="0">
                <a:latin typeface="Times New Roman"/>
                <a:ea typeface="Times New Roman"/>
              </a:rPr>
              <a:t>единичных измерений не превышает установленного предела повторяемости. Процедура анализа признаётся удовлетворительной.</a:t>
            </a:r>
            <a:endParaRPr lang="ru-RU" dirty="0">
              <a:latin typeface="Times New Roman"/>
              <a:ea typeface="Times New Roman"/>
            </a:endParaRPr>
          </a:p>
          <a:p>
            <a:pPr marL="457200" indent="0"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Times New Roman"/>
              </a:rPr>
              <a:t> </a:t>
            </a:r>
          </a:p>
          <a:p>
            <a:pPr indent="0">
              <a:spcAft>
                <a:spcPts val="0"/>
              </a:spcAft>
              <a:buNone/>
            </a:pPr>
            <a:r>
              <a:rPr lang="ru-RU" b="1" dirty="0">
                <a:latin typeface="Times New Roman"/>
                <a:ea typeface="Times New Roman"/>
              </a:rPr>
              <a:t> </a:t>
            </a:r>
            <a:endParaRPr lang="ru-RU" dirty="0"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Times New Roman"/>
              </a:rPr>
              <a:t>Ответственный исполнитель:     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Times New Roman"/>
              </a:rPr>
              <a:t> Химик-эксперт		  		                                                </a:t>
            </a:r>
            <a:r>
              <a:rPr lang="ru-RU" dirty="0" err="1">
                <a:latin typeface="Times New Roman"/>
                <a:ea typeface="Times New Roman"/>
              </a:rPr>
              <a:t>Е.А.Кудряшова</a:t>
            </a:r>
            <a:endParaRPr lang="ru-RU" dirty="0"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Times New Roman"/>
              </a:rPr>
              <a:t>		</a:t>
            </a:r>
            <a:r>
              <a:rPr lang="ru-RU" sz="2000" dirty="0">
                <a:latin typeface="Times New Roman"/>
                <a:ea typeface="Times New Roman"/>
              </a:rPr>
              <a:t>						</a:t>
            </a:r>
            <a:endParaRPr lang="ru-RU" dirty="0"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Times New Roman"/>
              </a:rPr>
              <a:t>	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dirty="0" err="1">
                <a:latin typeface="Times New Roman"/>
                <a:ea typeface="Times New Roman"/>
              </a:rPr>
              <a:t>Зав.лабораторией</a:t>
            </a:r>
            <a:r>
              <a:rPr lang="ru-RU" dirty="0">
                <a:latin typeface="Times New Roman"/>
                <a:ea typeface="Times New Roman"/>
              </a:rPr>
              <a:t> коммунальной гигиены                      	                           </a:t>
            </a:r>
            <a:r>
              <a:rPr lang="ru-RU" dirty="0" err="1">
                <a:latin typeface="Times New Roman"/>
                <a:ea typeface="Times New Roman"/>
              </a:rPr>
              <a:t>Р.И.Валеева</a:t>
            </a:r>
            <a:endParaRPr lang="ru-RU" dirty="0">
              <a:latin typeface="Times New Roman"/>
              <a:ea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Times New Roman"/>
              </a:rPr>
              <a:t> 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Times New Roman"/>
              </a:rPr>
              <a:t> 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Times New Roman"/>
              </a:rPr>
              <a:t> </a:t>
            </a:r>
          </a:p>
          <a:p>
            <a:pPr marL="0" indent="0">
              <a:spcAft>
                <a:spcPts val="0"/>
              </a:spcAft>
              <a:buNone/>
              <a:tabLst>
                <a:tab pos="347345" algn="l"/>
              </a:tabLst>
            </a:pPr>
            <a:r>
              <a:rPr lang="ru-RU" dirty="0">
                <a:latin typeface="Times New Roman"/>
                <a:ea typeface="Times New Roman"/>
              </a:rPr>
              <a:t>Зав. отделом  санитарно-химических </a:t>
            </a:r>
          </a:p>
          <a:p>
            <a:pPr marL="0" indent="0">
              <a:spcAft>
                <a:spcPts val="0"/>
              </a:spcAft>
              <a:buNone/>
              <a:tabLst>
                <a:tab pos="347345" algn="l"/>
              </a:tabLst>
            </a:pPr>
            <a:r>
              <a:rPr lang="ru-RU" dirty="0">
                <a:latin typeface="Times New Roman"/>
                <a:ea typeface="Times New Roman"/>
              </a:rPr>
              <a:t>и токсико-гигиенических исследований                                                           </a:t>
            </a:r>
            <a:r>
              <a:rPr lang="ru-RU" dirty="0" err="1">
                <a:latin typeface="Times New Roman"/>
                <a:ea typeface="Times New Roman"/>
              </a:rPr>
              <a:t>С.В.Кияшко</a:t>
            </a:r>
            <a:r>
              <a:rPr lang="ru-RU" dirty="0">
                <a:latin typeface="Times New Roman"/>
                <a:ea typeface="Times New Roman"/>
              </a:rPr>
              <a:t>	 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Times New Roman"/>
              </a:rPr>
              <a:t>		      				  </a:t>
            </a:r>
          </a:p>
          <a:p>
            <a:pPr marL="457200" indent="0">
              <a:spcAft>
                <a:spcPts val="0"/>
              </a:spcAft>
              <a:buNone/>
            </a:pPr>
            <a:r>
              <a:rPr lang="ru-RU" sz="2000" dirty="0">
                <a:latin typeface="Times New Roman"/>
                <a:ea typeface="Times New Roman"/>
              </a:rPr>
              <a:t>		      						</a:t>
            </a:r>
            <a:r>
              <a:rPr lang="ru-RU" dirty="0">
                <a:latin typeface="Times New Roman"/>
                <a:ea typeface="Times New Roman"/>
              </a:rPr>
              <a:t> </a:t>
            </a:r>
          </a:p>
          <a:p>
            <a:pPr marL="457200" indent="0"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Times New Roman"/>
              </a:rPr>
              <a:t>                                                                                               04.06.2013г.</a:t>
            </a:r>
            <a:endParaRPr lang="ru-RU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7358142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ester\Documents\Лена\20170330_2242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332656"/>
            <a:ext cx="10688510" cy="601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41019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Группа – </a:t>
            </a:r>
            <a:r>
              <a:rPr lang="ru-RU" sz="3600" b="1" i="1" dirty="0" smtClean="0"/>
              <a:t>поверхностно-активные вещества (ПАВ</a:t>
            </a:r>
            <a:r>
              <a:rPr lang="ru-RU" sz="3600" i="1" dirty="0" smtClean="0"/>
              <a:t>).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Представитель: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самаровка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, мистраль,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триацид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септабик,бюльбак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аламинол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велтолен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и др.</a:t>
            </a:r>
          </a:p>
          <a:p>
            <a:r>
              <a:rPr lang="ru-RU" sz="2300" i="1" dirty="0" smtClean="0">
                <a:latin typeface="Times New Roman" pitchFamily="18" charset="0"/>
                <a:cs typeface="Times New Roman" pitchFamily="18" charset="0"/>
              </a:rPr>
              <a:t>Положительные свойства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1. Нет резкого запаха</a:t>
            </a:r>
          </a:p>
          <a:p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2. Стабильность и низкий уровень токсичности</a:t>
            </a:r>
          </a:p>
          <a:p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3. Слабая коррозийная активность.</a:t>
            </a:r>
          </a:p>
          <a:p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4. Обладают моющими свойствами.</a:t>
            </a:r>
          </a:p>
          <a:p>
            <a:r>
              <a:rPr lang="ru-RU" sz="2300" i="1" dirty="0" smtClean="0">
                <a:latin typeface="Times New Roman" pitchFamily="18" charset="0"/>
                <a:cs typeface="Times New Roman" pitchFamily="18" charset="0"/>
              </a:rPr>
              <a:t>Недостатки:</a:t>
            </a:r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1. Быстрое и частое формирование устойчивости м/о</a:t>
            </a:r>
          </a:p>
          <a:p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2. Наличие бактериостатического действия (приостанавливают развитие и рост бактерий, а не уничтожают их).</a:t>
            </a:r>
          </a:p>
          <a:p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3. Часто являются аллергенами (обладают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раздрожающим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действием на кожу и слизистые)</a:t>
            </a:r>
          </a:p>
          <a:p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. Невысокая активность при низких температурах.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Группа –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гуанидиносодержащие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препараты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Представитель: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лизоформин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пливасепт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катасепт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, – обладают широким спектром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антимикробного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действия (кроме туберкулёза, не проявляют активности к грибам, вирусам, спорам). Особенность группы – образование на обработанных поверхностях плёнки, обеспечивающей длительное бактерицидное действие. Широкое распространение получил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хлоргексидин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биглюконат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гибитан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) –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спиртовый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р-р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гуанидинов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. На основе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гуанидинов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разработан ряд кожных антисептиков: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пливасепт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, АХД-2000,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асептинол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и др.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Группа –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альдегидсодержащие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Представитель: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гигасепт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сайдекс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бианол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и др.</a:t>
            </a:r>
          </a:p>
          <a:p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Положительные свойства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1. Широкий спектр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антимикробного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действия (наличие дезинфицирующих, у многих и стерилизующих свойств)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2. Низкая коррозийная активность.</a:t>
            </a:r>
          </a:p>
          <a:p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Недостатки: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1. Работу проводят в отсутствии пациентов, в условиях вытяжного шкафа и эффективной вентиляции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2. Выраженная способность фиксировать органические соединения: кровь, слизь, гной, что требует предварительной отмывки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3. Резкий неприятный запах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4. Высокая токсичность.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Группа –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спирты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Представитель: 70% этиловый спирт, 0,5%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спиртовый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р-р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хлоргексидина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в 70% этиловом спирте, 4% водный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р-р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хлоргексидина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биглюконата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лизанин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Недостатки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1. Фиксируют органические загрязнения.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2. Не обладают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спороцидным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действием и в отношении м/о туберкулёза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Жавель-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Солид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533207" y="3004407"/>
          <a:ext cx="6077585" cy="1717548"/>
        </p:xfrm>
        <a:graphic>
          <a:graphicData uri="http://schemas.openxmlformats.org/drawingml/2006/table">
            <a:tbl>
              <a:tblPr firstRow="1" firstCol="1" bandRow="1"/>
              <a:tblGrid>
                <a:gridCol w="3038475"/>
                <a:gridCol w="303911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Cодержание активного хлора, 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 таблеток на 10л воды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0,015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0,03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0,06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533207" y="3004407"/>
          <a:ext cx="6077585" cy="1717548"/>
        </p:xfrm>
        <a:graphic>
          <a:graphicData uri="http://schemas.openxmlformats.org/drawingml/2006/table">
            <a:tbl>
              <a:tblPr firstRow="1" firstCol="1" bandRow="1"/>
              <a:tblGrid>
                <a:gridCol w="3038475"/>
                <a:gridCol w="303911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Cодержание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активного хлора, 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 таблеток на 10л воды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0,015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0,03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0,06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151415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833788"/>
              </p:ext>
            </p:extLst>
          </p:nvPr>
        </p:nvGraphicFramePr>
        <p:xfrm>
          <a:off x="1691680" y="2492896"/>
          <a:ext cx="5256584" cy="2466967"/>
        </p:xfrm>
        <a:graphic>
          <a:graphicData uri="http://schemas.openxmlformats.org/drawingml/2006/table">
            <a:tbl>
              <a:tblPr firstRow="1" firstCol="1" bandRow="1"/>
              <a:tblGrid>
                <a:gridCol w="2592288"/>
                <a:gridCol w="2664296"/>
              </a:tblGrid>
              <a:tr h="5040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Контролируемые параметры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12" marR="63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Нормативы для таблеток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12" marR="63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0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Внешний вид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12" marR="63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Таблетка круглой правильной формы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12" marR="63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0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Цвет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12" marR="63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Белый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12" marR="63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0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Запах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12" marR="63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Слабый запах хлора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12" marR="63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0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Средняя масса, г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12" marR="63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3,2  ± 0,2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12" marR="63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0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Время распада, мин.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12" marR="63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 более 5 мин.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12" marR="63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1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Содержание активного хлора в таблетке, г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12" marR="63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1,5  ± 0,2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12" marR="63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Объек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Жавель-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солид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944184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578</TotalTime>
  <Words>2542</Words>
  <Application>Microsoft Office PowerPoint</Application>
  <PresentationFormat>Экран (4:3)</PresentationFormat>
  <Paragraphs>695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 Office</vt:lpstr>
      <vt:lpstr>Дезинфицирующие средства</vt:lpstr>
      <vt:lpstr>Классификация дезинфектантов и характеристика</vt:lpstr>
      <vt:lpstr>Группа – кислородосодержащие</vt:lpstr>
      <vt:lpstr>Группа – поверхностно-активные вещества (ПАВ).</vt:lpstr>
      <vt:lpstr>Группа – гуанидиносодержащие препараты.</vt:lpstr>
      <vt:lpstr>Группа – альдегидсодержащие </vt:lpstr>
      <vt:lpstr>Группа – спирты </vt:lpstr>
      <vt:lpstr>Жавель-Солид</vt:lpstr>
      <vt:lpstr>Жавель-солид</vt:lpstr>
      <vt:lpstr>Ди-хлор</vt:lpstr>
      <vt:lpstr>Жавель-Солид</vt:lpstr>
      <vt:lpstr>Массовую долю активного хлора Х в процентах вычисляют по формуле:</vt:lpstr>
      <vt:lpstr>Для растворов</vt:lpstr>
      <vt:lpstr>По физико-химическим показателям гипохлорит натрия должен соответствовать нормам, указанным и таблице. </vt:lpstr>
      <vt:lpstr>Массовую концентрацию активного хлора Х, г/дм3 , вычисляют по формуле:</vt:lpstr>
      <vt:lpstr>Массовая доля активного брома или йода Х в процентах вычисляют по формуле: </vt:lpstr>
      <vt:lpstr>Массовую долю активного кислорода в прцентах вычисляют по формуле: </vt:lpstr>
      <vt:lpstr>Массовую долю перекиси водорода Х в процентах вычисляют по формуле</vt:lpstr>
      <vt:lpstr>Массовую долю надуксусной кислоты Х в процентах вычисляют по формуле: </vt:lpstr>
      <vt:lpstr>Массовую долю глутарового альдегида Х в процентах вычисляют по формуле:  </vt:lpstr>
      <vt:lpstr>Массовую долю алкилдиметил-бензиламмоний хлорида Х в процентах вычисляют по формуле </vt:lpstr>
      <vt:lpstr>Ника-2</vt:lpstr>
      <vt:lpstr>Ника Экстра М</vt:lpstr>
      <vt:lpstr> Приготовление рабочих растворов средства "Ника-экстра М" </vt:lpstr>
      <vt:lpstr>Презентация PowerPoint</vt:lpstr>
      <vt:lpstr>НИКА ПОЛИЦИД</vt:lpstr>
      <vt:lpstr> Приготовление рабочих растворов средства «НИКА-ПОЛИЦИД» </vt:lpstr>
      <vt:lpstr>Определение концентрации раствора по действующему веществу</vt:lpstr>
      <vt:lpstr>Третичные алкиламины-N,N-бис3-аминопропилдодециламин</vt:lpstr>
      <vt:lpstr>Массовую долю серной кислоты в процентах вычисляют по формуле</vt:lpstr>
      <vt:lpstr>Определение щелочей на примере Ника-2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Дезинфицирующие средства</dc:title>
  <dc:creator>Tester</dc:creator>
  <cp:lastModifiedBy>Tester</cp:lastModifiedBy>
  <cp:revision>67</cp:revision>
  <dcterms:created xsi:type="dcterms:W3CDTF">2017-03-19T17:07:35Z</dcterms:created>
  <dcterms:modified xsi:type="dcterms:W3CDTF">2017-11-03T04:28:16Z</dcterms:modified>
</cp:coreProperties>
</file>