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9" r:id="rId10"/>
    <p:sldId id="271" r:id="rId11"/>
    <p:sldId id="273" r:id="rId12"/>
    <p:sldId id="292" r:id="rId13"/>
    <p:sldId id="293" r:id="rId14"/>
    <p:sldId id="291" r:id="rId15"/>
    <p:sldId id="275" r:id="rId16"/>
    <p:sldId id="276" r:id="rId17"/>
    <p:sldId id="294" r:id="rId18"/>
    <p:sldId id="295" r:id="rId19"/>
    <p:sldId id="280" r:id="rId20"/>
    <p:sldId id="296" r:id="rId21"/>
    <p:sldId id="278" r:id="rId22"/>
    <p:sldId id="297" r:id="rId23"/>
    <p:sldId id="298" r:id="rId24"/>
    <p:sldId id="299" r:id="rId25"/>
    <p:sldId id="300" r:id="rId26"/>
    <p:sldId id="279" r:id="rId27"/>
    <p:sldId id="301" r:id="rId28"/>
    <p:sldId id="302" r:id="rId29"/>
    <p:sldId id="303" r:id="rId30"/>
    <p:sldId id="304" r:id="rId31"/>
    <p:sldId id="283" r:id="rId32"/>
    <p:sldId id="305" r:id="rId33"/>
    <p:sldId id="306" r:id="rId34"/>
    <p:sldId id="313" r:id="rId35"/>
    <p:sldId id="307" r:id="rId36"/>
    <p:sldId id="286" r:id="rId37"/>
    <p:sldId id="287" r:id="rId38"/>
    <p:sldId id="288" r:id="rId39"/>
    <p:sldId id="308" r:id="rId40"/>
    <p:sldId id="314" r:id="rId41"/>
    <p:sldId id="316" r:id="rId42"/>
    <p:sldId id="315" r:id="rId43"/>
    <p:sldId id="289" r:id="rId44"/>
    <p:sldId id="290" r:id="rId45"/>
    <p:sldId id="309" r:id="rId46"/>
    <p:sldId id="310" r:id="rId47"/>
    <p:sldId id="311" r:id="rId48"/>
    <p:sldId id="312" r:id="rId49"/>
    <p:sldId id="317" r:id="rId50"/>
    <p:sldId id="319" r:id="rId51"/>
    <p:sldId id="320" r:id="rId52"/>
    <p:sldId id="321" r:id="rId53"/>
    <p:sldId id="345" r:id="rId54"/>
    <p:sldId id="346" r:id="rId55"/>
    <p:sldId id="335" r:id="rId56"/>
    <p:sldId id="336" r:id="rId57"/>
    <p:sldId id="338" r:id="rId58"/>
    <p:sldId id="339" r:id="rId59"/>
    <p:sldId id="341" r:id="rId60"/>
    <p:sldId id="342" r:id="rId61"/>
    <p:sldId id="343" r:id="rId62"/>
    <p:sldId id="349" r:id="rId63"/>
    <p:sldId id="351" r:id="rId64"/>
    <p:sldId id="350" r:id="rId65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6" y="228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F5894-324E-46D0-B2E0-69381FE3382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A12D-7A80-4979-B62F-2F14C8DE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7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требование касается </a:t>
            </a:r>
            <a:r>
              <a:rPr lang="ru-RU" dirty="0" err="1" smtClean="0"/>
              <a:t>монопрепаратов</a:t>
            </a:r>
            <a:r>
              <a:rPr lang="ru-RU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4F15-0F14-4D59-AD3E-C0A47A85AF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1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Регистрация в журналах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EA12D-7A80-4979-B62F-2F14C8DEBB2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Помещение для обработки делится на условно-грязную зону, где проводится</a:t>
            </a:r>
            <a:r>
              <a:rPr lang="ru-RU" baseline="0" dirty="0" smtClean="0"/>
              <a:t> окончательная очистка </a:t>
            </a:r>
            <a:r>
              <a:rPr lang="ru-RU" dirty="0" smtClean="0"/>
              <a:t> и условно-чистая зона</a:t>
            </a:r>
            <a:r>
              <a:rPr lang="ru-RU" baseline="0" dirty="0" smtClean="0"/>
              <a:t> для ДВУ, сушки и хранения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EA12D-7A80-4979-B62F-2F14C8DEBB27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sub_0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865" y="188640"/>
            <a:ext cx="10098723" cy="1080120"/>
          </a:xfrm>
        </p:spPr>
        <p:txBody>
          <a:bodyPr/>
          <a:lstStyle/>
          <a:p>
            <a:r>
              <a:rPr lang="ru-RU" b="1" dirty="0" smtClean="0"/>
              <a:t>Обработка эндоскопов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953" y="5661248"/>
            <a:ext cx="8316595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Современные требования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uni-tec.su/images/stories/decontamination2-890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5" y="1484784"/>
            <a:ext cx="108012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404664"/>
            <a:ext cx="10692765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VII. Требования к оборудованию, средствам и материалам для обработки эндоскопического </a:t>
            </a:r>
            <a:r>
              <a:rPr lang="ru-RU" sz="3200" b="1" dirty="0" smtClean="0"/>
              <a:t>оборудования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7.1. При обработке эндоскопов и прочих медицинских изделий в составе эндоскопических и </a:t>
            </a:r>
            <a:r>
              <a:rPr lang="ru-RU" dirty="0" err="1"/>
              <a:t>эндохирургических</a:t>
            </a:r>
            <a:r>
              <a:rPr lang="ru-RU" dirty="0"/>
              <a:t> комплексов (систем), а также инструментов к эндоскопам </a:t>
            </a:r>
            <a:r>
              <a:rPr lang="ru-RU" u="sng" dirty="0"/>
              <a:t>должны использоваться изделия медицинской техники (стерилизаторы, моющие машины, МДМ, ультразвуковые очистители и другие), моющие и дезинфицирующие средства, </a:t>
            </a:r>
            <a:r>
              <a:rPr lang="ru-RU" b="1" u="sng" dirty="0"/>
              <a:t>разрешенные к применению для этих целей в Российской Федерации</a:t>
            </a:r>
            <a:r>
              <a:rPr lang="ru-RU" u="sng" dirty="0"/>
              <a:t>.</a:t>
            </a:r>
          </a:p>
          <a:p>
            <a:r>
              <a:rPr lang="ru-RU" dirty="0"/>
              <a:t>7.2. При выборе средств очистки, дезинфекции (в том числе ДВУ), а также средств и методов стерилизации </a:t>
            </a:r>
            <a:r>
              <a:rPr lang="ru-RU" u="sng" dirty="0"/>
              <a:t>должны учитываться рекомендации изготовителей эндоскопов и инструментов к ним</a:t>
            </a:r>
            <a:r>
              <a:rPr lang="ru-RU" dirty="0"/>
              <a:t>, касающиеся воздействия конкретного средства (стерилизующего агента) на материалы этих медицинских изделий.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8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Требования к дезинфицирующим и моющим средствам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412777"/>
            <a:ext cx="10692765" cy="4713388"/>
          </a:xfrm>
        </p:spPr>
        <p:txBody>
          <a:bodyPr>
            <a:normAutofit/>
          </a:bodyPr>
          <a:lstStyle/>
          <a:p>
            <a:r>
              <a:rPr lang="ru-RU" u="sng" dirty="0" smtClean="0"/>
              <a:t>Для </a:t>
            </a:r>
            <a:r>
              <a:rPr lang="ru-RU" u="sng" dirty="0"/>
              <a:t>очистки или очистки, совмещенной с дезинфекцией,</a:t>
            </a:r>
            <a:r>
              <a:rPr lang="ru-RU" dirty="0"/>
              <a:t> </a:t>
            </a:r>
            <a:r>
              <a:rPr lang="ru-RU" dirty="0" smtClean="0"/>
              <a:t>используют средства с малым пенообразованием,  не обладающими фиксирующими свойствами в используемых концентрациях (содержащие в составе альдегиды, спирты и т.д.)</a:t>
            </a:r>
          </a:p>
          <a:p>
            <a:r>
              <a:rPr lang="ru-RU" dirty="0"/>
              <a:t>7.5. Для ДВУ эндоскопов применяются растворы </a:t>
            </a:r>
            <a:r>
              <a:rPr lang="ru-RU" b="1" dirty="0" err="1"/>
              <a:t>альдегидсодержащих</a:t>
            </a:r>
            <a:r>
              <a:rPr lang="ru-RU" b="1" dirty="0"/>
              <a:t>, </a:t>
            </a:r>
            <a:r>
              <a:rPr lang="ru-RU" b="1" dirty="0" err="1"/>
              <a:t>кислородактивных</a:t>
            </a:r>
            <a:r>
              <a:rPr lang="ru-RU" b="1" dirty="0"/>
              <a:t> и некоторых хлорсодержащих средств в </a:t>
            </a:r>
            <a:r>
              <a:rPr lang="ru-RU" b="1" dirty="0" err="1"/>
              <a:t>спороцидной</a:t>
            </a:r>
            <a:r>
              <a:rPr lang="ru-RU" b="1" dirty="0"/>
              <a:t> концентрации.</a:t>
            </a:r>
          </a:p>
          <a:p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6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332656"/>
            <a:ext cx="10692765" cy="792088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4000" b="1" dirty="0" smtClean="0">
                <a:latin typeface="Constantia"/>
                <a:ea typeface="+mn-ea"/>
                <a:cs typeface="+mn-cs"/>
              </a:rPr>
              <a:t>Стерилизация и ДВУ – как выбрать средство?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22" y="1124744"/>
            <a:ext cx="11040127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6.34. Критериями </a:t>
            </a:r>
            <a:r>
              <a:rPr lang="ru-RU" b="1" dirty="0"/>
              <a:t>выбора средств для стерилизации </a:t>
            </a:r>
            <a:r>
              <a:rPr lang="ru-RU" dirty="0"/>
              <a:t>медицинских изделий являются: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широкий </a:t>
            </a:r>
            <a:r>
              <a:rPr lang="ru-RU" dirty="0"/>
              <a:t>спектр антимикробной </a:t>
            </a:r>
            <a:r>
              <a:rPr lang="ru-RU" dirty="0" smtClean="0"/>
              <a:t>активности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безопасность </a:t>
            </a:r>
            <a:r>
              <a:rPr lang="ru-RU" dirty="0"/>
              <a:t>для персонала и пациентов в применяемых режимах обработки;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</a:t>
            </a:r>
            <a:r>
              <a:rPr lang="ru-RU" dirty="0"/>
              <a:t>повреждающего действия на обрабатываемые </a:t>
            </a:r>
            <a:r>
              <a:rPr lang="ru-RU" dirty="0" smtClean="0"/>
              <a:t>изделия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dirty="0"/>
              <a:t>6.35. </a:t>
            </a:r>
            <a:r>
              <a:rPr lang="ru-RU" b="1" dirty="0"/>
              <a:t>При выборе средств для химической стерилизации</a:t>
            </a:r>
            <a:r>
              <a:rPr lang="ru-RU" dirty="0"/>
              <a:t> медицинских изделий допускается использовать только те средства, которые обладают </a:t>
            </a:r>
            <a:r>
              <a:rPr lang="ru-RU" b="1" dirty="0" err="1"/>
              <a:t>спороцидным</a:t>
            </a:r>
            <a:r>
              <a:rPr lang="ru-RU" b="1" dirty="0"/>
              <a:t> действием</a:t>
            </a:r>
            <a:r>
              <a:rPr lang="ru-RU" dirty="0"/>
              <a:t>. К таким средствам </a:t>
            </a:r>
            <a:r>
              <a:rPr lang="ru-RU" dirty="0" smtClean="0"/>
              <a:t>относятся: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3200" b="1" dirty="0" err="1" smtClean="0">
                <a:solidFill>
                  <a:srgbClr val="C00000"/>
                </a:solidFill>
              </a:rPr>
              <a:t>альдегидсодержащие</a:t>
            </a:r>
            <a:r>
              <a:rPr lang="ru-RU" sz="3200" b="1" dirty="0" smtClean="0">
                <a:solidFill>
                  <a:srgbClr val="C00000"/>
                </a:solidFill>
              </a:rPr>
              <a:t> средства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3200" b="1" dirty="0" err="1" smtClean="0">
                <a:solidFill>
                  <a:srgbClr val="C00000"/>
                </a:solidFill>
              </a:rPr>
              <a:t>кислородактивные</a:t>
            </a:r>
            <a:r>
              <a:rPr lang="ru-RU" sz="3200" b="1" dirty="0" smtClean="0">
                <a:solidFill>
                  <a:srgbClr val="C00000"/>
                </a:solidFill>
              </a:rPr>
              <a:t> средства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</a:rPr>
              <a:t>некоторые </a:t>
            </a:r>
            <a:r>
              <a:rPr lang="ru-RU" sz="3200" b="1" dirty="0" err="1">
                <a:solidFill>
                  <a:srgbClr val="C00000"/>
                </a:solidFill>
              </a:rPr>
              <a:t>хлорактивные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средства</a:t>
            </a:r>
          </a:p>
          <a:p>
            <a:pPr marL="1371600" lvl="3" indent="0">
              <a:buNone/>
            </a:pPr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dirty="0" smtClean="0"/>
              <a:t>6.36</a:t>
            </a:r>
            <a:r>
              <a:rPr lang="ru-RU" dirty="0"/>
              <a:t>. </a:t>
            </a:r>
            <a:r>
              <a:rPr lang="ru-RU" sz="3400" dirty="0"/>
              <a:t>Для </a:t>
            </a:r>
            <a:r>
              <a:rPr lang="ru-RU" sz="3400" b="1" dirty="0"/>
              <a:t>ДВУ эндоскопов </a:t>
            </a:r>
            <a:r>
              <a:rPr lang="ru-RU" sz="3400" dirty="0"/>
              <a:t>выбирают те средства, в инструкциях по применению которых </a:t>
            </a:r>
            <a:r>
              <a:rPr lang="ru-RU" sz="3400" b="1" dirty="0"/>
              <a:t>режимы ДВУ и стерилизации различаются только по времени дезинфекционной и стерилизационной выдержки</a:t>
            </a:r>
            <a:r>
              <a:rPr lang="ru-RU" sz="3400" dirty="0"/>
              <a:t>! При этом </a:t>
            </a:r>
            <a:r>
              <a:rPr lang="ru-RU" sz="3400" b="1" dirty="0"/>
              <a:t>концентрация раствора</a:t>
            </a:r>
            <a:r>
              <a:rPr lang="ru-RU" sz="3400" dirty="0"/>
              <a:t> (или ДВ в готовых к применению средствах) и </a:t>
            </a:r>
            <a:r>
              <a:rPr lang="ru-RU" sz="3400" b="1" dirty="0"/>
              <a:t>температура  раствора одинаковы для режимов ДВУ и стерилизации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49" y="332656"/>
            <a:ext cx="10692765" cy="1232618"/>
          </a:xfrm>
        </p:spPr>
        <p:txBody>
          <a:bodyPr>
            <a:normAutofit fontScale="90000"/>
          </a:bodyPr>
          <a:lstStyle/>
          <a:p>
            <a:pPr indent="269875" algn="ctr">
              <a:lnSpc>
                <a:spcPct val="9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Методические </a:t>
            </a:r>
            <a:r>
              <a:rPr lang="ru-RU" sz="2400" b="1" dirty="0" smtClean="0">
                <a:latin typeface="Times New Roman"/>
                <a:ea typeface="Times New Roman"/>
              </a:rPr>
              <a:t>указания МУ 3.1.3420—17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i="1" dirty="0" smtClean="0">
                <a:latin typeface="Times New Roman"/>
                <a:ea typeface="Times New Roman"/>
              </a:rPr>
              <a:t>Обеспечение </a:t>
            </a:r>
            <a:r>
              <a:rPr lang="ru-RU" sz="2400" b="1" i="1" dirty="0">
                <a:latin typeface="Times New Roman"/>
                <a:ea typeface="Times New Roman"/>
              </a:rPr>
              <a:t>эпидемиологической безопасности нестерильных эндоскопических </a:t>
            </a:r>
            <a:r>
              <a:rPr lang="ru-RU" sz="2400" b="1" i="1" dirty="0" smtClean="0"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latin typeface="Times New Roman"/>
                <a:ea typeface="Times New Roman"/>
              </a:rPr>
            </a:br>
            <a:r>
              <a:rPr lang="ru-RU" sz="2400" b="1" i="1" dirty="0" smtClean="0">
                <a:latin typeface="Times New Roman"/>
                <a:ea typeface="Times New Roman"/>
              </a:rPr>
              <a:t>вмешательств </a:t>
            </a:r>
            <a:r>
              <a:rPr lang="ru-RU" sz="2400" b="1" i="1" dirty="0">
                <a:latin typeface="Times New Roman"/>
                <a:ea typeface="Times New Roman"/>
              </a:rPr>
              <a:t>на желудочно-кишечном тракте и </a:t>
            </a:r>
            <a:r>
              <a:rPr lang="ru-RU" sz="2400" b="1" i="1" dirty="0" smtClean="0">
                <a:latin typeface="Times New Roman"/>
                <a:ea typeface="Times New Roman"/>
              </a:rPr>
              <a:t>дыхательных путях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83" y="1628800"/>
            <a:ext cx="10692765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3.2.7. </a:t>
            </a:r>
            <a:r>
              <a:rPr lang="ru-RU" dirty="0" smtClean="0"/>
              <a:t>…………Для </a:t>
            </a:r>
            <a:r>
              <a:rPr lang="ru-RU" dirty="0"/>
              <a:t>разработанных к </a:t>
            </a:r>
            <a:r>
              <a:rPr lang="ru-RU" dirty="0" smtClean="0"/>
              <a:t>настоящему </a:t>
            </a:r>
            <a:r>
              <a:rPr lang="ru-RU" dirty="0"/>
              <a:t>времени средств </a:t>
            </a:r>
            <a:r>
              <a:rPr lang="ru-RU" u="sng" dirty="0"/>
              <a:t>концентрации наиболее распространенных действующих веществ (ДВ) в рабочих растворах </a:t>
            </a:r>
            <a:r>
              <a:rPr lang="ru-RU" dirty="0"/>
              <a:t>(или готовых к применению формах), для которых научно доказано наличие </a:t>
            </a:r>
            <a:r>
              <a:rPr lang="ru-RU" dirty="0" err="1"/>
              <a:t>спороцидных</a:t>
            </a:r>
            <a:r>
              <a:rPr lang="ru-RU" dirty="0"/>
              <a:t> свойств при комнатных значениях температуры, составляют, как правило, </a:t>
            </a:r>
            <a:r>
              <a:rPr lang="ru-RU" dirty="0" smtClean="0"/>
              <a:t>для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C00000"/>
                </a:solidFill>
              </a:rPr>
              <a:t>глутарового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альдегида – не менее 2,0 %,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ортофталевого </a:t>
            </a:r>
            <a:r>
              <a:rPr lang="ru-RU" dirty="0">
                <a:solidFill>
                  <a:srgbClr val="C00000"/>
                </a:solidFill>
              </a:rPr>
              <a:t>альдегида – 0,55 %,  </a:t>
            </a:r>
            <a:r>
              <a:rPr lang="ru-RU" dirty="0" smtClean="0">
                <a:solidFill>
                  <a:srgbClr val="C00000"/>
                </a:solidFill>
              </a:rPr>
              <a:t>             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перекиси </a:t>
            </a:r>
            <a:r>
              <a:rPr lang="ru-RU" dirty="0">
                <a:solidFill>
                  <a:srgbClr val="C00000"/>
                </a:solidFill>
              </a:rPr>
              <a:t>водорода – не менее 6,0 %, 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надуксусной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кислоты – не менее 0,2 %.</a:t>
            </a:r>
          </a:p>
        </p:txBody>
      </p:sp>
    </p:spTree>
    <p:extLst>
      <p:ext uri="{BB962C8B-B14F-4D97-AF65-F5344CB8AC3E}">
        <p14:creationId xmlns:p14="http://schemas.microsoft.com/office/powerpoint/2010/main" val="258192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Стерилизация эндоскопического 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1392149"/>
            <a:ext cx="10692765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7.6. Для стерилизации эндоскопов и инструментов к ним применяются: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паровой</a:t>
            </a:r>
            <a:r>
              <a:rPr lang="ru-RU" dirty="0"/>
              <a:t>, газовый и плазменный методы;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растворы </a:t>
            </a:r>
            <a:r>
              <a:rPr lang="ru-RU" dirty="0" err="1"/>
              <a:t>альдегидсодержащих</a:t>
            </a:r>
            <a:r>
              <a:rPr lang="ru-RU" dirty="0"/>
              <a:t>, </a:t>
            </a:r>
            <a:r>
              <a:rPr lang="ru-RU" dirty="0" err="1"/>
              <a:t>кислородактивных</a:t>
            </a:r>
            <a:r>
              <a:rPr lang="ru-RU" dirty="0"/>
              <a:t> и некоторых хлорсодержащих средств в </a:t>
            </a:r>
            <a:r>
              <a:rPr lang="ru-RU" dirty="0" err="1" smtClean="0"/>
              <a:t>спороцидной</a:t>
            </a:r>
            <a:r>
              <a:rPr lang="ru-RU" dirty="0" smtClean="0"/>
              <a:t> </a:t>
            </a:r>
            <a:r>
              <a:rPr lang="ru-RU" dirty="0"/>
              <a:t>концентрации</a:t>
            </a:r>
          </a:p>
          <a:p>
            <a:r>
              <a:rPr lang="ru-RU" dirty="0"/>
              <a:t>7.7. </a:t>
            </a:r>
            <a:r>
              <a:rPr lang="ru-RU" b="1" dirty="0"/>
              <a:t>Запрещается </a:t>
            </a:r>
            <a:r>
              <a:rPr lang="ru-RU" dirty="0"/>
              <a:t>использовать для стерилизации эндоскопов и инструментов к ним </a:t>
            </a:r>
            <a:r>
              <a:rPr lang="ru-RU" b="1" dirty="0"/>
              <a:t>озоновые стерилизаторы </a:t>
            </a:r>
            <a:r>
              <a:rPr lang="ru-RU" b="1" dirty="0" smtClean="0"/>
              <a:t>                               и пароформалиновые камеры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1029" name="Picture 5" descr="http://ldtechnology.kiev.ua/medteh/pic/c02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54" y="4964087"/>
            <a:ext cx="2738011" cy="19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122754" y="4964087"/>
            <a:ext cx="2650319" cy="17772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9122754" y="4964087"/>
            <a:ext cx="2650319" cy="17052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1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Кратность использования растворов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340768"/>
            <a:ext cx="10692765" cy="518457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7.4. Растворы </a:t>
            </a:r>
            <a:r>
              <a:rPr lang="ru-RU" b="1" u="sng" dirty="0"/>
              <a:t>моющих средств для очистки эндоскопов </a:t>
            </a:r>
            <a:r>
              <a:rPr lang="ru-RU" dirty="0"/>
              <a:t>на основе ферментов и (или) </a:t>
            </a:r>
            <a:r>
              <a:rPr lang="ru-RU" dirty="0" smtClean="0"/>
              <a:t>ПАВ </a:t>
            </a:r>
            <a:r>
              <a:rPr lang="ru-RU" dirty="0"/>
              <a:t>применяются</a:t>
            </a:r>
            <a:r>
              <a:rPr lang="ru-RU" u="sng" dirty="0"/>
              <a:t> </a:t>
            </a:r>
            <a:r>
              <a:rPr lang="ru-RU" b="1" u="sng" dirty="0"/>
              <a:t>однократно</a:t>
            </a:r>
            <a:r>
              <a:rPr lang="ru-RU" dirty="0"/>
              <a:t>. </a:t>
            </a:r>
            <a:r>
              <a:rPr lang="ru-RU" dirty="0" smtClean="0"/>
              <a:t>Растворы </a:t>
            </a:r>
            <a:r>
              <a:rPr lang="ru-RU" dirty="0"/>
              <a:t>дезинфицирующих средств в режиме </a:t>
            </a:r>
            <a:r>
              <a:rPr lang="ru-RU" b="1" dirty="0"/>
              <a:t>очистки, совмещенной с дезинфекцией</a:t>
            </a:r>
            <a:r>
              <a:rPr lang="ru-RU" dirty="0"/>
              <a:t>, применяются до изменения внешнего вида, </a:t>
            </a:r>
            <a:r>
              <a:rPr lang="ru-RU" b="1" dirty="0"/>
              <a:t>но не более одной рабочей смены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7.8</a:t>
            </a:r>
            <a:r>
              <a:rPr lang="ru-RU" dirty="0"/>
              <a:t>. </a:t>
            </a:r>
            <a:r>
              <a:rPr lang="ru-RU" b="1" dirty="0"/>
              <a:t>При многократном применении (в пределах срока годности) рабочих растворов средств для стерилизации и ДВУ: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медицинские </a:t>
            </a:r>
            <a:r>
              <a:rPr lang="ru-RU" dirty="0"/>
              <a:t>изделия перед погружением в раствор должны </a:t>
            </a:r>
            <a:r>
              <a:rPr lang="ru-RU" dirty="0" smtClean="0"/>
              <a:t>просушиваться;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должен </a:t>
            </a:r>
            <a:r>
              <a:rPr lang="ru-RU" dirty="0"/>
              <a:t>контролироваться уровень содержания действующего вещества в рабочем растворе </a:t>
            </a:r>
            <a:r>
              <a:rPr lang="ru-RU" u="sng" dirty="0"/>
              <a:t>экспресс </a:t>
            </a:r>
            <a:r>
              <a:rPr lang="ru-RU" u="sng" dirty="0" smtClean="0"/>
              <a:t>индикаторами не </a:t>
            </a:r>
            <a:r>
              <a:rPr lang="ru-RU" u="sng" dirty="0"/>
              <a:t>реже одного раза в </a:t>
            </a:r>
            <a:r>
              <a:rPr lang="ru-RU" u="sng" dirty="0" smtClean="0"/>
              <a:t>смену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снижении уровня содержания действующего вещества в рабочем растворе ниже нормативного значения или появлении первых визуальных признаков загрязнения раствор заменяется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/>
              <a:t>7.9. Емкости с рабочими растворами средств для стерилизации и ДВУ должны быть снабжены крышками, иметь надписи с указанием названия средства, его концентрации, назначения, даты приготовления, срока годности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9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332656"/>
            <a:ext cx="10692765" cy="1503040"/>
          </a:xfrm>
        </p:spPr>
        <p:txBody>
          <a:bodyPr>
            <a:noAutofit/>
          </a:bodyPr>
          <a:lstStyle/>
          <a:p>
            <a:r>
              <a:rPr lang="ru-RU" sz="2800" b="1" dirty="0"/>
              <a:t>Т</a:t>
            </a:r>
            <a:r>
              <a:rPr lang="ru-RU" sz="2800" b="1" dirty="0" smtClean="0"/>
              <a:t>ехнология обработки эндоскопического оборудования</a:t>
            </a:r>
            <a:br>
              <a:rPr lang="ru-RU" sz="2800" b="1" dirty="0" smtClean="0"/>
            </a:br>
            <a:r>
              <a:rPr lang="ru-RU" sz="2800" u="sng" dirty="0"/>
              <a:t>для нестерильных эндоскопических вмешательств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Этап 1 – Предварительная очистка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2060848"/>
            <a:ext cx="1069276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Проводится в эндоскопической манипуляционной до отключения эндоскопа </a:t>
            </a:r>
            <a:br>
              <a:rPr lang="ru-RU" sz="2400" i="1" dirty="0"/>
            </a:br>
            <a:r>
              <a:rPr lang="ru-RU" sz="2400" i="1" dirty="0"/>
              <a:t>от источника света и аспирационного насоса. Предназначена для удаления массивных, в том числе видимых загрязнений, с поверхности и из каналов эндоскопа для предотвращения их высыхания</a:t>
            </a:r>
            <a:endParaRPr lang="ru-RU" sz="2400" i="1" dirty="0" smtClean="0"/>
          </a:p>
          <a:p>
            <a:r>
              <a:rPr lang="ru-RU" dirty="0" smtClean="0"/>
              <a:t>8.1.1</a:t>
            </a:r>
            <a:r>
              <a:rPr lang="ru-RU" dirty="0"/>
              <a:t>. </a:t>
            </a:r>
            <a:r>
              <a:rPr lang="ru-RU" b="1" dirty="0"/>
              <a:t>Предварительная очистка </a:t>
            </a:r>
            <a:r>
              <a:rPr lang="ru-RU" dirty="0"/>
              <a:t>внешних поверхностей вводимой трубки, промывка каналов; для </a:t>
            </a:r>
            <a:r>
              <a:rPr lang="ru-RU" dirty="0" err="1"/>
              <a:t>видеоэндоскопа</a:t>
            </a:r>
            <a:r>
              <a:rPr lang="ru-RU" dirty="0"/>
              <a:t> - герметизация с использованием защитного колпачка.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очистка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Сразу после процедуры в течение нескольких секунд провести аспирацию воздуха.</a:t>
            </a:r>
          </a:p>
          <a:p>
            <a:pPr lvl="0"/>
            <a:r>
              <a:rPr lang="ru-RU" dirty="0"/>
              <a:t>Протереть рабочую часть эндоскопа от проксимального к дистальному концу салфеткой, смоченной в растворе моющего средства.</a:t>
            </a:r>
          </a:p>
          <a:p>
            <a:pPr lvl="0"/>
            <a:r>
              <a:rPr lang="ru-RU" dirty="0"/>
              <a:t>Опустить дистальный конец эндоскопа в контейнер с р-ром моющего средства и попеременно </a:t>
            </a:r>
            <a:r>
              <a:rPr lang="ru-RU" dirty="0" err="1"/>
              <a:t>аспирировать</a:t>
            </a:r>
            <a:r>
              <a:rPr lang="ru-RU" dirty="0"/>
              <a:t> раствор и воздух через инструментальный (200-250 мл раствора). Завершить процедуру аспирацией воздуха.</a:t>
            </a:r>
          </a:p>
          <a:p>
            <a:pPr lvl="0"/>
            <a:r>
              <a:rPr lang="ru-RU" dirty="0"/>
              <a:t>Промыть и продуть воздушный и водный каналы эндоскопа.</a:t>
            </a:r>
          </a:p>
          <a:p>
            <a:pPr lvl="0"/>
            <a:r>
              <a:rPr lang="ru-RU" dirty="0"/>
              <a:t>Промыть дополнительные каналы эндоскопа.</a:t>
            </a:r>
          </a:p>
          <a:p>
            <a:pPr lvl="0"/>
            <a:r>
              <a:rPr lang="ru-RU" dirty="0"/>
              <a:t>Отсоединить эндоскоп от осветителя, </a:t>
            </a:r>
            <a:r>
              <a:rPr lang="ru-RU" dirty="0" err="1"/>
              <a:t>аспирирующего</a:t>
            </a:r>
            <a:r>
              <a:rPr lang="ru-RU" dirty="0"/>
              <a:t> отсоса.</a:t>
            </a:r>
          </a:p>
          <a:p>
            <a:pPr lvl="0"/>
            <a:r>
              <a:rPr lang="ru-RU" dirty="0"/>
              <a:t>Переместить эндоскоп в упакованном виде (простынь, закрытый контейнер, лоток) в </a:t>
            </a:r>
            <a:r>
              <a:rPr lang="ru-RU" dirty="0" err="1"/>
              <a:t>моечно</a:t>
            </a:r>
            <a:r>
              <a:rPr lang="ru-RU" dirty="0"/>
              <a:t>–дезинфекционное помещение.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145" y="260648"/>
            <a:ext cx="6570519" cy="2434282"/>
          </a:xfrm>
        </p:spPr>
        <p:txBody>
          <a:bodyPr>
            <a:noAutofit/>
          </a:bodyPr>
          <a:lstStyle/>
          <a:p>
            <a:r>
              <a:rPr lang="ru-RU" sz="3600" b="1" dirty="0"/>
              <a:t>Ошибки при проведении предварительной очистки: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53" y="2708920"/>
            <a:ext cx="10692765" cy="3528392"/>
          </a:xfrm>
        </p:spPr>
        <p:txBody>
          <a:bodyPr/>
          <a:lstStyle/>
          <a:p>
            <a:pPr lvl="0"/>
            <a:r>
              <a:rPr lang="ru-RU" dirty="0" smtClean="0"/>
              <a:t>проводится </a:t>
            </a:r>
            <a:r>
              <a:rPr lang="ru-RU" dirty="0"/>
              <a:t>быстро, без соблюдения протокола;</a:t>
            </a:r>
          </a:p>
          <a:p>
            <a:pPr lvl="0"/>
            <a:r>
              <a:rPr lang="ru-RU" dirty="0"/>
              <a:t>каналы воздух-вода и инструментальный не прокачиваются в достаточном объеме моющим раствором;</a:t>
            </a:r>
          </a:p>
          <a:p>
            <a:pPr lvl="0"/>
            <a:r>
              <a:rPr lang="ru-RU" dirty="0"/>
              <a:t>контейнер для промывки не меняется (не обрабатывается) после каждого пациента.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7" y="40466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4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188640"/>
            <a:ext cx="10692765" cy="8640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Этап 2 – тест на герметичность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1340768"/>
            <a:ext cx="10692765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8.1.2</a:t>
            </a:r>
            <a:r>
              <a:rPr lang="ru-RU" b="1" dirty="0"/>
              <a:t>. Визуальный осмотр эндоскопа и проверка на герметичность. Негерметичный эндоскоп не подлежит дальнейшей обработке и использованию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Технология проведения:</a:t>
            </a:r>
            <a:endParaRPr lang="ru-RU" b="1" dirty="0"/>
          </a:p>
          <a:p>
            <a:pPr lvl="0"/>
            <a:r>
              <a:rPr lang="ru-RU" dirty="0"/>
              <a:t>Снять все клапана и другие детали, если это указано в инструкции производителя.</a:t>
            </a:r>
          </a:p>
          <a:p>
            <a:pPr lvl="0"/>
            <a:r>
              <a:rPr lang="ru-RU" dirty="0"/>
              <a:t>Подключить тестер к устройству подачи воздуха и убедиться в его поступлении.</a:t>
            </a:r>
          </a:p>
          <a:p>
            <a:pPr lvl="0"/>
            <a:r>
              <a:rPr lang="ru-RU" dirty="0"/>
              <a:t>Присоединить тестер к эндоскопу и подать воздух для создания избыточного давления в аппарате.</a:t>
            </a:r>
          </a:p>
          <a:p>
            <a:pPr lvl="0"/>
            <a:r>
              <a:rPr lang="ru-RU" dirty="0"/>
              <a:t>Полностью погрузить под воду эндоскоп. С помощью винтов блока управления согнуть дистальную часть во всех направлениях, наблюдая за наличием или отсутствием струйки пузырьков воздуха. Длительное наличие «дорожки» из пузырьков воздуха свидетельствует о нарушении герметичности эндоскопа.</a:t>
            </a:r>
          </a:p>
          <a:p>
            <a:pPr lvl="0"/>
            <a:r>
              <a:rPr lang="ru-RU" dirty="0"/>
              <a:t>После завершения проверки на герметичность сбросить давление (отключив подачу воздуха на тестер или открыв клапан манометра), извлечь эндоскоп (коннектор эндоскопа с подключенным тестером) из воды и через несколько секунд отсоединить тестер.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4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 3.1.3263-15 «Профилактика инфекционных заболеваний при эндоскопических вмешательствах»</a:t>
            </a:r>
          </a:p>
          <a:p>
            <a:r>
              <a:rPr lang="ru-RU" dirty="0" smtClean="0"/>
              <a:t>МУ 3.5.1937-04 «Очистка, дезинфекция и стерилизация эндоскопов и инструментов к ним»</a:t>
            </a:r>
          </a:p>
          <a:p>
            <a:r>
              <a:rPr lang="ru-RU" dirty="0" smtClean="0"/>
              <a:t>МУ 3.1.3420-17 «Обеспечение эпидемиологической безопасности нестерильных эндоскопических вмешательств на желудочно-кишечном тракте и дыхательных путях»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0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241" y="980728"/>
            <a:ext cx="6948349" cy="1728192"/>
          </a:xfrm>
        </p:spPr>
        <p:txBody>
          <a:bodyPr>
            <a:noAutofit/>
          </a:bodyPr>
          <a:lstStyle/>
          <a:p>
            <a:r>
              <a:rPr lang="ru-RU" sz="3200" b="1" dirty="0"/>
              <a:t>Ошибки при проведении теста на герметичность эндоскопа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3429000"/>
            <a:ext cx="10692765" cy="2808312"/>
          </a:xfrm>
        </p:spPr>
        <p:txBody>
          <a:bodyPr/>
          <a:lstStyle/>
          <a:p>
            <a:pPr lvl="0"/>
            <a:r>
              <a:rPr lang="ru-RU" dirty="0" smtClean="0"/>
              <a:t>отказ </a:t>
            </a:r>
            <a:r>
              <a:rPr lang="ru-RU" dirty="0"/>
              <a:t>от его проведения;</a:t>
            </a:r>
          </a:p>
          <a:p>
            <a:pPr lvl="0"/>
            <a:r>
              <a:rPr lang="ru-RU" dirty="0"/>
              <a:t>тест проводится нерегулярно, а иногда только после обработки эндоскопа;</a:t>
            </a:r>
          </a:p>
          <a:p>
            <a:pPr lvl="0"/>
            <a:r>
              <a:rPr lang="ru-RU" dirty="0"/>
              <a:t>эндоскоп не погружается в воду полностью.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332656"/>
            <a:ext cx="2520280" cy="282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3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600201"/>
            <a:ext cx="10692765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Окончательная очистка является важнейшим этапом обработки эндоскопа, от которого зависит эффективность последующей ДВУ. </a:t>
            </a:r>
            <a:r>
              <a:rPr lang="ru-RU" dirty="0" smtClean="0"/>
              <a:t>Она проводится в качестве самостоятельного процесса или при совмещении с дезинфекцией, что определяется применяемыми для этих целей средствами (моющими или </a:t>
            </a:r>
            <a:r>
              <a:rPr lang="ru-RU" dirty="0" err="1" smtClean="0"/>
              <a:t>моюще</a:t>
            </a:r>
            <a:r>
              <a:rPr lang="ru-RU" dirty="0" smtClean="0"/>
              <a:t>-дезинфицирующими).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Этап 3 – Окончательная очистка или очистка, совмещенная с дезинфекцией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21" y="4437112"/>
            <a:ext cx="3816424" cy="23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0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260648"/>
            <a:ext cx="10692765" cy="633670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Наполнить </a:t>
            </a:r>
            <a:r>
              <a:rPr lang="ru-RU" dirty="0"/>
              <a:t>емкость (мойку) объемом не менее 10л свежеприготовленным раствором моющего средства.</a:t>
            </a:r>
          </a:p>
          <a:p>
            <a:pPr lvl="0"/>
            <a:r>
              <a:rPr lang="ru-RU" dirty="0"/>
              <a:t>Присоединить к эндоскопу </a:t>
            </a:r>
            <a:r>
              <a:rPr lang="ru-RU" dirty="0" err="1"/>
              <a:t>всеканальный</a:t>
            </a:r>
            <a:r>
              <a:rPr lang="ru-RU" dirty="0"/>
              <a:t> ирригатор, адаптеры, промывочные трубки.</a:t>
            </a:r>
          </a:p>
          <a:p>
            <a:pPr lvl="0"/>
            <a:r>
              <a:rPr lang="ru-RU" dirty="0"/>
              <a:t>Полностью погрузить съемные детали и эндоскоп в раствор моющего средства и заполнить им все каналы с помощью шприца (насоса). </a:t>
            </a:r>
            <a:r>
              <a:rPr lang="ru-RU" b="1" dirty="0"/>
              <a:t>Выдержать экспозицию</a:t>
            </a:r>
            <a:r>
              <a:rPr lang="ru-RU" dirty="0"/>
              <a:t>, указанную в инструкции по применению используемого средства.</a:t>
            </a:r>
          </a:p>
          <a:p>
            <a:pPr lvl="0"/>
            <a:r>
              <a:rPr lang="ru-RU" dirty="0"/>
              <a:t>После завершения экспозиции несколько раз промыть каналы моющим раствором, отсоединить </a:t>
            </a:r>
            <a:r>
              <a:rPr lang="ru-RU" dirty="0" err="1"/>
              <a:t>всеканальный</a:t>
            </a:r>
            <a:r>
              <a:rPr lang="ru-RU" dirty="0"/>
              <a:t> ирригатор, адаптеры, трубки.</a:t>
            </a:r>
          </a:p>
          <a:p>
            <a:pPr lvl="0"/>
            <a:r>
              <a:rPr lang="ru-RU" dirty="0"/>
              <a:t>Очистить от загрязнений внешнюю поверхность эндоскопа салфетками (одноразовыми губками), а торцевую часть водимой трубки — специальной щеткой. При проведении механической очистки всегда необходимо держать эндоскоп полностью погруженным в раствор, чтобы избежать разбрызгивания контаминированной жидкости.</a:t>
            </a:r>
          </a:p>
          <a:p>
            <a:pPr lvl="0"/>
            <a:r>
              <a:rPr lang="ru-RU" dirty="0"/>
              <a:t>Очистить специальными щетками порты, аспирационный клапан, клапан подачи воздуха/воды, клапан инструментального канала и другие съемные детали, отверстия и полости. Очистку проводить под раствором моющего средства.</a:t>
            </a:r>
          </a:p>
          <a:p>
            <a:pPr lvl="0"/>
            <a:r>
              <a:rPr lang="ru-RU" dirty="0"/>
              <a:t>Обработать щеткой все доступные каналы эндоскопа. Использовать только исправные щетки, соответствующие диаметру канала обрабатываемого эндоскопа. После каждого выхода щетки из канала и порта ее необходимо очистить в растворе, удалив видимые загрязнения. Обработку щеткой продолжают, пока на ней не перестанут выявляться видимые частицы биологических </a:t>
            </a:r>
            <a:r>
              <a:rPr lang="ru-RU" dirty="0" smtClean="0"/>
              <a:t>загрязнений (не менее 3 раз)</a:t>
            </a:r>
            <a:endParaRPr lang="ru-RU" dirty="0"/>
          </a:p>
          <a:p>
            <a:pPr lvl="0"/>
            <a:r>
              <a:rPr lang="ru-RU" dirty="0"/>
              <a:t>Щетки многоразового использования в последующем необходимо подвергать дезинфекции, </a:t>
            </a:r>
            <a:r>
              <a:rPr lang="ru-RU" dirty="0" err="1"/>
              <a:t>предстерилизационной</a:t>
            </a:r>
            <a:r>
              <a:rPr lang="ru-RU" dirty="0"/>
              <a:t> очистке и стерилизации.</a:t>
            </a:r>
          </a:p>
          <a:p>
            <a:pPr lvl="0"/>
            <a:r>
              <a:rPr lang="ru-RU" dirty="0"/>
              <a:t>После завершения очистки каналов присоединить </a:t>
            </a:r>
            <a:r>
              <a:rPr lang="ru-RU" dirty="0" err="1"/>
              <a:t>всеканальный</a:t>
            </a:r>
            <a:r>
              <a:rPr lang="ru-RU" dirty="0"/>
              <a:t> ирригатор, адаптеры для дополнительных каналов, промывочные трубки, через которые вновь промыть все каналы раствором моющего средства для удаления остатков загрязнений.</a:t>
            </a:r>
          </a:p>
          <a:p>
            <a:pPr lvl="0"/>
            <a:r>
              <a:rPr lang="ru-RU" dirty="0"/>
              <a:t>Удалить моющий раствор из каналов воздухом с помощью шприца (насоса).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28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177" y="274638"/>
            <a:ext cx="7578631" cy="1354162"/>
          </a:xfrm>
        </p:spPr>
        <p:txBody>
          <a:bodyPr>
            <a:noAutofit/>
          </a:bodyPr>
          <a:lstStyle/>
          <a:p>
            <a:r>
              <a:rPr lang="ru-RU" sz="3200" b="1" dirty="0"/>
              <a:t>Ошибки при </a:t>
            </a:r>
            <a:r>
              <a:rPr lang="ru-RU" sz="3200" b="1" dirty="0" smtClean="0"/>
              <a:t>окончательной/</a:t>
            </a:r>
            <a:r>
              <a:rPr lang="ru-RU" sz="3200" b="1" dirty="0" err="1" smtClean="0"/>
              <a:t>предстерилизационой</a:t>
            </a:r>
            <a:r>
              <a:rPr lang="ru-RU" sz="3200" b="1" dirty="0" smtClean="0"/>
              <a:t> </a:t>
            </a:r>
            <a:r>
              <a:rPr lang="ru-RU" sz="3200" b="1" dirty="0"/>
              <a:t>очистке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849" y="2060848"/>
            <a:ext cx="10692765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используются </a:t>
            </a:r>
            <a:r>
              <a:rPr lang="ru-RU" dirty="0"/>
              <a:t>емкости (мойки) объемом менее 10 литров;</a:t>
            </a:r>
          </a:p>
          <a:p>
            <a:pPr lvl="0"/>
            <a:r>
              <a:rPr lang="ru-RU" dirty="0"/>
              <a:t>эндоскоп не погружается полностью в моющий раствор;</a:t>
            </a:r>
          </a:p>
          <a:p>
            <a:pPr lvl="0"/>
            <a:r>
              <a:rPr lang="ru-RU" dirty="0"/>
              <a:t>моющий раствор используется многократно;</a:t>
            </a:r>
          </a:p>
          <a:p>
            <a:pPr lvl="0"/>
            <a:r>
              <a:rPr lang="ru-RU" dirty="0"/>
              <a:t>клапана с эндоскопа не снимаются;</a:t>
            </a:r>
          </a:p>
          <a:p>
            <a:pPr lvl="0"/>
            <a:r>
              <a:rPr lang="ru-RU" dirty="0" err="1"/>
              <a:t>всеканальный</a:t>
            </a:r>
            <a:r>
              <a:rPr lang="ru-RU" dirty="0"/>
              <a:t> ирригатор, адаптеры, трубки для промывания каналов не применяются;</a:t>
            </a:r>
          </a:p>
          <a:p>
            <a:pPr lvl="0"/>
            <a:r>
              <a:rPr lang="ru-RU" dirty="0"/>
              <a:t>дополнительные каналы эндоскопа не промываются;</a:t>
            </a:r>
          </a:p>
          <a:p>
            <a:pPr lvl="0"/>
            <a:r>
              <a:rPr lang="ru-RU" dirty="0"/>
              <a:t>при очистке не используются щетки для очистки выходных отверстий эндоскопа, каналов, клапанов;</a:t>
            </a:r>
          </a:p>
          <a:p>
            <a:pPr lvl="0"/>
            <a:r>
              <a:rPr lang="ru-RU" dirty="0"/>
              <a:t>применяются изношенные и поврежденные щетки, которые плохо очищают и могут перфорировать каналы эндоскопа;</a:t>
            </a:r>
          </a:p>
          <a:p>
            <a:pPr lvl="0"/>
            <a:r>
              <a:rPr lang="ru-RU" dirty="0"/>
              <a:t>многоразовые щетки для очистки в последующем не проходят соответствующую обработку (стерилизацию).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7" y="260648"/>
            <a:ext cx="1872208" cy="15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6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Ополаскивание и сушка эндоскопа после очистки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проводится </a:t>
            </a:r>
            <a:r>
              <a:rPr lang="ru-RU" i="1" dirty="0"/>
              <a:t>с целью удаления моющего средства с поверхности и каналов эндоскопа и для предупреждения разведения средства для ДВУ/ стерилизации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lvl="0"/>
            <a:r>
              <a:rPr lang="ru-RU" dirty="0"/>
              <a:t>Погрузить эндоскоп с присоединенным </a:t>
            </a:r>
            <a:r>
              <a:rPr lang="ru-RU" dirty="0" err="1"/>
              <a:t>всеканальным</a:t>
            </a:r>
            <a:r>
              <a:rPr lang="ru-RU" dirty="0"/>
              <a:t> ирригатором, адаптерами, трубками и съемными деталями в емкость/мойку со </a:t>
            </a:r>
            <a:r>
              <a:rPr lang="ru-RU" dirty="0" err="1"/>
              <a:t>свеженалитой</a:t>
            </a:r>
            <a:r>
              <a:rPr lang="ru-RU" dirty="0"/>
              <a:t> водопроводной водой.</a:t>
            </a:r>
          </a:p>
          <a:p>
            <a:pPr lvl="0"/>
            <a:r>
              <a:rPr lang="ru-RU" dirty="0"/>
              <a:t>Тщательно отмыть салфетками внешние поверхности эндоскопа и все съемные детали.</a:t>
            </a:r>
          </a:p>
          <a:p>
            <a:pPr lvl="0"/>
            <a:r>
              <a:rPr lang="ru-RU" dirty="0"/>
              <a:t>Заполнить каналы и промыть их водой несколько раз с помощью шприца </a:t>
            </a:r>
            <a:r>
              <a:rPr lang="ru-RU" dirty="0" smtClean="0"/>
              <a:t>не менее 90 мл воды, (насоса – не менее 1 минуты).</a:t>
            </a:r>
            <a:endParaRPr lang="ru-RU" dirty="0"/>
          </a:p>
          <a:p>
            <a:pPr lvl="0"/>
            <a:r>
              <a:rPr lang="ru-RU" dirty="0"/>
              <a:t>Удалить воду из всех каналов воздухом с помощью шприца (насоса).</a:t>
            </a:r>
          </a:p>
          <a:p>
            <a:pPr lvl="0"/>
            <a:r>
              <a:rPr lang="ru-RU" dirty="0"/>
              <a:t>Перенести эндоскоп с присоединенным </a:t>
            </a:r>
            <a:r>
              <a:rPr lang="ru-RU" dirty="0" err="1"/>
              <a:t>всеканальным</a:t>
            </a:r>
            <a:r>
              <a:rPr lang="ru-RU" dirty="0"/>
              <a:t> ирригатором, адаптерами, трубками и съемными деталями на чистую простынь или чистую рабочую поверхность.</a:t>
            </a:r>
          </a:p>
          <a:p>
            <a:pPr lvl="0"/>
            <a:r>
              <a:rPr lang="ru-RU" dirty="0"/>
              <a:t>Внешнюю поверхность эндоскопа высушить чистыми салфетками.</a:t>
            </a:r>
          </a:p>
          <a:p>
            <a:pPr lvl="0"/>
            <a:r>
              <a:rPr lang="ru-RU" dirty="0"/>
              <a:t>Каналы просушить воздухом с помощью шприца (насоса) через </a:t>
            </a:r>
            <a:r>
              <a:rPr lang="ru-RU" dirty="0" err="1"/>
              <a:t>всеканальный</a:t>
            </a:r>
            <a:r>
              <a:rPr lang="ru-RU" dirty="0"/>
              <a:t> ирригатор, адаптеры, трубки.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847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193" y="315914"/>
            <a:ext cx="7290599" cy="1498178"/>
          </a:xfrm>
        </p:spPr>
        <p:txBody>
          <a:bodyPr>
            <a:normAutofit/>
          </a:bodyPr>
          <a:lstStyle/>
          <a:p>
            <a:r>
              <a:rPr lang="ru-RU" sz="3600" b="1" dirty="0"/>
              <a:t>Ошибки при </a:t>
            </a:r>
            <a:r>
              <a:rPr lang="ru-RU" sz="3600" b="1" dirty="0" smtClean="0"/>
              <a:t>ополаскивании и просушке: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5" y="2060848"/>
            <a:ext cx="10692765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отмыв </a:t>
            </a:r>
            <a:r>
              <a:rPr lang="ru-RU" dirty="0"/>
              <a:t>эндоскопа проводится в малом объеме воды;</a:t>
            </a:r>
          </a:p>
          <a:p>
            <a:pPr lvl="0"/>
            <a:r>
              <a:rPr lang="ru-RU" dirty="0"/>
              <a:t>вода для </a:t>
            </a:r>
            <a:r>
              <a:rPr lang="ru-RU" dirty="0" err="1"/>
              <a:t>отмыва</a:t>
            </a:r>
            <a:r>
              <a:rPr lang="ru-RU" dirty="0"/>
              <a:t> не меняется;</a:t>
            </a:r>
          </a:p>
          <a:p>
            <a:pPr lvl="0"/>
            <a:r>
              <a:rPr lang="ru-RU" dirty="0"/>
              <a:t>каналы эндоскопа водой тщательно не </a:t>
            </a:r>
            <a:r>
              <a:rPr lang="ru-RU" dirty="0" smtClean="0"/>
              <a:t>отмываются</a:t>
            </a:r>
            <a:endParaRPr lang="ru-RU" dirty="0"/>
          </a:p>
          <a:p>
            <a:pPr lvl="0"/>
            <a:r>
              <a:rPr lang="ru-RU" dirty="0"/>
              <a:t>наружная поверхность эндоскопа и его каналы после </a:t>
            </a:r>
            <a:r>
              <a:rPr lang="ru-RU" dirty="0" err="1"/>
              <a:t>отмыва</a:t>
            </a:r>
            <a:r>
              <a:rPr lang="ru-RU" dirty="0"/>
              <a:t> не просушиваются;</a:t>
            </a:r>
          </a:p>
          <a:p>
            <a:pPr lvl="0"/>
            <a:r>
              <a:rPr lang="ru-RU" dirty="0"/>
              <a:t>при просушке не прикрывается дистальный конец эндоскопа салфеткой для предупреждения инфицирования персонала инфекционным аэрозолем.</a:t>
            </a:r>
          </a:p>
          <a:p>
            <a:endParaRPr lang="ru-RU" dirty="0"/>
          </a:p>
        </p:txBody>
      </p:sp>
      <p:pic>
        <p:nvPicPr>
          <p:cNvPr id="5122" name="Picture 2" descr="https://avatars.mds.yandex.net/get-pdb/199965/f9d986a5-e714-4f89-947b-d256490b2198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172404"/>
            <a:ext cx="2448272" cy="17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0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Этап 4</a:t>
            </a:r>
            <a:br>
              <a:rPr lang="ru-RU" sz="2800" b="1" dirty="0" smtClean="0"/>
            </a:br>
            <a:r>
              <a:rPr lang="ru-RU" sz="3200" b="1" i="1" dirty="0" smtClean="0"/>
              <a:t>Контроль </a:t>
            </a:r>
            <a:r>
              <a:rPr lang="ru-RU" sz="3200" b="1" i="1" dirty="0"/>
              <a:t>качества очистки эндоскопа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10.2. Для оценки качества очистки эндоскопов и инструментов к ним ставится </a:t>
            </a:r>
            <a:r>
              <a:rPr lang="ru-RU" dirty="0" err="1" smtClean="0"/>
              <a:t>азопирамовая</a:t>
            </a:r>
            <a:r>
              <a:rPr lang="ru-RU" dirty="0" smtClean="0"/>
              <a:t> или другая регламентированная для этой цели проба  –   </a:t>
            </a:r>
            <a:r>
              <a:rPr lang="ru-RU" i="1" u="sng" dirty="0" smtClean="0">
                <a:solidFill>
                  <a:srgbClr val="C00000"/>
                </a:solidFill>
              </a:rPr>
              <a:t>контролю подлежит каждый десятый обрабатываемый эндоскоп, но не менее одного за смену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Для оценки качества ополаскивания изделий от щелочных растворов ставится фенолфталеиновая проба – </a:t>
            </a:r>
            <a:r>
              <a:rPr lang="ru-RU" i="1" dirty="0" smtClean="0"/>
              <a:t>при использовании растворов, имеющих рН 8,5 и выше.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/>
              <a:t>После использования растворов химических средств (</a:t>
            </a:r>
            <a:r>
              <a:rPr lang="ru-RU" sz="2400" i="1" dirty="0" err="1"/>
              <a:t>азопирам</a:t>
            </a:r>
            <a:r>
              <a:rPr lang="ru-RU" sz="2400" i="1" dirty="0"/>
              <a:t>, фенолфталеин) </a:t>
            </a:r>
            <a:r>
              <a:rPr lang="ru-RU" sz="2400" i="1" dirty="0" err="1"/>
              <a:t>биопсийный</a:t>
            </a:r>
            <a:r>
              <a:rPr lang="ru-RU" sz="2400" i="1" dirty="0"/>
              <a:t> канал ополоснуть 20—30 мл водопроводной воды </a:t>
            </a:r>
            <a:r>
              <a:rPr lang="ru-RU" sz="2400" i="1" dirty="0" smtClean="0"/>
              <a:t>и </a:t>
            </a:r>
            <a:r>
              <a:rPr lang="ru-RU" sz="2400" i="1" dirty="0"/>
              <a:t>продуть воздухом, а наружную поверх­ность протереть последовательно салфеткой, смоченной водопроводной водой, и сухой </a:t>
            </a:r>
            <a:r>
              <a:rPr lang="ru-RU" sz="2400" i="1" dirty="0" smtClean="0"/>
              <a:t>салфеткой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Контроль регистрируется в соответствующих журналах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48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404664"/>
            <a:ext cx="10692765" cy="16470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Этап 5</a:t>
            </a: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>ДВУ / стерилизация</a:t>
            </a:r>
            <a:r>
              <a:rPr lang="ru-RU" sz="3200" u="sng" dirty="0"/>
              <a:t> 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dirty="0" smtClean="0"/>
              <a:t>проводится </a:t>
            </a:r>
            <a:r>
              <a:rPr lang="ru-RU" sz="3200" dirty="0"/>
              <a:t>с целью </a:t>
            </a:r>
            <a:r>
              <a:rPr lang="ru-RU" sz="3200" dirty="0" err="1"/>
              <a:t>деконтаминации</a:t>
            </a:r>
            <a:r>
              <a:rPr lang="ru-RU" sz="3200" dirty="0"/>
              <a:t> эндоскопа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2276872"/>
            <a:ext cx="10692765" cy="398903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Полностью </a:t>
            </a:r>
            <a:r>
              <a:rPr lang="ru-RU" dirty="0"/>
              <a:t>погрузить эндоскоп с присоединенным ирригатором, адаптерами, трубками и все съемные детали в емкость со средством для ДВУ или стерилизации.</a:t>
            </a:r>
          </a:p>
          <a:p>
            <a:pPr lvl="0"/>
            <a:r>
              <a:rPr lang="ru-RU" dirty="0"/>
              <a:t>Заполнить все каналы эндоскопа средством, вытеснив из них воздух с помощью шприца.</a:t>
            </a:r>
          </a:p>
          <a:p>
            <a:pPr lvl="0"/>
            <a:r>
              <a:rPr lang="ru-RU" dirty="0"/>
              <a:t>Удалить пузырьки воздуха с поверхности рубашки эндоскопа стерильной салфеткой.</a:t>
            </a:r>
          </a:p>
          <a:p>
            <a:pPr lvl="0"/>
            <a:r>
              <a:rPr lang="ru-RU" dirty="0"/>
              <a:t>Накрыть емкость плотно прилегающей крышкой.</a:t>
            </a:r>
          </a:p>
          <a:p>
            <a:pPr lvl="0"/>
            <a:r>
              <a:rPr lang="ru-RU" dirty="0"/>
              <a:t>Установить таймер и выдержать требуемую для химического средства экспозицию.</a:t>
            </a:r>
          </a:p>
          <a:p>
            <a:pPr lvl="0"/>
            <a:r>
              <a:rPr lang="ru-RU" dirty="0"/>
              <a:t>Дальнейшие манипуляции проводятся в условиях, исключающих вторичную контаминацию эндоскопа микроорганизмами. Персонал проводит гигиеническую обработку рук и надевает стерильные перчатки и маску.</a:t>
            </a:r>
          </a:p>
          <a:p>
            <a:pPr lvl="0"/>
            <a:r>
              <a:rPr lang="ru-RU" dirty="0"/>
              <a:t>После окончания выдержки вытеснить раствор для </a:t>
            </a:r>
            <a:r>
              <a:rPr lang="ru-RU" dirty="0" smtClean="0"/>
              <a:t>ДВУ/стерилизации </a:t>
            </a:r>
            <a:r>
              <a:rPr lang="ru-RU" dirty="0"/>
              <a:t>из каналов воздухом.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77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161" y="368154"/>
            <a:ext cx="6696744" cy="1426170"/>
          </a:xfrm>
        </p:spPr>
        <p:txBody>
          <a:bodyPr>
            <a:normAutofit/>
          </a:bodyPr>
          <a:lstStyle/>
          <a:p>
            <a:r>
              <a:rPr lang="ru-RU" sz="3600" b="1" dirty="0"/>
              <a:t>Ошибки при проведении ДВУ/стерилизации</a:t>
            </a:r>
            <a:r>
              <a:rPr lang="ru-RU" sz="3600" b="1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7" y="2236367"/>
            <a:ext cx="10692765" cy="443299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эндоскоп </a:t>
            </a:r>
            <a:r>
              <a:rPr lang="ru-RU" dirty="0"/>
              <a:t>в раствор не погружается полностью;</a:t>
            </a:r>
          </a:p>
          <a:p>
            <a:pPr lvl="0"/>
            <a:r>
              <a:rPr lang="ru-RU" dirty="0"/>
              <a:t>каналы эндоскопа не заполняются </a:t>
            </a:r>
            <a:r>
              <a:rPr lang="ru-RU" dirty="0" err="1"/>
              <a:t>дезинфектантом</a:t>
            </a:r>
            <a:r>
              <a:rPr lang="ru-RU" dirty="0"/>
              <a:t>/</a:t>
            </a:r>
            <a:r>
              <a:rPr lang="ru-RU" dirty="0" err="1"/>
              <a:t>стерилянтом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контейнер для защиты органов дыхания сотрудников не закрывается крышкой, экспозиция не выдерживается;</a:t>
            </a:r>
          </a:p>
          <a:p>
            <a:pPr lvl="0"/>
            <a:r>
              <a:rPr lang="ru-RU" dirty="0"/>
              <a:t>дезинфицирующий/стерилизующий раствор многократного действия не проверяется на его активность с помощью тест-полосок.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188640"/>
            <a:ext cx="2448272" cy="17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16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-28719"/>
            <a:ext cx="10692765" cy="922114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Ополаскивание и сушка эндоскопов</a:t>
            </a:r>
            <a:r>
              <a:rPr lang="ru-RU" sz="2800" u="sng" dirty="0"/>
              <a:t> </a:t>
            </a:r>
            <a:r>
              <a:rPr lang="ru-RU" sz="2800" u="sng" dirty="0" smtClean="0"/>
              <a:t>после ДВУ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7" y="1196752"/>
            <a:ext cx="10692765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smtClean="0"/>
              <a:t>Проводится </a:t>
            </a:r>
            <a:r>
              <a:rPr lang="ru-RU" sz="1600" b="1" i="1" dirty="0"/>
              <a:t>с целью удаления раствора химического средства для предотвращения его негативного воздействия на пациента.</a:t>
            </a:r>
          </a:p>
          <a:p>
            <a:pPr lvl="0"/>
            <a:r>
              <a:rPr lang="ru-RU" sz="1800" dirty="0"/>
              <a:t>Перенести эндоскоп с присоединенными ирригатором, адаптерами, трубками, а так же все съемные детали в емкость с питьевой водой (эндоскопы для исследования ЖКТ), со стерильной или кипяченой водой (</a:t>
            </a:r>
            <a:r>
              <a:rPr lang="ru-RU" sz="1800" dirty="0" err="1"/>
              <a:t>бронхоскопы</a:t>
            </a:r>
            <a:r>
              <a:rPr lang="ru-RU" sz="1800" dirty="0"/>
              <a:t>), в стерильную емкость со стерильной водой (эндоскопы для стерильных манипуляций).</a:t>
            </a:r>
          </a:p>
          <a:p>
            <a:pPr lvl="0"/>
            <a:r>
              <a:rPr lang="ru-RU" sz="1800" dirty="0"/>
              <a:t>Тщательно отмыть поверхность эндоскопа и съемные детали, а затем промыть все каналы водой. Длительность отмывки и кратность смены воды должны соответствовать инструкции на используемое средство для ДВУ/стерилизации.</a:t>
            </a:r>
          </a:p>
          <a:p>
            <a:pPr lvl="0"/>
            <a:r>
              <a:rPr lang="ru-RU" sz="1800" dirty="0"/>
              <a:t>Перенести эндоскоп с присоединенным ирригатором, адаптерами, трубками на стерильную простынь.</a:t>
            </a:r>
          </a:p>
          <a:p>
            <a:pPr lvl="0"/>
            <a:r>
              <a:rPr lang="ru-RU" sz="1800" dirty="0"/>
              <a:t>Тщательно продуть все каналы воздухом при помощи стерильного шприца через </a:t>
            </a:r>
            <a:r>
              <a:rPr lang="ru-RU" sz="1800" dirty="0" err="1"/>
              <a:t>всеканальный</a:t>
            </a:r>
            <a:r>
              <a:rPr lang="ru-RU" sz="1800" dirty="0"/>
              <a:t> ирригатор, адаптеры или при помощи другого устройства.</a:t>
            </a:r>
          </a:p>
          <a:p>
            <a:pPr lvl="0"/>
            <a:r>
              <a:rPr lang="ru-RU" sz="1800" dirty="0"/>
              <a:t>Для дополнительной сушки каналов рекомендуется промыть их 70 % </a:t>
            </a:r>
            <a:r>
              <a:rPr lang="ru-RU" sz="1800" dirty="0" err="1"/>
              <a:t>фармокопейным</a:t>
            </a:r>
            <a:r>
              <a:rPr lang="ru-RU" sz="1800" dirty="0"/>
              <a:t> спиртом (эндоскопы, подвергнутые ДВУ).</a:t>
            </a:r>
          </a:p>
          <a:p>
            <a:pPr lvl="0"/>
            <a:r>
              <a:rPr lang="ru-RU" sz="1800" dirty="0"/>
              <a:t>Продуть каналы воздухом.</a:t>
            </a:r>
          </a:p>
          <a:p>
            <a:pPr lvl="0"/>
            <a:r>
              <a:rPr lang="ru-RU" sz="1800" dirty="0"/>
              <a:t>Удалить </a:t>
            </a:r>
            <a:r>
              <a:rPr lang="ru-RU" sz="1800" dirty="0" err="1"/>
              <a:t>всеканальный</a:t>
            </a:r>
            <a:r>
              <a:rPr lang="ru-RU" sz="1800" dirty="0"/>
              <a:t> ирригатор, адаптеры, трубки.</a:t>
            </a:r>
          </a:p>
          <a:p>
            <a:pPr lvl="0"/>
            <a:r>
              <a:rPr lang="ru-RU" sz="1800" dirty="0"/>
              <a:t>Высушить внешние поверхности эндоскопа стерильным материалом.</a:t>
            </a:r>
          </a:p>
          <a:p>
            <a:pPr lvl="0"/>
            <a:r>
              <a:rPr lang="ru-RU" sz="1800" dirty="0"/>
              <a:t>Тщательно высушить все съемные детали.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898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Стерильные и нестерильные вмешательства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Эндоскопы в процессе использования контактируют со слизистыми оболочками и (или) проникают в стерильные органы, ткани и полости организма. По назначению они подразделяются </a:t>
            </a:r>
            <a:r>
              <a:rPr lang="ru-RU" u="sng" dirty="0"/>
              <a:t>на эндоскопы для проведения нестерильных и стерильных эндоскопических вмешательств</a:t>
            </a:r>
            <a:r>
              <a:rPr lang="ru-RU" dirty="0"/>
              <a:t>.</a:t>
            </a:r>
          </a:p>
          <a:p>
            <a:r>
              <a:rPr lang="ru-RU" dirty="0"/>
              <a:t>2.4. </a:t>
            </a:r>
            <a:r>
              <a:rPr lang="ru-RU" b="1" dirty="0"/>
              <a:t>Нестерильными</a:t>
            </a:r>
            <a:r>
              <a:rPr lang="ru-RU" dirty="0"/>
              <a:t> считаются вмешательства, при которых эндоскоп вводится через естественные пути в органы, в норме содержащие собственную микрофлору (желудочно-кишечный тракт, дыхательные пути).</a:t>
            </a:r>
          </a:p>
          <a:p>
            <a:r>
              <a:rPr lang="ru-RU" dirty="0"/>
              <a:t>2.5. </a:t>
            </a:r>
            <a:r>
              <a:rPr lang="ru-RU" b="1" dirty="0"/>
              <a:t>Стерильными</a:t>
            </a:r>
            <a:r>
              <a:rPr lang="ru-RU" dirty="0"/>
              <a:t> считаются вмешательства, при которых эндоскоп вводится через проколы, разрезы кожных и слизистых покровов в кровяное русло, полости или ткани организма, а также в стерильные в норме органы (матка, мочевой пузырь) через естественные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91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185" y="998476"/>
            <a:ext cx="6642527" cy="1736812"/>
          </a:xfrm>
        </p:spPr>
        <p:txBody>
          <a:bodyPr>
            <a:noAutofit/>
          </a:bodyPr>
          <a:lstStyle/>
          <a:p>
            <a:r>
              <a:rPr lang="ru-RU" sz="3200" b="1" dirty="0"/>
              <a:t>Ошибки при ополаскивании и сушке эндоскопов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09" y="3140968"/>
            <a:ext cx="10692765" cy="2764903"/>
          </a:xfrm>
        </p:spPr>
        <p:txBody>
          <a:bodyPr/>
          <a:lstStyle/>
          <a:p>
            <a:pPr lvl="0"/>
            <a:r>
              <a:rPr lang="ru-RU" dirty="0" smtClean="0"/>
              <a:t>используется </a:t>
            </a:r>
            <a:r>
              <a:rPr lang="ru-RU" dirty="0"/>
              <a:t>вода, не соответствующая требованиям СП;</a:t>
            </a:r>
          </a:p>
          <a:p>
            <a:pPr lvl="0"/>
            <a:r>
              <a:rPr lang="ru-RU" dirty="0"/>
              <a:t>недостаточная просушка наружной поверхности эндоскопа;</a:t>
            </a:r>
          </a:p>
          <a:p>
            <a:pPr lvl="0"/>
            <a:r>
              <a:rPr lang="ru-RU" dirty="0"/>
              <a:t>каналы эндоскопа недостаточно просушиваются;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1" y="404664"/>
            <a:ext cx="2330624" cy="23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69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1124744"/>
            <a:ext cx="10692765" cy="5733256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В </a:t>
            </a:r>
            <a:r>
              <a:rPr lang="ru-RU" u="sng" dirty="0"/>
              <a:t>течение рабочей смены </a:t>
            </a:r>
            <a:r>
              <a:rPr lang="ru-RU" dirty="0"/>
              <a:t>обработанный </a:t>
            </a:r>
            <a:r>
              <a:rPr lang="ru-RU" b="1" dirty="0"/>
              <a:t>эндоскоп в </a:t>
            </a:r>
            <a:r>
              <a:rPr lang="ru-RU" b="1" dirty="0" smtClean="0"/>
              <a:t>собранном виде в стерильной упаковке </a:t>
            </a:r>
            <a:r>
              <a:rPr lang="ru-RU" dirty="0" smtClean="0"/>
              <a:t>может </a:t>
            </a:r>
            <a:r>
              <a:rPr lang="ru-RU" dirty="0"/>
              <a:t>храниться до очередного использования не более 3-х часов. Эндоскоп, не использованный в течение указанного периода, повторно подвергается </a:t>
            </a:r>
            <a:r>
              <a:rPr lang="ru-RU" dirty="0" smtClean="0"/>
              <a:t>ДВУ и сушке.</a:t>
            </a:r>
            <a:endParaRPr lang="ru-RU" dirty="0"/>
          </a:p>
          <a:p>
            <a:r>
              <a:rPr lang="ru-RU" u="sng" dirty="0" smtClean="0"/>
              <a:t>Между </a:t>
            </a:r>
            <a:r>
              <a:rPr lang="ru-RU" u="sng" dirty="0"/>
              <a:t>рабочими сменами </a:t>
            </a:r>
            <a:r>
              <a:rPr lang="ru-RU" dirty="0"/>
              <a:t>эндоскоп должен храниться </a:t>
            </a:r>
            <a:r>
              <a:rPr lang="ru-RU" b="1" dirty="0"/>
              <a:t>в разобранном виде</a:t>
            </a:r>
            <a:r>
              <a:rPr lang="ru-RU" dirty="0"/>
              <a:t>, </a:t>
            </a:r>
            <a:r>
              <a:rPr lang="ru-RU" b="1" dirty="0"/>
              <a:t>упакованным в стерильный материал или неупакованным в шкафу для сушки и хранения эндоскопов </a:t>
            </a:r>
            <a:r>
              <a:rPr lang="ru-RU" dirty="0"/>
              <a:t>в асептической среде.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/>
              <a:t>Срок хранения эндоскопов в шкафу </a:t>
            </a:r>
            <a:r>
              <a:rPr lang="ru-RU" dirty="0"/>
              <a:t>для сушки и хранения в асептической среде указывается в инструкции по эксплуатации шкафа.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Срок </a:t>
            </a:r>
            <a:r>
              <a:rPr lang="ru-RU" b="1" dirty="0"/>
              <a:t>хранения эндоскопов, упакованных в стерильные тканевые чехлы, не должен превышать 72 часа</a:t>
            </a:r>
            <a:r>
              <a:rPr lang="ru-RU" dirty="0"/>
              <a:t>. После истечения указанного срока хранения эндоскоп подлежит ДВУ повторно.</a:t>
            </a:r>
          </a:p>
          <a:p>
            <a:r>
              <a:rPr lang="ru-RU" dirty="0"/>
              <a:t>Съемные детали хранятся в шкафу отдельно от эндоскопа, но их принадлежность определенному изделию должна быть обеспечена.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допускается хранение эндоскопов в шкафах под действием прямых ультрафиолетовых </a:t>
            </a:r>
            <a:r>
              <a:rPr lang="ru-RU" dirty="0" smtClean="0"/>
              <a:t>лучей - </a:t>
            </a:r>
            <a:r>
              <a:rPr lang="ru-RU" i="1" dirty="0" smtClean="0"/>
              <a:t>в </a:t>
            </a:r>
            <a:r>
              <a:rPr lang="ru-RU" i="1" dirty="0"/>
              <a:t>специализированных шкафах для хранения/хранения и сушки эндоскопов должна обеспечиваться рециркуляция воздуха, обеззараженного ультрафиолетовым излучением и/или антимикробными фильтрами</a:t>
            </a:r>
          </a:p>
          <a:p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825" y="0"/>
            <a:ext cx="10692765" cy="10081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Хранение: условия и сроки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9635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081" y="274638"/>
            <a:ext cx="8442727" cy="1498178"/>
          </a:xfrm>
        </p:spPr>
        <p:txBody>
          <a:bodyPr>
            <a:noAutofit/>
          </a:bodyPr>
          <a:lstStyle/>
          <a:p>
            <a:r>
              <a:rPr lang="ru-RU" sz="3200" b="1" dirty="0"/>
              <a:t>Ошибки при хранении и транспортировке эндоскопов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1988840"/>
            <a:ext cx="10692765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хранение </a:t>
            </a:r>
            <a:r>
              <a:rPr lang="ru-RU" dirty="0"/>
              <a:t>эндоскопа на стойках при возможности контактной контаминации;</a:t>
            </a:r>
          </a:p>
          <a:p>
            <a:pPr lvl="0"/>
            <a:r>
              <a:rPr lang="ru-RU" dirty="0"/>
              <a:t>для хранения в стерильный мешок помещается только вводимая часть эндоскопа;</a:t>
            </a:r>
          </a:p>
          <a:p>
            <a:pPr lvl="0"/>
            <a:r>
              <a:rPr lang="ru-RU" dirty="0"/>
              <a:t>эндоскоп хранится без помещения в стерильный мешок в шкафу который </a:t>
            </a:r>
            <a:r>
              <a:rPr lang="ru-RU" dirty="0" smtClean="0"/>
              <a:t>не сертифицирован </a:t>
            </a:r>
            <a:r>
              <a:rPr lang="ru-RU" dirty="0"/>
              <a:t>для хранения гибких эндоскопов в асептических условиях;</a:t>
            </a:r>
          </a:p>
          <a:p>
            <a:pPr lvl="0"/>
            <a:r>
              <a:rPr lang="ru-RU" dirty="0"/>
              <a:t>эндоскоп хранится в шкафу, оборудованном бактерицидными </a:t>
            </a:r>
            <a:r>
              <a:rPr lang="ru-RU" dirty="0" smtClean="0"/>
              <a:t>лампами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транспортировка эндоскопа проводится в нестерильной упаковке или просто в лотке.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260648"/>
            <a:ext cx="1944216" cy="142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26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67" y="1041939"/>
            <a:ext cx="11017224" cy="3744416"/>
          </a:xfrm>
        </p:spPr>
        <p:txBody>
          <a:bodyPr>
            <a:noAutofit/>
          </a:bodyPr>
          <a:lstStyle/>
          <a:p>
            <a:endParaRPr lang="ru-RU" sz="1800" i="1" u="sng" dirty="0" smtClean="0"/>
          </a:p>
          <a:p>
            <a:r>
              <a:rPr lang="ru-RU" sz="1800" dirty="0" smtClean="0"/>
              <a:t>Текущая уборка не менее 2 раз в день.</a:t>
            </a:r>
          </a:p>
          <a:p>
            <a:r>
              <a:rPr lang="ru-RU" sz="1800" dirty="0"/>
              <a:t>Моечные ванны подвергаются дезинфекции способом протирания, а вспомогательные приспособления для обработки каналов эндоскопов – дезинфекции способом погружения после завершения процесса окончательной очистки (без совмещения с дезинфекцией) каждого эндоскопа.</a:t>
            </a:r>
          </a:p>
          <a:p>
            <a:pPr marL="0" indent="0" algn="ctr">
              <a:buNone/>
            </a:pPr>
            <a:r>
              <a:rPr lang="ru-RU" sz="1800" b="1" u="sng" dirty="0" smtClean="0"/>
              <a:t>В конце рабочей смены дезинфекции подлежат:</a:t>
            </a:r>
            <a:endParaRPr lang="ru-RU" sz="1800" b="1" u="sng" dirty="0"/>
          </a:p>
          <a:p>
            <a:r>
              <a:rPr lang="ru-RU" sz="1800" b="1" dirty="0" smtClean="0"/>
              <a:t>Водно-воздушный </a:t>
            </a:r>
            <a:r>
              <a:rPr lang="ru-RU" sz="1800" b="1" dirty="0"/>
              <a:t>контур помпы</a:t>
            </a:r>
            <a:r>
              <a:rPr lang="ru-RU" sz="1800" dirty="0"/>
              <a:t>, используемой в процессе окончательной очистки, дезинфицируется способом непрерывной прокачки раствора </a:t>
            </a:r>
            <a:r>
              <a:rPr lang="ru-RU" sz="1800" dirty="0" smtClean="0"/>
              <a:t>ДС, </a:t>
            </a:r>
            <a:r>
              <a:rPr lang="ru-RU" sz="1800" dirty="0"/>
              <a:t>затем промывается </a:t>
            </a:r>
            <a:r>
              <a:rPr lang="ru-RU" sz="1800" dirty="0" smtClean="0"/>
              <a:t>водой </a:t>
            </a:r>
            <a:r>
              <a:rPr lang="ru-RU" sz="1800" dirty="0"/>
              <a:t>и продувается воздухом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Все </a:t>
            </a:r>
            <a:r>
              <a:rPr lang="ru-RU" sz="1800" b="1" dirty="0"/>
              <a:t>емкости и моечные ванны </a:t>
            </a:r>
            <a:r>
              <a:rPr lang="ru-RU" sz="1800" dirty="0"/>
              <a:t>для окончательной и </a:t>
            </a:r>
            <a:r>
              <a:rPr lang="ru-RU" sz="1800" dirty="0" err="1"/>
              <a:t>предстерилизационной</a:t>
            </a:r>
            <a:r>
              <a:rPr lang="ru-RU" sz="1800" dirty="0"/>
              <a:t> очистки, ополаскивания эндоскопов после ДВУ, раковины для мытья рук медицинского персонала, все горизонтальные </a:t>
            </a:r>
            <a:r>
              <a:rPr lang="ru-RU" sz="1800" dirty="0" smtClean="0"/>
              <a:t>поверхности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Профилактическая дезинфекция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95809" y="458112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Емкость (контейнер, банка) для воды, предназначенной для очистки линз</a:t>
            </a:r>
            <a:r>
              <a:rPr lang="ru-RU" dirty="0"/>
              <a:t>, крышка и соединительные трубки к ней подлежат очистке, сушке и стерилизации в конце рабочей смены. </a:t>
            </a:r>
            <a:r>
              <a:rPr lang="ru-RU" i="1" u="sng" dirty="0"/>
              <a:t>Перед началом эндоскопических исследований стерильная банка заполняется стерильной водой.</a:t>
            </a:r>
          </a:p>
        </p:txBody>
      </p:sp>
      <p:pic>
        <p:nvPicPr>
          <p:cNvPr id="2050" name="Picture 2" descr="http://endoscopio.com/images/SAH2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32" y="4221088"/>
            <a:ext cx="3370609" cy="25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89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Аспирационная банка и соединительные трубки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6" y="1621785"/>
            <a:ext cx="7704856" cy="4392487"/>
          </a:xfrm>
        </p:spPr>
        <p:txBody>
          <a:bodyPr>
            <a:noAutofit/>
          </a:bodyPr>
          <a:lstStyle/>
          <a:p>
            <a:r>
              <a:rPr lang="ru-RU" sz="2000" b="1" dirty="0"/>
              <a:t>Аспирационная банка и соединительные трубки</a:t>
            </a:r>
            <a:r>
              <a:rPr lang="ru-RU" sz="2000" dirty="0"/>
              <a:t>. В процессе работы аспирационная банка заполняется не более чем на ¾ объема. </a:t>
            </a:r>
            <a:r>
              <a:rPr lang="ru-RU" sz="2000" i="1" u="sng" dirty="0"/>
              <a:t>После каждого опорожнения </a:t>
            </a:r>
            <a:r>
              <a:rPr lang="ru-RU" sz="2000" i="1" u="sng" dirty="0" smtClean="0"/>
              <a:t>и в конце рабочей смены </a:t>
            </a:r>
            <a:r>
              <a:rPr lang="ru-RU" sz="2000" dirty="0" smtClean="0"/>
              <a:t> </a:t>
            </a:r>
            <a:r>
              <a:rPr lang="ru-RU" sz="2000" i="1" u="sng" dirty="0"/>
              <a:t>подлежит дезинфекции</a:t>
            </a:r>
            <a:r>
              <a:rPr lang="ru-RU" sz="2000" dirty="0"/>
              <a:t>. На каждый аспирационный отсос предусматривается не менее 2 банок.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Аспирационная банка дезинфицируется при полном погружении в раствор средства и очищается при помощи ершей и щеток.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Очистку и дезинфекцию трубок рекомендуется проводить в МДМ в ЦСО или ручным способом в растворе </a:t>
            </a:r>
            <a:r>
              <a:rPr lang="ru-RU" sz="2000" dirty="0" err="1"/>
              <a:t>кислородактивных</a:t>
            </a:r>
            <a:r>
              <a:rPr lang="ru-RU" sz="2000" dirty="0"/>
              <a:t> средств.  Обработка завершается проверкой трубок на целостность и сушкой с использованием чистого материала, помпы или воздушного пистолета.</a:t>
            </a:r>
          </a:p>
          <a:p>
            <a:endParaRPr lang="ru-RU" sz="3600" dirty="0"/>
          </a:p>
        </p:txBody>
      </p:sp>
      <p:pic>
        <p:nvPicPr>
          <p:cNvPr id="1026" name="Picture 2" descr="http://www.viola.net.ua/photo/156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31" y="1628800"/>
            <a:ext cx="3780996" cy="34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97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921" y="188640"/>
            <a:ext cx="9306823" cy="93610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Обработка </a:t>
            </a:r>
            <a:r>
              <a:rPr lang="ru-RU" sz="3600" b="1" dirty="0"/>
              <a:t>инструментов к </a:t>
            </a:r>
            <a:r>
              <a:rPr lang="ru-RU" sz="3600" b="1" dirty="0" smtClean="0"/>
              <a:t>эндоскопам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09" y="2636912"/>
            <a:ext cx="10692765" cy="4021907"/>
          </a:xfrm>
        </p:spPr>
        <p:txBody>
          <a:bodyPr>
            <a:normAutofit fontScale="92500"/>
          </a:bodyPr>
          <a:lstStyle/>
          <a:p>
            <a:pPr lvl="2"/>
            <a:r>
              <a:rPr lang="ru-RU" sz="3500" b="1" i="1" u="sng" dirty="0" smtClean="0"/>
              <a:t>Этапы:</a:t>
            </a:r>
            <a:endParaRPr lang="ru-RU" sz="3500" b="1" i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предварительная очистка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ПСО, совмещенная с дезинфекцией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Контроль качества очистки, функциональные тесты, смазка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Стерилизация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В растворе химических средств ручным способом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В стерилизаторах – паровом, газовом.</a:t>
            </a:r>
          </a:p>
          <a:p>
            <a:pPr marL="400050" lvl="1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" y="1063278"/>
            <a:ext cx="89876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8932" y="1193167"/>
            <a:ext cx="9487630" cy="1077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Обработка инструментов к эндоскопам должна                                                           </a:t>
            </a:r>
          </a:p>
          <a:p>
            <a:r>
              <a:rPr lang="ru-RU" sz="3200" b="1" i="1" dirty="0"/>
              <a:t>                проводиться отдельно от эндоскопов</a:t>
            </a:r>
          </a:p>
        </p:txBody>
      </p:sp>
    </p:spTree>
    <p:extLst>
      <p:ext uri="{BB962C8B-B14F-4D97-AF65-F5344CB8AC3E}">
        <p14:creationId xmlns:p14="http://schemas.microsoft.com/office/powerpoint/2010/main" val="2470043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994122"/>
          </a:xfrm>
        </p:spPr>
        <p:txBody>
          <a:bodyPr>
            <a:noAutofit/>
          </a:bodyPr>
          <a:lstStyle/>
          <a:p>
            <a:r>
              <a:rPr lang="ru-RU" sz="2800" dirty="0"/>
              <a:t>Обработка </a:t>
            </a:r>
            <a:r>
              <a:rPr lang="ru-RU" sz="2800" b="1" dirty="0"/>
              <a:t>гибких эндоскопов </a:t>
            </a:r>
            <a:r>
              <a:rPr lang="ru-RU" sz="2800" dirty="0"/>
              <a:t>для проведения </a:t>
            </a:r>
            <a:r>
              <a:rPr lang="ru-RU" sz="2800" b="1" dirty="0"/>
              <a:t>стерильных</a:t>
            </a:r>
            <a:r>
              <a:rPr lang="ru-RU" sz="2800" dirty="0"/>
              <a:t> эндоскопических </a:t>
            </a:r>
            <a:r>
              <a:rPr lang="ru-RU" sz="2800" dirty="0" smtClean="0"/>
              <a:t>вмешательств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3" y="1340768"/>
            <a:ext cx="9361040" cy="51125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u="sng" dirty="0" smtClean="0"/>
              <a:t>Этапы:</a:t>
            </a:r>
          </a:p>
          <a:p>
            <a:r>
              <a:rPr lang="ru-RU" dirty="0" smtClean="0"/>
              <a:t>Предварительная </a:t>
            </a:r>
            <a:r>
              <a:rPr lang="ru-RU" dirty="0"/>
              <a:t>очистка </a:t>
            </a:r>
            <a:endParaRPr lang="ru-RU" dirty="0" smtClean="0"/>
          </a:p>
          <a:p>
            <a:r>
              <a:rPr lang="ru-RU" dirty="0" err="1" smtClean="0"/>
              <a:t>Предстерилизационная</a:t>
            </a:r>
            <a:r>
              <a:rPr lang="ru-RU" dirty="0" smtClean="0"/>
              <a:t> очистка, совмещенная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с дезинфекцией</a:t>
            </a:r>
            <a:endParaRPr lang="ru-RU" dirty="0"/>
          </a:p>
          <a:p>
            <a:r>
              <a:rPr lang="ru-RU" b="1" dirty="0" smtClean="0"/>
              <a:t>Стерилизация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растворах химических средств </a:t>
            </a:r>
            <a:r>
              <a:rPr lang="ru-RU" b="1" dirty="0"/>
              <a:t>ручным способом 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или </a:t>
            </a:r>
            <a:r>
              <a:rPr lang="ru-RU" b="1" dirty="0"/>
              <a:t>механизированным способом</a:t>
            </a:r>
            <a:r>
              <a:rPr lang="ru-RU" dirty="0"/>
              <a:t> в низкотемпературных стерилизаторах, которые не имеют ограничений к использованию для конкретной модели эндоскопа (по материалам, количеству, длине и диаметру каналов).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69" y="1134798"/>
            <a:ext cx="23780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071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85" y="596226"/>
            <a:ext cx="7488832" cy="1143000"/>
          </a:xfrm>
        </p:spPr>
        <p:txBody>
          <a:bodyPr>
            <a:noAutofit/>
          </a:bodyPr>
          <a:lstStyle/>
          <a:p>
            <a:r>
              <a:rPr lang="ru-RU" sz="2800" b="1" i="1" dirty="0"/>
              <a:t>Обработка жестких эндоскопов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стерильных оперативных </a:t>
            </a:r>
            <a:r>
              <a:rPr lang="ru-RU" sz="2800" dirty="0" smtClean="0"/>
              <a:t>вмешательств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01" y="2254277"/>
            <a:ext cx="10692765" cy="430445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редварительная очистка </a:t>
            </a:r>
            <a:r>
              <a:rPr lang="ru-RU" dirty="0" smtClean="0"/>
              <a:t>– разбирают на комплектующие детали</a:t>
            </a:r>
          </a:p>
          <a:p>
            <a:r>
              <a:rPr lang="ru-RU" b="1" dirty="0" err="1"/>
              <a:t>Предстерилизационная</a:t>
            </a:r>
            <a:r>
              <a:rPr lang="ru-RU" b="1" dirty="0"/>
              <a:t> очистка, совмещенная с </a:t>
            </a:r>
            <a:r>
              <a:rPr lang="ru-RU" b="1" dirty="0" smtClean="0"/>
              <a:t>дезинфекцией</a:t>
            </a:r>
            <a:r>
              <a:rPr lang="ru-RU" dirty="0" smtClean="0"/>
              <a:t> – может проводится ручным или </a:t>
            </a:r>
            <a:r>
              <a:rPr lang="ru-RU" dirty="0"/>
              <a:t>механизированным способом в МДМ.</a:t>
            </a:r>
          </a:p>
          <a:p>
            <a:pPr marL="0" indent="0" algn="ctr">
              <a:buNone/>
            </a:pPr>
            <a:r>
              <a:rPr lang="ru-RU" dirty="0" smtClean="0"/>
              <a:t>Этапы при </a:t>
            </a:r>
            <a:r>
              <a:rPr lang="ru-RU" dirty="0"/>
              <a:t>ручном способе обработки 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дезинфекционная </a:t>
            </a:r>
            <a:r>
              <a:rPr lang="ru-RU" u="sng" dirty="0"/>
              <a:t>выдержка </a:t>
            </a:r>
            <a:r>
              <a:rPr lang="ru-RU" dirty="0"/>
              <a:t>в </a:t>
            </a:r>
            <a:r>
              <a:rPr lang="ru-RU" dirty="0" err="1"/>
              <a:t>моюще</a:t>
            </a:r>
            <a:r>
              <a:rPr lang="ru-RU" dirty="0"/>
              <a:t>-дезинфицирующем растворе при полном погружении эндоскопа в раствор и принудительном заполнении каналов;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механическая </a:t>
            </a:r>
            <a:r>
              <a:rPr lang="ru-RU" u="sng" dirty="0"/>
              <a:t>очистка </a:t>
            </a:r>
            <a:r>
              <a:rPr lang="ru-RU" dirty="0"/>
              <a:t>внутренних каналов и съемных деталей эндоскопа при помощи щеток и проволочных очистителей соответствующего размера;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промывка </a:t>
            </a:r>
            <a:r>
              <a:rPr lang="ru-RU" u="sng" dirty="0"/>
              <a:t>внутренних канало</a:t>
            </a:r>
            <a:r>
              <a:rPr lang="ru-RU" dirty="0"/>
              <a:t>в при помощи специальных приспособлений (спринцевальные трубки, промывочные шприцы или моечный пистолет с насадками);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ополаскивание </a:t>
            </a:r>
            <a:r>
              <a:rPr lang="ru-RU" u="sng" dirty="0"/>
              <a:t>эндоскопа </a:t>
            </a:r>
            <a:r>
              <a:rPr lang="ru-RU" dirty="0"/>
              <a:t>водой питьевого качества и дистиллированной водой, в том числе каналов при помощи специальных приспособлений.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наружные </a:t>
            </a:r>
            <a:r>
              <a:rPr lang="ru-RU" dirty="0"/>
              <a:t>поверхности эндоскопа </a:t>
            </a:r>
            <a:r>
              <a:rPr lang="ru-RU" u="sng" dirty="0"/>
              <a:t>просушиваются </a:t>
            </a:r>
            <a:r>
              <a:rPr lang="ru-RU" dirty="0"/>
              <a:t>мягкой тканью, каналы - воздухом при помощи воздушных пистолетов. Дополнительно 70% спиртом просушиваются оптические поверхности, если это указано в инструкции изготовителя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17" y="58581"/>
            <a:ext cx="3669740" cy="22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3" y="536655"/>
            <a:ext cx="7848872" cy="1143000"/>
          </a:xfrm>
        </p:spPr>
        <p:txBody>
          <a:bodyPr>
            <a:noAutofit/>
          </a:bodyPr>
          <a:lstStyle/>
          <a:p>
            <a:r>
              <a:rPr lang="ru-RU" sz="3200" b="1" i="1" dirty="0"/>
              <a:t>Обработка жестких эндоскопов </a:t>
            </a:r>
            <a:br>
              <a:rPr lang="ru-RU" sz="3200" b="1" i="1" dirty="0"/>
            </a:br>
            <a:r>
              <a:rPr lang="ru-RU" sz="3200" dirty="0"/>
              <a:t>для стерильных оперативных вмешательств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3" y="2132856"/>
            <a:ext cx="10692765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Контроль качества очистки (</a:t>
            </a:r>
            <a:r>
              <a:rPr lang="ru-RU" dirty="0" err="1" smtClean="0"/>
              <a:t>азопирамовая</a:t>
            </a:r>
            <a:r>
              <a:rPr lang="ru-RU" dirty="0" smtClean="0"/>
              <a:t>, фенолфталеиновая пробы)  </a:t>
            </a:r>
          </a:p>
          <a:p>
            <a:r>
              <a:rPr lang="ru-RU" dirty="0" smtClean="0"/>
              <a:t>Проводятся </a:t>
            </a:r>
            <a:r>
              <a:rPr lang="ru-RU" dirty="0"/>
              <a:t>функциональные тесты, проверяется качество изображения, смазываются краны и шарнирные механизмы двигающихся частей эндоскопа.</a:t>
            </a:r>
          </a:p>
          <a:p>
            <a:r>
              <a:rPr lang="ru-RU" dirty="0" smtClean="0"/>
              <a:t>Стерилизация: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Механизированная в стерилизаторах </a:t>
            </a:r>
            <a:endParaRPr lang="ru-R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ручным способом в химических растворах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58" y="116632"/>
            <a:ext cx="3675472" cy="20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25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41" y="404664"/>
            <a:ext cx="10692765" cy="7200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Стерилизация ручным способом: этапы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09" y="1052736"/>
            <a:ext cx="10873208" cy="5400600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Полное погружение в раствор </a:t>
            </a:r>
            <a:r>
              <a:rPr lang="ru-RU" sz="2400" dirty="0" smtClean="0"/>
              <a:t>средства с заполнением всех каналов и  </a:t>
            </a:r>
            <a:r>
              <a:rPr lang="ru-RU" sz="2400" dirty="0"/>
              <a:t>удалении пузырьков воздуха с наружных </a:t>
            </a:r>
            <a:r>
              <a:rPr lang="ru-RU" sz="2400" dirty="0" smtClean="0"/>
              <a:t>поверхностей </a:t>
            </a:r>
            <a:r>
              <a:rPr lang="ru-RU" sz="2400" b="1" dirty="0" smtClean="0"/>
              <a:t>стерильной салфеткой.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/>
              <a:t>Инструменты </a:t>
            </a:r>
            <a:r>
              <a:rPr lang="ru-RU" sz="2400" dirty="0"/>
              <a:t>к эндоскопам, имеющие замковые части, погружают раскрытыми, </a:t>
            </a:r>
            <a:r>
              <a:rPr lang="ru-RU" sz="2400" dirty="0" smtClean="0"/>
              <a:t>предварительно сделав ими в растворе несколько рабочих движений.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/>
              <a:t>Толщина </a:t>
            </a:r>
            <a:r>
              <a:rPr lang="ru-RU" sz="2400" dirty="0"/>
              <a:t>слоя раствора над изделиями должна быть не менее 1 см</a:t>
            </a:r>
            <a:r>
              <a:rPr lang="ru-RU" sz="24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/>
              <a:t>Режим стерилизации (</a:t>
            </a:r>
            <a:r>
              <a:rPr lang="ru-RU" sz="2400" dirty="0" smtClean="0"/>
              <a:t>концентрация, температура и экспозиция) должны </a:t>
            </a:r>
            <a:r>
              <a:rPr lang="ru-RU" sz="2400" dirty="0"/>
              <a:t>соответствовать </a:t>
            </a:r>
            <a:r>
              <a:rPr lang="ru-RU" sz="2400" dirty="0" smtClean="0"/>
              <a:t>инструкции </a:t>
            </a:r>
            <a:r>
              <a:rPr lang="ru-RU" sz="2400" dirty="0"/>
              <a:t>по применению конкретного средства</a:t>
            </a:r>
            <a:r>
              <a:rPr lang="ru-RU" sz="24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/>
              <a:t>Стерилизацию изделий растворами химических средств ручным способом проводят в </a:t>
            </a:r>
            <a:r>
              <a:rPr lang="ru-RU" sz="2400" b="1" dirty="0"/>
              <a:t>стерильных контейнерах</a:t>
            </a:r>
            <a:r>
              <a:rPr lang="ru-RU" sz="2400" dirty="0"/>
              <a:t>, закрывающихся крышками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100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361" y="239609"/>
            <a:ext cx="6210478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>Бронхоскопия </a:t>
            </a:r>
          </a:p>
          <a:p>
            <a:r>
              <a:rPr lang="ru-RU" dirty="0" err="1"/>
              <a:t>Интестиноскопия</a:t>
            </a:r>
            <a:endParaRPr lang="ru-RU" dirty="0"/>
          </a:p>
          <a:p>
            <a:r>
              <a:rPr lang="ru-RU" dirty="0"/>
              <a:t>Капсульная эндоскопия</a:t>
            </a:r>
          </a:p>
          <a:p>
            <a:r>
              <a:rPr lang="ru-RU" dirty="0" err="1"/>
              <a:t>Колоноскопия</a:t>
            </a:r>
            <a:endParaRPr lang="ru-RU" dirty="0"/>
          </a:p>
          <a:p>
            <a:r>
              <a:rPr lang="ru-RU" dirty="0"/>
              <a:t>Ларингоскопия</a:t>
            </a:r>
          </a:p>
          <a:p>
            <a:r>
              <a:rPr lang="ru-RU" dirty="0"/>
              <a:t>Отоскопия</a:t>
            </a:r>
          </a:p>
          <a:p>
            <a:r>
              <a:rPr lang="ru-RU" dirty="0"/>
              <a:t>Ректоскопия </a:t>
            </a:r>
          </a:p>
          <a:p>
            <a:r>
              <a:rPr lang="ru-RU" dirty="0"/>
              <a:t>Ретроградная </a:t>
            </a:r>
            <a:r>
              <a:rPr lang="ru-RU" dirty="0" err="1"/>
              <a:t>холедохоскопия</a:t>
            </a:r>
            <a:r>
              <a:rPr lang="ru-RU" dirty="0"/>
              <a:t>, </a:t>
            </a:r>
            <a:r>
              <a:rPr lang="ru-RU" dirty="0" err="1"/>
              <a:t>вирсунгоскопия</a:t>
            </a:r>
            <a:endParaRPr lang="ru-RU" dirty="0"/>
          </a:p>
          <a:p>
            <a:r>
              <a:rPr lang="ru-RU" dirty="0"/>
              <a:t>Риноскопия</a:t>
            </a:r>
          </a:p>
          <a:p>
            <a:r>
              <a:rPr lang="ru-RU" dirty="0" err="1"/>
              <a:t>Сиалоскопия</a:t>
            </a:r>
            <a:endParaRPr lang="ru-RU" dirty="0"/>
          </a:p>
          <a:p>
            <a:r>
              <a:rPr lang="ru-RU" dirty="0" err="1"/>
              <a:t>Сигмоидоскопия</a:t>
            </a:r>
            <a:endParaRPr lang="ru-RU" dirty="0"/>
          </a:p>
          <a:p>
            <a:r>
              <a:rPr lang="ru-RU" dirty="0" err="1"/>
              <a:t>Трахеоскопия</a:t>
            </a:r>
            <a:endParaRPr lang="ru-RU" dirty="0"/>
          </a:p>
          <a:p>
            <a:r>
              <a:rPr lang="ru-RU" dirty="0" err="1"/>
              <a:t>Эзофагогастродуоденоскопия</a:t>
            </a:r>
            <a:endParaRPr lang="ru-RU" dirty="0"/>
          </a:p>
          <a:p>
            <a:r>
              <a:rPr lang="ru-RU" dirty="0" err="1"/>
              <a:t>Эзофагогастроскопия</a:t>
            </a:r>
            <a:endParaRPr lang="ru-RU" dirty="0"/>
          </a:p>
          <a:p>
            <a:r>
              <a:rPr lang="ru-RU" dirty="0"/>
              <a:t>Эзофагоскопия </a:t>
            </a:r>
          </a:p>
          <a:p>
            <a:r>
              <a:rPr lang="ru-RU" dirty="0"/>
              <a:t>Эндоскопическая </a:t>
            </a:r>
            <a:r>
              <a:rPr lang="ru-RU" dirty="0" err="1"/>
              <a:t>ультрасонография</a:t>
            </a:r>
            <a:endParaRPr lang="ru-RU" dirty="0"/>
          </a:p>
          <a:p>
            <a:r>
              <a:rPr lang="ru-RU" dirty="0"/>
              <a:t>ЭРХПГ и другие </a:t>
            </a:r>
            <a:r>
              <a:rPr lang="ru-RU" dirty="0" err="1"/>
              <a:t>рентгенэндоскопические</a:t>
            </a:r>
            <a:r>
              <a:rPr lang="ru-RU" dirty="0"/>
              <a:t> манипуляции</a:t>
            </a: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-486408" y="926840"/>
            <a:ext cx="6552730" cy="493231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Приложение 1</a:t>
            </a:r>
            <a:r>
              <a:rPr lang="ru-RU" sz="2400" b="1" dirty="0">
                <a:solidFill>
                  <a:schemeClr val="tx1"/>
                </a:solidFill>
              </a:rPr>
              <a:t> к МУ 3.1.3420—17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«Перечень основных нестерильных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эндоскопических вмешательств»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60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Стерилизация ручным способом: этапы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5" y="1340768"/>
            <a:ext cx="1069276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/>
              <a:t>Все действия с инструментом после извлечения из стерилизующего средства проводятся в асептических условиях.</a:t>
            </a:r>
          </a:p>
          <a:p>
            <a:r>
              <a:rPr lang="ru-RU" sz="2000" b="1" dirty="0"/>
              <a:t>Ополаскивание стерильной водой</a:t>
            </a:r>
            <a:r>
              <a:rPr lang="ru-RU" sz="2000" dirty="0"/>
              <a:t> при соотношении объема воды к объему, занимаемому изделиями, не менее чем 3:1. Через каналы изделий с помощью </a:t>
            </a:r>
            <a:r>
              <a:rPr lang="ru-RU" sz="2000" dirty="0" err="1"/>
              <a:t>электроотсоса</a:t>
            </a:r>
            <a:r>
              <a:rPr lang="ru-RU" sz="2000" dirty="0"/>
              <a:t> пропускают не менее 20 мл воды в каждой емкости.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Кратность и длительность </a:t>
            </a:r>
            <a:r>
              <a:rPr lang="ru-RU" sz="2000" dirty="0" err="1"/>
              <a:t>отмыва</a:t>
            </a:r>
            <a:r>
              <a:rPr lang="ru-RU" sz="2000" dirty="0"/>
              <a:t>  должна соответствовать инструкции по применению конкретного средства.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Стерильный контейнер и стерильная порция воды для ополаскивания используются однократно</a:t>
            </a:r>
          </a:p>
          <a:p>
            <a:r>
              <a:rPr lang="ru-RU" sz="2000" b="1" dirty="0"/>
              <a:t>Сушка стерильным материалом </a:t>
            </a:r>
            <a:r>
              <a:rPr lang="ru-RU" sz="2000" dirty="0"/>
              <a:t>- наружные поверхности эндоскопа сушатся стерильными салфетками, каналы - воздухом под давлением или аспирацией воздуха. Дополнительная сушка каналов спиртом не проводится.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Хранение в стерильных условиях </a:t>
            </a:r>
            <a:r>
              <a:rPr lang="ru-RU" sz="2000" dirty="0"/>
              <a:t>-в стерильных стерилизационных коробках, выложенных стерильной тканью, или в стерильных чехлах из ткани. </a:t>
            </a:r>
            <a:r>
              <a:rPr lang="ru-RU" sz="2000" b="1" dirty="0"/>
              <a:t>Допустимый срок хранения простерилизованных изделий - не более 72 часов.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02339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450512"/>
            <a:ext cx="7002567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Стерилизация </a:t>
            </a:r>
            <a:r>
              <a:rPr lang="ru-RU" sz="3600" b="1" dirty="0"/>
              <a:t>ручным способом: </a:t>
            </a:r>
            <a:r>
              <a:rPr lang="ru-RU" sz="3600" b="1" dirty="0" smtClean="0"/>
              <a:t>риски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7" y="2012826"/>
            <a:ext cx="10692765" cy="45125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600" b="1" dirty="0"/>
              <a:t>Преимущества</a:t>
            </a:r>
            <a:r>
              <a:rPr lang="en-US" altLang="ru-RU" sz="2600" dirty="0"/>
              <a:t>: </a:t>
            </a:r>
            <a:r>
              <a:rPr lang="ru-RU" altLang="ru-RU" sz="2600" dirty="0" smtClean="0"/>
              <a:t> </a:t>
            </a:r>
            <a:r>
              <a:rPr lang="ru-RU" altLang="ru-RU" sz="2200" i="1" dirty="0" smtClean="0"/>
              <a:t>Выручает</a:t>
            </a:r>
            <a:r>
              <a:rPr lang="ru-RU" altLang="ru-RU" sz="2200" i="1" dirty="0"/>
              <a:t>, если нет альтернативы, </a:t>
            </a:r>
            <a:r>
              <a:rPr lang="ru-RU" altLang="ru-RU" sz="2200" i="1" dirty="0" smtClean="0"/>
              <a:t>но</a:t>
            </a:r>
            <a:r>
              <a:rPr lang="en-US" altLang="ru-RU" sz="2200" i="1" dirty="0" smtClean="0"/>
              <a:t> </a:t>
            </a:r>
            <a:r>
              <a:rPr lang="ru-RU" altLang="ru-RU" sz="2200" i="1" dirty="0"/>
              <a:t>не дешевый и не </a:t>
            </a:r>
            <a:r>
              <a:rPr lang="ru-RU" altLang="ru-RU" sz="2200" i="1" dirty="0" smtClean="0"/>
              <a:t>простой!</a:t>
            </a:r>
            <a:endParaRPr lang="en-US" altLang="ru-RU" sz="2200" i="1" dirty="0"/>
          </a:p>
          <a:p>
            <a:pPr>
              <a:lnSpc>
                <a:spcPct val="80000"/>
              </a:lnSpc>
            </a:pPr>
            <a:r>
              <a:rPr lang="ru-RU" altLang="ru-RU" sz="2600" b="1" dirty="0"/>
              <a:t>Недостатки</a:t>
            </a:r>
            <a:r>
              <a:rPr lang="en-US" altLang="ru-RU" sz="2600" b="1" dirty="0"/>
              <a:t>:</a:t>
            </a:r>
            <a:r>
              <a:rPr lang="en-US" altLang="ru-RU" sz="2600" dirty="0"/>
              <a:t> 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ru-RU" sz="2600" dirty="0"/>
              <a:t> </a:t>
            </a:r>
            <a:r>
              <a:rPr lang="ru-RU" altLang="ru-RU" sz="2600" dirty="0" smtClean="0"/>
              <a:t>Опасные пары, необходимость </a:t>
            </a:r>
            <a:r>
              <a:rPr lang="ru-RU" altLang="ru-RU" sz="2600" dirty="0"/>
              <a:t>герметизации</a:t>
            </a:r>
            <a:r>
              <a:rPr lang="en-US" altLang="ru-RU" sz="26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ru-RU" sz="2600" dirty="0"/>
              <a:t>  </a:t>
            </a:r>
            <a:r>
              <a:rPr lang="ru-RU" altLang="ru-RU" sz="2600" dirty="0"/>
              <a:t>Повреждения, вызванные </a:t>
            </a:r>
            <a:r>
              <a:rPr lang="ru-RU" altLang="ru-RU" sz="2600" dirty="0" smtClean="0"/>
              <a:t>повышенной влажностью</a:t>
            </a:r>
            <a:endParaRPr lang="en-US" altLang="ru-RU" sz="2600" dirty="0"/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ru-RU" sz="2600" dirty="0"/>
              <a:t>  </a:t>
            </a:r>
            <a:r>
              <a:rPr lang="ru-RU" altLang="ru-RU" sz="2600" dirty="0"/>
              <a:t>Продолжительность срока службы </a:t>
            </a:r>
            <a:r>
              <a:rPr lang="ru-RU" altLang="ru-RU" sz="2600" dirty="0" smtClean="0"/>
              <a:t>химического раствора - риск снижения </a:t>
            </a:r>
            <a:r>
              <a:rPr lang="ru-RU" altLang="ru-RU" sz="2600" dirty="0" smtClean="0">
                <a:cs typeface="Times New Roman" pitchFamily="18" charset="0"/>
              </a:rPr>
              <a:t> </a:t>
            </a:r>
            <a:r>
              <a:rPr lang="ru-RU" altLang="ru-RU" sz="2600" dirty="0" smtClean="0"/>
              <a:t>эффективности </a:t>
            </a:r>
            <a:r>
              <a:rPr lang="ru-RU" altLang="ru-RU" sz="2600" dirty="0"/>
              <a:t>раствора</a:t>
            </a:r>
            <a:endParaRPr lang="en-US" altLang="ru-RU" sz="2600" dirty="0"/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ru-RU" sz="2600" dirty="0"/>
              <a:t> </a:t>
            </a:r>
            <a:r>
              <a:rPr lang="ru-RU" altLang="ru-RU" sz="2600" dirty="0"/>
              <a:t>Отсутствие </a:t>
            </a:r>
            <a:r>
              <a:rPr lang="ru-RU" altLang="ru-RU" sz="2600" dirty="0" smtClean="0"/>
              <a:t>индикаторов контроля стерилизации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600" dirty="0" smtClean="0"/>
              <a:t>Необходимость использования стерильных емкостей для стерилизации и ополаскивания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600" dirty="0" smtClean="0"/>
              <a:t>Необходимость наличия больших количеств стерильной воды для ополаскивания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600" dirty="0" smtClean="0"/>
              <a:t>Отсутствие возможности стерилизовать изделия в упакованном виде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600" dirty="0" smtClean="0"/>
              <a:t>Высокий риск контаминации в процессе хранения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600" dirty="0" smtClean="0"/>
              <a:t>«Человеческий фактор»</a:t>
            </a:r>
            <a:endParaRPr lang="en-US" altLang="ru-RU" sz="2600" dirty="0"/>
          </a:p>
          <a:p>
            <a:endParaRPr lang="ru-RU" cap="al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9" y="27709"/>
            <a:ext cx="3312368" cy="18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10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09" y="130622"/>
            <a:ext cx="10692765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Стерилизация механизированным способом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50" y="1124744"/>
            <a:ext cx="7200799" cy="547260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Паровая (</a:t>
            </a:r>
            <a:r>
              <a:rPr lang="ru-RU" sz="2800" dirty="0" err="1" smtClean="0"/>
              <a:t>автоклавирование</a:t>
            </a:r>
            <a:r>
              <a:rPr lang="ru-RU" sz="2800" dirty="0" smtClean="0"/>
              <a:t>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000" dirty="0" smtClean="0"/>
              <a:t>Преимущества – </a:t>
            </a:r>
            <a:r>
              <a:rPr lang="ru-RU" sz="2000" dirty="0" err="1" smtClean="0"/>
              <a:t>нетоксичность</a:t>
            </a:r>
            <a:r>
              <a:rPr lang="ru-RU" sz="2000" dirty="0" smtClean="0"/>
              <a:t> и безопасность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000" dirty="0" smtClean="0"/>
              <a:t>Недостатки – </a:t>
            </a:r>
            <a:r>
              <a:rPr lang="ru-RU" sz="2000" dirty="0" err="1" smtClean="0"/>
              <a:t>неприемлим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термо</a:t>
            </a:r>
            <a:r>
              <a:rPr lang="ru-RU" sz="2000" dirty="0" smtClean="0"/>
              <a:t>- и </a:t>
            </a:r>
            <a:r>
              <a:rPr lang="ru-RU" sz="2000" dirty="0" err="1" smtClean="0"/>
              <a:t>влагочувствительного</a:t>
            </a:r>
            <a:r>
              <a:rPr lang="ru-RU" sz="2000" dirty="0" smtClean="0"/>
              <a:t> сложного оптического оборудования</a:t>
            </a:r>
          </a:p>
          <a:p>
            <a:r>
              <a:rPr lang="ru-RU" sz="2800" dirty="0" smtClean="0"/>
              <a:t>Стерилизация </a:t>
            </a:r>
            <a:r>
              <a:rPr lang="ru-RU" sz="2800" dirty="0" err="1" smtClean="0"/>
              <a:t>этиленоксидом</a:t>
            </a:r>
            <a:r>
              <a:rPr lang="ru-RU" sz="2800" dirty="0" smtClean="0"/>
              <a:t> –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000" dirty="0" smtClean="0"/>
              <a:t>преимущества –высокая п</a:t>
            </a:r>
            <a:r>
              <a:rPr lang="ru-RU" altLang="ru-RU" sz="2000" dirty="0" smtClean="0"/>
              <a:t>роникающая способность; </a:t>
            </a:r>
            <a:r>
              <a:rPr lang="ru-RU" altLang="ru-RU" sz="2000" dirty="0"/>
              <a:t>низкая температура </a:t>
            </a:r>
            <a:r>
              <a:rPr lang="ru-RU" altLang="ru-RU" sz="2000" dirty="0" smtClean="0"/>
              <a:t>(от 37) и нормальная влажность – обеспечивает максимальную сохранность оборудования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Недостатки – длительный цикл за счет аэрации</a:t>
            </a:r>
          </a:p>
          <a:p>
            <a:r>
              <a:rPr lang="ru-RU" sz="2800" dirty="0" smtClean="0"/>
              <a:t>Стерилизация парами пероксида водорода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000" dirty="0" smtClean="0"/>
              <a:t>Преимущества – короткий цикл обработки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2000" dirty="0" smtClean="0"/>
              <a:t>Недостатки – есть ограничения по длине каналов стерилизуемого оборудования и упаковочных материалах</a:t>
            </a:r>
            <a:endParaRPr lang="ru-RU" sz="2000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19" y="980728"/>
            <a:ext cx="4392935" cy="309917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19" y="4236074"/>
            <a:ext cx="4338816" cy="25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6642526" cy="1143000"/>
          </a:xfrm>
        </p:spPr>
        <p:txBody>
          <a:bodyPr/>
          <a:lstStyle/>
          <a:p>
            <a:r>
              <a:rPr lang="ru-RU" dirty="0" smtClean="0"/>
              <a:t>Жесткие эндоскопы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7" y="3501008"/>
            <a:ext cx="10692765" cy="29523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8.3.7.1</a:t>
            </a:r>
            <a:r>
              <a:rPr lang="ru-RU" sz="2400" b="1" dirty="0"/>
              <a:t>. Блок управления видеокамерой </a:t>
            </a:r>
            <a:r>
              <a:rPr lang="ru-RU" sz="2400" dirty="0"/>
              <a:t>протирается одноразовой салфеткой, смоченной в дезинфицирующем средстве, не содержащем альдегиды, спирты или другие фиксирующие биологические загрязнения компоненты.</a:t>
            </a:r>
          </a:p>
          <a:p>
            <a:r>
              <a:rPr lang="ru-RU" sz="2400" dirty="0"/>
              <a:t>8.3.7.2. </a:t>
            </a:r>
            <a:r>
              <a:rPr lang="ru-RU" sz="2400" b="1" dirty="0"/>
              <a:t>Видеоголовка, объектив и кабель видеоголовки </a:t>
            </a:r>
            <a:r>
              <a:rPr lang="ru-RU" sz="2400" dirty="0"/>
              <a:t>после визуальной проверки на наличие разрывов и трещин подвергаются предварительной очистке в растворе нейтрального моющего средства</a:t>
            </a:r>
            <a:r>
              <a:rPr lang="ru-RU" sz="2400" dirty="0" smtClean="0"/>
              <a:t>. (след. Слайд)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1" y="116632"/>
            <a:ext cx="4608512" cy="299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826" y="1309104"/>
            <a:ext cx="6840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Обработка блока управления видеокамерой и блока видеоголовки (блок видеоголовки с интегрированным оптическим адаптером (объективом), видеоголовка с винтовым соединением и с оптическим адаптером или без него, а так же сам оптический адаптер) начинается сразу после отсоединения сетевого штекера.</a:t>
            </a:r>
          </a:p>
        </p:txBody>
      </p:sp>
    </p:spTree>
    <p:extLst>
      <p:ext uri="{BB962C8B-B14F-4D97-AF65-F5344CB8AC3E}">
        <p14:creationId xmlns:p14="http://schemas.microsoft.com/office/powerpoint/2010/main" val="3877332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714658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Обработка </a:t>
            </a:r>
            <a:r>
              <a:rPr lang="ru-RU" sz="2800" b="1" dirty="0" smtClean="0"/>
              <a:t>видеоголовки, объектива </a:t>
            </a:r>
            <a:r>
              <a:rPr lang="ru-RU" sz="2800" b="1" dirty="0"/>
              <a:t>и </a:t>
            </a:r>
            <a:r>
              <a:rPr lang="ru-RU" sz="2800" b="1" dirty="0" smtClean="0"/>
              <a:t>кабеля видеоголовки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09" y="1844824"/>
            <a:ext cx="10692765" cy="47853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осле </a:t>
            </a:r>
            <a:r>
              <a:rPr lang="ru-RU" dirty="0"/>
              <a:t>визуальной проверки на наличие разрывов и трещин подвергаются </a:t>
            </a:r>
            <a:r>
              <a:rPr lang="ru-RU" b="1" dirty="0"/>
              <a:t>предварительной очистке </a:t>
            </a:r>
            <a:r>
              <a:rPr lang="ru-RU" dirty="0"/>
              <a:t>в растворе нейтрального моющего средства.</a:t>
            </a:r>
          </a:p>
          <a:p>
            <a:r>
              <a:rPr lang="ru-RU" b="1" dirty="0" err="1" smtClean="0"/>
              <a:t>Предстерилизационной</a:t>
            </a:r>
            <a:r>
              <a:rPr lang="ru-RU" b="1" dirty="0" smtClean="0"/>
              <a:t> </a:t>
            </a:r>
            <a:r>
              <a:rPr lang="ru-RU" b="1" dirty="0"/>
              <a:t>очистки, совмещенной с </a:t>
            </a:r>
            <a:r>
              <a:rPr lang="ru-RU" b="1" dirty="0" smtClean="0"/>
              <a:t>дезинфекцией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погружение </a:t>
            </a:r>
            <a:r>
              <a:rPr lang="ru-RU" dirty="0"/>
              <a:t>в </a:t>
            </a:r>
            <a:r>
              <a:rPr lang="ru-RU" dirty="0" err="1"/>
              <a:t>моюще</a:t>
            </a:r>
            <a:r>
              <a:rPr lang="ru-RU" dirty="0"/>
              <a:t>-дезинфицирующий раствор на время дезинфекционной выдержки;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удаление </a:t>
            </a:r>
            <a:r>
              <a:rPr lang="ru-RU" dirty="0"/>
              <a:t>загрязнений с видеоголовки и объектива мягкой щеткой (тканью);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ополаскивание </a:t>
            </a:r>
            <a:r>
              <a:rPr lang="ru-RU" dirty="0"/>
              <a:t>дистиллированной водой.</a:t>
            </a:r>
          </a:p>
          <a:p>
            <a:r>
              <a:rPr lang="ru-RU" b="1" dirty="0" smtClean="0"/>
              <a:t>Стерилизация</a:t>
            </a:r>
            <a:r>
              <a:rPr lang="ru-RU" dirty="0" smtClean="0"/>
              <a:t> должна </a:t>
            </a:r>
            <a:r>
              <a:rPr lang="ru-RU" dirty="0"/>
              <a:t>проводиться в соответствии с рекомендациями изготовителя паровым, газовым или плазменным методами.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Перед </a:t>
            </a:r>
            <a:r>
              <a:rPr lang="ru-RU" dirty="0"/>
              <a:t>стерилизацией проводится проверка на чистоту оптики и штекера камеры, сушка стеклянных поверхностей 70% спиртом, осмотр на наличие повреждений</a:t>
            </a:r>
            <a:r>
              <a:rPr lang="ru-RU" dirty="0" smtClean="0"/>
              <a:t>.</a:t>
            </a:r>
          </a:p>
          <a:p>
            <a:r>
              <a:rPr lang="ru-RU" dirty="0"/>
              <a:t>8.3.7.5. Перед использованием </a:t>
            </a:r>
            <a:r>
              <a:rPr lang="ru-RU" b="1" dirty="0"/>
              <a:t>одноразовых стерильных чехлов</a:t>
            </a:r>
            <a:r>
              <a:rPr lang="ru-RU" dirty="0"/>
              <a:t> для повышения сохранности видеоголовки и кабеля во время проведения оперативного вмешательства данные медицинские изделия должны пройти все процессы обработки в соответствии с инструкцией изготовителя.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81" y="0"/>
            <a:ext cx="3467844" cy="15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3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100" y="188640"/>
            <a:ext cx="7578629" cy="1143000"/>
          </a:xfrm>
        </p:spPr>
        <p:txBody>
          <a:bodyPr/>
          <a:lstStyle/>
          <a:p>
            <a:r>
              <a:rPr lang="ru-RU" dirty="0" smtClean="0"/>
              <a:t>Обработка </a:t>
            </a:r>
            <a:r>
              <a:rPr lang="ru-RU" dirty="0" err="1" smtClean="0"/>
              <a:t>световодов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01" y="1268760"/>
            <a:ext cx="10441159" cy="52460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8.3.8. </a:t>
            </a:r>
            <a:r>
              <a:rPr lang="ru-RU" b="1" dirty="0" err="1"/>
              <a:t>Предстерилизационная</a:t>
            </a:r>
            <a:r>
              <a:rPr lang="ru-RU" b="1" dirty="0"/>
              <a:t> очистка, совмещенная с дезинфекцией</a:t>
            </a:r>
            <a:r>
              <a:rPr lang="ru-RU" dirty="0"/>
              <a:t>, стекловолоконных (жидкостных) </a:t>
            </a:r>
            <a:r>
              <a:rPr lang="ru-RU" dirty="0" err="1"/>
              <a:t>световодов</a:t>
            </a:r>
            <a:r>
              <a:rPr lang="ru-RU" dirty="0"/>
              <a:t> проводится ручным или механизированным способами. </a:t>
            </a:r>
            <a:endParaRPr lang="ru-RU" dirty="0" smtClean="0"/>
          </a:p>
          <a:p>
            <a:r>
              <a:rPr lang="ru-RU" b="1" dirty="0" smtClean="0"/>
              <a:t>Перед </a:t>
            </a:r>
            <a:r>
              <a:rPr lang="ru-RU" b="1" dirty="0"/>
              <a:t>стерилизацией</a:t>
            </a:r>
            <a:r>
              <a:rPr lang="ru-RU" dirty="0"/>
              <a:t> стеклянные поверхности дополнительно просушиваются 70% спиртом, проводится функциональный тест. </a:t>
            </a:r>
            <a:endParaRPr lang="ru-RU" dirty="0" smtClean="0"/>
          </a:p>
          <a:p>
            <a:r>
              <a:rPr lang="ru-RU" b="1" dirty="0" smtClean="0"/>
              <a:t>Стерилизация</a:t>
            </a:r>
            <a:r>
              <a:rPr lang="ru-RU" dirty="0"/>
              <a:t>: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Стекловолоконные </a:t>
            </a:r>
            <a:r>
              <a:rPr lang="ru-RU" dirty="0" err="1"/>
              <a:t>световоды</a:t>
            </a:r>
            <a:r>
              <a:rPr lang="ru-RU" dirty="0"/>
              <a:t> </a:t>
            </a:r>
            <a:r>
              <a:rPr lang="ru-RU" dirty="0" smtClean="0"/>
              <a:t>стерилизуют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паровой</a:t>
            </a:r>
            <a:r>
              <a:rPr lang="ru-RU" dirty="0"/>
              <a:t>, газовый и плазменный методы;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растворами химических средств</a:t>
            </a:r>
            <a:endParaRPr lang="ru-R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Жидкостные </a:t>
            </a:r>
            <a:r>
              <a:rPr lang="ru-RU" dirty="0" err="1"/>
              <a:t>световоды</a:t>
            </a:r>
            <a:r>
              <a:rPr lang="ru-RU" dirty="0"/>
              <a:t> стерилизуют </a:t>
            </a:r>
            <a:r>
              <a:rPr lang="ru-RU" dirty="0" smtClean="0">
                <a:solidFill>
                  <a:srgbClr val="FF0000"/>
                </a:solidFill>
              </a:rPr>
              <a:t>только(!)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газовым </a:t>
            </a:r>
            <a:r>
              <a:rPr lang="ru-RU" dirty="0"/>
              <a:t>методом </a:t>
            </a:r>
            <a:endParaRPr lang="ru-RU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растворах химических средств.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25" y="3645024"/>
            <a:ext cx="3744416" cy="30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" y="5497283"/>
            <a:ext cx="837891" cy="12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62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помпы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Помпа (промывающий насос) </a:t>
            </a:r>
            <a:r>
              <a:rPr lang="ru-RU" dirty="0"/>
              <a:t>после отключения от сети протирается салфеткой, смоченной в растворе дезинфицирующего средства, не содержащего спирты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Аспирационная банка </a:t>
            </a:r>
            <a:r>
              <a:rPr lang="ru-RU" dirty="0"/>
              <a:t>и </a:t>
            </a:r>
            <a:r>
              <a:rPr lang="ru-RU" dirty="0" smtClean="0"/>
              <a:t>комплект </a:t>
            </a:r>
            <a:r>
              <a:rPr lang="ru-RU" dirty="0"/>
              <a:t>многоразовых силиконовых трубок </a:t>
            </a:r>
            <a:r>
              <a:rPr lang="ru-RU" b="1" dirty="0" smtClean="0"/>
              <a:t>после </a:t>
            </a:r>
            <a:r>
              <a:rPr lang="ru-RU" b="1" dirty="0"/>
              <a:t>каждой эндоскопической операции</a:t>
            </a:r>
            <a:r>
              <a:rPr lang="ru-RU" dirty="0"/>
              <a:t> </a:t>
            </a:r>
            <a:r>
              <a:rPr lang="ru-RU" dirty="0" smtClean="0"/>
              <a:t>подвергаются ПСО, совмещенной с дезинфекцией </a:t>
            </a:r>
            <a:r>
              <a:rPr lang="ru-RU" dirty="0"/>
              <a:t>ручным или механизированным способом, </a:t>
            </a:r>
            <a:r>
              <a:rPr lang="ru-RU" dirty="0" smtClean="0"/>
              <a:t>с последующей стерилизацией  паровым </a:t>
            </a:r>
            <a:r>
              <a:rPr lang="ru-RU" dirty="0"/>
              <a:t>методом по режиму, рекомендованному изготовителем.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76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706090"/>
          </a:xfrm>
        </p:spPr>
        <p:txBody>
          <a:bodyPr>
            <a:noAutofit/>
          </a:bodyPr>
          <a:lstStyle/>
          <a:p>
            <a:r>
              <a:rPr lang="ru-RU" sz="2800" b="1" dirty="0"/>
              <a:t>Обработка </a:t>
            </a:r>
            <a:r>
              <a:rPr lang="ru-RU" sz="2800" b="1" dirty="0" err="1"/>
              <a:t>инсуффляционного</a:t>
            </a:r>
            <a:r>
              <a:rPr lang="ru-RU" sz="2800" b="1" dirty="0"/>
              <a:t> прибора с принадлежностями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340769"/>
            <a:ext cx="10692765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8.3.10.1</a:t>
            </a:r>
            <a:r>
              <a:rPr lang="ru-RU" sz="2000" dirty="0"/>
              <a:t>. Прибор после отключения от сети протирается одноразовой салфеткой, смоченной в растворе дезинфицирующего средства, не содержащего спирты. </a:t>
            </a:r>
            <a:endParaRPr lang="ru-RU" sz="2000" dirty="0" smtClean="0"/>
          </a:p>
          <a:p>
            <a:r>
              <a:rPr lang="ru-RU" sz="2000" dirty="0" smtClean="0"/>
              <a:t>8.3.10.2</a:t>
            </a:r>
            <a:r>
              <a:rPr lang="ru-RU" sz="2000" dirty="0"/>
              <a:t>. Комплект многоразовых силиконовых трубок подвергается: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/>
              <a:t>предварительной </a:t>
            </a:r>
            <a:r>
              <a:rPr lang="ru-RU" sz="2000" dirty="0"/>
              <a:t>очистке в растворе моющего средства;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предстерилизационной</a:t>
            </a:r>
            <a:r>
              <a:rPr lang="ru-RU" sz="2000" dirty="0" smtClean="0"/>
              <a:t> </a:t>
            </a:r>
            <a:r>
              <a:rPr lang="ru-RU" sz="2000" dirty="0"/>
              <a:t>очистке, совмещенной с дезинфекцией, ручным или механизированным способом с использованием специальных приспособлений для беспрепятственного промывания внутренних полостей трубок потоком </a:t>
            </a:r>
            <a:r>
              <a:rPr lang="ru-RU" sz="2000" dirty="0" err="1"/>
              <a:t>моюще</a:t>
            </a:r>
            <a:r>
              <a:rPr lang="ru-RU" sz="2000" dirty="0"/>
              <a:t>-дезинфицирующего средства; при ручном способе обработки обязательна механическая очистка щетками полых пространств;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/>
              <a:t>ополаскиванию </a:t>
            </a:r>
            <a:r>
              <a:rPr lang="ru-RU" sz="2000" dirty="0"/>
              <a:t>дистиллированной водой;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/>
              <a:t>сушке </a:t>
            </a:r>
            <a:r>
              <a:rPr lang="ru-RU" sz="2000" dirty="0"/>
              <a:t>внутренних полостей воздухом и наружных поверхностей тканью;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/>
              <a:t>осмотру </a:t>
            </a:r>
            <a:r>
              <a:rPr lang="ru-RU" sz="2000" dirty="0"/>
              <a:t>и проверке на герметичность;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 smtClean="0"/>
              <a:t>стерилизации </a:t>
            </a:r>
            <a:r>
              <a:rPr lang="ru-RU" sz="2000" dirty="0"/>
              <a:t>паровым методом.</a:t>
            </a:r>
          </a:p>
          <a:p>
            <a:r>
              <a:rPr lang="ru-RU" sz="2000" dirty="0"/>
              <a:t>8.3.10.3. Комплект трубок для </a:t>
            </a:r>
            <a:r>
              <a:rPr lang="ru-RU" sz="2000" dirty="0" err="1"/>
              <a:t>артроскопии</a:t>
            </a:r>
            <a:r>
              <a:rPr lang="ru-RU" sz="2000" dirty="0"/>
              <a:t> используется однократно и не подлежит повторной обработке.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4122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37" y="620688"/>
            <a:ext cx="6210479" cy="1143000"/>
          </a:xfrm>
        </p:spPr>
        <p:txBody>
          <a:bodyPr/>
          <a:lstStyle/>
          <a:p>
            <a:r>
              <a:rPr lang="ru-RU" dirty="0" err="1" smtClean="0"/>
              <a:t>Инсуфлятор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849" y="2564904"/>
            <a:ext cx="10692765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8.4. При подготовке эндоскопического оборудования к хирургическим эндоскопическим вмешательствам в целях предотвращения инфицирования пациентов и контаминации прибора на каждую операцию на разъеме для </a:t>
            </a:r>
            <a:r>
              <a:rPr lang="ru-RU" dirty="0" err="1"/>
              <a:t>инсуффляции</a:t>
            </a:r>
            <a:r>
              <a:rPr lang="ru-RU" dirty="0"/>
              <a:t> устанавливается </a:t>
            </a:r>
            <a:r>
              <a:rPr lang="ru-RU" b="1" dirty="0"/>
              <a:t>одноразовый стерильный антибактериальный  - газовый фильтр</a:t>
            </a:r>
            <a:r>
              <a:rPr lang="ru-RU" dirty="0" smtClean="0"/>
              <a:t>.</a:t>
            </a:r>
          </a:p>
          <a:p>
            <a:r>
              <a:rPr lang="ru-RU" dirty="0"/>
              <a:t>Использованные одноразовые антибактериальные CO2 - газовые фильтры относятся к медицинским отходам класса "Б".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www.nda.ru/media/k2/items/cache/4257b68e3c09bb55a21ec1fdaf24444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28" y="116633"/>
            <a:ext cx="237626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09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857" y="908720"/>
            <a:ext cx="10597883" cy="14304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на рабочее место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оператора по обработке эндоскопов. 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2492896"/>
            <a:ext cx="10153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latin typeface="Corbel" pitchFamily="34" charset="0"/>
              </a:rPr>
              <a:t>Разрабатывается </a:t>
            </a:r>
          </a:p>
          <a:p>
            <a:r>
              <a:rPr lang="ru-RU" altLang="ru-RU" sz="3200" dirty="0">
                <a:latin typeface="Corbel" pitchFamily="34" charset="0"/>
              </a:rPr>
              <a:t>заведующим эндоскопическим отделением/ кабинетом </a:t>
            </a:r>
            <a:r>
              <a:rPr lang="ru-RU" altLang="ru-RU" sz="3200" dirty="0" smtClean="0">
                <a:latin typeface="Corbel" pitchFamily="34" charset="0"/>
              </a:rPr>
              <a:t> совместно </a:t>
            </a:r>
            <a:r>
              <a:rPr lang="ru-RU" altLang="ru-RU" sz="3200" dirty="0">
                <a:latin typeface="Corbel" pitchFamily="34" charset="0"/>
              </a:rPr>
              <a:t>с клиническим эпидемиологом </a:t>
            </a:r>
            <a:endParaRPr lang="ru-RU" altLang="ru-RU" sz="3200" dirty="0" smtClean="0">
              <a:latin typeface="Corbel" pitchFamily="34" charset="0"/>
            </a:endParaRPr>
          </a:p>
          <a:p>
            <a:r>
              <a:rPr lang="ru-RU" altLang="ru-RU" sz="3200" b="1" dirty="0">
                <a:latin typeface="Corbel" pitchFamily="34" charset="0"/>
              </a:rPr>
              <a:t>Утверждается </a:t>
            </a:r>
          </a:p>
          <a:p>
            <a:r>
              <a:rPr lang="ru-RU" altLang="ru-RU" sz="3200" dirty="0">
                <a:latin typeface="Corbel" pitchFamily="34" charset="0"/>
              </a:rPr>
              <a:t>главным врачом лечебно-профилактического учреждения </a:t>
            </a:r>
          </a:p>
          <a:p>
            <a:pPr algn="ctr"/>
            <a:endParaRPr lang="ru-RU" altLang="ru-RU" sz="3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и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340768"/>
            <a:ext cx="10692765" cy="525658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</a:t>
            </a:r>
            <a:r>
              <a:rPr lang="ru-RU" dirty="0" smtClean="0"/>
              <a:t>подразделениях , </a:t>
            </a:r>
            <a:r>
              <a:rPr lang="ru-RU" dirty="0"/>
              <a:t>выполняющих эндоскопические вмешательства, </a:t>
            </a:r>
            <a:r>
              <a:rPr lang="ru-RU" b="1" dirty="0" smtClean="0"/>
              <a:t>приказом </a:t>
            </a:r>
            <a:r>
              <a:rPr lang="ru-RU" dirty="0"/>
              <a:t>руководителя </a:t>
            </a:r>
            <a:r>
              <a:rPr lang="ru-RU" dirty="0" smtClean="0"/>
              <a:t>должны </a:t>
            </a:r>
            <a:r>
              <a:rPr lang="ru-RU" dirty="0"/>
              <a:t>быть определены </a:t>
            </a:r>
            <a:r>
              <a:rPr lang="ru-RU" u="sng" dirty="0"/>
              <a:t>лица, ответственные за организацию и проведение противоэпидемических мероприятий, в том числе за качество обработки эндоскопического оборудования.</a:t>
            </a:r>
          </a:p>
          <a:p>
            <a:r>
              <a:rPr lang="ru-RU" dirty="0"/>
              <a:t>3.3. Руководителем </a:t>
            </a:r>
            <a:r>
              <a:rPr lang="ru-RU" dirty="0" smtClean="0"/>
              <a:t>отделения (кабинета) </a:t>
            </a:r>
            <a:r>
              <a:rPr lang="ru-RU" dirty="0"/>
              <a:t>должна разрабатываться </a:t>
            </a:r>
            <a:r>
              <a:rPr lang="ru-RU" b="1" dirty="0"/>
              <a:t>рабочая инструкция по обработке эндоскопов</a:t>
            </a:r>
            <a:r>
              <a:rPr lang="ru-RU" dirty="0"/>
              <a:t>, имеющихся на оснащении </a:t>
            </a:r>
            <a:r>
              <a:rPr lang="ru-RU" dirty="0" smtClean="0"/>
              <a:t>которая </a:t>
            </a:r>
            <a:r>
              <a:rPr lang="ru-RU" dirty="0"/>
              <a:t>утверждается руководителем медицинской организации. </a:t>
            </a:r>
            <a:endParaRPr lang="ru-RU" dirty="0" smtClean="0"/>
          </a:p>
          <a:p>
            <a:r>
              <a:rPr lang="ru-RU" dirty="0" smtClean="0"/>
              <a:t>3.4</a:t>
            </a:r>
            <a:r>
              <a:rPr lang="ru-RU" dirty="0"/>
              <a:t>. Медицинские работники, непосредственно связанные с проведением эндоскопических вмешательств и обработкой эндоскопического оборудования (врачи и медицинские сестры), должны проходить не реже одного раза в 5 лет повышение </a:t>
            </a:r>
            <a:r>
              <a:rPr lang="ru-RU" dirty="0" smtClean="0"/>
              <a:t>квалификации, </a:t>
            </a:r>
            <a:r>
              <a:rPr lang="ru-RU" b="1" u="sng" dirty="0"/>
              <a:t>включающим вопросы обеспечения эпидемиологической безопасности эндоскопических вмешательств</a:t>
            </a:r>
            <a:r>
              <a:rPr lang="ru-RU" b="1" dirty="0"/>
              <a:t>.</a:t>
            </a:r>
          </a:p>
          <a:p>
            <a:r>
              <a:rPr lang="ru-RU" dirty="0"/>
              <a:t>3.5. </a:t>
            </a:r>
            <a:r>
              <a:rPr lang="ru-RU" b="1" dirty="0"/>
              <a:t>Мероприятия по контролю </a:t>
            </a:r>
            <a:r>
              <a:rPr lang="ru-RU" dirty="0"/>
              <a:t>за выполнением </a:t>
            </a:r>
            <a:r>
              <a:rPr lang="ru-RU" dirty="0" smtClean="0"/>
              <a:t>требований, </a:t>
            </a:r>
            <a:r>
              <a:rPr lang="ru-RU" dirty="0"/>
              <a:t>в том числе проведение лабораторного контроля качества обработки эндоскопического оборудования, включаются в Программу (план) производственного контроля медицинской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90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889" y="476672"/>
            <a:ext cx="8712780" cy="972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charset="0"/>
              </a:rPr>
              <a:t>Показания к пересмотру рабочей инструкции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43881" y="1988840"/>
            <a:ext cx="10081120" cy="3168352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Arial" charset="0"/>
              </a:rPr>
              <a:t>Изменение технологии обработки эндоскопов</a:t>
            </a: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Замена моющего, дезинфицирующего средства</a:t>
            </a: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Ввод в эксплуатацию эндоскопической техники новых моделей</a:t>
            </a: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Изменение </a:t>
            </a:r>
            <a:r>
              <a:rPr lang="ru-RU" altLang="ru-RU" sz="2400" dirty="0" err="1" smtClean="0">
                <a:latin typeface="Arial" charset="0"/>
              </a:rPr>
              <a:t>матерально</a:t>
            </a:r>
            <a:r>
              <a:rPr lang="ru-RU" altLang="ru-RU" sz="2400" dirty="0" smtClean="0">
                <a:latin typeface="Arial" charset="0"/>
              </a:rPr>
              <a:t>-технического обеспечения кабинета, планировочных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413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Рекомендуемое содержание рабочей инструкции </a:t>
            </a:r>
            <a:r>
              <a:rPr lang="ru-RU" b="1" dirty="0" smtClean="0"/>
              <a:t>по </a:t>
            </a:r>
            <a:r>
              <a:rPr lang="ru-RU" b="1" dirty="0"/>
              <a:t>обработке эндоскопов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8177" y="4433859"/>
            <a:ext cx="443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Приложение 5 к МУ 3.1.3420-17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3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827857" y="2276872"/>
            <a:ext cx="10098723" cy="3744416"/>
          </a:xfrm>
        </p:spPr>
        <p:txBody>
          <a:bodyPr>
            <a:normAutofit/>
          </a:bodyPr>
          <a:lstStyle/>
          <a:p>
            <a:pPr marL="52578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Arial" charset="0"/>
              </a:rPr>
              <a:t>перечень и сами нормативные документы,</a:t>
            </a:r>
            <a:r>
              <a:rPr lang="ru-RU" sz="2400" b="1" dirty="0" smtClean="0">
                <a:latin typeface="Arial" charset="0"/>
              </a:rPr>
              <a:t>  </a:t>
            </a:r>
            <a:r>
              <a:rPr lang="ru-RU" sz="2400" dirty="0" smtClean="0">
                <a:latin typeface="Arial" charset="0"/>
              </a:rPr>
              <a:t>на основании которых разработана инструкция; </a:t>
            </a:r>
          </a:p>
          <a:p>
            <a:pPr marL="52578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Arial" charset="0"/>
              </a:rPr>
              <a:t>документы о государственной регистрации и сертификации средств очистки, дезинфекции и стерилизации, </a:t>
            </a:r>
          </a:p>
          <a:p>
            <a:pPr marL="52578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Arial" charset="0"/>
              </a:rPr>
              <a:t>а так же инструкции по эксплуатации моечных, </a:t>
            </a:r>
            <a:r>
              <a:rPr lang="ru-RU" sz="2400" dirty="0" err="1" smtClean="0">
                <a:latin typeface="Arial" charset="0"/>
              </a:rPr>
              <a:t>дезинфициирующих</a:t>
            </a:r>
            <a:r>
              <a:rPr lang="ru-RU" sz="2400" dirty="0" smtClean="0">
                <a:latin typeface="Arial" charset="0"/>
              </a:rPr>
              <a:t>/стерилизующих автоматических установок.</a:t>
            </a:r>
          </a:p>
          <a:p>
            <a:pPr marL="52578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Arial" charset="0"/>
              </a:rPr>
              <a:t>Журналы учета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Примечание.</a:t>
            </a:r>
            <a:endParaRPr lang="ru-RU" sz="2400" i="1" dirty="0" smtClean="0">
              <a:solidFill>
                <a:schemeClr val="tx2">
                  <a:lumMod val="90000"/>
                </a:schemeClr>
              </a:solidFill>
              <a:latin typeface="Arial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     </a:t>
            </a:r>
            <a:r>
              <a:rPr lang="ru-RU" sz="2000" i="1" dirty="0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При отсутствии разрешительной  документации на средство или автоматическую машину применение ее недопустимо.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49" y="620688"/>
            <a:ext cx="10369151" cy="1431032"/>
          </a:xfrm>
        </p:spPr>
        <p:txBody>
          <a:bodyPr>
            <a:noAutofit/>
          </a:bodyPr>
          <a:lstStyle/>
          <a:p>
            <a:pPr marL="411480">
              <a:lnSpc>
                <a:spcPct val="80000"/>
              </a:lnSpc>
              <a:defRPr/>
            </a:pPr>
            <a:r>
              <a:rPr lang="ru-RU" sz="3200" b="1" dirty="0" smtClean="0"/>
              <a:t>1. Нормативные документы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153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Список </a:t>
            </a:r>
            <a:r>
              <a:rPr lang="ru-RU" b="1" dirty="0"/>
              <a:t>сотрудников</a:t>
            </a:r>
            <a:r>
              <a:rPr lang="ru-RU" dirty="0"/>
              <a:t>, допущенных к обработке эндоскопов, с указанием форм и дат проведения обучения. </a:t>
            </a:r>
          </a:p>
          <a:p>
            <a:r>
              <a:rPr lang="ru-RU" b="1" dirty="0" smtClean="0"/>
              <a:t>Перечень </a:t>
            </a:r>
            <a:r>
              <a:rPr lang="ru-RU" b="1" dirty="0"/>
              <a:t>эндоскопов </a:t>
            </a:r>
            <a:r>
              <a:rPr lang="ru-RU" dirty="0"/>
              <a:t>с указанием их идентификационных кодов, дат ввода в эксплуатацию, технического состояния, дат технических неисправностей. </a:t>
            </a:r>
          </a:p>
          <a:p>
            <a:r>
              <a:rPr lang="ru-RU" b="1" dirty="0"/>
              <a:t>П</a:t>
            </a:r>
            <a:r>
              <a:rPr lang="ru-RU" b="1" dirty="0" smtClean="0"/>
              <a:t>еречень </a:t>
            </a:r>
            <a:r>
              <a:rPr lang="ru-RU" b="1" dirty="0"/>
              <a:t>оборудования </a:t>
            </a:r>
            <a:r>
              <a:rPr lang="ru-RU" dirty="0"/>
              <a:t>для обработки и хранения эндоскопов (МДМ, полуавтоматы или помпы, шкафы) с указанием даты ввода в эксплуатацию, технического состояния, дат технических неисправностей.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03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Потребность в расходных материалах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600201"/>
            <a:ext cx="10692765" cy="492514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Перечень </a:t>
            </a:r>
            <a:r>
              <a:rPr lang="ru-RU" b="1" dirty="0"/>
              <a:t>и потребность (месячная) в расходных материалах</a:t>
            </a:r>
            <a:r>
              <a:rPr lang="ru-RU" dirty="0"/>
              <a:t>, необходимых для проведения обработки </a:t>
            </a:r>
            <a:r>
              <a:rPr lang="ru-RU" dirty="0" smtClean="0"/>
              <a:t>эндоскопов: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фильтры </a:t>
            </a:r>
            <a:r>
              <a:rPr lang="ru-RU" dirty="0"/>
              <a:t>для очистки воды, воздуха,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70</a:t>
            </a:r>
            <a:r>
              <a:rPr lang="ru-RU" dirty="0"/>
              <a:t>%-й этиловый или изопропиловый спирт, соответствующий фармакопейной статье,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средства </a:t>
            </a:r>
            <a:r>
              <a:rPr lang="ru-RU" dirty="0"/>
              <a:t>очистки, дезинфекции и стерилизации,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терильный </a:t>
            </a:r>
            <a:r>
              <a:rPr lang="ru-RU" dirty="0"/>
              <a:t>и нестерильный материал, перчатки и </a:t>
            </a:r>
            <a:r>
              <a:rPr lang="ru-RU" dirty="0" smtClean="0"/>
              <a:t>др.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оличество дистиллированной и стерильной воды для </a:t>
            </a:r>
            <a:r>
              <a:rPr lang="ru-RU" dirty="0" err="1" smtClean="0"/>
              <a:t>отмыва</a:t>
            </a:r>
            <a:endParaRPr lang="ru-RU" dirty="0"/>
          </a:p>
          <a:p>
            <a:r>
              <a:rPr lang="ru-RU" b="1" dirty="0" smtClean="0"/>
              <a:t>Перечень </a:t>
            </a:r>
            <a:r>
              <a:rPr lang="ru-RU" b="1" dirty="0"/>
              <a:t>средств для обработки рук </a:t>
            </a:r>
            <a:r>
              <a:rPr lang="ru-RU" dirty="0"/>
              <a:t>с указанием вида, назначения и количества с расчетом потребности.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3841" y="1196752"/>
            <a:ext cx="9884692" cy="34563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charset="0"/>
              </a:rPr>
              <a:t>             Оснащение помещения для обработки.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емкостей и автоматических машин, используемых в процессе обработки. Их размещение согласно технологическому процессу (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размещения оборудования в моечно-дезинфекционном помещении)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66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88085" y="609600"/>
            <a:ext cx="99007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Организация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технологического процесса обработк</a:t>
            </a:r>
            <a:r>
              <a:rPr lang="ru-RU" altLang="ru-RU" sz="2400">
                <a:latin typeface="Times New Roman" pitchFamily="18" charset="0"/>
              </a:rPr>
              <a:t>и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эндоскопов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для нестерильных манипуляций.</a:t>
            </a:r>
            <a:endParaRPr lang="en-US" altLang="ru-RU" sz="2400"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81134" y="2286000"/>
            <a:ext cx="91086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67121" y="1760192"/>
            <a:ext cx="11233248" cy="470073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732482" y="1905000"/>
            <a:ext cx="0" cy="342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77163" y="1905000"/>
            <a:ext cx="4356312" cy="11430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574184" y="2209800"/>
            <a:ext cx="792057" cy="4572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latin typeface="Times New Roman" pitchFamily="18" charset="0"/>
              </a:rPr>
              <a:t>1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95810" y="3124200"/>
            <a:ext cx="55941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1- Емкость/стол для теста на протечки/проверку герметичности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2- Емкость для ручной очистки эндоскопов 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3-Емкость для отмывки эндоскопов 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4- .Зона сушки эндоскопов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М1 – мойка для приготовления моющих растворов и  слива отработанных растворов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5- емкость для ДВУ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6- емкость для отмывки после ДВУ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7- зона сушки и упаковки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М2 – мойка для антисептической обработки рук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564255" y="2209800"/>
            <a:ext cx="792057" cy="4572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2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554326" y="2209800"/>
            <a:ext cx="792057" cy="4572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3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544397" y="1981200"/>
            <a:ext cx="891064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4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386099" y="1905000"/>
            <a:ext cx="792057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М</a:t>
            </a:r>
            <a:r>
              <a:rPr lang="ru-RU" altLang="ru-RU" dirty="0">
                <a:latin typeface="Times New Roman" pitchFamily="18" charset="0"/>
              </a:rPr>
              <a:t>1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930496" y="1905000"/>
            <a:ext cx="3465248" cy="11430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128510" y="2209800"/>
            <a:ext cx="792057" cy="4572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8217588" y="2209800"/>
            <a:ext cx="792057" cy="4572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9306666" y="1981200"/>
            <a:ext cx="891064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7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5864503" y="5482684"/>
            <a:ext cx="69305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М</a:t>
            </a:r>
            <a:r>
              <a:rPr lang="ru-RU" altLang="ru-RU" dirty="0">
                <a:latin typeface="Times New Roman" pitchFamily="18" charset="0"/>
              </a:rPr>
              <a:t>2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10593758" y="3582528"/>
            <a:ext cx="792057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М</a:t>
            </a:r>
            <a:r>
              <a:rPr lang="ru-RU" altLang="ru-RU" dirty="0">
                <a:latin typeface="Times New Roman" pitchFamily="18" charset="0"/>
              </a:rPr>
              <a:t>3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8077539" y="5733256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8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9172840" y="5749384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9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10197730" y="5733256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10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910269" y="3048000"/>
            <a:ext cx="36632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М3 – мойка для приготовления раствора для ДВУ и  слива отработанных растворов</a:t>
            </a:r>
            <a:r>
              <a:rPr lang="ru-RU" altLang="ru-RU" sz="2000" b="1" dirty="0"/>
              <a:t> 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8- бикс со стерильными перчатками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9- бикс со стерильными простынями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10-  бикс со стерильными халатами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673191" y="457201"/>
            <a:ext cx="6435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Организация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технологического процесса обработк</a:t>
            </a:r>
            <a:r>
              <a:rPr lang="ru-RU" altLang="ru-RU" sz="2400">
                <a:latin typeface="Times New Roman" pitchFamily="18" charset="0"/>
              </a:rPr>
              <a:t>и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бронхоскопов</a:t>
            </a:r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1134" y="2286000"/>
            <a:ext cx="91086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7817" y="1600200"/>
            <a:ext cx="10801199" cy="4925144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732482" y="1905000"/>
            <a:ext cx="0" cy="342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584113" y="1905000"/>
            <a:ext cx="5049361" cy="11430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683120" y="2209800"/>
            <a:ext cx="792057" cy="4572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latin typeface="Times New Roman" pitchFamily="18" charset="0"/>
              </a:rPr>
              <a:t>1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1833" y="3124201"/>
            <a:ext cx="60216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1- Емкость/стол  для теста на протечки/герметичность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2- Сдвоенная мойка  для окончательной очистки  и отмывки эндоскопов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3- .Зона сушки эндоскопов перед ДВУ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4- Емкость для ДВУ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5- Емкость  для отмывки после ДВУ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6- Зона сушки и упаковки 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М1 –раковина для антисептической обработки рук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544397" y="1981200"/>
            <a:ext cx="891064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3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930496" y="1905000"/>
            <a:ext cx="4059290" cy="11430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8019574" y="2209800"/>
            <a:ext cx="792057" cy="4572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9999715" y="1981200"/>
            <a:ext cx="891064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6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593900" y="6028597"/>
            <a:ext cx="792057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М1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8449955" y="5616616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7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9405672" y="5616616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8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10356553" y="5616616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9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2970212" y="2057400"/>
            <a:ext cx="2376170" cy="7620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2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069219" y="2209800"/>
            <a:ext cx="693050" cy="457200"/>
          </a:xfrm>
          <a:prstGeom prst="flowChartAlternate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4554326" y="2209800"/>
            <a:ext cx="693050" cy="457200"/>
          </a:xfrm>
          <a:prstGeom prst="flowChartAlternate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9009644" y="2209800"/>
            <a:ext cx="792057" cy="457200"/>
          </a:xfrm>
          <a:prstGeom prst="flowChartAlternate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5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7128510" y="1905000"/>
            <a:ext cx="594043" cy="609600"/>
          </a:xfrm>
          <a:prstGeom prst="flowChartMagneticDisk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18454" name="Oval 13"/>
          <p:cNvSpPr>
            <a:spLocks noChangeArrowheads="1"/>
          </p:cNvSpPr>
          <p:nvPr/>
        </p:nvSpPr>
        <p:spPr bwMode="auto">
          <a:xfrm>
            <a:off x="7029503" y="2514600"/>
            <a:ext cx="792057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</a:rPr>
              <a:t>М2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870679" y="3122650"/>
            <a:ext cx="388190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itchFamily="18" charset="0"/>
              </a:rPr>
              <a:t>М2 – мойка для приготовления и слива растворов для ДВУ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7- Бикс со стерильными перчатками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8- Бикс со стерильными простынями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9- Бикс со стерильными халатами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Д – емкость для дистиллированной воды или кипяченой воды (дистиллятор)</a:t>
            </a:r>
          </a:p>
          <a:p>
            <a:pPr eaLnBrk="1" hangingPunct="1"/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94042" y="457200"/>
            <a:ext cx="1059375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2400">
                <a:latin typeface="Arial Black" pitchFamily="34" charset="0"/>
              </a:rPr>
              <a:t>Организация </a:t>
            </a:r>
            <a:r>
              <a:rPr lang="en-US" altLang="ru-RU" sz="2400">
                <a:latin typeface="Arial Black" pitchFamily="34" charset="0"/>
                <a:cs typeface="Times New Roman" pitchFamily="18" charset="0"/>
              </a:rPr>
              <a:t>технологического процес</a:t>
            </a:r>
            <a:r>
              <a:rPr lang="ru-RU" altLang="ru-RU" sz="2400">
                <a:latin typeface="Arial Black" pitchFamily="34" charset="0"/>
              </a:rPr>
              <a:t>с</a:t>
            </a:r>
            <a:r>
              <a:rPr lang="en-US" altLang="ru-RU" sz="2400">
                <a:latin typeface="Arial Black" pitchFamily="34" charset="0"/>
                <a:cs typeface="Times New Roman" pitchFamily="18" charset="0"/>
              </a:rPr>
              <a:t>а</a:t>
            </a:r>
            <a:r>
              <a:rPr lang="ru-RU" altLang="ru-RU" sz="2400">
                <a:latin typeface="Arial Black" pitchFamily="34" charset="0"/>
              </a:rPr>
              <a:t> </a:t>
            </a:r>
            <a:r>
              <a:rPr lang="en-US" altLang="ru-RU" sz="2400">
                <a:latin typeface="Arial Black" pitchFamily="34" charset="0"/>
                <a:cs typeface="Times New Roman" pitchFamily="18" charset="0"/>
              </a:rPr>
              <a:t> обработк</a:t>
            </a:r>
            <a:r>
              <a:rPr lang="ru-RU" altLang="ru-RU" sz="2400">
                <a:latin typeface="Arial Black" pitchFamily="34" charset="0"/>
              </a:rPr>
              <a:t>и</a:t>
            </a:r>
            <a:r>
              <a:rPr lang="en-US" altLang="ru-RU" sz="240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Arial Black" pitchFamily="34" charset="0"/>
              </a:rPr>
              <a:t>эндоскопов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2400">
                <a:latin typeface="Arial Black" pitchFamily="34" charset="0"/>
              </a:rPr>
              <a:t>с использованием автоматической машины</a:t>
            </a:r>
            <a:endParaRPr lang="en-US" altLang="ru-RU" sz="2400">
              <a:latin typeface="Arial Black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81134" y="2286000"/>
            <a:ext cx="91086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60086" y="1484784"/>
            <a:ext cx="10356553" cy="4608041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313765" y="1916113"/>
            <a:ext cx="0" cy="342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889002" y="1989138"/>
            <a:ext cx="5049361" cy="11430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074640" y="2205038"/>
            <a:ext cx="792057" cy="4572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latin typeface="Times New Roman" pitchFamily="18" charset="0"/>
              </a:rPr>
              <a:t>1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4231" y="3189018"/>
            <a:ext cx="1041040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itchFamily="18" charset="0"/>
              </a:rPr>
              <a:t>1- Емкость/стол для теста на протечки/проверку </a:t>
            </a:r>
          </a:p>
          <a:p>
            <a:pPr eaLnBrk="1" hangingPunct="1"/>
            <a:r>
              <a:rPr lang="ru-RU" altLang="ru-RU" b="1" dirty="0">
                <a:latin typeface="Times New Roman" pitchFamily="18" charset="0"/>
              </a:rPr>
              <a:t>герметичности</a:t>
            </a:r>
          </a:p>
          <a:p>
            <a:pPr eaLnBrk="1" hangingPunct="1"/>
            <a:r>
              <a:rPr lang="ru-RU" altLang="ru-RU" b="1" dirty="0">
                <a:latin typeface="Times New Roman" pitchFamily="18" charset="0"/>
              </a:rPr>
              <a:t>2- Сдвоенная мойка  для ручной очистки эндоскопов </a:t>
            </a:r>
          </a:p>
          <a:p>
            <a:pPr eaLnBrk="1" hangingPunct="1"/>
            <a:r>
              <a:rPr lang="ru-RU" altLang="ru-RU" b="1" dirty="0">
                <a:latin typeface="Times New Roman" pitchFamily="18" charset="0"/>
              </a:rPr>
              <a:t>3- Зона сушки эндоскопов и инструментов к ним</a:t>
            </a:r>
          </a:p>
          <a:p>
            <a:pPr eaLnBrk="1" hangingPunct="1"/>
            <a:endParaRPr lang="ru-RU" altLang="ru-RU" sz="1200" b="1" dirty="0">
              <a:latin typeface="Times New Roman" pitchFamily="18" charset="0"/>
            </a:endParaRP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</a:rPr>
              <a:t>4 </a:t>
            </a:r>
            <a:r>
              <a:rPr lang="ru-RU" altLang="ru-RU" b="1" dirty="0">
                <a:latin typeface="Times New Roman" pitchFamily="18" charset="0"/>
              </a:rPr>
              <a:t>–автоматическая машина </a:t>
            </a:r>
          </a:p>
          <a:p>
            <a:pPr eaLnBrk="1" hangingPunct="1"/>
            <a:r>
              <a:rPr lang="en-US" altLang="ru-RU" b="1" dirty="0">
                <a:latin typeface="Times New Roman" pitchFamily="18" charset="0"/>
              </a:rPr>
              <a:t>5-  </a:t>
            </a:r>
            <a:r>
              <a:rPr lang="ru-RU" altLang="ru-RU" b="1" dirty="0">
                <a:latin typeface="Times New Roman" pitchFamily="18" charset="0"/>
              </a:rPr>
              <a:t>зона сушки и упаковки</a:t>
            </a:r>
          </a:p>
          <a:p>
            <a:pPr eaLnBrk="1" hangingPunct="1"/>
            <a:endParaRPr lang="ru-RU" altLang="ru-RU" b="1" dirty="0">
              <a:latin typeface="Times New Roman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itchFamily="18" charset="0"/>
              </a:rPr>
              <a:t>			</a:t>
            </a:r>
          </a:p>
          <a:p>
            <a:pPr eaLnBrk="1" hangingPunct="1"/>
            <a:r>
              <a:rPr lang="ru-RU" altLang="ru-RU" b="1" dirty="0">
                <a:latin typeface="Times New Roman" pitchFamily="18" charset="0"/>
              </a:rPr>
              <a:t>М1 – мойка для рук</a:t>
            </a:r>
          </a:p>
          <a:p>
            <a:pPr eaLnBrk="1" hangingPunct="1"/>
            <a:endParaRPr lang="ru-RU" altLang="ru-RU" sz="1200" b="1" dirty="0">
              <a:latin typeface="Times New Roman" pitchFamily="18" charset="0"/>
            </a:endParaRPr>
          </a:p>
          <a:p>
            <a:pPr eaLnBrk="1" hangingPunct="1"/>
            <a:endParaRPr lang="ru-RU" altLang="ru-RU" sz="1200" b="1" dirty="0">
              <a:latin typeface="Times New Roman" pitchFamily="18" charset="0"/>
            </a:endParaRPr>
          </a:p>
          <a:p>
            <a:pPr eaLnBrk="1" hangingPunct="1"/>
            <a:r>
              <a:rPr lang="ru-RU" altLang="ru-RU" sz="1200" b="1" dirty="0">
                <a:latin typeface="Times New Roman" pitchFamily="18" charset="0"/>
              </a:rPr>
              <a:t>		</a:t>
            </a:r>
            <a:r>
              <a:rPr lang="ru-RU" altLang="ru-RU" b="1" dirty="0">
                <a:latin typeface="Times New Roman" pitchFamily="18" charset="0"/>
              </a:rPr>
              <a:t>                                                   </a:t>
            </a:r>
            <a:r>
              <a:rPr lang="ru-RU" altLang="ru-RU" b="1" dirty="0" smtClean="0">
                <a:latin typeface="Times New Roman" pitchFamily="18" charset="0"/>
              </a:rPr>
              <a:t>             6, 7,8 - </a:t>
            </a:r>
            <a:r>
              <a:rPr lang="ru-RU" altLang="ru-RU" b="1" dirty="0">
                <a:latin typeface="Times New Roman" pitchFamily="18" charset="0"/>
              </a:rPr>
              <a:t>стерильные </a:t>
            </a:r>
            <a:r>
              <a:rPr lang="ru-RU" altLang="ru-RU" b="1" dirty="0" smtClean="0">
                <a:latin typeface="Times New Roman" pitchFamily="18" charset="0"/>
              </a:rPr>
              <a:t>перчатки, простыни, халаты</a:t>
            </a:r>
            <a:endParaRPr lang="ru-RU" altLang="ru-RU" b="1" dirty="0">
              <a:latin typeface="Times New Roman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itchFamily="18" charset="0"/>
              </a:rPr>
              <a:t>		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247375" y="5334000"/>
            <a:ext cx="792057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М1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7718427" y="5229225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6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40507" y="5229225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7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9869769" y="5229225"/>
            <a:ext cx="79205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8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2198782" y="2060575"/>
            <a:ext cx="2376170" cy="762000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2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2479302" y="2205038"/>
            <a:ext cx="693050" cy="457200"/>
          </a:xfrm>
          <a:prstGeom prst="flowChartAlternate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3601382" y="2205038"/>
            <a:ext cx="693050" cy="457200"/>
          </a:xfrm>
          <a:prstGeom prst="flowChartAlternate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6781985" y="1989138"/>
            <a:ext cx="1584113" cy="1143000"/>
          </a:xfrm>
          <a:prstGeom prst="flowChartAlternateProcess">
            <a:avLst/>
          </a:prstGeom>
          <a:solidFill>
            <a:schemeClr val="accent1"/>
          </a:solidFill>
          <a:ln w="539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4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9589249" y="2924175"/>
            <a:ext cx="1287092" cy="2057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9682068" y="3284538"/>
            <a:ext cx="1089078" cy="1295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4911165" y="2133600"/>
            <a:ext cx="936442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1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092" y="304800"/>
            <a:ext cx="9900708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89078" y="1285876"/>
            <a:ext cx="10513315" cy="5343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характеристика моющих и дезинфицирующих средств, используемых для обработки эндоскопов и инструментов к ним, с указанием способа приготовления рабочих растворов и  режимов обработки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sz="2400" dirty="0" smtClean="0"/>
              <a:t>Краткая характеристика дезинфицирующих  средств для обработки поверхностей в помещении и обеззараживания отходов, с указанием  способы приготовления, режимов  применения, кратности уборок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113829" y="214313"/>
            <a:ext cx="10488564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Разделы инструкции на рабочее место по обработке эндоскопов</a:t>
            </a:r>
            <a:endParaRPr lang="ru-RU" altLang="ru-RU" sz="3200" dirty="0">
              <a:latin typeface="Corbe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20253"/>
              </p:ext>
            </p:extLst>
          </p:nvPr>
        </p:nvGraphicFramePr>
        <p:xfrm>
          <a:off x="251793" y="4293096"/>
          <a:ext cx="11231115" cy="183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667"/>
                <a:gridCol w="1354669"/>
                <a:gridCol w="2033220"/>
                <a:gridCol w="2495806"/>
                <a:gridCol w="1570634"/>
                <a:gridCol w="1549119"/>
              </a:tblGrid>
              <a:tr h="8228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 средства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АДВ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Рабочая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концентрация (%)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Способ приготовления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вада:концентрат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Экспози-ция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Кратность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примене-ния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8809" marR="118809" marT="45712" marB="45712"/>
                </a:tc>
              </a:tr>
              <a:tr h="3707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Моющее </a:t>
                      </a:r>
                      <a:r>
                        <a:rPr lang="ru-RU" sz="1600" dirty="0" err="1" smtClean="0"/>
                        <a:t>ср-во</a:t>
                      </a:r>
                      <a:endParaRPr lang="ru-RU" sz="1600" dirty="0"/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фермент</a:t>
                      </a:r>
                      <a:endParaRPr lang="ru-RU" sz="1600" dirty="0"/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992:8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 раз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</a:tr>
              <a:tr h="6399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Средство ДВУ</a:t>
                      </a:r>
                      <a:endParaRPr lang="ru-RU" sz="1600" dirty="0"/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</a:t>
                      </a:r>
                      <a:endParaRPr lang="ru-RU" sz="1600" dirty="0"/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Готовый раствор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Многократно в пределах 28 дней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Маркировка 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Каждому эндоскопу, имеющемуся на оснащении структурного подразделения, в котором выполняются эндоскопические вмешательства, присваивается </a:t>
            </a:r>
            <a:r>
              <a:rPr lang="ru-RU" b="1" dirty="0"/>
              <a:t>идентификационный код (номер)</a:t>
            </a:r>
            <a:r>
              <a:rPr lang="ru-RU" dirty="0"/>
              <a:t>, включающий сведения о его виде (модели) и серийном номере. Идентификационный код использованного в ходе медицинского вмешательства эндоскопа должен указываться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в </a:t>
            </a:r>
            <a:r>
              <a:rPr lang="ru-RU" u="sng" dirty="0"/>
              <a:t>протоколе эндоскопического вмешательства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графе особые отметки </a:t>
            </a:r>
            <a:r>
              <a:rPr lang="ru-RU" u="sng" dirty="0"/>
              <a:t>журнала регистрации исследований</a:t>
            </a:r>
            <a:r>
              <a:rPr lang="ru-RU" dirty="0"/>
              <a:t>, выполняемых в отделе, отделении, кабинете эндоскопии или в </a:t>
            </a:r>
            <a:r>
              <a:rPr lang="ru-RU" u="sng" dirty="0"/>
              <a:t>журнале записи оперативных вмешательств в стационаре</a:t>
            </a:r>
            <a:r>
              <a:rPr lang="ru-RU" dirty="0"/>
              <a:t>.</a:t>
            </a:r>
          </a:p>
          <a:p>
            <a:r>
              <a:rPr lang="ru-RU" dirty="0"/>
              <a:t>3.7. Каждый цикл обработки эндоскопа должен фиксироваться в журналах.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96" y="764704"/>
            <a:ext cx="972108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" charset="0"/>
              </a:rPr>
              <a:t>Разделы инструкции на рабочее место по обработке эндоскопов. Оснащение помещения для обработки. 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899865" y="2276872"/>
            <a:ext cx="10098723" cy="36632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Количества стерильного и нестерильного материала необходимого для обработки эндоскопов за одну рабочую смену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Количество дистиллированной и стерильной воды для </a:t>
            </a:r>
            <a:r>
              <a:rPr lang="ru-RU" altLang="ru-RU" sz="2800" dirty="0" err="1" smtClean="0"/>
              <a:t>отмыва</a:t>
            </a: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Способ стерилизации ёмкостей для проведения процессов стерилизации и отмывки эндоскопов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Способ стерилизации (очистки)  воды для отмывки </a:t>
            </a:r>
            <a:r>
              <a:rPr lang="ru-RU" altLang="ru-RU" sz="2800" dirty="0" err="1" smtClean="0"/>
              <a:t>бронхоскопов</a:t>
            </a:r>
            <a:r>
              <a:rPr lang="ru-RU" altLang="ru-RU" sz="2800" dirty="0" smtClean="0"/>
              <a:t> и эндоскопов для  стерильных манипуляций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7918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Алгоритм обработки</a:t>
            </a:r>
            <a:endParaRPr lang="ru-RU" sz="3200" b="1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Описание </a:t>
            </a:r>
            <a:r>
              <a:rPr lang="ru-RU" dirty="0">
                <a:latin typeface="+mj-lt"/>
              </a:rPr>
              <a:t>технологического процесса (алгоритм) обработки разных моделей эндоскопов, имеющих отличия в приемах предварительной, окончательной очистки, порядке тестирования на герметичность, заполнении и промывки каналов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+mj-lt"/>
              </a:rPr>
              <a:t> </a:t>
            </a:r>
            <a:r>
              <a:rPr lang="ru-RU" altLang="ru-RU" dirty="0">
                <a:latin typeface="+mj-lt"/>
              </a:rPr>
              <a:t>с указанием способов и мест упаковки и </a:t>
            </a:r>
            <a:r>
              <a:rPr lang="ru-RU" altLang="ru-RU" dirty="0" smtClean="0">
                <a:latin typeface="+mj-lt"/>
              </a:rPr>
              <a:t>хранения</a:t>
            </a:r>
          </a:p>
          <a:p>
            <a:pPr marL="0" indent="0">
              <a:buNone/>
            </a:pPr>
            <a:endParaRPr lang="ru-RU" altLang="ru-RU" dirty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/>
              <a:t>Пример: в приложении </a:t>
            </a:r>
            <a:r>
              <a:rPr lang="ru-RU" sz="2400" dirty="0"/>
              <a:t>5 к МУ 3.1.3420-17</a:t>
            </a:r>
          </a:p>
          <a:p>
            <a:pPr marL="0" indent="0">
              <a:buNone/>
            </a:pPr>
            <a:endParaRPr lang="ru-RU" alt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0508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833" y="1628800"/>
            <a:ext cx="10692765" cy="452596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Ежедневно (медсестра, оператор по обработке); еженедельно (старшая м/с):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u-RU" dirty="0" smtClean="0"/>
              <a:t>качества </a:t>
            </a:r>
            <a:r>
              <a:rPr lang="ru-RU" dirty="0"/>
              <a:t>очистки эндоскопов </a:t>
            </a:r>
            <a:r>
              <a:rPr lang="ru-RU" dirty="0" smtClean="0"/>
              <a:t>(</a:t>
            </a:r>
            <a:r>
              <a:rPr lang="ru-RU" dirty="0" err="1" smtClean="0"/>
              <a:t>азопирамовая</a:t>
            </a:r>
            <a:r>
              <a:rPr lang="ru-RU" dirty="0" smtClean="0"/>
              <a:t> или другая разрешенная проба); </a:t>
            </a:r>
            <a:endParaRPr lang="ru-RU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u-RU" dirty="0" smtClean="0"/>
              <a:t>концентрации </a:t>
            </a:r>
            <a:r>
              <a:rPr lang="ru-RU" dirty="0"/>
              <a:t>ДВ в рабочем растворе средства ДВУ многократного применения с использованием химических индикаторов</a:t>
            </a:r>
            <a:r>
              <a:rPr lang="ru-RU" dirty="0" smtClean="0"/>
              <a:t>;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окументирование процессов обработки</a:t>
            </a:r>
            <a:endParaRPr lang="ru-RU" dirty="0"/>
          </a:p>
          <a:p>
            <a:r>
              <a:rPr lang="ru-RU" dirty="0" smtClean="0"/>
              <a:t>Ежемесячно: (лицо, ответственное за ПЭМ):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визуальные проверки процесса ОО/ОО+Д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онтроль соблюдения гигиены рук, использования СИЗ, обращения с отходами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екущей дезинфекции и т.д.</a:t>
            </a:r>
          </a:p>
          <a:p>
            <a:pPr lvl="0" fontAlgn="base"/>
            <a:r>
              <a:rPr lang="ru-RU" dirty="0" smtClean="0"/>
              <a:t>Ежеквартально: </a:t>
            </a:r>
            <a:endParaRPr lang="ru-RU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u-RU" dirty="0" smtClean="0"/>
              <a:t>микробиологический </a:t>
            </a:r>
            <a:r>
              <a:rPr lang="ru-RU" dirty="0"/>
              <a:t>контроль качества </a:t>
            </a:r>
            <a:r>
              <a:rPr lang="ru-RU" dirty="0" smtClean="0"/>
              <a:t>обработки эндоскопов (ДВУ, стерилизации) и </a:t>
            </a:r>
            <a:r>
              <a:rPr lang="ru-RU" dirty="0"/>
              <a:t>качества </a:t>
            </a:r>
            <a:r>
              <a:rPr lang="ru-RU" dirty="0" err="1"/>
              <a:t>самодезинфекции</a:t>
            </a:r>
            <a:r>
              <a:rPr lang="ru-RU" dirty="0"/>
              <a:t> МДМ (</a:t>
            </a:r>
            <a:r>
              <a:rPr lang="ru-RU" dirty="0" smtClean="0"/>
              <a:t>2 </a:t>
            </a:r>
            <a:r>
              <a:rPr lang="ru-RU" dirty="0"/>
              <a:t>раза в год).</a:t>
            </a:r>
            <a:endParaRPr lang="ru-RU" dirty="0" smtClean="0"/>
          </a:p>
          <a:p>
            <a:pPr lvl="0" fontAlgn="base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95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858" y="1869658"/>
            <a:ext cx="80922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Спасибо за внимание</a:t>
            </a:r>
            <a:endParaRPr lang="ru-RU" sz="66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651" y="3105835"/>
            <a:ext cx="3847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www.delrus-dez.ru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6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1" y="-762"/>
            <a:ext cx="9145016" cy="68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0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Форма "Журнала контроля обработки эндоскопов для нестерильных вмешательств"</a:t>
            </a:r>
            <a:br>
              <a:rPr lang="ru-RU" sz="1800" b="1" dirty="0"/>
            </a:b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23331"/>
              </p:ext>
            </p:extLst>
          </p:nvPr>
        </p:nvGraphicFramePr>
        <p:xfrm>
          <a:off x="251793" y="1052736"/>
          <a:ext cx="11377260" cy="5372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16"/>
                <a:gridCol w="478782"/>
                <a:gridCol w="489788"/>
                <a:gridCol w="664516"/>
                <a:gridCol w="489788"/>
                <a:gridCol w="489788"/>
                <a:gridCol w="637000"/>
                <a:gridCol w="646631"/>
                <a:gridCol w="789027"/>
                <a:gridCol w="789027"/>
                <a:gridCol w="625306"/>
                <a:gridCol w="636312"/>
                <a:gridCol w="647319"/>
                <a:gridCol w="968570"/>
                <a:gridCol w="968570"/>
                <a:gridCol w="625306"/>
                <a:gridCol w="767014"/>
              </a:tblGrid>
              <a:tr h="59321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эндоскопа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Тест на герметичность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Окончательная очистка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Тест на качество очистки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Дезинфекция высокого уровня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 и подпись оператора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средства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Время начала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окончания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Ручной способ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Механизированный способ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средства ДВУ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Температура рабочего раствора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Концентрация раствора и результат экспресс контроля уровня содержания ДВ в нем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начала/окончания дезинфекционной выдержки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МДМ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режима обработки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средства ДВУ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Концентрация раствора и результат экспресс контроля уровня содержания ДВ в нем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окончания цикла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50" y="739782"/>
            <a:ext cx="10692765" cy="720080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u="sng" dirty="0" smtClean="0"/>
              <a:t>Приложение 2 к </a:t>
            </a:r>
            <a:r>
              <a:rPr lang="ru-RU" sz="1600" dirty="0">
                <a:hlinkClick r:id="rId2" action="ppaction://hlinkfile"/>
              </a:rPr>
              <a:t>СП </a:t>
            </a:r>
            <a:r>
              <a:rPr lang="ru-RU" sz="1600" dirty="0" smtClean="0">
                <a:hlinkClick r:id="rId2" action="ppaction://hlinkfile"/>
              </a:rPr>
              <a:t>3.1.3263-15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b="1" dirty="0"/>
              <a:t>Форма "Журнала контроля стерилизации эндоскопического оборудования ручным </a:t>
            </a:r>
            <a:r>
              <a:rPr lang="ru-RU" sz="1600" b="1" dirty="0" smtClean="0"/>
              <a:t>способом»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27869"/>
              </p:ext>
            </p:extLst>
          </p:nvPr>
        </p:nvGraphicFramePr>
        <p:xfrm>
          <a:off x="539825" y="1412776"/>
          <a:ext cx="10945215" cy="2920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154"/>
                <a:gridCol w="1478451"/>
                <a:gridCol w="1025574"/>
                <a:gridCol w="1581010"/>
                <a:gridCol w="1281460"/>
                <a:gridCol w="1281460"/>
                <a:gridCol w="786952"/>
                <a:gridCol w="1143363"/>
                <a:gridCol w="1500791"/>
              </a:tblGrid>
              <a:tr h="2700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стерилизуемых изделий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эндоскопа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стерилизующего средства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Режим стерилизации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Время завершения стерилизации и упаковки эндоскопа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 и подпись оператора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Температура раствора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Концентрация раствора и результат экспресс контроля уровня содержания ДВ в нем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Экспозиция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2233" y="260648"/>
            <a:ext cx="3994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Для стерильных эндоскопов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809" y="4149079"/>
            <a:ext cx="11233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или</a:t>
            </a:r>
          </a:p>
          <a:p>
            <a:pPr lvl="1"/>
            <a:r>
              <a:rPr lang="ru-RU" dirty="0" smtClean="0"/>
              <a:t>При </a:t>
            </a:r>
            <a:r>
              <a:rPr lang="ru-RU" dirty="0"/>
              <a:t>проведении стерилизации эндоскопического оборудования в стерилизационном помещении операционного блока с использованием стерилизационного оборудования параметры стерилизации регистрируются в </a:t>
            </a:r>
            <a:r>
              <a:rPr lang="ru-RU" b="1" dirty="0"/>
              <a:t>журнале контроля работы </a:t>
            </a:r>
            <a:r>
              <a:rPr lang="ru-RU" b="1" dirty="0" smtClean="0"/>
              <a:t>стерилизатора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Качество очистки эндоскопов</a:t>
            </a:r>
            <a:r>
              <a:rPr lang="ru-RU" dirty="0"/>
              <a:t>, предназначенных для стерильных вмешательств, инструментов к эндоскопам и вспомогательного оборудования должно отмечаться в </a:t>
            </a:r>
            <a:r>
              <a:rPr lang="ru-RU" b="1" dirty="0"/>
              <a:t>журнале учета качества </a:t>
            </a:r>
            <a:r>
              <a:rPr lang="ru-RU" b="1" dirty="0" err="1"/>
              <a:t>предстерилизационной</a:t>
            </a:r>
            <a:r>
              <a:rPr lang="ru-RU" b="1" dirty="0"/>
              <a:t> обработки изделий медицинского назначения.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3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3162" y="328091"/>
            <a:ext cx="5249439" cy="1584176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b="0" i="1" dirty="0" smtClean="0"/>
              <a:t>Эндоскопы </a:t>
            </a:r>
            <a:r>
              <a:rPr lang="ru-RU" b="0" i="1" dirty="0"/>
              <a:t>для </a:t>
            </a:r>
            <a:r>
              <a:rPr lang="ru-RU" i="1" dirty="0"/>
              <a:t>нестерильных</a:t>
            </a:r>
            <a:r>
              <a:rPr lang="ru-RU" b="0" i="1" dirty="0"/>
              <a:t> эндоскопических вмешательств и принадлежности к ним (клапаны, заглушки, колпачки</a:t>
            </a:r>
            <a:r>
              <a:rPr lang="ru-RU" b="0" i="1" dirty="0" smtClean="0"/>
              <a:t>) </a:t>
            </a:r>
            <a:endParaRPr lang="ru-RU" b="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7581" y="2380820"/>
            <a:ext cx="5249439" cy="2475656"/>
          </a:xfr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предварительная очистка;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окончательная очистка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окончательная очистка, совмещенная </a:t>
            </a:r>
            <a:r>
              <a:rPr lang="ru-RU" b="1" dirty="0">
                <a:solidFill>
                  <a:srgbClr val="C00000"/>
                </a:solidFill>
              </a:rPr>
              <a:t>с дезинфекцией);</a:t>
            </a:r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дезинфекция </a:t>
            </a:r>
            <a:r>
              <a:rPr lang="ru-RU" b="1" dirty="0">
                <a:solidFill>
                  <a:srgbClr val="C00000"/>
                </a:solidFill>
              </a:rPr>
              <a:t>высокого уровня;</a:t>
            </a:r>
          </a:p>
          <a:p>
            <a:r>
              <a:rPr lang="ru-RU" b="1" dirty="0"/>
              <a:t> </a:t>
            </a:r>
            <a:r>
              <a:rPr lang="ru-RU" b="1" dirty="0" smtClean="0"/>
              <a:t>хранение </a:t>
            </a:r>
            <a:r>
              <a:rPr lang="ru-RU" b="1" dirty="0"/>
              <a:t>в условиях, исключающих вторичную контаминацию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457" y="304492"/>
            <a:ext cx="5251501" cy="1584176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0" i="1" dirty="0" smtClean="0"/>
              <a:t>Эндоскопы для </a:t>
            </a:r>
            <a:r>
              <a:rPr lang="ru-RU" i="1" dirty="0"/>
              <a:t>стерильных </a:t>
            </a:r>
            <a:r>
              <a:rPr lang="ru-RU" b="0" i="1" dirty="0"/>
              <a:t>эндоскопических вмешательств, </a:t>
            </a:r>
            <a:r>
              <a:rPr lang="ru-RU" i="1" dirty="0"/>
              <a:t>все виды инструментов</a:t>
            </a:r>
            <a:r>
              <a:rPr lang="ru-RU" b="0" i="1" dirty="0"/>
              <a:t> для стерильных и нестерильных вмешательств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00465" y="2518842"/>
            <a:ext cx="5251501" cy="2475656"/>
          </a:xfrm>
          <a:ln w="1905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/>
              <a:t>предварительная очистка;</a:t>
            </a:r>
            <a:endParaRPr lang="ru-RU" b="1" dirty="0"/>
          </a:p>
          <a:p>
            <a:r>
              <a:rPr lang="ru-RU" b="1" dirty="0" err="1" smtClean="0">
                <a:solidFill>
                  <a:schemeClr val="tx2"/>
                </a:solidFill>
              </a:rPr>
              <a:t>предстерилизационная</a:t>
            </a:r>
            <a:r>
              <a:rPr lang="ru-RU" b="1" dirty="0" smtClean="0">
                <a:solidFill>
                  <a:schemeClr val="tx2"/>
                </a:solidFill>
              </a:rPr>
              <a:t> очистка, совмещенная </a:t>
            </a:r>
            <a:r>
              <a:rPr lang="ru-RU" b="1" dirty="0">
                <a:solidFill>
                  <a:schemeClr val="tx2"/>
                </a:solidFill>
              </a:rPr>
              <a:t>с дезинфекцией</a:t>
            </a:r>
            <a:r>
              <a:rPr lang="ru-RU" b="1" dirty="0" smtClean="0">
                <a:solidFill>
                  <a:schemeClr val="tx2"/>
                </a:solidFill>
              </a:rPr>
              <a:t>;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стерилизация;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/>
              <a:t>хранение </a:t>
            </a:r>
            <a:r>
              <a:rPr lang="ru-RU" b="1" dirty="0"/>
              <a:t>в условиях, исключающих вторичную </a:t>
            </a:r>
            <a:r>
              <a:rPr lang="ru-RU" b="1" dirty="0" smtClean="0"/>
              <a:t>контаминацию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1835969" y="1912267"/>
            <a:ext cx="1944216" cy="43204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7668617" y="1988840"/>
            <a:ext cx="1944216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2001" y="5073505"/>
            <a:ext cx="5249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Все этапы обработки должны быть выполнены </a:t>
            </a:r>
            <a:r>
              <a:rPr lang="ru-RU" i="1" u="sng" dirty="0"/>
              <a:t>сразу после каждого использования эндоскопа</a:t>
            </a:r>
            <a:r>
              <a:rPr lang="ru-RU" i="1" dirty="0"/>
              <a:t>. </a:t>
            </a:r>
          </a:p>
          <a:p>
            <a:r>
              <a:rPr lang="ru-RU" i="1" dirty="0"/>
              <a:t>Обработке подвергаются все каналы эндоскопа, независимо от того были они задействованы при эндоскопическом вмешательстве или нет.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465" y="4946685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Процесс стерилизации эндоскопов и инструментов к ним разрешается перенести на следующую рабочую смену при условии проведения их эффективной дезинфекции и </a:t>
            </a:r>
            <a:r>
              <a:rPr lang="ru-RU" i="1" dirty="0" err="1"/>
              <a:t>предстерилизационной</a:t>
            </a:r>
            <a:r>
              <a:rPr lang="ru-RU" i="1" dirty="0"/>
              <a:t> очистки непосредственно после использования</a:t>
            </a:r>
          </a:p>
        </p:txBody>
      </p:sp>
      <p:pic>
        <p:nvPicPr>
          <p:cNvPr id="12" name="Picture 2" descr="https://pp.vk.me/c626520/v626520002/a753/M3UsF81ul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94" y="4946685"/>
            <a:ext cx="840371" cy="12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5091</Words>
  <Application>Microsoft Office PowerPoint</Application>
  <PresentationFormat>Произвольный</PresentationFormat>
  <Paragraphs>569</Paragraphs>
  <Slides>64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4" baseType="lpstr">
      <vt:lpstr>Aharoni</vt:lpstr>
      <vt:lpstr>Arial</vt:lpstr>
      <vt:lpstr>Arial Black</vt:lpstr>
      <vt:lpstr>Calibri</vt:lpstr>
      <vt:lpstr>Constantia</vt:lpstr>
      <vt:lpstr>Corbel</vt:lpstr>
      <vt:lpstr>Tahoma</vt:lpstr>
      <vt:lpstr>Times New Roman</vt:lpstr>
      <vt:lpstr>Wingdings</vt:lpstr>
      <vt:lpstr>Тема Office</vt:lpstr>
      <vt:lpstr>Обработка эндоскопов</vt:lpstr>
      <vt:lpstr>Нормативные документы</vt:lpstr>
      <vt:lpstr>Стерильные и нестерильные вмешательства</vt:lpstr>
      <vt:lpstr>Презентация PowerPoint</vt:lpstr>
      <vt:lpstr>Организация и контроль </vt:lpstr>
      <vt:lpstr>Маркировка оборудования</vt:lpstr>
      <vt:lpstr>Форма "Журнала контроля обработки эндоскопов для нестерильных вмешательств" </vt:lpstr>
      <vt:lpstr>Приложение 2 к СП 3.1.3263-15  Форма "Журнала контроля стерилизации эндоскопического оборудования ручным способом»</vt:lpstr>
      <vt:lpstr>Презентация PowerPoint</vt:lpstr>
      <vt:lpstr>VII. Требования к оборудованию, средствам и материалам для обработки эндоскопического оборудования</vt:lpstr>
      <vt:lpstr>Требования к дезинфицирующим и моющим средствам</vt:lpstr>
      <vt:lpstr>Стерилизация и ДВУ – как выбрать средство?</vt:lpstr>
      <vt:lpstr>Методические указания МУ 3.1.3420—17 Обеспечение эпидемиологической безопасности нестерильных эндоскопических  вмешательств на желудочно-кишечном тракте и дыхательных путях </vt:lpstr>
      <vt:lpstr>Стерилизация эндоскопического оборудования</vt:lpstr>
      <vt:lpstr>Кратность использования растворов </vt:lpstr>
      <vt:lpstr>Технология обработки эндоскопического оборудования для нестерильных эндоскопических вмешательств  Этап 1 – Предварительная очистка</vt:lpstr>
      <vt:lpstr>Предварительная очистка</vt:lpstr>
      <vt:lpstr>Ошибки при проведении предварительной очистки: </vt:lpstr>
      <vt:lpstr>Этап 2 – тест на герметичность</vt:lpstr>
      <vt:lpstr>Ошибки при проведении теста на герметичность эндоскопа:</vt:lpstr>
      <vt:lpstr>Этап 3 – Окончательная очистка или очистка, совмещенная с дезинфекцией</vt:lpstr>
      <vt:lpstr>Презентация PowerPoint</vt:lpstr>
      <vt:lpstr>Ошибки при окончательной/предстерилизационой очистке:</vt:lpstr>
      <vt:lpstr>Ополаскивание и сушка эндоскопа после очистки</vt:lpstr>
      <vt:lpstr>Ошибки при ополаскивании и просушке:</vt:lpstr>
      <vt:lpstr>Этап 4 Контроль качества очистки эндоскопа</vt:lpstr>
      <vt:lpstr>Этап 5 ДВУ / стерилизация  проводится с целью деконтаминации эндоскопа.</vt:lpstr>
      <vt:lpstr>Ошибки при проведении ДВУ/стерилизации:</vt:lpstr>
      <vt:lpstr>Ополаскивание и сушка эндоскопов после ДВУ</vt:lpstr>
      <vt:lpstr>Ошибки при ополаскивании и сушке эндоскопов:</vt:lpstr>
      <vt:lpstr>Хранение: условия и сроки</vt:lpstr>
      <vt:lpstr>Ошибки при хранении и транспортировке эндоскопов:</vt:lpstr>
      <vt:lpstr>Профилактическая дезинфекция</vt:lpstr>
      <vt:lpstr>Аспирационная банка и соединительные трубки</vt:lpstr>
      <vt:lpstr>Обработка инструментов к эндоскопам</vt:lpstr>
      <vt:lpstr>Обработка гибких эндоскопов для проведения стерильных эндоскопических вмешательств </vt:lpstr>
      <vt:lpstr>Обработка жестких эндоскопов  для стерильных оперативных вмешательств</vt:lpstr>
      <vt:lpstr>Обработка жестких эндоскопов  для стерильных оперативных вмешательств</vt:lpstr>
      <vt:lpstr>Стерилизация ручным способом: этапы</vt:lpstr>
      <vt:lpstr>Стерилизация ручным способом: этапы</vt:lpstr>
      <vt:lpstr>Стерилизация ручным способом: риски</vt:lpstr>
      <vt:lpstr>Стерилизация механизированным способом</vt:lpstr>
      <vt:lpstr>Жесткие эндоскопы</vt:lpstr>
      <vt:lpstr>Обработка видеоголовки, объектива и кабеля видеоголовки</vt:lpstr>
      <vt:lpstr>Обработка световодов</vt:lpstr>
      <vt:lpstr>Обработка помпы</vt:lpstr>
      <vt:lpstr>Обработка инсуффляционного прибора с принадлежностями</vt:lpstr>
      <vt:lpstr>Инсуфлятор</vt:lpstr>
      <vt:lpstr>Инструкция на рабочее место оператора по обработке эндоскопов. </vt:lpstr>
      <vt:lpstr>Показания к пересмотру рабочей инструкции</vt:lpstr>
      <vt:lpstr>Рекомендуемое содержание рабочей инструкции по обработке эндоскопов</vt:lpstr>
      <vt:lpstr>1. Нормативные документы</vt:lpstr>
      <vt:lpstr>Оснащение </vt:lpstr>
      <vt:lpstr>Потребность в расходных материалах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Разделы инструкции на рабочее место по обработке эндоскопов. Оснащение помещения для обработки. </vt:lpstr>
      <vt:lpstr>Алгоритм обработки</vt:lpstr>
      <vt:lpstr>Производственный контроль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эндоскопов</dc:title>
  <dc:creator>Ренат З</dc:creator>
  <cp:lastModifiedBy>User</cp:lastModifiedBy>
  <cp:revision>109</cp:revision>
  <dcterms:created xsi:type="dcterms:W3CDTF">2018-07-18T11:37:13Z</dcterms:created>
  <dcterms:modified xsi:type="dcterms:W3CDTF">2019-04-08T08:06:21Z</dcterms:modified>
</cp:coreProperties>
</file>