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1"/>
  </p:notesMasterIdLst>
  <p:sldIdLst>
    <p:sldId id="257" r:id="rId2"/>
    <p:sldId id="310" r:id="rId3"/>
    <p:sldId id="259" r:id="rId4"/>
    <p:sldId id="358" r:id="rId5"/>
    <p:sldId id="301" r:id="rId6"/>
    <p:sldId id="361" r:id="rId7"/>
    <p:sldId id="363" r:id="rId8"/>
    <p:sldId id="374" r:id="rId9"/>
    <p:sldId id="364" r:id="rId10"/>
    <p:sldId id="365" r:id="rId11"/>
    <p:sldId id="359" r:id="rId12"/>
    <p:sldId id="366" r:id="rId13"/>
    <p:sldId id="367" r:id="rId14"/>
    <p:sldId id="376" r:id="rId15"/>
    <p:sldId id="377" r:id="rId16"/>
    <p:sldId id="378" r:id="rId17"/>
    <p:sldId id="375" r:id="rId18"/>
    <p:sldId id="370" r:id="rId19"/>
    <p:sldId id="371" r:id="rId20"/>
    <p:sldId id="369" r:id="rId21"/>
    <p:sldId id="372" r:id="rId22"/>
    <p:sldId id="379" r:id="rId23"/>
    <p:sldId id="380" r:id="rId24"/>
    <p:sldId id="382" r:id="rId25"/>
    <p:sldId id="385" r:id="rId26"/>
    <p:sldId id="383" r:id="rId27"/>
    <p:sldId id="384" r:id="rId28"/>
    <p:sldId id="268" r:id="rId29"/>
    <p:sldId id="269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298" autoAdjust="0"/>
    <p:restoredTop sz="93323" autoAdjust="0"/>
  </p:normalViewPr>
  <p:slideViewPr>
    <p:cSldViewPr snapToGrid="0">
      <p:cViewPr varScale="1">
        <p:scale>
          <a:sx n="58" d="100"/>
          <a:sy n="58" d="100"/>
        </p:scale>
        <p:origin x="90" y="29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F321D8-8539-4B56-B838-BC3BCFB734DE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81F980-A184-4CBE-8872-641390C02E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0712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1F980-A184-4CBE-8872-641390C02EB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84400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1F980-A184-4CBE-8872-641390C02EB8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32915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1F980-A184-4CBE-8872-641390C02EB8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34337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1F980-A184-4CBE-8872-641390C02EB8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54757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1F980-A184-4CBE-8872-641390C02EB8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62295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1F980-A184-4CBE-8872-641390C02EB8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47871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1F980-A184-4CBE-8872-641390C02EB8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852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1F980-A184-4CBE-8872-641390C02EB8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5576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1F980-A184-4CBE-8872-641390C02EB8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1659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1F980-A184-4CBE-8872-641390C02EB8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8576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1F980-A184-4CBE-8872-641390C02EB8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4250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1F980-A184-4CBE-8872-641390C02EB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5702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1F980-A184-4CBE-8872-641390C02EB8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6637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1F980-A184-4CBE-8872-641390C02EB8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6383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1F980-A184-4CBE-8872-641390C02EB8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08444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1F980-A184-4CBE-8872-641390C02EB8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4758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1F980-A184-4CBE-8872-641390C02EB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86051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1F980-A184-4CBE-8872-641390C02EB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7323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1F980-A184-4CBE-8872-641390C02EB8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65646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1F980-A184-4CBE-8872-641390C02EB8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04735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1F980-A184-4CBE-8872-641390C02EB8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37607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1F980-A184-4CBE-8872-641390C02EB8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8063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1F980-A184-4CBE-8872-641390C02EB8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530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0B380-0A32-48D7-A023-9AA93641246A}" type="datetime1">
              <a:rPr lang="ru-RU" smtClean="0"/>
              <a:t>09.09.2020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CA969-CFC0-4D58-84B5-083881DD58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178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26DA4-FF1F-4113-A4E2-180856E9B9F3}" type="datetime1">
              <a:rPr lang="ru-RU" smtClean="0"/>
              <a:t>09.09.2020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CA969-CFC0-4D58-84B5-083881DD58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165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E83E5-6988-460D-8BCF-D1A6FA1A4F83}" type="datetime1">
              <a:rPr lang="ru-RU" smtClean="0"/>
              <a:t>09.09.2020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CA969-CFC0-4D58-84B5-083881DD58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334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121D7-F119-43B3-AADE-BB284F0D95A2}" type="datetime1">
              <a:rPr lang="ru-RU" smtClean="0"/>
              <a:t>09.09.2020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CA969-CFC0-4D58-84B5-083881DD58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724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DB150-8CF4-4FED-B652-F3CBBF72852E}" type="datetime1">
              <a:rPr lang="ru-RU" smtClean="0"/>
              <a:t>09.09.2020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CA969-CFC0-4D58-84B5-083881DD58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502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42CE5-C3B9-491B-AAA2-ACC5A5AC3CDE}" type="datetime1">
              <a:rPr lang="ru-RU" smtClean="0"/>
              <a:t>09.09.2020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CA969-CFC0-4D58-84B5-083881DD58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408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B0AED-E239-403B-8880-6E17F743B474}" type="datetime1">
              <a:rPr lang="ru-RU" smtClean="0"/>
              <a:t>09.09.2020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CA969-CFC0-4D58-84B5-083881DD58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931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02F2E-E7D9-4E06-9331-318781A1B619}" type="datetime1">
              <a:rPr lang="ru-RU" smtClean="0"/>
              <a:t>09.09.2020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CA969-CFC0-4D58-84B5-083881DD58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95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07A22-1932-4461-A63D-8ED71111724B}" type="datetime1">
              <a:rPr lang="ru-RU" smtClean="0"/>
              <a:t>09.09.2020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CA969-CFC0-4D58-84B5-083881DD58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7727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5E244-5CF2-4672-966A-72DA27EF1D8E}" type="datetime1">
              <a:rPr lang="ru-RU" smtClean="0"/>
              <a:t>09.09.2020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CA969-CFC0-4D58-84B5-083881DD58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025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D4D27-03E1-4EDD-B4A8-AC539F8D3458}" type="datetime1">
              <a:rPr lang="ru-RU" smtClean="0"/>
              <a:t>09.09.2020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CA969-CFC0-4D58-84B5-083881DD58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762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C94431-B7F1-4C7C-AC48-0532ACD7218E}" type="datetime1">
              <a:rPr lang="ru-RU" smtClean="0"/>
              <a:t>09.09.2020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ACA969-CFC0-4D58-84B5-083881DD58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020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alexmed.info/2016/12/13/%D0%BE%D1%81%D0%BD%D0%BE%D0%B2%D0%BD%D1%8B%D0%B5-%D0%BF%D1%80%D0%B8%D0%BD%D1%86%D0%B8%D0%BF%D1%8B-%D0%BE%D1%85%D1%80%D0%B0%D0%BD%D1%8B-%D0%B7%D0%B4%D0%BE%D1%80%D0%BE%D0%B2%D1%8C%D1%8F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://alexmed.info/2016/12/13/%D0%BF%D0%BE%D1%81%D1%82%D0%B0%D0%BD%D0%BE%D0%B2%D0%BB%D0%B5%D0%BD%D0%B8%D0%B5-%D0%BF%D1%80%D0%B0%D0%B2%D0%B8%D1%82%D0%B5%D0%BB%D1%8C%D1%81%D1%82%D0%B2%D0%B0-%D1%80%D1%84-15-04-2014-n-294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abudhabi.emirateshomenursing.ae/wp-content/uploads/2016/12/img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210300" cy="511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KGMU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356" y="5647169"/>
            <a:ext cx="1030288" cy="104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080655" y="4438651"/>
            <a:ext cx="10920797" cy="2098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Доцент,  доктор  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медицинских   наук    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ГЛУШАКОВ  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Александр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 Иванович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  <a:p>
            <a:pPr algn="ctr">
              <a:defRPr/>
            </a:pPr>
            <a:endParaRPr lang="ru-RU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  <a:p>
            <a:pPr algn="ctr"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Кафедра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  общественного   здоровья   и   организации   здравоохранения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  <a:p>
            <a:pPr algn="ctr">
              <a:defRPr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Казанский  государственный  медицинский  университет</a:t>
            </a:r>
          </a:p>
          <a:p>
            <a:pPr algn="ctr">
              <a:defRPr/>
            </a:pPr>
            <a:endParaRPr lang="ru-RU" sz="24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defRPr/>
            </a:pPr>
            <a:endParaRPr lang="ru-RU" sz="24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981201" y="0"/>
            <a:ext cx="10210800" cy="3740727"/>
          </a:xfrm>
        </p:spPr>
        <p:txBody>
          <a:bodyPr>
            <a:normAutofit/>
          </a:bodyPr>
          <a:lstStyle/>
          <a:p>
            <a:pPr algn="r"/>
            <a:r>
              <a:rPr lang="ru-RU" sz="6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Общественное   </a:t>
            </a:r>
            <a:br>
              <a:rPr lang="ru-RU" sz="6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6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здоровье </a:t>
            </a:r>
            <a:br>
              <a:rPr lang="ru-RU" sz="6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6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  здравоохранение</a:t>
            </a:r>
          </a:p>
        </p:txBody>
      </p:sp>
    </p:spTree>
    <p:extLst>
      <p:ext uri="{BB962C8B-B14F-4D97-AF65-F5344CB8AC3E}">
        <p14:creationId xmlns:p14="http://schemas.microsoft.com/office/powerpoint/2010/main" val="400154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://www.photoforum.ru/f/photo/000/288/288583_5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44436" cy="1894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4ACA969-CFC0-4D58-84B5-083881DD589E}" type="slidenum">
              <a:rPr lang="ru-RU" sz="1600" smtClean="0"/>
              <a:t>10</a:t>
            </a:fld>
            <a:endParaRPr lang="ru-RU" sz="1600"/>
          </a:p>
        </p:txBody>
      </p:sp>
      <p:sp>
        <p:nvSpPr>
          <p:cNvPr id="17" name="Заголовок 1"/>
          <p:cNvSpPr txBox="1">
            <a:spLocks/>
          </p:cNvSpPr>
          <p:nvPr/>
        </p:nvSpPr>
        <p:spPr bwMode="auto">
          <a:xfrm>
            <a:off x="0" y="0"/>
            <a:ext cx="263236" cy="199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anchor="ctr"/>
          <a:lstStyle/>
          <a:p>
            <a:pPr algn="r">
              <a:defRPr/>
            </a:pPr>
            <a:r>
              <a:rPr lang="ru-RU" sz="14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Глушаков 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А.И., 2020</a:t>
            </a:r>
            <a:endParaRPr lang="ru-RU" sz="1400" b="1" dirty="0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4"/>
          <a:stretch>
            <a:fillRect/>
          </a:stretch>
        </p:blipFill>
        <p:spPr>
          <a:xfrm>
            <a:off x="2244436" y="717572"/>
            <a:ext cx="8648153" cy="572703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6444604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ОЗЗ_1.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Введение в общественное здоровье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536700" y="0"/>
            <a:ext cx="10655299" cy="817418"/>
          </a:xfrm>
        </p:spPr>
        <p:txBody>
          <a:bodyPr>
            <a:normAutofit fontScale="90000"/>
          </a:bodyPr>
          <a:lstStyle/>
          <a:p>
            <a:pPr algn="r"/>
            <a:r>
              <a:rPr lang="ru-RU" sz="3000" b="1" dirty="0" smtClean="0">
                <a:solidFill>
                  <a:srgbClr val="FF0000"/>
                </a:solidFill>
              </a:rPr>
              <a:t>Связь Общественного здоровья и здравоохранения </a:t>
            </a:r>
            <a:br>
              <a:rPr lang="ru-RU" sz="3000" b="1" dirty="0" smtClean="0">
                <a:solidFill>
                  <a:srgbClr val="FF0000"/>
                </a:solidFill>
              </a:rPr>
            </a:br>
            <a:r>
              <a:rPr lang="ru-RU" sz="3000" b="1" dirty="0" smtClean="0">
                <a:solidFill>
                  <a:srgbClr val="FF0000"/>
                </a:solidFill>
              </a:rPr>
              <a:t>с другими науками и отраслями хозяйствования?</a:t>
            </a:r>
            <a:endParaRPr lang="ru-RU" sz="3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22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://www.photoforum.ru/f/photo/000/288/288583_5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13" y="-3685"/>
            <a:ext cx="2244436" cy="1894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6700" y="0"/>
            <a:ext cx="10655299" cy="817418"/>
          </a:xfrm>
        </p:spPr>
        <p:txBody>
          <a:bodyPr>
            <a:normAutofit/>
          </a:bodyPr>
          <a:lstStyle/>
          <a:p>
            <a:pPr algn="r"/>
            <a:r>
              <a:rPr lang="ru-RU" sz="3000" b="1" dirty="0" smtClean="0">
                <a:solidFill>
                  <a:srgbClr val="FF0000"/>
                </a:solidFill>
              </a:rPr>
              <a:t>Какие ЗАДАЧИ Общественного здоровья и здравоохранения?</a:t>
            </a:r>
            <a:endParaRPr lang="ru-RU" sz="3000" b="1" dirty="0">
              <a:solidFill>
                <a:srgbClr val="FF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4ACA969-CFC0-4D58-84B5-083881DD589E}" type="slidenum">
              <a:rPr lang="ru-RU" sz="1600" smtClean="0"/>
              <a:t>11</a:t>
            </a:fld>
            <a:endParaRPr lang="ru-RU" sz="1600"/>
          </a:p>
        </p:txBody>
      </p:sp>
      <p:sp>
        <p:nvSpPr>
          <p:cNvPr id="17" name="Заголовок 1"/>
          <p:cNvSpPr txBox="1">
            <a:spLocks/>
          </p:cNvSpPr>
          <p:nvPr/>
        </p:nvSpPr>
        <p:spPr bwMode="auto">
          <a:xfrm>
            <a:off x="0" y="0"/>
            <a:ext cx="263236" cy="199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anchor="ctr"/>
          <a:lstStyle/>
          <a:p>
            <a:pPr algn="r">
              <a:defRPr/>
            </a:pPr>
            <a:r>
              <a:rPr lang="ru-RU" sz="14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Глушаков 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А.И., 2020</a:t>
            </a:r>
            <a:endParaRPr lang="ru-RU" sz="1400" b="1" dirty="0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6444604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ОЗЗ_1.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Введение в общественное здоровье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0" y="2054708"/>
            <a:ext cx="7342909" cy="1384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2. Разработать методологию и методы оценок общественного здоровья и организации здравоохранения медицинских исследований;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014749" y="4676993"/>
            <a:ext cx="8074430" cy="18158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4. Подготовка медицинских кадров (врачи, средний медперсонал) владеющих проблемами экономики, законодательства, планирования, управления здоровьем и здравоохранением;</a:t>
            </a:r>
            <a:endParaRPr lang="ru-RU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946445" y="817418"/>
            <a:ext cx="1569660" cy="5598825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bg1"/>
                </a:solidFill>
              </a:rPr>
              <a:t>Основные ЗАДАЧИ </a:t>
            </a:r>
            <a:r>
              <a:rPr lang="ru-RU" sz="3000" b="1" dirty="0">
                <a:solidFill>
                  <a:schemeClr val="bg1"/>
                </a:solidFill>
              </a:rPr>
              <a:t>Общественного здоровья </a:t>
            </a:r>
            <a:endParaRPr lang="ru-RU" sz="30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3000" b="1" dirty="0" smtClean="0">
                <a:solidFill>
                  <a:schemeClr val="bg1"/>
                </a:solidFill>
              </a:rPr>
              <a:t>и здравоохранения:</a:t>
            </a:r>
            <a:endParaRPr lang="ru-RU" sz="30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50538" y="998822"/>
            <a:ext cx="9027622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1. Изучить состояние здоровья населения и влияние на него различных факторов и условий окружающей среды;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516105" y="3592022"/>
            <a:ext cx="8345978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3. Совершенствовать управление здравоохранением в современных условиях;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91354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://www.photoforum.ru/f/photo/000/288/288583_5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44436" cy="1894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6700" y="0"/>
            <a:ext cx="10655299" cy="817418"/>
          </a:xfrm>
        </p:spPr>
        <p:txBody>
          <a:bodyPr>
            <a:normAutofit/>
          </a:bodyPr>
          <a:lstStyle/>
          <a:p>
            <a:pPr algn="r"/>
            <a:r>
              <a:rPr lang="ru-RU" sz="3000" b="1" dirty="0" smtClean="0">
                <a:solidFill>
                  <a:srgbClr val="FF0000"/>
                </a:solidFill>
              </a:rPr>
              <a:t>Какие ЗАДАЧИ Общественного здоровья и здравоохранения?</a:t>
            </a:r>
            <a:endParaRPr lang="ru-RU" sz="3000" b="1" dirty="0">
              <a:solidFill>
                <a:srgbClr val="FF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4ACA969-CFC0-4D58-84B5-083881DD589E}" type="slidenum">
              <a:rPr lang="ru-RU" sz="1600" smtClean="0"/>
              <a:t>12</a:t>
            </a:fld>
            <a:endParaRPr lang="ru-RU" sz="1600"/>
          </a:p>
        </p:txBody>
      </p:sp>
      <p:sp>
        <p:nvSpPr>
          <p:cNvPr id="17" name="Заголовок 1"/>
          <p:cNvSpPr txBox="1">
            <a:spLocks/>
          </p:cNvSpPr>
          <p:nvPr/>
        </p:nvSpPr>
        <p:spPr bwMode="auto">
          <a:xfrm>
            <a:off x="0" y="0"/>
            <a:ext cx="263236" cy="199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anchor="ctr"/>
          <a:lstStyle/>
          <a:p>
            <a:pPr algn="r">
              <a:defRPr/>
            </a:pPr>
            <a:r>
              <a:rPr lang="ru-RU" sz="14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Глушаков 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А.И., 2020</a:t>
            </a:r>
            <a:endParaRPr lang="ru-RU" sz="1400" b="1" dirty="0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6444604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ОЗЗ_1.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Введение в общественное здоровье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46445" y="817418"/>
            <a:ext cx="1846659" cy="5598825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bg1"/>
                </a:solidFill>
              </a:rPr>
              <a:t>Основные ЗАДАЧИ </a:t>
            </a:r>
            <a:r>
              <a:rPr lang="ru-RU" sz="3000" b="1" dirty="0">
                <a:solidFill>
                  <a:schemeClr val="bg1"/>
                </a:solidFill>
              </a:rPr>
              <a:t>Общественного здоровья </a:t>
            </a:r>
            <a:endParaRPr lang="ru-RU" sz="30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3000" b="1" dirty="0" smtClean="0">
                <a:solidFill>
                  <a:schemeClr val="bg1"/>
                </a:solidFill>
              </a:rPr>
              <a:t>и здравоохранения: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(продолжение)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flipH="1">
            <a:off x="2502808" y="698917"/>
            <a:ext cx="7090079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5. Совершенствовать профилактику наиболее распространённых заболеваний;</a:t>
            </a:r>
            <a:endParaRPr lang="ru-RU" sz="2800" dirty="0"/>
          </a:p>
        </p:txBody>
      </p:sp>
      <p:sp>
        <p:nvSpPr>
          <p:cNvPr id="12" name="TextBox 11"/>
          <p:cNvSpPr txBox="1"/>
          <p:nvPr/>
        </p:nvSpPr>
        <p:spPr>
          <a:xfrm flipH="1">
            <a:off x="2693349" y="1851564"/>
            <a:ext cx="9210475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6. Совершенствовать лечебно-профилактическую помощь населению;</a:t>
            </a:r>
            <a:endParaRPr lang="ru-RU" sz="2800" dirty="0"/>
          </a:p>
        </p:txBody>
      </p:sp>
      <p:sp>
        <p:nvSpPr>
          <p:cNvPr id="16" name="TextBox 15"/>
          <p:cNvSpPr txBox="1"/>
          <p:nvPr/>
        </p:nvSpPr>
        <p:spPr>
          <a:xfrm flipH="1">
            <a:off x="2490345" y="5124490"/>
            <a:ext cx="8179725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9. Разработать новые формы и методы, пригодные для проведении политики государства в управлении здравоохранением </a:t>
            </a:r>
            <a:endParaRPr lang="ru-RU" sz="2800" dirty="0"/>
          </a:p>
        </p:txBody>
      </p:sp>
      <p:sp>
        <p:nvSpPr>
          <p:cNvPr id="15" name="TextBox 14"/>
          <p:cNvSpPr txBox="1"/>
          <p:nvPr/>
        </p:nvSpPr>
        <p:spPr>
          <a:xfrm flipH="1">
            <a:off x="2693350" y="4417271"/>
            <a:ext cx="7899862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8. Совершенствовать лекарственное обеспечение;</a:t>
            </a:r>
            <a:endParaRPr lang="ru-RU" sz="2800" dirty="0"/>
          </a:p>
        </p:txBody>
      </p:sp>
      <p:sp>
        <p:nvSpPr>
          <p:cNvPr id="13" name="TextBox 12"/>
          <p:cNvSpPr txBox="1"/>
          <p:nvPr/>
        </p:nvSpPr>
        <p:spPr>
          <a:xfrm flipH="1">
            <a:off x="2723830" y="2900977"/>
            <a:ext cx="8096570" cy="138499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7. Укреплять материальную базу здравоохранения, внедрять информационные технологии в лечебную практику и управление здравоохранением;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04910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static9.depositphotos.com/1033702/1205/v/950/depositphotos_12055480-stock-illustration-colorful-silhouettes-of-kid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145" y="584701"/>
            <a:ext cx="6774875" cy="615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www.photoforum.ru/f/photo/000/288/288583_5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44436" cy="1894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4ACA969-CFC0-4D58-84B5-083881DD589E}" type="slidenum">
              <a:rPr lang="ru-RU" sz="1600" smtClean="0"/>
              <a:t>13</a:t>
            </a:fld>
            <a:endParaRPr lang="ru-RU" sz="1600"/>
          </a:p>
        </p:txBody>
      </p:sp>
      <p:sp>
        <p:nvSpPr>
          <p:cNvPr id="17" name="Заголовок 1"/>
          <p:cNvSpPr txBox="1">
            <a:spLocks/>
          </p:cNvSpPr>
          <p:nvPr/>
        </p:nvSpPr>
        <p:spPr bwMode="auto">
          <a:xfrm>
            <a:off x="0" y="0"/>
            <a:ext cx="263236" cy="199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anchor="ctr"/>
          <a:lstStyle/>
          <a:p>
            <a:pPr algn="r">
              <a:defRPr/>
            </a:pPr>
            <a:r>
              <a:rPr lang="ru-RU" sz="14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Глушаков 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А.И., 2020</a:t>
            </a:r>
            <a:endParaRPr lang="ru-RU" sz="1400" b="1" dirty="0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6444604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ОЗЗ_1.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Введение в общественное здоровье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3291878"/>
            <a:ext cx="9107978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lnSpc>
                <a:spcPct val="120000"/>
              </a:lnSpc>
              <a:spcAft>
                <a:spcPts val="0"/>
              </a:spcAft>
            </a:pPr>
            <a:r>
              <a:rPr lang="ru-RU" sz="2400" b="1" spc="-50" dirty="0" smtClean="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Arial" panose="020B0604020202020204" pitchFamily="34" charset="0"/>
              </a:rPr>
              <a:t>В зарубежных </a:t>
            </a:r>
            <a:r>
              <a:rPr lang="ru-RU" sz="2400" b="1" spc="-50" dirty="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Arial" panose="020B0604020202020204" pitchFamily="34" charset="0"/>
              </a:rPr>
              <a:t>странах он называется</a:t>
            </a:r>
            <a:r>
              <a:rPr lang="ru-RU" sz="2400" spc="-50" dirty="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Arial" panose="020B0604020202020204" pitchFamily="34" charset="0"/>
              </a:rPr>
              <a:t>: </a:t>
            </a:r>
            <a:endParaRPr lang="ru-RU" sz="2400" spc="-50" dirty="0" smtClean="0">
              <a:solidFill>
                <a:srgbClr val="000000"/>
              </a:solidFill>
              <a:latin typeface="Arial" panose="020B0604020202020204" pitchFamily="34" charset="0"/>
              <a:ea typeface="Lucida Sans Unicode" panose="020B0602030504020204" pitchFamily="34" charset="0"/>
              <a:cs typeface="Arial" panose="020B0604020202020204" pitchFamily="34" charset="0"/>
            </a:endParaRPr>
          </a:p>
          <a:p>
            <a:pPr indent="450215">
              <a:lnSpc>
                <a:spcPct val="120000"/>
              </a:lnSpc>
              <a:spcAft>
                <a:spcPts val="0"/>
              </a:spcAft>
            </a:pPr>
            <a:r>
              <a:rPr lang="ru-RU" sz="2400" spc="-50" dirty="0" smtClean="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Arial" panose="020B0604020202020204" pitchFamily="34" charset="0"/>
              </a:rPr>
              <a:t>«</a:t>
            </a:r>
            <a:r>
              <a:rPr lang="ru-RU" sz="2400" spc="-50" dirty="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Arial" panose="020B0604020202020204" pitchFamily="34" charset="0"/>
              </a:rPr>
              <a:t>медицинская социология», </a:t>
            </a:r>
            <a:endParaRPr lang="ru-RU" sz="2400" spc="-50" dirty="0" smtClean="0">
              <a:solidFill>
                <a:srgbClr val="000000"/>
              </a:solidFill>
              <a:latin typeface="Arial" panose="020B0604020202020204" pitchFamily="34" charset="0"/>
              <a:ea typeface="Lucida Sans Unicode" panose="020B0602030504020204" pitchFamily="34" charset="0"/>
              <a:cs typeface="Arial" panose="020B0604020202020204" pitchFamily="34" charset="0"/>
            </a:endParaRPr>
          </a:p>
          <a:p>
            <a:pPr indent="450215">
              <a:lnSpc>
                <a:spcPct val="120000"/>
              </a:lnSpc>
              <a:spcAft>
                <a:spcPts val="0"/>
              </a:spcAft>
            </a:pPr>
            <a:r>
              <a:rPr lang="ru-RU" sz="2400" spc="-50" dirty="0" smtClean="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Arial" panose="020B0604020202020204" pitchFamily="34" charset="0"/>
              </a:rPr>
              <a:t>«</a:t>
            </a:r>
            <a:r>
              <a:rPr lang="ru-RU" sz="2400" spc="-50" dirty="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Arial" panose="020B0604020202020204" pitchFamily="34" charset="0"/>
              </a:rPr>
              <a:t>социальная медицина», </a:t>
            </a:r>
            <a:endParaRPr lang="ru-RU" sz="2400" spc="-50" dirty="0" smtClean="0">
              <a:solidFill>
                <a:srgbClr val="000000"/>
              </a:solidFill>
              <a:latin typeface="Arial" panose="020B0604020202020204" pitchFamily="34" charset="0"/>
              <a:ea typeface="Lucida Sans Unicode" panose="020B0602030504020204" pitchFamily="34" charset="0"/>
              <a:cs typeface="Arial" panose="020B0604020202020204" pitchFamily="34" charset="0"/>
            </a:endParaRPr>
          </a:p>
          <a:p>
            <a:pPr indent="450215">
              <a:lnSpc>
                <a:spcPct val="120000"/>
              </a:lnSpc>
              <a:spcAft>
                <a:spcPts val="0"/>
              </a:spcAft>
            </a:pPr>
            <a:r>
              <a:rPr lang="ru-RU" sz="2400" spc="-50" dirty="0" smtClean="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Arial" panose="020B0604020202020204" pitchFamily="34" charset="0"/>
              </a:rPr>
              <a:t>«</a:t>
            </a:r>
            <a:r>
              <a:rPr lang="ru-RU" sz="2400" spc="-50" dirty="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Arial" panose="020B0604020202020204" pitchFamily="34" charset="0"/>
              </a:rPr>
              <a:t>общественное здоровье», </a:t>
            </a:r>
            <a:endParaRPr lang="ru-RU" sz="2400" spc="-50" dirty="0" smtClean="0">
              <a:solidFill>
                <a:srgbClr val="000000"/>
              </a:solidFill>
              <a:latin typeface="Arial" panose="020B0604020202020204" pitchFamily="34" charset="0"/>
              <a:ea typeface="Lucida Sans Unicode" panose="020B0602030504020204" pitchFamily="34" charset="0"/>
              <a:cs typeface="Arial" panose="020B0604020202020204" pitchFamily="34" charset="0"/>
            </a:endParaRPr>
          </a:p>
          <a:p>
            <a:pPr indent="450215">
              <a:lnSpc>
                <a:spcPct val="120000"/>
              </a:lnSpc>
              <a:spcAft>
                <a:spcPts val="0"/>
              </a:spcAft>
            </a:pPr>
            <a:r>
              <a:rPr lang="ru-RU" sz="2400" spc="-50" dirty="0" smtClean="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Arial" panose="020B0604020202020204" pitchFamily="34" charset="0"/>
              </a:rPr>
              <a:t>«</a:t>
            </a:r>
            <a:r>
              <a:rPr lang="ru-RU" sz="2400" spc="-50" dirty="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Arial" panose="020B0604020202020204" pitchFamily="34" charset="0"/>
              </a:rPr>
              <a:t>превентивная медицина», </a:t>
            </a:r>
            <a:endParaRPr lang="ru-RU" sz="2400" spc="-50" dirty="0" smtClean="0">
              <a:solidFill>
                <a:srgbClr val="000000"/>
              </a:solidFill>
              <a:latin typeface="Arial" panose="020B0604020202020204" pitchFamily="34" charset="0"/>
              <a:ea typeface="Lucida Sans Unicode" panose="020B0602030504020204" pitchFamily="34" charset="0"/>
              <a:cs typeface="Arial" panose="020B0604020202020204" pitchFamily="34" charset="0"/>
            </a:endParaRPr>
          </a:p>
          <a:p>
            <a:pPr indent="450215">
              <a:lnSpc>
                <a:spcPct val="120000"/>
              </a:lnSpc>
              <a:spcAft>
                <a:spcPts val="0"/>
              </a:spcAft>
            </a:pPr>
            <a:r>
              <a:rPr lang="ru-RU" sz="2400" spc="-50" dirty="0" smtClean="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Arial" panose="020B0604020202020204" pitchFamily="34" charset="0"/>
              </a:rPr>
              <a:t>«</a:t>
            </a:r>
            <a:r>
              <a:rPr lang="ru-RU" sz="2400" spc="-50" dirty="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Arial" panose="020B0604020202020204" pitchFamily="34" charset="0"/>
              </a:rPr>
              <a:t>профилактическая медицина» и др.</a:t>
            </a:r>
            <a:endParaRPr lang="ru-RU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050474" y="412059"/>
            <a:ext cx="9107978" cy="289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20000"/>
              </a:lnSpc>
              <a:spcAft>
                <a:spcPts val="0"/>
              </a:spcAft>
            </a:pPr>
            <a:r>
              <a:rPr lang="ru-RU" sz="3200" spc="-50" dirty="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Arial" panose="020B0604020202020204" pitchFamily="34" charset="0"/>
              </a:rPr>
              <a:t>Раньше наш предмет назывался: </a:t>
            </a:r>
            <a:endParaRPr lang="ru-RU" sz="3200" spc="-50" dirty="0" smtClean="0">
              <a:solidFill>
                <a:srgbClr val="000000"/>
              </a:solidFill>
              <a:latin typeface="Arial" panose="020B0604020202020204" pitchFamily="34" charset="0"/>
              <a:ea typeface="Lucida Sans Unicode" panose="020B0602030504020204" pitchFamily="34" charset="0"/>
              <a:cs typeface="Arial" panose="020B0604020202020204" pitchFamily="34" charset="0"/>
            </a:endParaRPr>
          </a:p>
          <a:p>
            <a:pPr indent="450215">
              <a:lnSpc>
                <a:spcPct val="120000"/>
              </a:lnSpc>
              <a:spcAft>
                <a:spcPts val="0"/>
              </a:spcAft>
            </a:pPr>
            <a:r>
              <a:rPr lang="ru-RU" sz="2400" spc="-50" dirty="0" smtClean="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Arial" panose="020B0604020202020204" pitchFamily="34" charset="0"/>
              </a:rPr>
              <a:t>«</a:t>
            </a:r>
            <a:r>
              <a:rPr lang="ru-RU" sz="2400" spc="-50" dirty="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Arial" panose="020B0604020202020204" pitchFamily="34" charset="0"/>
              </a:rPr>
              <a:t>социальной гигиеной», </a:t>
            </a:r>
            <a:endParaRPr lang="ru-RU" sz="2400" spc="-50" dirty="0" smtClean="0">
              <a:solidFill>
                <a:srgbClr val="000000"/>
              </a:solidFill>
              <a:latin typeface="Arial" panose="020B0604020202020204" pitchFamily="34" charset="0"/>
              <a:ea typeface="Lucida Sans Unicode" panose="020B0602030504020204" pitchFamily="34" charset="0"/>
              <a:cs typeface="Arial" panose="020B0604020202020204" pitchFamily="34" charset="0"/>
            </a:endParaRPr>
          </a:p>
          <a:p>
            <a:pPr indent="450215">
              <a:lnSpc>
                <a:spcPct val="120000"/>
              </a:lnSpc>
              <a:spcAft>
                <a:spcPts val="0"/>
              </a:spcAft>
            </a:pPr>
            <a:r>
              <a:rPr lang="ru-RU" sz="2400" spc="-50" dirty="0" smtClean="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Arial" panose="020B0604020202020204" pitchFamily="34" charset="0"/>
              </a:rPr>
              <a:t>«</a:t>
            </a:r>
            <a:r>
              <a:rPr lang="ru-RU" sz="2400" spc="-50" dirty="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Arial" panose="020B0604020202020204" pitchFamily="34" charset="0"/>
              </a:rPr>
              <a:t>социальной гигиеной и организацией здравоохранения», </a:t>
            </a:r>
            <a:endParaRPr lang="ru-RU" sz="2400" spc="-50" dirty="0" smtClean="0">
              <a:solidFill>
                <a:srgbClr val="000000"/>
              </a:solidFill>
              <a:latin typeface="Arial" panose="020B0604020202020204" pitchFamily="34" charset="0"/>
              <a:ea typeface="Lucida Sans Unicode" panose="020B0602030504020204" pitchFamily="34" charset="0"/>
              <a:cs typeface="Arial" panose="020B0604020202020204" pitchFamily="34" charset="0"/>
            </a:endParaRPr>
          </a:p>
          <a:p>
            <a:pPr indent="450215">
              <a:lnSpc>
                <a:spcPct val="120000"/>
              </a:lnSpc>
              <a:spcAft>
                <a:spcPts val="0"/>
              </a:spcAft>
            </a:pPr>
            <a:r>
              <a:rPr lang="ru-RU" sz="2400" spc="-50" dirty="0" smtClean="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Arial" panose="020B0604020202020204" pitchFamily="34" charset="0"/>
              </a:rPr>
              <a:t>«</a:t>
            </a:r>
            <a:r>
              <a:rPr lang="ru-RU" sz="2400" spc="-50" dirty="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Arial" panose="020B0604020202020204" pitchFamily="34" charset="0"/>
              </a:rPr>
              <a:t>органи­зацией здравоохранения», </a:t>
            </a:r>
            <a:endParaRPr lang="ru-RU" sz="2400" spc="-50" dirty="0" smtClean="0">
              <a:solidFill>
                <a:srgbClr val="000000"/>
              </a:solidFill>
              <a:latin typeface="Arial" panose="020B0604020202020204" pitchFamily="34" charset="0"/>
              <a:ea typeface="Lucida Sans Unicode" panose="020B0602030504020204" pitchFamily="34" charset="0"/>
              <a:cs typeface="Arial" panose="020B0604020202020204" pitchFamily="34" charset="0"/>
            </a:endParaRPr>
          </a:p>
          <a:p>
            <a:pPr indent="450215">
              <a:lnSpc>
                <a:spcPct val="120000"/>
              </a:lnSpc>
              <a:spcAft>
                <a:spcPts val="0"/>
              </a:spcAft>
            </a:pPr>
            <a:r>
              <a:rPr lang="ru-RU" sz="2400" spc="-50" dirty="0" smtClean="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Arial" panose="020B0604020202020204" pitchFamily="34" charset="0"/>
              </a:rPr>
              <a:t>«</a:t>
            </a:r>
            <a:r>
              <a:rPr lang="ru-RU" sz="2400" spc="-50" dirty="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Arial" panose="020B0604020202020204" pitchFamily="34" charset="0"/>
              </a:rPr>
              <a:t>социальной медициной и организацией здравоохранения». </a:t>
            </a:r>
            <a:endParaRPr lang="ru-RU" sz="2400" spc="-50" dirty="0" smtClean="0">
              <a:solidFill>
                <a:srgbClr val="000000"/>
              </a:solidFill>
              <a:latin typeface="Arial" panose="020B0604020202020204" pitchFamily="34" charset="0"/>
              <a:ea typeface="Lucida Sans Unicode" panose="020B0602030504020204" pitchFamily="34" charset="0"/>
              <a:cs typeface="Arial" panose="020B0604020202020204" pitchFamily="34" charset="0"/>
            </a:endParaRPr>
          </a:p>
          <a:p>
            <a:pPr indent="450215">
              <a:lnSpc>
                <a:spcPct val="120000"/>
              </a:lnSpc>
              <a:spcAft>
                <a:spcPts val="0"/>
              </a:spcAft>
            </a:pPr>
            <a:endParaRPr lang="ru-RU" sz="2400" spc="-50" dirty="0" smtClean="0">
              <a:solidFill>
                <a:srgbClr val="000000"/>
              </a:solidFill>
              <a:latin typeface="Arial" panose="020B0604020202020204" pitchFamily="34" charset="0"/>
              <a:ea typeface="Lucida Sans Unicode" panose="020B06020305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31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://www.photoforum.ru/f/photo/000/288/288583_5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44436" cy="1894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4ACA969-CFC0-4D58-84B5-083881DD589E}" type="slidenum">
              <a:rPr lang="ru-RU" sz="1600" smtClean="0"/>
              <a:t>14</a:t>
            </a:fld>
            <a:endParaRPr lang="ru-RU" sz="1600"/>
          </a:p>
        </p:txBody>
      </p:sp>
      <p:sp>
        <p:nvSpPr>
          <p:cNvPr id="17" name="Заголовок 1"/>
          <p:cNvSpPr txBox="1">
            <a:spLocks/>
          </p:cNvSpPr>
          <p:nvPr/>
        </p:nvSpPr>
        <p:spPr bwMode="auto">
          <a:xfrm>
            <a:off x="0" y="0"/>
            <a:ext cx="263236" cy="199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anchor="ctr"/>
          <a:lstStyle/>
          <a:p>
            <a:pPr algn="r">
              <a:defRPr/>
            </a:pPr>
            <a:r>
              <a:rPr lang="ru-RU" sz="14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Глушаков 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А.И., 2020</a:t>
            </a:r>
            <a:endParaRPr lang="ru-RU" sz="1400" b="1" dirty="0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6444604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ОЗЗ_1.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Введение в общественное здоровье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38153" y="654325"/>
            <a:ext cx="4627418" cy="300082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  <a:tabLst>
                <a:tab pos="1981200" algn="l"/>
              </a:tabLst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Возникновение и формирование 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социальной гигиены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как отдельной науки связана именем профессора А.В. Петрова Казанского императорского университета, который в 1860 году читал лекцию студентам по общественному здоровью, социальной гигиене, </a:t>
            </a:r>
            <a:endParaRPr lang="ru-RU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536700" y="0"/>
            <a:ext cx="10655299" cy="817418"/>
          </a:xfrm>
        </p:spPr>
        <p:txBody>
          <a:bodyPr>
            <a:normAutofit/>
          </a:bodyPr>
          <a:lstStyle/>
          <a:p>
            <a:pPr algn="r"/>
            <a:r>
              <a:rPr lang="ru-RU" sz="3000" b="1" dirty="0" smtClean="0">
                <a:solidFill>
                  <a:srgbClr val="FF0000"/>
                </a:solidFill>
              </a:rPr>
              <a:t>История Общественного здоровья и здравоохранения</a:t>
            </a:r>
            <a:endParaRPr lang="ru-RU" sz="3000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54533" y="4047219"/>
            <a:ext cx="7686502" cy="21698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  <a:tabLst>
                <a:tab pos="1981200" algn="l"/>
              </a:tabLst>
            </a:pP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1903 году немецкий ученый Альфред </a:t>
            </a:r>
            <a:r>
              <a:rPr lang="ru-RU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Гротьян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стал издавать журнал по социальной гигиене, в 1905 году в Берлине обосновал научное общество по социальной гигиене и медицинской статистике и в 1920 году организовал кафедру социальной гигиены в Берлинском университете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Императорский Казанский университет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3184" y="774230"/>
            <a:ext cx="4872686" cy="3272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daemonen-und-neuronen.de/rundgang/daemonen_neuronen/a/a08/ns/pix/vorgeschichte/extra_grotjah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76" y="1743670"/>
            <a:ext cx="2396554" cy="3388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50051" y="5227386"/>
            <a:ext cx="23732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Arial" panose="020B0604020202020204" pitchFamily="34" charset="0"/>
              </a:rPr>
              <a:t>ГРОТЬЯН</a:t>
            </a:r>
            <a:r>
              <a:rPr lang="ru-RU" sz="1600" dirty="0">
                <a:latin typeface="Arial" panose="020B0604020202020204" pitchFamily="34" charset="0"/>
              </a:rPr>
              <a:t> </a:t>
            </a:r>
            <a:r>
              <a:rPr lang="ru-RU" sz="1600" b="1" dirty="0">
                <a:latin typeface="Arial" panose="020B0604020202020204" pitchFamily="34" charset="0"/>
              </a:rPr>
              <a:t>Альфред</a:t>
            </a:r>
            <a:r>
              <a:rPr lang="ru-RU" sz="1600" dirty="0">
                <a:latin typeface="Arial" panose="020B0604020202020204" pitchFamily="34" charset="0"/>
              </a:rPr>
              <a:t> </a:t>
            </a:r>
            <a:endParaRPr lang="ru-RU" sz="1600" dirty="0" smtClean="0">
              <a:latin typeface="Arial" panose="020B0604020202020204" pitchFamily="34" charset="0"/>
            </a:endParaRPr>
          </a:p>
          <a:p>
            <a:pPr algn="ctr"/>
            <a:r>
              <a:rPr lang="ru-RU" sz="1600" dirty="0" smtClean="0">
                <a:latin typeface="Arial" panose="020B0604020202020204" pitchFamily="34" charset="0"/>
              </a:rPr>
              <a:t>(</a:t>
            </a:r>
            <a:r>
              <a:rPr lang="ru-RU" sz="1600" dirty="0">
                <a:latin typeface="Arial" panose="020B0604020202020204" pitchFamily="34" charset="0"/>
              </a:rPr>
              <a:t>1869–1931) </a:t>
            </a:r>
            <a:endParaRPr lang="ru-RU" sz="1600" dirty="0" smtClean="0">
              <a:latin typeface="Arial" panose="020B0604020202020204" pitchFamily="34" charset="0"/>
            </a:endParaRPr>
          </a:p>
          <a:p>
            <a:pPr algn="ctr"/>
            <a:r>
              <a:rPr lang="ru-RU" sz="1600" dirty="0" smtClean="0">
                <a:latin typeface="Arial" panose="020B0604020202020204" pitchFamily="34" charset="0"/>
              </a:rPr>
              <a:t>— </a:t>
            </a:r>
            <a:r>
              <a:rPr lang="ru-RU" sz="1600" dirty="0">
                <a:latin typeface="Arial" panose="020B0604020202020204" pitchFamily="34" charset="0"/>
              </a:rPr>
              <a:t>немецкий </a:t>
            </a:r>
            <a:r>
              <a:rPr lang="ru-RU" sz="1600" dirty="0" smtClean="0">
                <a:latin typeface="Arial" panose="020B0604020202020204" pitchFamily="34" charset="0"/>
              </a:rPr>
              <a:t>медик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07258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://www.photoforum.ru/f/photo/000/288/288583_5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44436" cy="1894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4ACA969-CFC0-4D58-84B5-083881DD589E}" type="slidenum">
              <a:rPr lang="ru-RU" sz="1600" smtClean="0"/>
              <a:t>15</a:t>
            </a:fld>
            <a:endParaRPr lang="ru-RU" sz="1600"/>
          </a:p>
        </p:txBody>
      </p:sp>
      <p:sp>
        <p:nvSpPr>
          <p:cNvPr id="17" name="Заголовок 1"/>
          <p:cNvSpPr txBox="1">
            <a:spLocks/>
          </p:cNvSpPr>
          <p:nvPr/>
        </p:nvSpPr>
        <p:spPr bwMode="auto">
          <a:xfrm>
            <a:off x="0" y="0"/>
            <a:ext cx="263236" cy="199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anchor="ctr"/>
          <a:lstStyle/>
          <a:p>
            <a:pPr algn="r">
              <a:defRPr/>
            </a:pPr>
            <a:r>
              <a:rPr lang="ru-RU" sz="14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Глушаков 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А.И., 2020</a:t>
            </a:r>
            <a:endParaRPr lang="ru-RU" sz="1400" b="1" dirty="0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6444604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ОЗЗ_1.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Введение в общественное здоровье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536700" y="0"/>
            <a:ext cx="10655299" cy="817418"/>
          </a:xfrm>
        </p:spPr>
        <p:txBody>
          <a:bodyPr>
            <a:normAutofit/>
          </a:bodyPr>
          <a:lstStyle/>
          <a:p>
            <a:pPr algn="r"/>
            <a:r>
              <a:rPr lang="ru-RU" sz="3000" b="1" dirty="0" smtClean="0">
                <a:solidFill>
                  <a:srgbClr val="FF0000"/>
                </a:solidFill>
              </a:rPr>
              <a:t>История Общественного здоровья и здравоохранения</a:t>
            </a:r>
            <a:endParaRPr lang="ru-RU" sz="30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73827" y="834305"/>
            <a:ext cx="6096000" cy="20562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indent="450215" algn="just">
              <a:lnSpc>
                <a:spcPct val="120000"/>
              </a:lnSpc>
              <a:spcAft>
                <a:spcPts val="0"/>
              </a:spcAft>
              <a:tabLst>
                <a:tab pos="1981200" algn="l"/>
              </a:tabLst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Социальная гигиена в бывшем Советском Союзе начинается с организации в 1918 году музея социальной гигиены народного комиссариата здравоохранения РСФСР, директором которого был известный гигиенист 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Альфред </a:t>
            </a:r>
            <a:r>
              <a:rPr lang="ru-RU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Мольков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а с 1920 года – института социальной гигиены.</a:t>
            </a:r>
            <a:endParaRPr lang="ru-RU" sz="1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076" name="Picture 4" descr="https://xn--90aw5c.xn--c1avg/images/thumb/6/6e/Molkov_a.jpg/200px-Molkov_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98" y="1172439"/>
            <a:ext cx="2181529" cy="3152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1618" y="4070677"/>
            <a:ext cx="25409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333333"/>
                </a:solidFill>
                <a:latin typeface="Arial" panose="020B0604020202020204" pitchFamily="34" charset="0"/>
              </a:rPr>
              <a:t>МОЛЬКОВ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</a:rPr>
              <a:t> Альфред Владиславович </a:t>
            </a:r>
            <a:endParaRPr lang="ru-RU" sz="1600" dirty="0" smtClean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algn="ctr"/>
            <a:r>
              <a:rPr lang="ru-RU" sz="1600" dirty="0" smtClean="0">
                <a:solidFill>
                  <a:srgbClr val="333333"/>
                </a:solidFill>
                <a:latin typeface="Arial" panose="020B0604020202020204" pitchFamily="34" charset="0"/>
              </a:rPr>
              <a:t>(1870-1947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</a:rPr>
              <a:t>) </a:t>
            </a:r>
            <a:endParaRPr lang="ru-RU" sz="1600" dirty="0" smtClean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marL="285750" indent="-285750" algn="ctr">
              <a:buFontTx/>
              <a:buChar char="-"/>
            </a:pPr>
            <a:r>
              <a:rPr lang="ru-RU" sz="1600" dirty="0" smtClean="0">
                <a:solidFill>
                  <a:srgbClr val="333333"/>
                </a:solidFill>
                <a:latin typeface="Arial" panose="020B0604020202020204" pitchFamily="34" charset="0"/>
              </a:rPr>
              <a:t>советский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</a:rPr>
              <a:t> гигиенист </a:t>
            </a:r>
            <a:endParaRPr lang="ru-RU" sz="1600" dirty="0" smtClean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marL="285750" indent="-285750" algn="ctr">
              <a:buFontTx/>
              <a:buChar char="-"/>
            </a:pPr>
            <a:r>
              <a:rPr lang="ru-RU" sz="1600" dirty="0" smtClean="0">
                <a:solidFill>
                  <a:srgbClr val="333333"/>
                </a:solidFill>
                <a:latin typeface="Arial" panose="020B0604020202020204" pitchFamily="34" charset="0"/>
              </a:rPr>
              <a:t>и 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</a:rPr>
              <a:t>организатор здравоохранения,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93919" y="3092917"/>
            <a:ext cx="4898967" cy="27515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1923 г. З.П. Соловьевым была создана кафедра социальной гигие­ны на медицинском факультете II Московского университета. В конце этого же года открываются кафедры социальной гигиены в Казанском университете, где ее возглавил известный профессор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Александр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Миславский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8" name="Picture 6" descr="https://tatpin.ru/image/12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2885" y="1381090"/>
            <a:ext cx="3299113" cy="4365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8931679" y="5844439"/>
            <a:ext cx="28924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333333"/>
                </a:solidFill>
                <a:latin typeface="Arial" panose="020B0604020202020204" pitchFamily="34" charset="0"/>
              </a:rPr>
              <a:t>МИСЛАВСКИЙ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</a:rPr>
              <a:t> Александр Николаевич (</a:t>
            </a:r>
            <a:r>
              <a:rPr lang="ru-RU" sz="1600" dirty="0" smtClean="0">
                <a:solidFill>
                  <a:srgbClr val="333333"/>
                </a:solidFill>
                <a:latin typeface="Arial" panose="020B0604020202020204" pitchFamily="34" charset="0"/>
              </a:rPr>
              <a:t>1880-1958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</a:rPr>
              <a:t>) </a:t>
            </a:r>
            <a:endParaRPr lang="ru-RU" sz="1600" dirty="0" smtClean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algn="ctr"/>
            <a:r>
              <a:rPr lang="ru-RU" sz="1600" dirty="0" smtClean="0">
                <a:solidFill>
                  <a:srgbClr val="333333"/>
                </a:solidFill>
                <a:latin typeface="Arial" panose="020B0604020202020204" pitchFamily="34" charset="0"/>
              </a:rPr>
              <a:t>— 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</a:rPr>
              <a:t>советский </a:t>
            </a:r>
            <a:r>
              <a:rPr lang="ru-RU" sz="1600" dirty="0" smtClean="0">
                <a:solidFill>
                  <a:srgbClr val="333333"/>
                </a:solidFill>
                <a:latin typeface="Arial" panose="020B0604020202020204" pitchFamily="34" charset="0"/>
              </a:rPr>
              <a:t>гистолог.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76011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://www.photoforum.ru/f/photo/000/288/288583_5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44436" cy="1894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4ACA969-CFC0-4D58-84B5-083881DD589E}" type="slidenum">
              <a:rPr lang="ru-RU" sz="1600" smtClean="0"/>
              <a:t>16</a:t>
            </a:fld>
            <a:endParaRPr lang="ru-RU" sz="1600"/>
          </a:p>
        </p:txBody>
      </p:sp>
      <p:sp>
        <p:nvSpPr>
          <p:cNvPr id="17" name="Заголовок 1"/>
          <p:cNvSpPr txBox="1">
            <a:spLocks/>
          </p:cNvSpPr>
          <p:nvPr/>
        </p:nvSpPr>
        <p:spPr bwMode="auto">
          <a:xfrm>
            <a:off x="0" y="0"/>
            <a:ext cx="263236" cy="199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anchor="ctr"/>
          <a:lstStyle/>
          <a:p>
            <a:pPr algn="r">
              <a:defRPr/>
            </a:pPr>
            <a:r>
              <a:rPr lang="ru-RU" sz="14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Глушаков 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А.И., 2020</a:t>
            </a:r>
            <a:endParaRPr lang="ru-RU" sz="1400" b="1" dirty="0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6444604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ОЗЗ_1.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Введение в общественное здоровье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536700" y="0"/>
            <a:ext cx="10655299" cy="817418"/>
          </a:xfrm>
        </p:spPr>
        <p:txBody>
          <a:bodyPr>
            <a:normAutofit/>
          </a:bodyPr>
          <a:lstStyle/>
          <a:p>
            <a:pPr algn="r"/>
            <a:r>
              <a:rPr lang="ru-RU" sz="3000" b="1" dirty="0" smtClean="0">
                <a:solidFill>
                  <a:srgbClr val="FF0000"/>
                </a:solidFill>
              </a:rPr>
              <a:t>История Общественного здоровья и здравоохранения</a:t>
            </a:r>
            <a:endParaRPr lang="ru-RU" sz="3000" b="1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16232" y="817418"/>
            <a:ext cx="9404465" cy="25853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1966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году преобразован Институт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им. Н.А. Семашко в Институт социальной гигиены и органи­зации здравоохранения, в том числе и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кафедр медицинских ВУЗов. 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Появилось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большое число научных исследований по охране здоровья населения, о новых формах организации медицинской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по­мощи, учебники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руководства по данному предмету таких авторов, как Г.А.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Баткис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и Л.Г. Лекарев, Е.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Белицкий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С.Я. Фрейдлин, Ю.П.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Лисицын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др.</a:t>
            </a:r>
            <a:endParaRPr lang="ru-RU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1618" y="3651625"/>
            <a:ext cx="5437909" cy="258532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1991 г. на совещании социал-гигиенистов и организаторов здра­воохранения России кафедры социальной гигиены и организации здравоохранения переименовываются в 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кафедры социальной меди­цины и организации здравоохранения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96000" y="4025895"/>
            <a:ext cx="6096000" cy="21698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2000 г. в целях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улучшения подготовки врачебных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кадров издан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приказ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Минздрава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Российской Федераций «О переименовании кафедры социальной медицины и органи­зации здравоохранения в кафедру 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общественного здоровья и </a:t>
            </a:r>
            <a:r>
              <a:rPr lang="ru-RU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здравоохранения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».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51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kr-gazeta.ru/upload/iblock/773/71c/%D0%B2%D0%B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462" y="0"/>
            <a:ext cx="10740043" cy="7581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www.photoforum.ru/f/photo/000/288/288583_5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44436" cy="1894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6700" y="0"/>
            <a:ext cx="10655299" cy="817418"/>
          </a:xfrm>
        </p:spPr>
        <p:txBody>
          <a:bodyPr>
            <a:normAutofit/>
          </a:bodyPr>
          <a:lstStyle/>
          <a:p>
            <a:pPr algn="r"/>
            <a:r>
              <a:rPr lang="ru-RU" sz="3000" b="1" dirty="0" smtClean="0">
                <a:solidFill>
                  <a:srgbClr val="FF0000"/>
                </a:solidFill>
              </a:rPr>
              <a:t>Что такое система охраны здоровья населения?</a:t>
            </a:r>
            <a:endParaRPr lang="ru-RU" sz="3000" b="1" dirty="0">
              <a:solidFill>
                <a:srgbClr val="FF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4ACA969-CFC0-4D58-84B5-083881DD589E}" type="slidenum">
              <a:rPr lang="ru-RU" sz="1600" smtClean="0"/>
              <a:t>17</a:t>
            </a:fld>
            <a:endParaRPr lang="ru-RU" sz="1600"/>
          </a:p>
        </p:txBody>
      </p:sp>
      <p:sp>
        <p:nvSpPr>
          <p:cNvPr id="17" name="Заголовок 1"/>
          <p:cNvSpPr txBox="1">
            <a:spLocks/>
          </p:cNvSpPr>
          <p:nvPr/>
        </p:nvSpPr>
        <p:spPr bwMode="auto">
          <a:xfrm>
            <a:off x="0" y="0"/>
            <a:ext cx="263236" cy="199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anchor="ctr"/>
          <a:lstStyle/>
          <a:p>
            <a:pPr algn="r">
              <a:defRPr/>
            </a:pPr>
            <a:r>
              <a:rPr lang="ru-RU" sz="14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Глушаков 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А.И., 2020</a:t>
            </a:r>
            <a:endParaRPr lang="ru-RU" sz="1400" b="1" dirty="0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6444604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ОЗЗ_1.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Введение в общественное здоровье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98269" y="1430408"/>
            <a:ext cx="5638800" cy="440120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Охрана здоровья населения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ru-RU" sz="28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ru-RU" sz="2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это совокупность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экономических, </a:t>
            </a:r>
            <a:endParaRPr lang="ru-RU" sz="28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правовых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социальных, </a:t>
            </a:r>
            <a:endParaRPr lang="ru-RU" sz="28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научно-медицинских,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санитарно-гигиенических 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противоэпидемических мер</a:t>
            </a:r>
            <a:r>
              <a:rPr lang="ru-RU" sz="2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</a:p>
          <a:p>
            <a:r>
              <a:rPr lang="ru-RU" sz="2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которые 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направлены на сохранение и укрепление здоровья каждого </a:t>
            </a:r>
            <a:r>
              <a:rPr lang="ru-RU" sz="2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человека.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0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://www.photoforum.ru/f/photo/000/288/288583_5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44436" cy="1894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6700" y="0"/>
            <a:ext cx="10655299" cy="817418"/>
          </a:xfrm>
        </p:spPr>
        <p:txBody>
          <a:bodyPr>
            <a:normAutofit/>
          </a:bodyPr>
          <a:lstStyle/>
          <a:p>
            <a:pPr algn="r"/>
            <a:r>
              <a:rPr lang="ru-RU" sz="3000" b="1" dirty="0" smtClean="0">
                <a:solidFill>
                  <a:srgbClr val="FF0000"/>
                </a:solidFill>
              </a:rPr>
              <a:t>В чём заключается «политика здравоохранения»?</a:t>
            </a:r>
            <a:endParaRPr lang="ru-RU" sz="3000" b="1" dirty="0">
              <a:solidFill>
                <a:srgbClr val="FF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4ACA969-CFC0-4D58-84B5-083881DD589E}" type="slidenum">
              <a:rPr lang="ru-RU" sz="1600" smtClean="0"/>
              <a:t>18</a:t>
            </a:fld>
            <a:endParaRPr lang="ru-RU" sz="1600"/>
          </a:p>
        </p:txBody>
      </p:sp>
      <p:sp>
        <p:nvSpPr>
          <p:cNvPr id="17" name="Заголовок 1"/>
          <p:cNvSpPr txBox="1">
            <a:spLocks/>
          </p:cNvSpPr>
          <p:nvPr/>
        </p:nvSpPr>
        <p:spPr bwMode="auto">
          <a:xfrm>
            <a:off x="0" y="0"/>
            <a:ext cx="263236" cy="199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anchor="ctr"/>
          <a:lstStyle/>
          <a:p>
            <a:pPr algn="r">
              <a:defRPr/>
            </a:pPr>
            <a:r>
              <a:rPr lang="ru-RU" sz="14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Глушаков 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А.И., 2020</a:t>
            </a:r>
            <a:endParaRPr lang="ru-RU" sz="1400" b="1" dirty="0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6444604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ОЗЗ_1.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Введение в общественное здоровье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3236" y="1755738"/>
            <a:ext cx="5273040" cy="458587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Целью 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государственной политики </a:t>
            </a:r>
            <a:endParaRPr lang="ru-RU" sz="24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области здравоохранения – </a:t>
            </a:r>
          </a:p>
          <a:p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является </a:t>
            </a:r>
            <a:r>
              <a:rPr lang="ru-RU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улучшение </a:t>
            </a: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состояния здоровья населения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endParaRPr lang="ru-RU" sz="24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(снижение 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детской смертности и смертности </a:t>
            </a:r>
            <a:endParaRPr lang="ru-RU" sz="20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трудоспособном возрасте, увеличение продолжительности жизни, снижение заболеваемости на основе развития </a:t>
            </a:r>
            <a:endParaRPr lang="ru-RU" sz="20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профилактики болезней</a:t>
            </a:r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</a:p>
          <a:p>
            <a:r>
              <a:rPr lang="ru-RU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 основе </a:t>
            </a: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повышения качества и доступности медицинской </a:t>
            </a:r>
            <a:r>
              <a:rPr lang="ru-RU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помощи.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36275" y="936942"/>
            <a:ext cx="6655724" cy="55076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14414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 числу наиболее важных задач государственной политики в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сфере здравоохранения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относятся:</a:t>
            </a:r>
            <a:endParaRPr lang="ru-RU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144145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Повышение роли профилактики заболеваний и формирование здорового образа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жизни; </a:t>
            </a:r>
            <a:endParaRPr lang="ru-RU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144145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Развитие современных медицинских технологий и расширение их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доступности;</a:t>
            </a:r>
            <a:endParaRPr lang="ru-RU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144145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 Улучшение финансового обеспечения государственных гарантий бесплатной медицинской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помощи (ПГГ); </a:t>
            </a:r>
            <a:endParaRPr lang="ru-RU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144145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4. Сглаживание неравенства в доступности медицинской помощи для различных групп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населения; </a:t>
            </a:r>
            <a:endParaRPr lang="ru-RU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144145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5.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Расширение возможностей граждан влиять на систему здравоохранения; </a:t>
            </a:r>
            <a:endParaRPr lang="ru-RU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144145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6. Преодоление структурных диспропорций в системе оказания медицинской помощи. </a:t>
            </a:r>
            <a:endParaRPr lang="ru-RU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144145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Создание конкурентного рынка медицинских услуг и расширение возможностей выбора медицинской организации и врача. </a:t>
            </a:r>
            <a:endParaRPr lang="ru-RU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34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labuda.blog/wp-content/uploads/2020/06/5c1383ae3c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2262"/>
            <a:ext cx="7015940" cy="606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www.photoforum.ru/f/photo/000/288/288583_5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44436" cy="1894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6700" y="0"/>
            <a:ext cx="10655299" cy="817418"/>
          </a:xfrm>
        </p:spPr>
        <p:txBody>
          <a:bodyPr>
            <a:normAutofit/>
          </a:bodyPr>
          <a:lstStyle/>
          <a:p>
            <a:pPr algn="r"/>
            <a:r>
              <a:rPr lang="ru-RU" sz="3000" b="1" dirty="0" smtClean="0">
                <a:solidFill>
                  <a:srgbClr val="FF0000"/>
                </a:solidFill>
              </a:rPr>
              <a:t>В чём заключается «политика здравоохранения»?</a:t>
            </a:r>
            <a:endParaRPr lang="ru-RU" sz="3000" b="1" dirty="0">
              <a:solidFill>
                <a:srgbClr val="FF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4ACA969-CFC0-4D58-84B5-083881DD589E}" type="slidenum">
              <a:rPr lang="ru-RU" sz="1600" smtClean="0"/>
              <a:t>19</a:t>
            </a:fld>
            <a:endParaRPr lang="ru-RU" sz="1600"/>
          </a:p>
        </p:txBody>
      </p:sp>
      <p:sp>
        <p:nvSpPr>
          <p:cNvPr id="17" name="Заголовок 1"/>
          <p:cNvSpPr txBox="1">
            <a:spLocks/>
          </p:cNvSpPr>
          <p:nvPr/>
        </p:nvSpPr>
        <p:spPr bwMode="auto">
          <a:xfrm>
            <a:off x="0" y="0"/>
            <a:ext cx="263236" cy="199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anchor="ctr"/>
          <a:lstStyle/>
          <a:p>
            <a:pPr algn="r">
              <a:defRPr/>
            </a:pPr>
            <a:r>
              <a:rPr lang="ru-RU" sz="14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Глушаков 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А.И., 2020</a:t>
            </a:r>
            <a:endParaRPr lang="ru-RU" sz="1400" b="1" dirty="0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6444604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ОЗЗ_1.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Введение в общественное здоровье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015941" y="770312"/>
            <a:ext cx="5176059" cy="39149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144145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Усиление профессиональной и экономической мотивации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медицинских работников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 повышению качества и эффективности медицинской помощи. </a:t>
            </a:r>
            <a:endParaRPr lang="ru-RU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144145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9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Усиление позитивного влияния медицинского страхования на показатели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деятельности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здравоохранения. </a:t>
            </a:r>
            <a:endParaRPr lang="ru-RU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144145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10. Развитие государственно-частного партнерства в решении проблем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здравоохранения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ru-RU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144145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11. Формирование более солидарных форм частного финансирования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здравоохранения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ru-RU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58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5582" y="-22361"/>
            <a:ext cx="10515600" cy="812511"/>
          </a:xfrm>
        </p:spPr>
        <p:txBody>
          <a:bodyPr/>
          <a:lstStyle/>
          <a:p>
            <a:pPr algn="ctr"/>
            <a:r>
              <a:rPr lang="ru-RU" b="1" dirty="0" smtClean="0"/>
              <a:t>Содержания  цикла  (10) лекций: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09600" y="910254"/>
            <a:ext cx="1856509" cy="166199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tabLst>
                <a:tab pos="449580" algn="l"/>
              </a:tabLst>
            </a:pPr>
            <a:endParaRPr lang="ru-RU" sz="3000" b="1" dirty="0" smtClean="0"/>
          </a:p>
          <a:p>
            <a:pPr>
              <a:tabLst>
                <a:tab pos="449580" algn="l"/>
              </a:tabLst>
            </a:pPr>
            <a:r>
              <a:rPr lang="ru-RU" sz="3000" b="1" dirty="0" smtClean="0"/>
              <a:t>Раздел</a:t>
            </a:r>
            <a:r>
              <a:rPr lang="ru-RU" sz="2800" b="1" dirty="0" smtClean="0"/>
              <a:t> </a:t>
            </a:r>
            <a:r>
              <a:rPr lang="ru-RU" sz="4000" b="1" dirty="0" smtClean="0"/>
              <a:t>1.</a:t>
            </a:r>
            <a:r>
              <a:rPr lang="ru-RU" sz="2600" b="1" dirty="0" smtClean="0"/>
              <a:t> </a:t>
            </a:r>
          </a:p>
          <a:p>
            <a:pPr>
              <a:spcBef>
                <a:spcPts val="1200"/>
              </a:spcBef>
              <a:spcAft>
                <a:spcPts val="1200"/>
              </a:spcAft>
              <a:tabLst>
                <a:tab pos="449580" algn="l"/>
              </a:tabLst>
            </a:pPr>
            <a:endParaRPr lang="ru-RU" sz="22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13709" y="1112975"/>
            <a:ext cx="4461165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 smtClean="0"/>
              <a:t>Л1.1</a:t>
            </a:r>
            <a:r>
              <a:rPr lang="ru-RU" dirty="0"/>
              <a:t>. </a:t>
            </a:r>
            <a:r>
              <a:rPr lang="ru-RU" dirty="0" smtClean="0"/>
              <a:t>Введение  в  </a:t>
            </a:r>
            <a:r>
              <a:rPr lang="ru-RU" dirty="0"/>
              <a:t>общественное здоровье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66109" y="1644068"/>
            <a:ext cx="2987040" cy="3824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449580" algn="l"/>
              </a:tabLst>
            </a:pPr>
            <a:r>
              <a:rPr lang="ru-RU" dirty="0" smtClean="0"/>
              <a:t>Л1.2-4. </a:t>
            </a:r>
            <a:r>
              <a:rPr lang="ru-RU" dirty="0"/>
              <a:t>Здоровье населения 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13709" y="2202914"/>
            <a:ext cx="4461165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 smtClean="0"/>
              <a:t>Л1.5. </a:t>
            </a:r>
            <a:r>
              <a:rPr lang="ru-RU" dirty="0"/>
              <a:t>Структура </a:t>
            </a:r>
            <a:r>
              <a:rPr lang="ru-RU" dirty="0" smtClean="0"/>
              <a:t> системы  </a:t>
            </a:r>
            <a:r>
              <a:rPr lang="ru-RU" dirty="0"/>
              <a:t>здравоохранения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11382" y="2917410"/>
            <a:ext cx="1898072" cy="150810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ru-RU" sz="3000" b="1" dirty="0" smtClean="0"/>
          </a:p>
          <a:p>
            <a:pPr>
              <a:spcAft>
                <a:spcPts val="0"/>
              </a:spcAft>
            </a:pPr>
            <a:r>
              <a:rPr lang="ru-RU" sz="3000" b="1" dirty="0" smtClean="0"/>
              <a:t>Раздел </a:t>
            </a:r>
            <a:r>
              <a:rPr lang="ru-RU" sz="4000" b="1" dirty="0"/>
              <a:t>2. </a:t>
            </a:r>
            <a:r>
              <a:rPr lang="ru-RU" sz="4000" b="1" dirty="0" smtClean="0"/>
              <a:t>               </a:t>
            </a:r>
          </a:p>
          <a:p>
            <a:pPr>
              <a:spcAft>
                <a:spcPts val="0"/>
              </a:spcAft>
            </a:pPr>
            <a:endParaRPr lang="ru-RU" sz="2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729344" y="2826548"/>
            <a:ext cx="768927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 smtClean="0"/>
              <a:t>Л2.1</a:t>
            </a:r>
            <a:r>
              <a:rPr lang="ru-RU" dirty="0"/>
              <a:t>. Организация медицинской помощи в учреждениях здравоохранения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729344" y="3336399"/>
            <a:ext cx="6442365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 smtClean="0"/>
              <a:t>Л2.2</a:t>
            </a:r>
            <a:r>
              <a:rPr lang="ru-RU" dirty="0"/>
              <a:t>. Показатели деятельности </a:t>
            </a:r>
            <a:r>
              <a:rPr lang="ru-RU" dirty="0" smtClean="0"/>
              <a:t>амбулаторно-поликлинических</a:t>
            </a:r>
          </a:p>
          <a:p>
            <a:pPr>
              <a:spcAft>
                <a:spcPts val="0"/>
              </a:spcAft>
            </a:pPr>
            <a:r>
              <a:rPr lang="ru-RU" dirty="0"/>
              <a:t> </a:t>
            </a:r>
            <a:r>
              <a:rPr lang="ru-RU" dirty="0" smtClean="0"/>
              <a:t>          </a:t>
            </a:r>
            <a:r>
              <a:rPr lang="ru-RU" dirty="0"/>
              <a:t>и стационарных медицинских организаций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739736" y="4140857"/>
            <a:ext cx="6937662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 smtClean="0"/>
              <a:t>Л2.3. </a:t>
            </a:r>
            <a:r>
              <a:rPr lang="ru-RU" dirty="0"/>
              <a:t>Организация работы санитарно-эпидемиологической службы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4ACA969-CFC0-4D58-84B5-083881DD589E}" type="slidenum">
              <a:rPr lang="ru-RU" sz="1600" smtClean="0"/>
              <a:t>2</a:t>
            </a:fld>
            <a:endParaRPr lang="ru-RU" sz="16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517073" y="4862040"/>
            <a:ext cx="1898072" cy="150810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ru-RU" sz="3000" b="1" dirty="0" smtClean="0"/>
          </a:p>
          <a:p>
            <a:pPr>
              <a:spcAft>
                <a:spcPts val="0"/>
              </a:spcAft>
            </a:pPr>
            <a:r>
              <a:rPr lang="ru-RU" sz="3000" b="1" dirty="0" smtClean="0"/>
              <a:t>Раздел </a:t>
            </a:r>
            <a:r>
              <a:rPr lang="ru-RU" sz="4000" b="1" dirty="0" smtClean="0"/>
              <a:t>3.                </a:t>
            </a:r>
          </a:p>
          <a:p>
            <a:pPr>
              <a:spcAft>
                <a:spcPts val="0"/>
              </a:spcAft>
            </a:pPr>
            <a:endParaRPr lang="ru-RU" sz="2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323357" y="5054400"/>
            <a:ext cx="3451517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 smtClean="0"/>
              <a:t>Л3.1. </a:t>
            </a:r>
            <a:r>
              <a:rPr lang="ru-RU" dirty="0"/>
              <a:t>Медицинское страхование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323357" y="5616092"/>
            <a:ext cx="5254337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 smtClean="0"/>
              <a:t>Л3.2. </a:t>
            </a:r>
            <a:r>
              <a:rPr lang="ru-RU" dirty="0"/>
              <a:t>Основы организации экспертизы </a:t>
            </a:r>
            <a:r>
              <a:rPr lang="ru-RU" dirty="0" smtClean="0"/>
              <a:t>временной</a:t>
            </a:r>
          </a:p>
          <a:p>
            <a:pPr>
              <a:spcAft>
                <a:spcPts val="0"/>
              </a:spcAft>
            </a:pPr>
            <a:r>
              <a:rPr lang="ru-RU" dirty="0"/>
              <a:t> </a:t>
            </a:r>
            <a:r>
              <a:rPr lang="ru-RU" dirty="0" smtClean="0"/>
              <a:t>         </a:t>
            </a:r>
            <a:r>
              <a:rPr lang="ru-RU" dirty="0"/>
              <a:t>и стойкой утраты трудоспособности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4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://www.photoforum.ru/f/photo/000/288/288583_5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44436" cy="1894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6700" y="0"/>
            <a:ext cx="10655299" cy="817418"/>
          </a:xfrm>
        </p:spPr>
        <p:txBody>
          <a:bodyPr>
            <a:normAutofit/>
          </a:bodyPr>
          <a:lstStyle/>
          <a:p>
            <a:pPr algn="r"/>
            <a:r>
              <a:rPr lang="ru-RU" sz="3000" b="1" dirty="0" smtClean="0">
                <a:solidFill>
                  <a:srgbClr val="FF0000"/>
                </a:solidFill>
              </a:rPr>
              <a:t>Какие цель и задачи здравоохранения?</a:t>
            </a:r>
            <a:endParaRPr lang="ru-RU" sz="3000" b="1" dirty="0">
              <a:solidFill>
                <a:srgbClr val="FF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4ACA969-CFC0-4D58-84B5-083881DD589E}" type="slidenum">
              <a:rPr lang="ru-RU" sz="1600" smtClean="0"/>
              <a:t>20</a:t>
            </a:fld>
            <a:endParaRPr lang="ru-RU" sz="1600"/>
          </a:p>
        </p:txBody>
      </p:sp>
      <p:sp>
        <p:nvSpPr>
          <p:cNvPr id="17" name="Заголовок 1"/>
          <p:cNvSpPr txBox="1">
            <a:spLocks/>
          </p:cNvSpPr>
          <p:nvPr/>
        </p:nvSpPr>
        <p:spPr bwMode="auto">
          <a:xfrm>
            <a:off x="0" y="0"/>
            <a:ext cx="263236" cy="199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anchor="ctr"/>
          <a:lstStyle/>
          <a:p>
            <a:pPr algn="r">
              <a:defRPr/>
            </a:pPr>
            <a:r>
              <a:rPr lang="ru-RU" sz="14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Глушаков 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А.И., 2020</a:t>
            </a:r>
            <a:endParaRPr lang="ru-RU" sz="1400" b="1" dirty="0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6444604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ОЗЗ_1.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Введение в общественное здоровье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994441"/>
            <a:ext cx="2488276" cy="3970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ru-RU" i="1" dirty="0">
                <a:latin typeface="Tahoma" panose="020B0604030504040204" pitchFamily="34" charset="0"/>
              </a:rPr>
              <a:t>Система </a:t>
            </a:r>
            <a:r>
              <a:rPr lang="ru-RU" i="1" dirty="0" smtClean="0">
                <a:latin typeface="Tahoma" panose="020B0604030504040204" pitchFamily="34" charset="0"/>
              </a:rPr>
              <a:t>здравоохранения               </a:t>
            </a:r>
            <a:r>
              <a:rPr lang="ru-RU" dirty="0">
                <a:latin typeface="Tahoma" panose="020B0604030504040204" pitchFamily="34" charset="0"/>
              </a:rPr>
              <a:t> включает в </a:t>
            </a:r>
            <a:r>
              <a:rPr lang="ru-RU" dirty="0" smtClean="0">
                <a:latin typeface="Tahoma" panose="020B0604030504040204" pitchFamily="34" charset="0"/>
              </a:rPr>
              <a:t>себя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ahoma" panose="020B0604030504040204" pitchFamily="34" charset="0"/>
              </a:rPr>
              <a:t>лечебно-профилактические </a:t>
            </a:r>
            <a:r>
              <a:rPr lang="ru-RU" dirty="0">
                <a:latin typeface="Tahoma" panose="020B0604030504040204" pitchFamily="34" charset="0"/>
              </a:rPr>
              <a:t>и иные </a:t>
            </a:r>
            <a:r>
              <a:rPr lang="ru-RU" dirty="0" smtClean="0">
                <a:latin typeface="Tahoma" panose="020B0604030504040204" pitchFamily="34" charset="0"/>
              </a:rPr>
              <a:t>учреждения,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ahoma" panose="020B0604030504040204" pitchFamily="34" charset="0"/>
              </a:rPr>
              <a:t>ведомственные </a:t>
            </a:r>
            <a:r>
              <a:rPr lang="ru-RU" dirty="0">
                <a:latin typeface="Tahoma" panose="020B0604030504040204" pitchFamily="34" charset="0"/>
              </a:rPr>
              <a:t>учреждения, </a:t>
            </a:r>
            <a:endParaRPr lang="ru-RU" dirty="0" smtClean="0">
              <a:latin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ahoma" panose="020B0604030504040204" pitchFamily="34" charset="0"/>
              </a:rPr>
              <a:t>фармацевтические </a:t>
            </a:r>
            <a:r>
              <a:rPr lang="ru-RU" dirty="0">
                <a:latin typeface="Tahoma" panose="020B0604030504040204" pitchFamily="34" charset="0"/>
              </a:rPr>
              <a:t>учреждения, </a:t>
            </a:r>
            <a:endParaRPr lang="ru-RU" dirty="0" smtClean="0">
              <a:latin typeface="Tahoma" panose="020B0604030504040204" pitchFamily="34" charset="0"/>
            </a:endParaRPr>
          </a:p>
          <a:p>
            <a:r>
              <a:rPr lang="ru-RU" dirty="0" smtClean="0">
                <a:latin typeface="Tahoma" panose="020B0604030504040204" pitchFamily="34" charset="0"/>
              </a:rPr>
              <a:t>а </a:t>
            </a:r>
            <a:r>
              <a:rPr lang="ru-RU" dirty="0">
                <a:latin typeface="Tahoma" panose="020B0604030504040204" pitchFamily="34" charset="0"/>
              </a:rPr>
              <a:t>также органы управления охраной здоровья населения.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244436" y="565028"/>
            <a:ext cx="9709605" cy="21236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200" b="1" i="1" dirty="0">
                <a:latin typeface="Tahoma" panose="020B0604030504040204" pitchFamily="34" charset="0"/>
              </a:rPr>
              <a:t>Основной целью деятельности системы здравоохранения</a:t>
            </a:r>
            <a:r>
              <a:rPr lang="ru-RU" sz="2200" b="1" dirty="0">
                <a:latin typeface="Tahoma" panose="020B0604030504040204" pitchFamily="34" charset="0"/>
              </a:rPr>
              <a:t> является защита и укрепление здоровья населения, достижение реального повышения качества жизни и ее продолжительности, повышение доступности и качества медицинской помощи, совершенствование всех уровней и звеньев системы здравоохранения.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340146" y="2788536"/>
            <a:ext cx="4705923" cy="369331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>
                <a:latin typeface="Tahoma" panose="020B0604030504040204" pitchFamily="34" charset="0"/>
              </a:rPr>
              <a:t>На достижение этой цели направлены </a:t>
            </a:r>
            <a:r>
              <a:rPr lang="ru-RU" b="1" i="1" dirty="0">
                <a:latin typeface="Tahoma" panose="020B0604030504040204" pitchFamily="34" charset="0"/>
              </a:rPr>
              <a:t>стратегические задачи</a:t>
            </a:r>
            <a:r>
              <a:rPr lang="ru-RU" dirty="0">
                <a:latin typeface="Tahoma" panose="020B0604030504040204" pitchFamily="34" charset="0"/>
              </a:rPr>
              <a:t>, основными из которых являются:</a:t>
            </a:r>
          </a:p>
          <a:p>
            <a:r>
              <a:rPr lang="ru-RU" dirty="0">
                <a:latin typeface="Tahoma" panose="020B0604030504040204" pitchFamily="34" charset="0"/>
              </a:rPr>
              <a:t>1. Формирование и развитие у населения устойчивой мотивации и осознанного отношения к своему здоровью, стремления к высокой культуре здоровья и здоровому образу жизни, как основе долголетней и полноценной жизни;</a:t>
            </a:r>
          </a:p>
          <a:p>
            <a:r>
              <a:rPr lang="ru-RU" dirty="0">
                <a:latin typeface="Tahoma" panose="020B0604030504040204" pitchFamily="34" charset="0"/>
              </a:rPr>
              <a:t>2. Повышение доступности и качества медицинской помощи населению. Создание у жителей позитивного отношения к системе здравоохранения.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932229" y="2887682"/>
            <a:ext cx="5259770" cy="369331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>
                <a:latin typeface="Tahoma" panose="020B0604030504040204" pitchFamily="34" charset="0"/>
              </a:rPr>
              <a:t>Основными</a:t>
            </a:r>
            <a:r>
              <a:rPr lang="ru-RU" dirty="0">
                <a:latin typeface="Tahoma" panose="020B0604030504040204" pitchFamily="34" charset="0"/>
              </a:rPr>
              <a:t> </a:t>
            </a:r>
            <a:r>
              <a:rPr lang="ru-RU" b="1" i="1" dirty="0">
                <a:latin typeface="Tahoma" panose="020B0604030504040204" pitchFamily="34" charset="0"/>
              </a:rPr>
              <a:t>тактическими </a:t>
            </a:r>
            <a:r>
              <a:rPr lang="ru-RU" b="1" i="1" dirty="0" smtClean="0">
                <a:latin typeface="Tahoma" panose="020B0604030504040204" pitchFamily="34" charset="0"/>
              </a:rPr>
              <a:t> задачами</a:t>
            </a:r>
            <a:r>
              <a:rPr lang="ru-RU" b="1" dirty="0">
                <a:latin typeface="Tahoma" panose="020B0604030504040204" pitchFamily="34" charset="0"/>
              </a:rPr>
              <a:t> </a:t>
            </a:r>
            <a:r>
              <a:rPr lang="ru-RU" b="1" dirty="0" smtClean="0">
                <a:latin typeface="Tahoma" panose="020B0604030504040204" pitchFamily="34" charset="0"/>
              </a:rPr>
              <a:t> </a:t>
            </a:r>
            <a:r>
              <a:rPr lang="ru-RU" dirty="0" smtClean="0">
                <a:latin typeface="Tahoma" panose="020B0604030504040204" pitchFamily="34" charset="0"/>
              </a:rPr>
              <a:t>являются</a:t>
            </a:r>
            <a:r>
              <a:rPr lang="ru-RU" dirty="0">
                <a:latin typeface="Tahoma" panose="020B0604030504040204" pitchFamily="34" charset="0"/>
              </a:rPr>
              <a:t>:</a:t>
            </a:r>
          </a:p>
          <a:p>
            <a:r>
              <a:rPr lang="ru-RU" dirty="0">
                <a:latin typeface="Tahoma" panose="020B0604030504040204" pitchFamily="34" charset="0"/>
              </a:rPr>
              <a:t>1. Усиление профилактической направленности здравоохранения;</a:t>
            </a:r>
          </a:p>
          <a:p>
            <a:r>
              <a:rPr lang="ru-RU" dirty="0">
                <a:latin typeface="Tahoma" panose="020B0604030504040204" pitchFamily="34" charset="0"/>
              </a:rPr>
              <a:t>2. Совершенствование системы лекарственного обеспечения льготных категорий граждан;</a:t>
            </a:r>
          </a:p>
          <a:p>
            <a:r>
              <a:rPr lang="ru-RU" dirty="0">
                <a:latin typeface="Tahoma" panose="020B0604030504040204" pitchFamily="34" charset="0"/>
              </a:rPr>
              <a:t>3. Повышение структурной эффективности системы здравоохранения;</a:t>
            </a:r>
          </a:p>
          <a:p>
            <a:r>
              <a:rPr lang="ru-RU" dirty="0">
                <a:latin typeface="Tahoma" panose="020B0604030504040204" pitchFamily="34" charset="0"/>
              </a:rPr>
              <a:t>4. Дальнейшее развитие сельского здравоохранения;</a:t>
            </a:r>
          </a:p>
          <a:p>
            <a:r>
              <a:rPr lang="ru-RU" dirty="0">
                <a:latin typeface="Tahoma" panose="020B0604030504040204" pitchFamily="34" charset="0"/>
              </a:rPr>
              <a:t>5. Усиление контроля качества и совершенствование организации лечебно-диагностического процесса.</a:t>
            </a:r>
            <a:endParaRPr lang="ru-RU" b="0" i="0" dirty="0">
              <a:effectLst/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7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612633" y="998793"/>
            <a:ext cx="9211168" cy="581697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6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Нормативно-правовые документы, регламентирующие функционирование системы здравоохранения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ru-RU" altLang="ru-RU" sz="2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Конституция РФ;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ru-RU" altLang="ru-RU" sz="2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Федеральный закон от 21.11.2011 №323-ФЗ (ред. от 03.07.2016) «Об основах охраны здоровья граждан в Российской Федерации»</a:t>
            </a:r>
            <a:r>
              <a:rPr kumimoji="0" lang="ru-RU" altLang="ru-RU" sz="2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ru-RU" altLang="ru-RU" sz="2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Федеральный закон «Об обязательном медицинском страховании в Российской Федерации» от 29.11.2010 №326-ФЗ (действующая редакция, 2016);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ru-RU" altLang="ru-RU" sz="2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Постановление Правительства РФ от 15.04.2014 №294 «Об утверждении государственной программы Российской Федерации «Развитие здравоохранения»</a:t>
            </a:r>
            <a:r>
              <a:rPr kumimoji="0" lang="ru-RU" altLang="ru-RU" sz="2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2" descr="http://www.photoforum.ru/f/photo/000/288/288583_5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44436" cy="1894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6700" y="0"/>
            <a:ext cx="10655299" cy="817418"/>
          </a:xfrm>
        </p:spPr>
        <p:txBody>
          <a:bodyPr>
            <a:normAutofit/>
          </a:bodyPr>
          <a:lstStyle/>
          <a:p>
            <a:pPr algn="r"/>
            <a:r>
              <a:rPr lang="ru-RU" sz="3000" b="1" dirty="0" smtClean="0">
                <a:solidFill>
                  <a:srgbClr val="FF0000"/>
                </a:solidFill>
              </a:rPr>
              <a:t>Законодательство о здравоохранении</a:t>
            </a:r>
            <a:endParaRPr lang="ru-RU" sz="3000" b="1" dirty="0">
              <a:solidFill>
                <a:srgbClr val="FF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4ACA969-CFC0-4D58-84B5-083881DD589E}" type="slidenum">
              <a:rPr lang="ru-RU" sz="1600" smtClean="0"/>
              <a:t>21</a:t>
            </a:fld>
            <a:endParaRPr lang="ru-RU" sz="1600"/>
          </a:p>
        </p:txBody>
      </p:sp>
      <p:sp>
        <p:nvSpPr>
          <p:cNvPr id="17" name="Заголовок 1"/>
          <p:cNvSpPr txBox="1">
            <a:spLocks/>
          </p:cNvSpPr>
          <p:nvPr/>
        </p:nvSpPr>
        <p:spPr bwMode="auto">
          <a:xfrm>
            <a:off x="0" y="0"/>
            <a:ext cx="263236" cy="199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anchor="ctr"/>
          <a:lstStyle/>
          <a:p>
            <a:pPr algn="r">
              <a:defRPr/>
            </a:pPr>
            <a:r>
              <a:rPr lang="ru-RU" sz="14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Глушаков 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А.И., 2020</a:t>
            </a:r>
            <a:endParaRPr lang="ru-RU" sz="1400" b="1" dirty="0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6444604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ОЗЗ_1.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Введение в общественное здоровье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00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://www.photoforum.ru/f/photo/000/288/288583_5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44436" cy="1894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6700" y="0"/>
            <a:ext cx="10655299" cy="817418"/>
          </a:xfrm>
        </p:spPr>
        <p:txBody>
          <a:bodyPr>
            <a:normAutofit/>
          </a:bodyPr>
          <a:lstStyle/>
          <a:p>
            <a:pPr algn="r"/>
            <a:r>
              <a:rPr lang="ru-RU" sz="3000" b="1" dirty="0" smtClean="0">
                <a:solidFill>
                  <a:srgbClr val="FF0000"/>
                </a:solidFill>
              </a:rPr>
              <a:t>Законодательство о здравоохранении</a:t>
            </a:r>
            <a:endParaRPr lang="ru-RU" sz="3000" b="1" dirty="0">
              <a:solidFill>
                <a:srgbClr val="FF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4ACA969-CFC0-4D58-84B5-083881DD589E}" type="slidenum">
              <a:rPr lang="ru-RU" sz="1600" smtClean="0"/>
              <a:t>22</a:t>
            </a:fld>
            <a:endParaRPr lang="ru-RU" sz="1600"/>
          </a:p>
        </p:txBody>
      </p:sp>
      <p:sp>
        <p:nvSpPr>
          <p:cNvPr id="17" name="Заголовок 1"/>
          <p:cNvSpPr txBox="1">
            <a:spLocks/>
          </p:cNvSpPr>
          <p:nvPr/>
        </p:nvSpPr>
        <p:spPr bwMode="auto">
          <a:xfrm>
            <a:off x="0" y="0"/>
            <a:ext cx="263236" cy="199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anchor="ctr"/>
          <a:lstStyle/>
          <a:p>
            <a:pPr algn="r">
              <a:defRPr/>
            </a:pPr>
            <a:r>
              <a:rPr lang="ru-RU" sz="14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Глушаков 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А.И., 2020</a:t>
            </a:r>
            <a:endParaRPr lang="ru-RU" sz="1400" b="1" dirty="0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6444604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ОЗЗ_1.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Введение в общественное здоровье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12028" y="2289408"/>
            <a:ext cx="6096000" cy="405207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ст</a:t>
            </a:r>
            <a:r>
              <a:rPr lang="ru-RU" sz="32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ru-RU" sz="44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41 </a:t>
            </a:r>
            <a:r>
              <a:rPr lang="ru-RU" sz="32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Конституции РФ </a:t>
            </a:r>
            <a:endParaRPr lang="ru-RU" sz="3200" dirty="0" smtClean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— 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Каждый имеет право на охрану здоровья и медицин­скую помощь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Медицинская помощь в государственных и муниципальных учреждениях здравоохранения оказывает­ся гражданам бесплатно за 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счёт 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средств соответствующего бюджета, страховых взносов, других поступлений». </a:t>
            </a:r>
            <a:endParaRPr lang="ru-RU" sz="2400" dirty="0">
              <a:solidFill>
                <a:schemeClr val="bg2">
                  <a:lumMod val="1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99877" y="1112047"/>
            <a:ext cx="75921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Охрана здоровья граждан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Российской Федерации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является одной из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важней­ших задач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государства. 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26" name="Picture 2" descr="https://ic.pics.livejournal.com/nastya_maks/66518602/476001/476001_origina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85" y="1163782"/>
            <a:ext cx="3148343" cy="5343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256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://www.photoforum.ru/f/photo/000/288/288583_5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44436" cy="1894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6700" y="0"/>
            <a:ext cx="10655299" cy="817418"/>
          </a:xfrm>
        </p:spPr>
        <p:txBody>
          <a:bodyPr>
            <a:normAutofit/>
          </a:bodyPr>
          <a:lstStyle/>
          <a:p>
            <a:pPr algn="r"/>
            <a:r>
              <a:rPr lang="ru-RU" sz="3000" b="1" dirty="0" smtClean="0">
                <a:solidFill>
                  <a:srgbClr val="FF0000"/>
                </a:solidFill>
              </a:rPr>
              <a:t>Законодательство о здравоохранении</a:t>
            </a:r>
            <a:endParaRPr lang="ru-RU" sz="3000" b="1" dirty="0">
              <a:solidFill>
                <a:srgbClr val="FF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4ACA969-CFC0-4D58-84B5-083881DD589E}" type="slidenum">
              <a:rPr lang="ru-RU" sz="1600" smtClean="0"/>
              <a:t>23</a:t>
            </a:fld>
            <a:endParaRPr lang="ru-RU" sz="1600"/>
          </a:p>
        </p:txBody>
      </p:sp>
      <p:sp>
        <p:nvSpPr>
          <p:cNvPr id="17" name="Заголовок 1"/>
          <p:cNvSpPr txBox="1">
            <a:spLocks/>
          </p:cNvSpPr>
          <p:nvPr/>
        </p:nvSpPr>
        <p:spPr bwMode="auto">
          <a:xfrm>
            <a:off x="0" y="0"/>
            <a:ext cx="263236" cy="199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anchor="ctr"/>
          <a:lstStyle/>
          <a:p>
            <a:pPr algn="r">
              <a:defRPr/>
            </a:pPr>
            <a:r>
              <a:rPr lang="ru-RU" sz="14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Глушаков 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А.И., 2020</a:t>
            </a:r>
            <a:endParaRPr lang="ru-RU" sz="1400" b="1" dirty="0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6444604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ОЗЗ_1.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Введение в общественное здоровье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42963" y="838016"/>
            <a:ext cx="6849688" cy="5574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2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ru-RU" sz="22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lang="ru-RU" sz="22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со­блюдение прав человека и гражданина </a:t>
            </a:r>
            <a:r>
              <a:rPr lang="ru-RU" sz="22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области охраны здо­ровья и обеспечение связанных с этими правами государ­ственных гарантий; </a:t>
            </a:r>
            <a:endParaRPr lang="ru-RU" sz="2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2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2) </a:t>
            </a:r>
            <a:r>
              <a:rPr lang="ru-RU" sz="22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приоритет профилактических мер </a:t>
            </a:r>
            <a:r>
              <a:rPr lang="ru-RU" sz="22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области охраны здоровья граждан; </a:t>
            </a:r>
            <a:endParaRPr lang="ru-RU" sz="2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2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3) </a:t>
            </a:r>
            <a:r>
              <a:rPr lang="ru-RU" sz="22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доступность</a:t>
            </a:r>
            <a:r>
              <a:rPr lang="ru-RU" sz="22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меди­ко-социальной помощи; </a:t>
            </a:r>
            <a:endParaRPr lang="ru-RU" sz="2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2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4) </a:t>
            </a:r>
            <a:r>
              <a:rPr lang="ru-RU" sz="22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социальная защищенность </a:t>
            </a:r>
            <a:r>
              <a:rPr lang="ru-RU" sz="22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граж­дан в случае утраты здоровья; </a:t>
            </a:r>
            <a:endParaRPr lang="ru-RU" sz="2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2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5) </a:t>
            </a:r>
            <a:r>
              <a:rPr lang="ru-RU" sz="22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ответственность органов го­сударственной власти </a:t>
            </a:r>
            <a:r>
              <a:rPr lang="ru-RU" sz="22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управления предприятий, учрежде­ний и организаций независимо от формы собственности, должностных лиц за обеспечение прав граждан в области охраны здоровья.</a:t>
            </a:r>
            <a:endParaRPr lang="ru-RU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https://happybooks.ru/image/cache/catalog/import_yml/694/643/cover-1200x80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93" r="30206"/>
          <a:stretch/>
        </p:blipFill>
        <p:spPr bwMode="auto">
          <a:xfrm>
            <a:off x="499036" y="1088164"/>
            <a:ext cx="2736000" cy="4695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372686" y="808302"/>
            <a:ext cx="1472775" cy="5223436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Основополагающими 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принципами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охраны здоровья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граждан </a:t>
            </a:r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л я ю т с я:</a:t>
            </a:r>
          </a:p>
        </p:txBody>
      </p:sp>
    </p:spTree>
    <p:extLst>
      <p:ext uri="{BB962C8B-B14F-4D97-AF65-F5344CB8AC3E}">
        <p14:creationId xmlns:p14="http://schemas.microsoft.com/office/powerpoint/2010/main" val="250370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://www.photoforum.ru/f/photo/000/288/288583_5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44436" cy="1894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6700" y="0"/>
            <a:ext cx="10655299" cy="817418"/>
          </a:xfrm>
        </p:spPr>
        <p:txBody>
          <a:bodyPr>
            <a:normAutofit/>
          </a:bodyPr>
          <a:lstStyle/>
          <a:p>
            <a:pPr algn="r"/>
            <a:r>
              <a:rPr lang="ru-RU" sz="3000" b="1" dirty="0" smtClean="0">
                <a:solidFill>
                  <a:srgbClr val="FF0000"/>
                </a:solidFill>
              </a:rPr>
              <a:t>Законодательство о здравоохранении</a:t>
            </a:r>
            <a:endParaRPr lang="ru-RU" sz="3000" b="1" dirty="0">
              <a:solidFill>
                <a:srgbClr val="FF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4ACA969-CFC0-4D58-84B5-083881DD589E}" type="slidenum">
              <a:rPr lang="ru-RU" sz="1600" smtClean="0"/>
              <a:t>24</a:t>
            </a:fld>
            <a:endParaRPr lang="ru-RU" sz="1600"/>
          </a:p>
        </p:txBody>
      </p:sp>
      <p:sp>
        <p:nvSpPr>
          <p:cNvPr id="17" name="Заголовок 1"/>
          <p:cNvSpPr txBox="1">
            <a:spLocks/>
          </p:cNvSpPr>
          <p:nvPr/>
        </p:nvSpPr>
        <p:spPr bwMode="auto">
          <a:xfrm>
            <a:off x="0" y="0"/>
            <a:ext cx="263236" cy="199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anchor="ctr"/>
          <a:lstStyle/>
          <a:p>
            <a:pPr algn="r">
              <a:defRPr/>
            </a:pPr>
            <a:r>
              <a:rPr lang="ru-RU" sz="14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Глушаков 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А.И., 2020</a:t>
            </a:r>
            <a:endParaRPr lang="ru-RU" sz="1400" b="1" dirty="0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6444604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ОЗЗ_1.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Введение в общественное здоровье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happybooks.ru/image/cache/catalog/import_yml/694/643/cover-1200x80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93" r="30206"/>
          <a:stretch/>
        </p:blipFill>
        <p:spPr bwMode="auto">
          <a:xfrm>
            <a:off x="499036" y="1088164"/>
            <a:ext cx="2736000" cy="4695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04511" y="817418"/>
            <a:ext cx="7148944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ru-RU" sz="20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 информацию о факторах</a:t>
            </a:r>
            <a:r>
              <a:rPr lang="ru-RU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влияющих на </a:t>
            </a:r>
            <a:r>
              <a:rPr lang="ru-RU" sz="20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здоровье;</a:t>
            </a:r>
            <a:endParaRPr lang="ru-RU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ru-RU" sz="20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На медико-социальную помощь </a:t>
            </a:r>
            <a:r>
              <a:rPr lang="ru-RU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 заболевании, утрате </a:t>
            </a:r>
            <a:r>
              <a:rPr lang="ru-RU" sz="20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трудоспособности… </a:t>
            </a:r>
          </a:p>
          <a:p>
            <a:pPr>
              <a:spcAft>
                <a:spcPts val="600"/>
              </a:spcAft>
            </a:pPr>
            <a:endParaRPr lang="ru-RU" sz="2000" dirty="0">
              <a:solidFill>
                <a:srgbClr val="333333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ru-RU" sz="2000" dirty="0" smtClean="0">
              <a:solidFill>
                <a:srgbClr val="333333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ru-RU" sz="2000" dirty="0">
              <a:solidFill>
                <a:srgbClr val="333333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ru-RU" sz="2000" dirty="0" smtClean="0">
              <a:solidFill>
                <a:srgbClr val="333333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ru-RU" sz="2000" dirty="0">
              <a:solidFill>
                <a:srgbClr val="333333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ru-RU" sz="2000" dirty="0" smtClean="0">
              <a:solidFill>
                <a:srgbClr val="333333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ru-RU" sz="2000" dirty="0" smtClean="0">
              <a:solidFill>
                <a:srgbClr val="333333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ru-RU" sz="2000" dirty="0">
              <a:solidFill>
                <a:srgbClr val="333333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20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ru-RU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ru-RU" sz="20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 бесплатную медицинскую помощь </a:t>
            </a:r>
            <a:r>
              <a:rPr lang="ru-RU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государственной и муниципальной си­стемах здравоохранения. Гарантированный объем бесплатной медицинской помо­щи обеспечивается в соответствии с программами обязательного медицинского </a:t>
            </a:r>
            <a:r>
              <a:rPr lang="ru-RU" sz="20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стра­хования;</a:t>
            </a:r>
            <a:endParaRPr lang="ru-RU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957455" y="1892371"/>
            <a:ext cx="6096000" cy="29392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Медико-социальная помощь 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пре­дусматривает: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профилактическую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endParaRPr lang="ru-RU" sz="2000" dirty="0" smtClean="0">
              <a:solidFill>
                <a:srgbClr val="C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лечебно-диагностическую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endParaRPr lang="ru-RU" sz="2000" dirty="0" smtClean="0">
              <a:solidFill>
                <a:srgbClr val="C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реабилитационную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endParaRPr lang="ru-RU" sz="2000" dirty="0" smtClean="0">
              <a:solidFill>
                <a:srgbClr val="C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протезно-ортопедическую 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зубопротезную помощь, </a:t>
            </a:r>
            <a:endParaRPr lang="ru-RU" sz="2000" dirty="0" smtClean="0">
              <a:solidFill>
                <a:srgbClr val="C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уход 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 больными, нетрудоспособными и 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инвалидами.</a:t>
            </a:r>
            <a:endParaRPr lang="ru-RU" sz="2000" dirty="0">
              <a:solidFill>
                <a:srgbClr val="C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85170" y="645312"/>
            <a:ext cx="1046440" cy="5356440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Граждане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Российской  Федерации    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м е ю т    п р а в о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34825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://www.photoforum.ru/f/photo/000/288/288583_5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44436" cy="1894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6700" y="0"/>
            <a:ext cx="10655299" cy="817418"/>
          </a:xfrm>
        </p:spPr>
        <p:txBody>
          <a:bodyPr>
            <a:normAutofit/>
          </a:bodyPr>
          <a:lstStyle/>
          <a:p>
            <a:pPr algn="r"/>
            <a:r>
              <a:rPr lang="ru-RU" sz="3000" b="1" dirty="0" smtClean="0">
                <a:solidFill>
                  <a:srgbClr val="FF0000"/>
                </a:solidFill>
              </a:rPr>
              <a:t>Законодательство о здравоохранении</a:t>
            </a:r>
            <a:endParaRPr lang="ru-RU" sz="3000" b="1" dirty="0">
              <a:solidFill>
                <a:srgbClr val="FF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4ACA969-CFC0-4D58-84B5-083881DD589E}" type="slidenum">
              <a:rPr lang="ru-RU" sz="1600" smtClean="0"/>
              <a:t>25</a:t>
            </a:fld>
            <a:endParaRPr lang="ru-RU" sz="1600"/>
          </a:p>
        </p:txBody>
      </p:sp>
      <p:sp>
        <p:nvSpPr>
          <p:cNvPr id="17" name="Заголовок 1"/>
          <p:cNvSpPr txBox="1">
            <a:spLocks/>
          </p:cNvSpPr>
          <p:nvPr/>
        </p:nvSpPr>
        <p:spPr bwMode="auto">
          <a:xfrm>
            <a:off x="0" y="0"/>
            <a:ext cx="263236" cy="199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anchor="ctr"/>
          <a:lstStyle/>
          <a:p>
            <a:pPr algn="r">
              <a:defRPr/>
            </a:pPr>
            <a:r>
              <a:rPr lang="ru-RU" sz="14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Глушаков 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А.И., 2020</a:t>
            </a:r>
            <a:endParaRPr lang="ru-RU" sz="1400" b="1" dirty="0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6444604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ОЗЗ_1.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Введение в общественное здоровье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happybooks.ru/image/cache/catalog/import_yml/694/643/cover-1200x80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93" r="30206"/>
          <a:stretch/>
        </p:blipFill>
        <p:spPr bwMode="auto">
          <a:xfrm>
            <a:off x="499036" y="1088164"/>
            <a:ext cx="2736000" cy="4695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858634" y="1478360"/>
            <a:ext cx="6657381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ru-RU" sz="20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ru-RU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ru-RU" sz="20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 дополнительные медицинские и иные услуги </a:t>
            </a:r>
            <a:r>
              <a:rPr lang="ru-RU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 основе программ добро­вольного медицинского </a:t>
            </a:r>
            <a:r>
              <a:rPr lang="ru-RU" sz="20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страхования за </a:t>
            </a:r>
            <a:r>
              <a:rPr lang="ru-RU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счет средств предприятий, учрежде­ний и организаций, своих личных средств и иных </a:t>
            </a:r>
            <a:r>
              <a:rPr lang="ru-RU" sz="20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источников;</a:t>
            </a:r>
            <a:endParaRPr lang="ru-RU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1800"/>
              </a:spcAft>
            </a:pPr>
            <a:r>
              <a:rPr lang="ru-RU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5. </a:t>
            </a:r>
            <a:r>
              <a:rPr lang="ru-RU" sz="20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 льготное обеспечение </a:t>
            </a:r>
            <a:r>
              <a:rPr lang="ru-RU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протезами, ортопедическими, корригирующими, слу­ховыми аппаратами, средствами передвижения и иными специальными </a:t>
            </a:r>
            <a:r>
              <a:rPr lang="ru-RU" sz="20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средствами;</a:t>
            </a:r>
            <a:endParaRPr lang="ru-RU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6. </a:t>
            </a:r>
            <a:r>
              <a:rPr lang="ru-RU" sz="20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 медицинскую </a:t>
            </a:r>
            <a:r>
              <a:rPr lang="ru-RU" sz="2000" b="1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экспертизу</a:t>
            </a:r>
            <a:r>
              <a:rPr lang="ru-RU" sz="20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ru-RU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ru-RU" sz="20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85170" y="645312"/>
            <a:ext cx="1046440" cy="5356440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Граждане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Российской  Федерации    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м е ю т    п р а в о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85505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://www.photoforum.ru/f/photo/000/288/288583_5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44436" cy="1894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6700" y="0"/>
            <a:ext cx="10655299" cy="817418"/>
          </a:xfrm>
        </p:spPr>
        <p:txBody>
          <a:bodyPr>
            <a:normAutofit/>
          </a:bodyPr>
          <a:lstStyle/>
          <a:p>
            <a:pPr algn="r"/>
            <a:r>
              <a:rPr lang="ru-RU" sz="3000" b="1" dirty="0" smtClean="0">
                <a:solidFill>
                  <a:srgbClr val="FF0000"/>
                </a:solidFill>
              </a:rPr>
              <a:t>Законодательство о здравоохранении</a:t>
            </a:r>
            <a:endParaRPr lang="ru-RU" sz="3000" b="1" dirty="0">
              <a:solidFill>
                <a:srgbClr val="FF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4ACA969-CFC0-4D58-84B5-083881DD589E}" type="slidenum">
              <a:rPr lang="ru-RU" sz="1600" smtClean="0"/>
              <a:t>26</a:t>
            </a:fld>
            <a:endParaRPr lang="ru-RU" sz="1600"/>
          </a:p>
        </p:txBody>
      </p:sp>
      <p:sp>
        <p:nvSpPr>
          <p:cNvPr id="17" name="Заголовок 1"/>
          <p:cNvSpPr txBox="1">
            <a:spLocks/>
          </p:cNvSpPr>
          <p:nvPr/>
        </p:nvSpPr>
        <p:spPr bwMode="auto">
          <a:xfrm>
            <a:off x="0" y="0"/>
            <a:ext cx="263236" cy="199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anchor="ctr"/>
          <a:lstStyle/>
          <a:p>
            <a:pPr algn="r">
              <a:defRPr/>
            </a:pPr>
            <a:r>
              <a:rPr lang="ru-RU" sz="14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Глушаков 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А.И., 2020</a:t>
            </a:r>
            <a:endParaRPr lang="ru-RU" sz="1400" b="1" dirty="0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6444604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ОЗЗ_1.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Введение в общественное здоровье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happybooks.ru/image/cache/catalog/import_yml/694/643/cover-1200x80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93" r="30206"/>
          <a:stretch/>
        </p:blipFill>
        <p:spPr bwMode="auto">
          <a:xfrm>
            <a:off x="499036" y="1088164"/>
            <a:ext cx="2736000" cy="4695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53396" y="817418"/>
            <a:ext cx="6217920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0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ru-RU" sz="20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Уважительное и гуманное отно</a:t>
            </a:r>
            <a:r>
              <a:rPr lang="ru-RU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шение со стороны медицинского обслуживаю­щего </a:t>
            </a:r>
            <a:r>
              <a:rPr lang="ru-RU" sz="20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персонала;</a:t>
            </a:r>
            <a:endParaRPr lang="ru-RU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ru-RU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</a:t>
            </a:r>
            <a:r>
              <a:rPr lang="ru-RU" sz="20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Выбор </a:t>
            </a:r>
            <a:r>
              <a:rPr lang="ru-RU" sz="2000" b="1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врача </a:t>
            </a:r>
            <a:r>
              <a:rPr lang="ru-RU" sz="20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лечебно-профилакти­ческого учреждения;</a:t>
            </a:r>
            <a:endParaRPr lang="ru-RU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ru-RU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 Обследование, лечение и содержание в условиях, соответствующих </a:t>
            </a:r>
            <a:r>
              <a:rPr lang="ru-RU" sz="20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санитарно-гигиеническим </a:t>
            </a:r>
            <a:r>
              <a:rPr lang="ru-RU" sz="2000" b="1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требованиям;</a:t>
            </a:r>
            <a:endParaRPr lang="ru-RU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ru-RU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4. Проведение </a:t>
            </a:r>
            <a:r>
              <a:rPr lang="ru-RU" sz="20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консилиума </a:t>
            </a:r>
            <a:r>
              <a:rPr lang="ru-RU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консультаций других </a:t>
            </a:r>
            <a:r>
              <a:rPr lang="ru-RU" sz="20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специалистов;</a:t>
            </a:r>
            <a:endParaRPr lang="ru-RU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ru-RU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5. </a:t>
            </a:r>
            <a:r>
              <a:rPr lang="ru-RU" sz="20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Облегчение боли</a:t>
            </a:r>
            <a:r>
              <a:rPr lang="ru-RU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связанной с заболеванием и (или) медицинским вмешатель­ством, доступными способами и </a:t>
            </a:r>
            <a:r>
              <a:rPr lang="ru-RU" sz="20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средствами;</a:t>
            </a:r>
            <a:endParaRPr lang="ru-RU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ru-RU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6. </a:t>
            </a:r>
            <a:r>
              <a:rPr lang="ru-RU" sz="20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Сохранение в тайне </a:t>
            </a:r>
            <a:r>
              <a:rPr lang="ru-RU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информации о факте обращения за медицинской помо­щью, состоянии здоровья и </a:t>
            </a:r>
            <a:r>
              <a:rPr lang="ru-RU" sz="20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диагнозе;</a:t>
            </a:r>
            <a:endParaRPr lang="ru-RU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62169" y="230031"/>
            <a:ext cx="1354217" cy="6445405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 обращении за медицинской помощью </a:t>
            </a:r>
            <a:endParaRPr lang="ru-RU" sz="2400" dirty="0" smtClean="0">
              <a:solidFill>
                <a:srgbClr val="C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ru-RU" sz="2400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</a:t>
            </a:r>
            <a:r>
              <a:rPr lang="ru-RU" sz="2400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её  </a:t>
            </a:r>
            <a:r>
              <a:rPr lang="ru-RU" sz="24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полу­чении </a:t>
            </a:r>
            <a:endParaRPr lang="ru-RU" sz="2400" dirty="0" smtClean="0">
              <a:solidFill>
                <a:srgbClr val="C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ПАЦИЕНТ </a:t>
            </a:r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имеет право </a:t>
            </a:r>
            <a:r>
              <a:rPr lang="ru-RU" sz="28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на:</a:t>
            </a:r>
          </a:p>
        </p:txBody>
      </p:sp>
    </p:spTree>
    <p:extLst>
      <p:ext uri="{BB962C8B-B14F-4D97-AF65-F5344CB8AC3E}">
        <p14:creationId xmlns:p14="http://schemas.microsoft.com/office/powerpoint/2010/main" val="170925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://www.photoforum.ru/f/photo/000/288/288583_5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44436" cy="1894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6700" y="0"/>
            <a:ext cx="10655299" cy="817418"/>
          </a:xfrm>
        </p:spPr>
        <p:txBody>
          <a:bodyPr>
            <a:normAutofit/>
          </a:bodyPr>
          <a:lstStyle/>
          <a:p>
            <a:pPr algn="r"/>
            <a:r>
              <a:rPr lang="ru-RU" sz="3000" b="1" dirty="0" smtClean="0">
                <a:solidFill>
                  <a:srgbClr val="FF0000"/>
                </a:solidFill>
              </a:rPr>
              <a:t>Законодательство о здравоохранении</a:t>
            </a:r>
            <a:endParaRPr lang="ru-RU" sz="3000" b="1" dirty="0">
              <a:solidFill>
                <a:srgbClr val="FF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4ACA969-CFC0-4D58-84B5-083881DD589E}" type="slidenum">
              <a:rPr lang="ru-RU" sz="1600" smtClean="0"/>
              <a:t>27</a:t>
            </a:fld>
            <a:endParaRPr lang="ru-RU" sz="1600"/>
          </a:p>
        </p:txBody>
      </p:sp>
      <p:sp>
        <p:nvSpPr>
          <p:cNvPr id="17" name="Заголовок 1"/>
          <p:cNvSpPr txBox="1">
            <a:spLocks/>
          </p:cNvSpPr>
          <p:nvPr/>
        </p:nvSpPr>
        <p:spPr bwMode="auto">
          <a:xfrm>
            <a:off x="0" y="0"/>
            <a:ext cx="263236" cy="199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anchor="ctr"/>
          <a:lstStyle/>
          <a:p>
            <a:pPr algn="r">
              <a:defRPr/>
            </a:pPr>
            <a:r>
              <a:rPr lang="ru-RU" sz="14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Глушаков 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А.И., 2020</a:t>
            </a:r>
            <a:endParaRPr lang="ru-RU" sz="1400" b="1" dirty="0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6444604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ОЗЗ_1.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Введение в общественное здоровье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happybooks.ru/image/cache/catalog/import_yml/694/643/cover-1200x80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93" r="30206"/>
          <a:stretch/>
        </p:blipFill>
        <p:spPr bwMode="auto">
          <a:xfrm>
            <a:off x="499036" y="1088164"/>
            <a:ext cx="2736000" cy="4695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298918" y="1014452"/>
            <a:ext cx="641742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7. </a:t>
            </a:r>
            <a:r>
              <a:rPr lang="ru-RU" sz="20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Информированное добровольное </a:t>
            </a:r>
            <a:r>
              <a:rPr lang="ru-RU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согласие на медицинское </a:t>
            </a:r>
            <a:r>
              <a:rPr lang="ru-RU" sz="20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вмешательство;</a:t>
            </a:r>
            <a:endParaRPr lang="ru-RU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ru-RU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</a:t>
            </a:r>
            <a:r>
              <a:rPr lang="ru-RU" sz="20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Отказ </a:t>
            </a:r>
            <a:r>
              <a:rPr lang="ru-RU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 медицинского </a:t>
            </a:r>
            <a:r>
              <a:rPr lang="ru-RU" sz="20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вмешательства;</a:t>
            </a:r>
            <a:endParaRPr lang="ru-RU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ru-RU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9. </a:t>
            </a:r>
            <a:r>
              <a:rPr lang="ru-RU" sz="20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Получение информации о своих правах и обязанностях </a:t>
            </a:r>
            <a:r>
              <a:rPr lang="ru-RU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состоянии своего здо­ровья, а также на выбор лиц, которым </a:t>
            </a:r>
            <a:r>
              <a:rPr lang="ru-RU" sz="20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может </a:t>
            </a:r>
            <a:r>
              <a:rPr lang="ru-RU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быть передана </a:t>
            </a:r>
            <a:r>
              <a:rPr lang="ru-RU" sz="20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эта информация;</a:t>
            </a:r>
            <a:endParaRPr lang="ru-RU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ru-RU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10. </a:t>
            </a:r>
            <a:r>
              <a:rPr lang="ru-RU" sz="2000" b="1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Возмещение </a:t>
            </a:r>
            <a:r>
              <a:rPr lang="ru-RU" sz="20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ущерба </a:t>
            </a:r>
            <a:r>
              <a:rPr lang="ru-RU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случае причинения вреда его здоровью при оказании медицинской </a:t>
            </a:r>
            <a:r>
              <a:rPr lang="ru-RU" sz="20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помощи;</a:t>
            </a:r>
            <a:endParaRPr lang="ru-RU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ru-RU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12. </a:t>
            </a:r>
            <a:r>
              <a:rPr lang="ru-RU" sz="20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Допуск </a:t>
            </a:r>
            <a:r>
              <a:rPr lang="ru-RU" sz="2000" b="1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адвоката;</a:t>
            </a:r>
            <a:endParaRPr lang="ru-RU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ru-RU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13. </a:t>
            </a:r>
            <a:r>
              <a:rPr lang="ru-RU" sz="20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Допуск священнослужителя</a:t>
            </a:r>
            <a:r>
              <a:rPr lang="ru-RU" sz="2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а в больничном учреждении — на предоставление условий для отправления религиозных обрядов.</a:t>
            </a:r>
            <a:endParaRPr lang="ru-RU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862169" y="230031"/>
            <a:ext cx="1354217" cy="6445405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 обращении за медицинской помощью </a:t>
            </a:r>
            <a:endParaRPr lang="ru-RU" sz="2400" dirty="0" smtClean="0">
              <a:solidFill>
                <a:srgbClr val="C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ru-RU" sz="2400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</a:t>
            </a:r>
            <a:r>
              <a:rPr lang="ru-RU" sz="2400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её  полу­чении </a:t>
            </a:r>
            <a:endParaRPr lang="ru-RU" sz="2400" dirty="0" smtClean="0">
              <a:solidFill>
                <a:srgbClr val="C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ПАЦИЕНТ </a:t>
            </a:r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имеет право </a:t>
            </a:r>
            <a:r>
              <a:rPr lang="ru-RU" sz="28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на:</a:t>
            </a:r>
          </a:p>
        </p:txBody>
      </p:sp>
    </p:spTree>
    <p:extLst>
      <p:ext uri="{BB962C8B-B14F-4D97-AF65-F5344CB8AC3E}">
        <p14:creationId xmlns:p14="http://schemas.microsoft.com/office/powerpoint/2010/main" val="372325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http://www.photoforum.ru/f/photo/000/288/288583_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44436" cy="1894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0"/>
            <a:ext cx="10515600" cy="928255"/>
          </a:xfrm>
        </p:spPr>
        <p:txBody>
          <a:bodyPr/>
          <a:lstStyle/>
          <a:p>
            <a:pPr algn="ctr"/>
            <a:r>
              <a:rPr lang="ru-RU" dirty="0" smtClean="0"/>
              <a:t>Рекомендуемая литература: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448800" y="6476134"/>
            <a:ext cx="2743200" cy="365125"/>
          </a:xfrm>
        </p:spPr>
        <p:txBody>
          <a:bodyPr/>
          <a:lstStyle/>
          <a:p>
            <a:fld id="{54ACA969-CFC0-4D58-84B5-083881DD589E}" type="slidenum">
              <a:rPr lang="ru-RU" sz="1600" smtClean="0"/>
              <a:t>28</a:t>
            </a:fld>
            <a:endParaRPr lang="ru-RU" sz="1600"/>
          </a:p>
        </p:txBody>
      </p:sp>
      <p:sp>
        <p:nvSpPr>
          <p:cNvPr id="8" name="Прямоугольник 7"/>
          <p:cNvSpPr/>
          <p:nvPr/>
        </p:nvSpPr>
        <p:spPr>
          <a:xfrm>
            <a:off x="3396080" y="1103944"/>
            <a:ext cx="539014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1) Общественное здоровье и здравоохранение (Электронный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ресурс): учебник / Медик В. А., Юрьев В. К. - 2-е изд., </a:t>
            </a:r>
            <a:r>
              <a:rPr lang="ru-RU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испр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и доп. - М.: ГЭОТАР-Медиа, 2016. 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ru-RU" i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http</a:t>
            </a:r>
            <a:r>
              <a:rPr lang="ru-RU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://www.studmedlib.ru</a:t>
            </a:r>
            <a:r>
              <a:rPr lang="ru-RU" i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 </a:t>
            </a:r>
            <a:r>
              <a:rPr lang="ru-RU" i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book</a:t>
            </a:r>
            <a:r>
              <a:rPr lang="ru-RU" i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/ISBN9785970437100.html;</a:t>
            </a:r>
            <a:endParaRPr lang="ru-RU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49803" y="2756961"/>
            <a:ext cx="52826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2) Общественное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здоровье и здравоохранение, экономика здравоохранения в 2 т., Т. 1 (Электронный ресурс): учебник / под ред. В. З. Кучеренко. - М.: ГЭОТАР-Медиа, 2013. – 688 с.</a:t>
            </a:r>
            <a:endParaRPr lang="ru-RU" sz="1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http://</a:t>
            </a:r>
            <a:r>
              <a:rPr lang="ru-RU" i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www.studmedlib.ru/book/ISBN9785970424148.html;</a:t>
            </a:r>
            <a:endParaRPr lang="ru-RU" sz="1600" i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1510" name="Picture 6" descr="https://snoska.ru/images/covers/19/43/19433c20-e78d-52eb-82e7-a1a27d8c3b6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6228" y="1454294"/>
            <a:ext cx="3148207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449802" y="4714780"/>
            <a:ext cx="52826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3) Общественное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здоровье 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здравоохранение, экономика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здравоохранения в 2 т., Т. 2 (Электронный ресурс) / под ред. В.З. Кучеренко - М.: ГЭОТАР-Медиа, 2013. – 160 с.</a:t>
            </a:r>
            <a:endParaRPr lang="ru-RU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1508" name="Picture 4" descr="http://newbookshop.ru/pictures/102021218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6" y="1387520"/>
            <a:ext cx="3084930" cy="4556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0" y="0"/>
            <a:ext cx="263236" cy="199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anchor="ctr"/>
          <a:lstStyle/>
          <a:p>
            <a:pPr algn="r">
              <a:defRPr/>
            </a:pPr>
            <a:r>
              <a:rPr lang="ru-RU" sz="14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Глушаков 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А.И., 2020</a:t>
            </a:r>
            <a:endParaRPr lang="ru-RU" sz="1400" b="1" dirty="0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6444604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ОЗЗ_1.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Введение в общественное здоровье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67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photoforum.ru/f/photo/000/288/288583_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458" y="283521"/>
            <a:ext cx="6201296" cy="5410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4ACA969-CFC0-4D58-84B5-083881DD589E}" type="slidenum">
              <a:rPr lang="ru-RU" smtClean="0"/>
              <a:t>29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51164" y="5694218"/>
            <a:ext cx="52633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E-mail: glushakow67@mail.ru</a:t>
            </a:r>
            <a:endParaRPr lang="ru-RU" sz="32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6803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7000" b="1" dirty="0" smtClean="0">
                <a:solidFill>
                  <a:srgbClr val="C00000"/>
                </a:solidFill>
              </a:rPr>
              <a:t>Спа</a:t>
            </a:r>
            <a:r>
              <a:rPr lang="ru-RU" sz="7000" b="1" dirty="0" smtClean="0">
                <a:solidFill>
                  <a:schemeClr val="bg1"/>
                </a:solidFill>
              </a:rPr>
              <a:t>сибо</a:t>
            </a:r>
            <a:r>
              <a:rPr lang="ru-RU" sz="7000" b="1" dirty="0" smtClean="0">
                <a:solidFill>
                  <a:srgbClr val="C00000"/>
                </a:solidFill>
              </a:rPr>
              <a:t>  </a:t>
            </a:r>
            <a:r>
              <a:rPr lang="ru-RU" sz="7000" b="1" dirty="0" smtClean="0">
                <a:solidFill>
                  <a:schemeClr val="bg1"/>
                </a:solidFill>
              </a:rPr>
              <a:t>за</a:t>
            </a:r>
            <a:r>
              <a:rPr lang="ru-RU" sz="7000" b="1" dirty="0" smtClean="0">
                <a:solidFill>
                  <a:srgbClr val="C00000"/>
                </a:solidFill>
              </a:rPr>
              <a:t>  </a:t>
            </a:r>
            <a:r>
              <a:rPr lang="ru-RU" sz="7000" b="1" dirty="0" smtClean="0">
                <a:solidFill>
                  <a:schemeClr val="bg1"/>
                </a:solidFill>
              </a:rPr>
              <a:t>вниман</a:t>
            </a:r>
            <a:r>
              <a:rPr lang="ru-RU" sz="7000" b="1" dirty="0" smtClean="0">
                <a:solidFill>
                  <a:srgbClr val="C00000"/>
                </a:solidFill>
              </a:rPr>
              <a:t>ие!</a:t>
            </a:r>
            <a:endParaRPr lang="ru-RU" sz="7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75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448800" y="6713681"/>
            <a:ext cx="2743200" cy="365125"/>
          </a:xfrm>
        </p:spPr>
        <p:txBody>
          <a:bodyPr/>
          <a:lstStyle/>
          <a:p>
            <a:fld id="{54ACA969-CFC0-4D58-84B5-083881DD589E}" type="slidenum">
              <a:rPr lang="ru-RU" smtClean="0"/>
              <a:t>3</a:t>
            </a:fld>
            <a:endParaRPr lang="ru-RU" dirty="0"/>
          </a:p>
        </p:txBody>
      </p:sp>
      <p:pic>
        <p:nvPicPr>
          <p:cNvPr id="5" name="Picture 2" descr="http://www.photoforum.ru/f/photo/000/288/288583_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503" y="-258031"/>
            <a:ext cx="12296503" cy="7336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99399"/>
            <a:ext cx="1235746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60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ОЗЗ_1.1</a:t>
            </a:r>
            <a:r>
              <a:rPr lang="ru-RU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Введение в общественное здоровье</a:t>
            </a:r>
          </a:p>
        </p:txBody>
      </p:sp>
    </p:spTree>
    <p:extLst>
      <p:ext uri="{BB962C8B-B14F-4D97-AF65-F5344CB8AC3E}">
        <p14:creationId xmlns:p14="http://schemas.microsoft.com/office/powerpoint/2010/main" val="6330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photoforum.ru/f/photo/000/288/288583_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44436" cy="1894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084014" y="209391"/>
            <a:ext cx="10107985" cy="1401019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Экзаменационные   вопросы   </a:t>
            </a:r>
            <a:b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  дисциплине  «Общественное  здоровье  и  здравоохранению»</a:t>
            </a:r>
            <a:br>
              <a:rPr lang="ru-RU" sz="3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 из 80 вопросов)</a:t>
            </a:r>
            <a:endParaRPr lang="ru-RU" sz="36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4ACA969-CFC0-4D58-84B5-083881DD589E}" type="slidenum">
              <a:rPr lang="ru-RU" sz="1600" smtClean="0"/>
              <a:t>4</a:t>
            </a:fld>
            <a:endParaRPr lang="ru-RU" sz="1600"/>
          </a:p>
        </p:txBody>
      </p:sp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0" y="0"/>
            <a:ext cx="263236" cy="199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anchor="ctr"/>
          <a:lstStyle/>
          <a:p>
            <a:pPr algn="r">
              <a:defRPr/>
            </a:pPr>
            <a:r>
              <a:rPr lang="ru-RU" sz="14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Глушаков 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А.И., 2020</a:t>
            </a:r>
            <a:endParaRPr lang="ru-RU" sz="1400" b="1" dirty="0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79614" y="1776794"/>
            <a:ext cx="12060382" cy="5247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ru-RU" sz="3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ru-RU" sz="3000" b="1" dirty="0"/>
              <a:t>Задачи общественного здоровья и здравоохранения как науки. История возникновения</a:t>
            </a:r>
            <a:r>
              <a:rPr lang="ru-RU" sz="3000" b="1" dirty="0" smtClean="0"/>
              <a:t>.</a:t>
            </a:r>
          </a:p>
          <a:p>
            <a:pPr lvl="0"/>
            <a:r>
              <a:rPr lang="ru-RU" sz="1000" b="1" dirty="0" smtClean="0"/>
              <a:t> </a:t>
            </a:r>
            <a:endParaRPr lang="ru-RU" sz="1000" b="1" dirty="0"/>
          </a:p>
          <a:p>
            <a:pPr marL="457200" lvl="0" indent="-457200">
              <a:buFont typeface="+mj-lt"/>
              <a:buAutoNum type="arabicPeriod" startAt="2"/>
            </a:pPr>
            <a:r>
              <a:rPr lang="ru-RU" sz="3000" b="1" dirty="0" smtClean="0"/>
              <a:t>Определение </a:t>
            </a:r>
            <a:r>
              <a:rPr lang="ru-RU" sz="3000" b="1" dirty="0"/>
              <a:t>понятий «система охраны здоровья населения», «здравоохранение», «политика здравоохранения», «система здравоохранения». Стратегическая цель и основные задачи системы здравоохранения</a:t>
            </a:r>
            <a:r>
              <a:rPr lang="ru-RU" sz="3000" b="1" dirty="0" smtClean="0"/>
              <a:t>.</a:t>
            </a:r>
          </a:p>
          <a:p>
            <a:pPr lvl="0"/>
            <a:endParaRPr lang="ru-RU" sz="1000" b="1" dirty="0" smtClean="0"/>
          </a:p>
          <a:p>
            <a:pPr marL="457200" lvl="0" indent="-457200">
              <a:buFont typeface="+mj-lt"/>
              <a:buAutoNum type="arabicPeriod" startAt="3"/>
            </a:pPr>
            <a:r>
              <a:rPr lang="ru-RU" sz="3000" b="1" dirty="0"/>
              <a:t>Законодательство о здравоохранении. Основные нормативно-правовые документы, регламентирующие функционирование системы здравоохранения</a:t>
            </a:r>
          </a:p>
          <a:p>
            <a:pPr marL="450215">
              <a:lnSpc>
                <a:spcPct val="150000"/>
              </a:lnSpc>
              <a:spcAft>
                <a:spcPts val="0"/>
              </a:spcAft>
            </a:pPr>
            <a:endParaRPr lang="ru-RU" sz="3000" b="1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6444604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ОЗЗ_1.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Введение в общественное здоровье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85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cdn01.ru/files/users/images/1e/12/1e1215e323d5f7ff0733c61343d1d2b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7325" y="1325450"/>
            <a:ext cx="4178529" cy="5501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www.photoforum.ru/f/photo/000/288/288583_5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44436" cy="1894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4ACA969-CFC0-4D58-84B5-083881DD589E}" type="slidenum">
              <a:rPr lang="ru-RU" sz="1600" smtClean="0"/>
              <a:t>5</a:t>
            </a:fld>
            <a:endParaRPr lang="ru-RU" sz="1600"/>
          </a:p>
        </p:txBody>
      </p:sp>
      <p:sp>
        <p:nvSpPr>
          <p:cNvPr id="17" name="Заголовок 1"/>
          <p:cNvSpPr txBox="1">
            <a:spLocks/>
          </p:cNvSpPr>
          <p:nvPr/>
        </p:nvSpPr>
        <p:spPr bwMode="auto">
          <a:xfrm>
            <a:off x="0" y="0"/>
            <a:ext cx="263236" cy="199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anchor="ctr"/>
          <a:lstStyle/>
          <a:p>
            <a:pPr algn="r">
              <a:defRPr/>
            </a:pPr>
            <a:r>
              <a:rPr lang="ru-RU" sz="14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Глушаков 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А.И., 2020</a:t>
            </a:r>
            <a:endParaRPr lang="ru-RU" sz="1400" b="1" dirty="0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flipH="1">
            <a:off x="2366210" y="186802"/>
            <a:ext cx="745957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Название нашей дисциплины, которую нам следует изучать ближайший семестр состоит из </a:t>
            </a: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 определений: </a:t>
            </a: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2756685"/>
            <a:ext cx="8637236" cy="1015663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</a:rPr>
              <a:t>Общественное </a:t>
            </a:r>
            <a:r>
              <a:rPr lang="ru-RU" sz="6000" b="1" dirty="0">
                <a:solidFill>
                  <a:schemeClr val="bg1"/>
                </a:solidFill>
              </a:rPr>
              <a:t>здоровье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550619" y="4450155"/>
            <a:ext cx="5987793" cy="10156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ru-RU" sz="6000" dirty="0">
                <a:solidFill>
                  <a:schemeClr val="bg1"/>
                </a:solidFill>
              </a:rPr>
              <a:t>здравоохранение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318618" y="3722456"/>
            <a:ext cx="543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и</a:t>
            </a:r>
            <a:endParaRPr lang="ru-RU" sz="40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444604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ОЗЗ_1.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Введение в общественное здоровье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13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://www.photoforum.ru/f/photo/000/288/288583_5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44436" cy="1894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6700" y="0"/>
            <a:ext cx="10655299" cy="817418"/>
          </a:xfrm>
        </p:spPr>
        <p:txBody>
          <a:bodyPr>
            <a:normAutofit/>
          </a:bodyPr>
          <a:lstStyle/>
          <a:p>
            <a:pPr algn="r"/>
            <a:r>
              <a:rPr lang="ru-RU" sz="4000" b="1" dirty="0" smtClean="0">
                <a:solidFill>
                  <a:srgbClr val="FF0000"/>
                </a:solidFill>
              </a:rPr>
              <a:t>Что понимать под «Общественным здоровьем»</a:t>
            </a:r>
            <a:r>
              <a:rPr lang="ru-RU" sz="4000" dirty="0" smtClean="0">
                <a:solidFill>
                  <a:srgbClr val="FF0000"/>
                </a:solidFill>
              </a:rPr>
              <a:t>?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4ACA969-CFC0-4D58-84B5-083881DD589E}" type="slidenum">
              <a:rPr lang="ru-RU" sz="1600" smtClean="0"/>
              <a:t>6</a:t>
            </a:fld>
            <a:endParaRPr lang="ru-RU" sz="1600"/>
          </a:p>
        </p:txBody>
      </p:sp>
      <p:sp>
        <p:nvSpPr>
          <p:cNvPr id="17" name="Заголовок 1"/>
          <p:cNvSpPr txBox="1">
            <a:spLocks/>
          </p:cNvSpPr>
          <p:nvPr/>
        </p:nvSpPr>
        <p:spPr bwMode="auto">
          <a:xfrm>
            <a:off x="0" y="0"/>
            <a:ext cx="263236" cy="199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anchor="ctr"/>
          <a:lstStyle/>
          <a:p>
            <a:pPr algn="r">
              <a:defRPr/>
            </a:pPr>
            <a:r>
              <a:rPr lang="ru-RU" sz="14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Глушаков 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А.И., 2020</a:t>
            </a:r>
            <a:endParaRPr lang="ru-RU" sz="1400" b="1" dirty="0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0834" y="1235018"/>
            <a:ext cx="1107996" cy="520958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3000" b="1" dirty="0" smtClean="0"/>
              <a:t>Уровни изучения здоровья</a:t>
            </a:r>
          </a:p>
          <a:p>
            <a:r>
              <a:rPr lang="ru-RU" sz="3000" b="1" dirty="0" smtClean="0"/>
              <a:t>в порядке усложнения: </a:t>
            </a:r>
            <a:endParaRPr lang="ru-RU" sz="3000" b="1" dirty="0"/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7080844"/>
              </p:ext>
            </p:extLst>
          </p:nvPr>
        </p:nvGraphicFramePr>
        <p:xfrm>
          <a:off x="1086566" y="1973390"/>
          <a:ext cx="5505510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5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2809"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ИНДИВИДУАЛЬНОЕ  ЗДОРОВЬЕ 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– здоровье   отдельно   взятого человека.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7390695"/>
              </p:ext>
            </p:extLst>
          </p:nvPr>
        </p:nvGraphicFramePr>
        <p:xfrm>
          <a:off x="1091205" y="2787624"/>
          <a:ext cx="5063375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63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40888"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ГРУППОВОЕ  ЗДОРОВЬЕ</a:t>
                      </a:r>
                      <a:r>
                        <a:rPr lang="ru-RU" sz="2000" b="1" i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– здоровье  социальных групп  населения  отдельных   территорий.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3324125"/>
              </p:ext>
            </p:extLst>
          </p:nvPr>
        </p:nvGraphicFramePr>
        <p:xfrm>
          <a:off x="1164130" y="3906658"/>
          <a:ext cx="4297113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71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57322"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ОБЩЕСТВЕННОЕ ЗДОРОВЬЕ</a:t>
                      </a:r>
                      <a:r>
                        <a:rPr lang="ru-RU" sz="2000" b="1" i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– общественный  потенциал государства,  связанный                с  его  усилиями  по  укреплению здоровья населения.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6662383" y="1116991"/>
            <a:ext cx="5572834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lnSpc>
                <a:spcPct val="120000"/>
              </a:lnSpc>
              <a:spcAft>
                <a:spcPts val="0"/>
              </a:spcAft>
            </a:pPr>
            <a:r>
              <a:rPr lang="ru-RU" sz="2400" b="1" i="1" dirty="0" smtClean="0">
                <a:solidFill>
                  <a:srgbClr val="C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Arial" panose="020B0604020202020204" pitchFamily="34" charset="0"/>
              </a:rPr>
              <a:t>«ОБЩЕСТВЕННОЕ ЗДОРОВЬЕ</a:t>
            </a:r>
            <a:r>
              <a:rPr lang="ru-RU" sz="2400" b="1" spc="-50" dirty="0" smtClean="0">
                <a:solidFill>
                  <a:srgbClr val="C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Arial" panose="020B0604020202020204" pitchFamily="34" charset="0"/>
              </a:rPr>
              <a:t> — </a:t>
            </a:r>
            <a:r>
              <a:rPr lang="ru-RU" sz="2400" b="1" spc="-50" dirty="0">
                <a:solidFill>
                  <a:srgbClr val="C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Arial" panose="020B0604020202020204" pitchFamily="34" charset="0"/>
              </a:rPr>
              <a:t>это важнейший экономический и социаль­ный потенциал страны (общества), обусловленный воздействием раз­личных факторов среды и образа жизни населения, позволяющий обе­спечить оптимальный уровень качества и безопасности жизни </a:t>
            </a:r>
            <a:r>
              <a:rPr lang="ru-RU" sz="2400" b="1" spc="-50" dirty="0" smtClean="0">
                <a:solidFill>
                  <a:srgbClr val="C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Arial" panose="020B0604020202020204" pitchFamily="34" charset="0"/>
              </a:rPr>
              <a:t>людей».</a:t>
            </a:r>
            <a:endParaRPr lang="ru-RU" sz="2400" b="1" dirty="0">
              <a:solidFill>
                <a:srgbClr val="C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746240" y="5198108"/>
            <a:ext cx="38233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pc="-50" dirty="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Arial" panose="020B0604020202020204" pitchFamily="34" charset="0"/>
              </a:rPr>
              <a:t>Всероссийском совещании заведующих кафедрами об­щественного здоровья и здравоохранения медицинских вузов </a:t>
            </a:r>
            <a:r>
              <a:rPr lang="ru-RU" spc="-50" dirty="0" smtClean="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Arial" panose="020B0604020202020204" pitchFamily="34" charset="0"/>
              </a:rPr>
              <a:t>России, 2000 г.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6444604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ОЗЗ_1.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Введение в общественное здоровье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19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://www.photoforum.ru/f/photo/000/288/288583_5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44436" cy="1894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6700" y="0"/>
            <a:ext cx="10655299" cy="817418"/>
          </a:xfrm>
        </p:spPr>
        <p:txBody>
          <a:bodyPr>
            <a:normAutofit/>
          </a:bodyPr>
          <a:lstStyle/>
          <a:p>
            <a:pPr algn="r"/>
            <a:r>
              <a:rPr lang="ru-RU" sz="4000" b="1" dirty="0" smtClean="0">
                <a:solidFill>
                  <a:srgbClr val="FF0000"/>
                </a:solidFill>
              </a:rPr>
              <a:t>Что понимать под «здравоохранением»</a:t>
            </a:r>
            <a:r>
              <a:rPr lang="ru-RU" sz="4000" dirty="0" smtClean="0">
                <a:solidFill>
                  <a:srgbClr val="FF0000"/>
                </a:solidFill>
              </a:rPr>
              <a:t>?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4ACA969-CFC0-4D58-84B5-083881DD589E}" type="slidenum">
              <a:rPr lang="ru-RU" sz="1600" smtClean="0"/>
              <a:t>7</a:t>
            </a:fld>
            <a:endParaRPr lang="ru-RU" sz="1600"/>
          </a:p>
        </p:txBody>
      </p:sp>
      <p:sp>
        <p:nvSpPr>
          <p:cNvPr id="17" name="Заголовок 1"/>
          <p:cNvSpPr txBox="1">
            <a:spLocks/>
          </p:cNvSpPr>
          <p:nvPr/>
        </p:nvSpPr>
        <p:spPr bwMode="auto">
          <a:xfrm>
            <a:off x="0" y="0"/>
            <a:ext cx="263236" cy="199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anchor="ctr"/>
          <a:lstStyle/>
          <a:p>
            <a:pPr algn="r">
              <a:defRPr/>
            </a:pPr>
            <a:r>
              <a:rPr lang="ru-RU" sz="14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Глушаков 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А.И., 2020</a:t>
            </a:r>
            <a:endParaRPr lang="ru-RU" sz="1400" b="1" dirty="0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6444604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ОЗЗ_1.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Введение в общественное здоровье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http://4.bp.blogspot.com/-Yyh_ojQk_KE/U4M5ubwqJBI/AAAAAAAAAKw/mvuw1mjtJI4/s1600/healthcare_allgemei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408" y="876411"/>
            <a:ext cx="5940425" cy="5751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6644" y="876411"/>
            <a:ext cx="5841075" cy="5509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ЗДРАВООХРАНЕНИЕ </a:t>
            </a:r>
          </a:p>
          <a:p>
            <a:r>
              <a:rPr lang="ru-RU" sz="32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это дея­тельность </a:t>
            </a:r>
            <a:r>
              <a:rPr lang="ru-RU" sz="3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государства и всего общества в целом, направленную на укрепление и сохранение здоровья населения, </a:t>
            </a:r>
            <a:endParaRPr lang="ru-RU" sz="3200" b="1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ru-RU" sz="32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 </a:t>
            </a:r>
            <a:r>
              <a:rPr lang="ru-RU" sz="3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продление жизни людей и </a:t>
            </a:r>
            <a:r>
              <a:rPr lang="ru-RU" sz="32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 </a:t>
            </a:r>
            <a:r>
              <a:rPr lang="ru-RU" sz="3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предоставление медицинской помощи </a:t>
            </a:r>
            <a:endParaRPr lang="ru-RU" sz="3200" b="1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ru-RU" sz="32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забо­левшим.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76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://www.photoforum.ru/f/photo/000/288/288583_5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44436" cy="1894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4ACA969-CFC0-4D58-84B5-083881DD589E}" type="slidenum">
              <a:rPr lang="ru-RU" sz="1600" smtClean="0"/>
              <a:t>8</a:t>
            </a:fld>
            <a:endParaRPr lang="ru-RU" sz="1600"/>
          </a:p>
        </p:txBody>
      </p:sp>
      <p:sp>
        <p:nvSpPr>
          <p:cNvPr id="17" name="Заголовок 1"/>
          <p:cNvSpPr txBox="1">
            <a:spLocks/>
          </p:cNvSpPr>
          <p:nvPr/>
        </p:nvSpPr>
        <p:spPr bwMode="auto">
          <a:xfrm>
            <a:off x="0" y="0"/>
            <a:ext cx="263236" cy="199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anchor="ctr"/>
          <a:lstStyle/>
          <a:p>
            <a:pPr algn="r">
              <a:defRPr/>
            </a:pPr>
            <a:r>
              <a:rPr lang="ru-RU" sz="14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Глушаков 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А.И., 2020</a:t>
            </a:r>
            <a:endParaRPr lang="ru-RU" sz="1400" b="1" dirty="0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2016" y="998793"/>
            <a:ext cx="7531329" cy="50167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Общественное здоровье и здравоохранение </a:t>
            </a:r>
            <a:endParaRPr lang="ru-RU" sz="32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ru-RU" sz="3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КАК НАУЧНАЯ ДИСЦИПЛИНА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 </a:t>
            </a:r>
            <a:r>
              <a:rPr lang="ru-RU" sz="3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закономерностях</a:t>
            </a:r>
            <a:r>
              <a:rPr lang="ru-RU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общественного здоровья, </a:t>
            </a:r>
            <a:endParaRPr lang="ru-RU" sz="32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воздействии </a:t>
            </a:r>
            <a:r>
              <a:rPr lang="ru-RU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социальных условий, </a:t>
            </a:r>
            <a:endParaRPr lang="ru-RU" sz="32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факторов </a:t>
            </a:r>
            <a:r>
              <a:rPr lang="ru-RU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внешней среды </a:t>
            </a:r>
            <a:endParaRPr lang="ru-RU" sz="32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образа </a:t>
            </a:r>
            <a:r>
              <a:rPr lang="ru-RU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жизни </a:t>
            </a:r>
            <a:endParaRPr lang="ru-RU" sz="32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ru-RU" sz="3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 здоровье и </a:t>
            </a:r>
          </a:p>
          <a:p>
            <a:r>
              <a:rPr lang="ru-RU" sz="3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способах </a:t>
            </a:r>
            <a:r>
              <a:rPr lang="ru-RU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его охраны и </a:t>
            </a:r>
            <a:r>
              <a:rPr lang="ru-RU" sz="3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улучшения.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6444604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ОЗЗ_1.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Введение в общественное здоровье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536700" y="0"/>
            <a:ext cx="10655299" cy="817418"/>
          </a:xfrm>
        </p:spPr>
        <p:txBody>
          <a:bodyPr>
            <a:normAutofit fontScale="90000"/>
          </a:bodyPr>
          <a:lstStyle/>
          <a:p>
            <a:pPr algn="r"/>
            <a:r>
              <a:rPr lang="ru-RU" sz="3000" b="1" dirty="0" smtClean="0">
                <a:solidFill>
                  <a:srgbClr val="FF0000"/>
                </a:solidFill>
              </a:rPr>
              <a:t>Общественного здоровья и здравоохранения </a:t>
            </a:r>
            <a:br>
              <a:rPr lang="ru-RU" sz="3000" b="1" dirty="0" smtClean="0">
                <a:solidFill>
                  <a:srgbClr val="FF0000"/>
                </a:solidFill>
              </a:rPr>
            </a:br>
            <a:r>
              <a:rPr lang="ru-RU" sz="3000" b="1" dirty="0" smtClean="0">
                <a:solidFill>
                  <a:srgbClr val="FF0000"/>
                </a:solidFill>
              </a:rPr>
              <a:t>как научное направление?</a:t>
            </a:r>
            <a:endParaRPr lang="ru-RU" sz="3000" b="1" dirty="0">
              <a:solidFill>
                <a:srgbClr val="FF0000"/>
              </a:solidFill>
            </a:endParaRPr>
          </a:p>
        </p:txBody>
      </p:sp>
      <p:pic>
        <p:nvPicPr>
          <p:cNvPr id="8194" name="Picture 2" descr="https://lekoboz.ru/images/news/17.05/4563193306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090" y="1906717"/>
            <a:ext cx="4294909" cy="444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958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://www.photoforum.ru/f/photo/000/288/288583_5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44436" cy="1894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4ACA969-CFC0-4D58-84B5-083881DD589E}" type="slidenum">
              <a:rPr lang="ru-RU" sz="1600" smtClean="0"/>
              <a:t>9</a:t>
            </a:fld>
            <a:endParaRPr lang="ru-RU" sz="1600"/>
          </a:p>
        </p:txBody>
      </p:sp>
      <p:sp>
        <p:nvSpPr>
          <p:cNvPr id="17" name="Заголовок 1"/>
          <p:cNvSpPr txBox="1">
            <a:spLocks/>
          </p:cNvSpPr>
          <p:nvPr/>
        </p:nvSpPr>
        <p:spPr bwMode="auto">
          <a:xfrm>
            <a:off x="0" y="0"/>
            <a:ext cx="263236" cy="199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anchor="ctr"/>
          <a:lstStyle/>
          <a:p>
            <a:pPr algn="r">
              <a:defRPr/>
            </a:pPr>
            <a:r>
              <a:rPr lang="ru-RU" sz="14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Глушаков 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А.И., 2020</a:t>
            </a:r>
            <a:endParaRPr lang="ru-RU" sz="1400" b="1" dirty="0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6444604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ОЗЗ_1.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Введение в общественное здоровье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536700" y="0"/>
            <a:ext cx="10655299" cy="817418"/>
          </a:xfrm>
        </p:spPr>
        <p:txBody>
          <a:bodyPr>
            <a:normAutofit fontScale="90000"/>
          </a:bodyPr>
          <a:lstStyle/>
          <a:p>
            <a:pPr algn="r"/>
            <a:r>
              <a:rPr lang="ru-RU" sz="3000" b="1" dirty="0" smtClean="0">
                <a:solidFill>
                  <a:srgbClr val="FF0000"/>
                </a:solidFill>
              </a:rPr>
              <a:t>Общественное здоровье и здравоохранение </a:t>
            </a:r>
            <a:br>
              <a:rPr lang="ru-RU" sz="3000" b="1" dirty="0" smtClean="0">
                <a:solidFill>
                  <a:srgbClr val="FF0000"/>
                </a:solidFill>
              </a:rPr>
            </a:br>
            <a:r>
              <a:rPr lang="ru-RU" sz="3000" b="1" dirty="0" smtClean="0">
                <a:solidFill>
                  <a:srgbClr val="FF0000"/>
                </a:solidFill>
              </a:rPr>
              <a:t>как предмет преподавания?</a:t>
            </a:r>
            <a:endParaRPr lang="ru-RU" sz="3000" b="1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095402" y="1169110"/>
            <a:ext cx="8096597" cy="53237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450215" algn="just">
              <a:lnSpc>
                <a:spcPct val="130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Общественное здоровье и здравоохранение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- единственная </a:t>
            </a:r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ДИСЦИПЛИНА В ПРОГРАММЕ ПОДГОТОВКИ врачей 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медицинских </a:t>
            </a:r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ВУЗов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кото­рая создает </a:t>
            </a:r>
            <a:endParaRPr lang="ru-RU" sz="24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3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обобщающую </a:t>
            </a: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картину состояния здоровья 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воспроизводства населения в целом и отдельных его групп</a:t>
            </a:r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</a:p>
          <a:p>
            <a:pPr marL="342900" indent="-342900">
              <a:lnSpc>
                <a:spcPct val="13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оценивает 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сдвиги в их здоровье, </a:t>
            </a:r>
            <a:endParaRPr lang="ru-RU" sz="24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3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выявляет 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обусловливающие их </a:t>
            </a:r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факторы, </a:t>
            </a:r>
          </a:p>
          <a:p>
            <a:pPr marL="342900" indent="-342900">
              <a:lnSpc>
                <a:spcPct val="13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даёт научные 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обоснования комплекса мероприятий по охране здоровья.</a:t>
            </a:r>
            <a:endParaRPr lang="ru-RU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1266" name="Picture 2" descr="https://thumbs.dreamstime.com/b/%D0%B8%D0%B7%D1%83%D1%87%D0%B5%D0%BD%D0%B8%D0%B5-%D0%BA%D0%BD%D0%B8%D0%B3%D0%B8-%D0%BC%D0%B5%D0%B4%D0%B8%D1%86%D0%B8%D0%BD%D1%81%D0%BA%D0%BE%D0%B5-43427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62297"/>
            <a:ext cx="4095401" cy="4579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390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1897</TotalTime>
  <Words>2446</Words>
  <Application>Microsoft Office PowerPoint</Application>
  <PresentationFormat>Широкоэкранный</PresentationFormat>
  <Paragraphs>327</Paragraphs>
  <Slides>29</Slides>
  <Notes>23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7" baseType="lpstr">
      <vt:lpstr>Arial</vt:lpstr>
      <vt:lpstr>Calibri</vt:lpstr>
      <vt:lpstr>Calibri Light</vt:lpstr>
      <vt:lpstr>Lucida Sans Unicode</vt:lpstr>
      <vt:lpstr>Tahoma</vt:lpstr>
      <vt:lpstr>Times New Roman</vt:lpstr>
      <vt:lpstr>Wingdings</vt:lpstr>
      <vt:lpstr>Тема Office</vt:lpstr>
      <vt:lpstr>Общественное    здоровье  и  здравоохранение</vt:lpstr>
      <vt:lpstr>Содержания  цикла  (10) лекций:</vt:lpstr>
      <vt:lpstr>Презентация PowerPoint</vt:lpstr>
      <vt:lpstr>Экзаменационные   вопросы    по   дисциплине  «Общественное  здоровье  и  здравоохранению» (3 из 80 вопросов)</vt:lpstr>
      <vt:lpstr>Презентация PowerPoint</vt:lpstr>
      <vt:lpstr>Что понимать под «Общественным здоровьем»?</vt:lpstr>
      <vt:lpstr>Что понимать под «здравоохранением»?</vt:lpstr>
      <vt:lpstr>Общественного здоровья и здравоохранения  как научное направление?</vt:lpstr>
      <vt:lpstr>Общественное здоровье и здравоохранение  как предмет преподавания?</vt:lpstr>
      <vt:lpstr>Связь Общественного здоровья и здравоохранения  с другими науками и отраслями хозяйствования?</vt:lpstr>
      <vt:lpstr>Какие ЗАДАЧИ Общественного здоровья и здравоохранения?</vt:lpstr>
      <vt:lpstr>Какие ЗАДАЧИ Общественного здоровья и здравоохранения?</vt:lpstr>
      <vt:lpstr>Презентация PowerPoint</vt:lpstr>
      <vt:lpstr>История Общественного здоровья и здравоохранения</vt:lpstr>
      <vt:lpstr>История Общественного здоровья и здравоохранения</vt:lpstr>
      <vt:lpstr>История Общественного здоровья и здравоохранения</vt:lpstr>
      <vt:lpstr>Что такое система охраны здоровья населения?</vt:lpstr>
      <vt:lpstr>В чём заключается «политика здравоохранения»?</vt:lpstr>
      <vt:lpstr>В чём заключается «политика здравоохранения»?</vt:lpstr>
      <vt:lpstr>Какие цель и задачи здравоохранения?</vt:lpstr>
      <vt:lpstr>Законодательство о здравоохранении</vt:lpstr>
      <vt:lpstr>Законодательство о здравоохранении</vt:lpstr>
      <vt:lpstr>Законодательство о здравоохранении</vt:lpstr>
      <vt:lpstr>Законодательство о здравоохранении</vt:lpstr>
      <vt:lpstr>Законодательство о здравоохранении</vt:lpstr>
      <vt:lpstr>Законодательство о здравоохранении</vt:lpstr>
      <vt:lpstr>Законодательство о здравоохранении</vt:lpstr>
      <vt:lpstr>Рекомендуемая литература:</vt:lpstr>
      <vt:lpstr>Спасибо  за  внимание!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 Иванович Глушаков</dc:creator>
  <cp:lastModifiedBy>Александр Иванович Глушаков</cp:lastModifiedBy>
  <cp:revision>211</cp:revision>
  <dcterms:created xsi:type="dcterms:W3CDTF">2018-09-13T08:51:57Z</dcterms:created>
  <dcterms:modified xsi:type="dcterms:W3CDTF">2020-09-09T04:38:48Z</dcterms:modified>
</cp:coreProperties>
</file>