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7" r:id="rId2"/>
    <p:sldId id="320" r:id="rId3"/>
    <p:sldId id="494" r:id="rId4"/>
    <p:sldId id="493" r:id="rId5"/>
    <p:sldId id="495" r:id="rId6"/>
    <p:sldId id="395" r:id="rId7"/>
    <p:sldId id="401" r:id="rId8"/>
    <p:sldId id="496" r:id="rId9"/>
    <p:sldId id="497" r:id="rId10"/>
    <p:sldId id="498" r:id="rId11"/>
    <p:sldId id="499" r:id="rId12"/>
    <p:sldId id="506" r:id="rId13"/>
    <p:sldId id="507" r:id="rId14"/>
    <p:sldId id="508" r:id="rId15"/>
    <p:sldId id="511" r:id="rId16"/>
    <p:sldId id="509" r:id="rId17"/>
    <p:sldId id="512" r:id="rId18"/>
    <p:sldId id="513" r:id="rId19"/>
    <p:sldId id="514" r:id="rId20"/>
    <p:sldId id="515" r:id="rId21"/>
    <p:sldId id="516" r:id="rId22"/>
    <p:sldId id="510" r:id="rId23"/>
    <p:sldId id="517" r:id="rId24"/>
    <p:sldId id="518" r:id="rId25"/>
    <p:sldId id="520" r:id="rId26"/>
    <p:sldId id="519" r:id="rId27"/>
    <p:sldId id="521" r:id="rId28"/>
    <p:sldId id="522" r:id="rId29"/>
    <p:sldId id="523" r:id="rId30"/>
    <p:sldId id="524" r:id="rId31"/>
    <p:sldId id="526" r:id="rId32"/>
    <p:sldId id="525" r:id="rId33"/>
    <p:sldId id="500" r:id="rId34"/>
    <p:sldId id="503" r:id="rId35"/>
    <p:sldId id="502" r:id="rId36"/>
    <p:sldId id="504" r:id="rId37"/>
    <p:sldId id="501" r:id="rId38"/>
    <p:sldId id="491" r:id="rId39"/>
    <p:sldId id="26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7" autoAdjust="0"/>
    <p:restoredTop sz="93323" autoAdjust="0"/>
  </p:normalViewPr>
  <p:slideViewPr>
    <p:cSldViewPr snapToGrid="0">
      <p:cViewPr varScale="1">
        <p:scale>
          <a:sx n="58" d="100"/>
          <a:sy n="58" d="100"/>
        </p:scale>
        <p:origin x="66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21D8-8539-4B56-B838-BC3BCFB734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F980-A184-4CBE-8872-641390C02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380-0A32-48D7-A023-9AA93641246A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DA4-FF1F-4113-A4E2-180856E9B9F3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3E5-6988-460D-8BCF-D1A6FA1A4F83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3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21D7-F119-43B3-AADE-BB284F0D95A2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B150-8CF4-4FED-B652-F3CBBF72852E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2CE5-C3B9-491B-AAA2-ACC5A5AC3CDE}" type="datetime1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0AED-E239-403B-8880-6E17F743B474}" type="datetime1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F2E-E7D9-4E06-9331-318781A1B619}" type="datetime1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A22-1932-4461-A63D-8ED71111724B}" type="datetime1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E244-5CF2-4672-966A-72DA27EF1D8E}" type="datetime1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D27-03E1-4EDD-B4A8-AC539F8D3458}" type="datetime1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4431-B7F1-4C7C-AC48-0532ACD7218E}" type="datetime1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udhabi.emirateshomenursing.ae/wp-content/uploads/2016/12/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03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GM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6" y="5647169"/>
            <a:ext cx="1030288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80655" y="4438651"/>
            <a:ext cx="10920797" cy="20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Доцент,  доктор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медицинских   наук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ГЛУШАКОВ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Александр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Иванович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Кафедра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общественного   здоровья   и   организации   здравоохранения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Казанский  государственный  медицинский  университет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10210800" cy="3740727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Общественное  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4001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72229" y="1"/>
            <a:ext cx="9419772" cy="798285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функции  и  структура  республиканской (областной,  краевой)  больницы?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823283" y="894743"/>
            <a:ext cx="636871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РЕСПУБЛИКАНСКАЯ (областная, краевая) БОЛЬНИЦА,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РКБ (ОКБ, ККБ) </a:t>
            </a:r>
            <a:r>
              <a:rPr lang="ru-RU" dirty="0" smtClean="0">
                <a:solidFill>
                  <a:schemeClr val="bg1"/>
                </a:solidFill>
              </a:rPr>
              <a:t>оказывает </a:t>
            </a:r>
            <a:r>
              <a:rPr lang="ru-RU" sz="2000" b="1" dirty="0">
                <a:solidFill>
                  <a:schemeClr val="bg1"/>
                </a:solidFill>
              </a:rPr>
              <a:t>высококвалифицированную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и  </a:t>
            </a:r>
            <a:r>
              <a:rPr lang="ru-RU" sz="2000" b="1" dirty="0" smtClean="0">
                <a:solidFill>
                  <a:schemeClr val="bg1"/>
                </a:solidFill>
              </a:rPr>
              <a:t>   специализированную   </a:t>
            </a:r>
            <a:r>
              <a:rPr lang="ru-RU" dirty="0">
                <a:solidFill>
                  <a:schemeClr val="bg1"/>
                </a:solidFill>
              </a:rPr>
              <a:t>лечебную </a:t>
            </a:r>
            <a:r>
              <a:rPr lang="ru-RU" dirty="0" smtClean="0">
                <a:solidFill>
                  <a:schemeClr val="bg1"/>
                </a:solidFill>
              </a:rPr>
              <a:t>  помощь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населению,   </a:t>
            </a:r>
            <a:r>
              <a:rPr lang="ru-RU" dirty="0">
                <a:solidFill>
                  <a:schemeClr val="bg1"/>
                </a:solidFill>
              </a:rPr>
              <a:t>является </a:t>
            </a:r>
            <a:r>
              <a:rPr lang="ru-RU" dirty="0" smtClean="0">
                <a:solidFill>
                  <a:schemeClr val="bg1"/>
                </a:solidFill>
              </a:rPr>
              <a:t>  научно-организационным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методическим  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 учебным   центром   здравоохранения.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2139" y="109847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1546" y="630245"/>
            <a:ext cx="605929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высококвалифицированной, специализированной, консультативной поликлинической и стационарной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помощи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лечебно-профилактическим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учреждениям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медицинской помощи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 санитарной авиации;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контроль 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статистическим учётом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отчётностью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показателей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заболеваемости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инвалидности,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общей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младенческой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смертности                         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снижение;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специализации и усовершенствованию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врачей, среднего медицинского персонала.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67" y="1538794"/>
            <a:ext cx="553998" cy="38767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функции  РКБ: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2494" y="2483298"/>
            <a:ext cx="35278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тационар;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консультативная поликлиника;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лечебно-диагностические отделения;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лаборатории;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оргметодотдел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отделением медицинской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статистики;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экстренной и планово-консультативной медицинской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9337" y="2815762"/>
            <a:ext cx="1292662" cy="32774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Структурными подразделениями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РКБ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get-altay/367512/2a0000015c20f0abbba2f1c31f55f0b65cc0/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6" y="2584897"/>
            <a:ext cx="2695527" cy="2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21767" y="1"/>
            <a:ext cx="8470233" cy="731604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задачи  у  консультативной  поликлиники    и   </a:t>
            </a:r>
            <a:r>
              <a:rPr lang="ru-RU" sz="3000" dirty="0" err="1" smtClean="0">
                <a:solidFill>
                  <a:srgbClr val="FF0000"/>
                </a:solidFill>
              </a:rPr>
              <a:t>оргметодотдела</a:t>
            </a:r>
            <a:r>
              <a:rPr lang="ru-RU" sz="3000" dirty="0" smtClean="0">
                <a:solidFill>
                  <a:srgbClr val="FF0000"/>
                </a:solidFill>
              </a:rPr>
              <a:t>  РКБ?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593" y="4422630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1816" y="1273958"/>
            <a:ext cx="50708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  обеспечению   направленным               из 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учреждений участкового 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районного  уровня больным   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квалифицированной консультацией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уточнению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предписание объёма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методов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нуждаемости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стационарной помощи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РКБ;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врачей районных и участковых больниц.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486" y="1497009"/>
            <a:ext cx="923330" cy="453175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 задачи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консультативной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поликлиники  РКБ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7038" y="925504"/>
            <a:ext cx="504027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изучает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обобщает, распространяет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передовых учреждений (базовых и профильных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организует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комплексные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обследования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планирует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научные исследования,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внедряет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результаты научных разработок в практическую работу медицинских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занимается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организацией научных конференций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семинаров;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планирует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организует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оздоровительные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квалификации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специалистов и т.д.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9064" y="1420362"/>
            <a:ext cx="923330" cy="49269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Организационно-методического отдела: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Что  такое медсанчасть (МСЧ)?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457" y="600574"/>
            <a:ext cx="5973775" cy="2246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Медико-санитарная часть (МСЧ)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это комплексное </a:t>
            </a:r>
            <a:r>
              <a:rPr lang="ru-RU" sz="2000" dirty="0" smtClean="0">
                <a:solidFill>
                  <a:schemeClr val="bg1"/>
                </a:solidFill>
              </a:rPr>
              <a:t>лечебно-профилактическое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учреждение   </a:t>
            </a:r>
            <a:r>
              <a:rPr lang="ru-RU" sz="2400" b="1" dirty="0" smtClean="0">
                <a:solidFill>
                  <a:schemeClr val="bg1"/>
                </a:solidFill>
              </a:rPr>
              <a:t>закрытого*</a:t>
            </a:r>
            <a:r>
              <a:rPr lang="ru-RU" sz="2000" dirty="0" smtClean="0">
                <a:solidFill>
                  <a:schemeClr val="bg1"/>
                </a:solidFill>
              </a:rPr>
              <a:t>   или  </a:t>
            </a:r>
            <a:r>
              <a:rPr lang="ru-RU" sz="2400" b="1" dirty="0" smtClean="0">
                <a:solidFill>
                  <a:schemeClr val="bg1"/>
                </a:solidFill>
              </a:rPr>
              <a:t>открытого**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типа,   организуемое   для  оказания   медико-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санитарной   </a:t>
            </a:r>
            <a:r>
              <a:rPr lang="ru-RU" sz="2000" dirty="0">
                <a:solidFill>
                  <a:schemeClr val="bg1"/>
                </a:solidFill>
              </a:rPr>
              <a:t>помощи </a:t>
            </a:r>
            <a:r>
              <a:rPr lang="ru-RU" sz="2000" dirty="0" smtClean="0">
                <a:solidFill>
                  <a:schemeClr val="bg1"/>
                </a:solidFill>
              </a:rPr>
              <a:t>  рабочим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крупного   промышленного   </a:t>
            </a:r>
            <a:r>
              <a:rPr lang="ru-RU" sz="2000" dirty="0">
                <a:solidFill>
                  <a:schemeClr val="bg1"/>
                </a:solidFill>
              </a:rPr>
              <a:t>предприятия.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2839" y="2915783"/>
            <a:ext cx="2562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*МСЧ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закрытого типа организуются только для рабочих закрепленного одного или нескольких предприятий.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8800" y="2861280"/>
            <a:ext cx="2743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** МСЧ открытого типа оказывают амбулаторно-поликлиническую и стационарную помощь  не только работающим на закреплённых предприятиях,                       но и населения окружающих   территорий.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85" y="1792398"/>
            <a:ext cx="54474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специализированной квалифицированной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своевременной медико-санитарной помощи рабочим при заболеваниях и травмах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осуществление совместно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администрацией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санитарно-гигиенических  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противоэпидемических мероприятий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оздоровлению условий труда, снижению общей заболеваемости, производственного травматизма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профессиональных заболеваний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состоянием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охраны здоровья работающих.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10" y="2330564"/>
            <a:ext cx="615553" cy="23840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МСЧ: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207" y="273156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mri-ct.info.clinics.s3.amazonaws.com/tatn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23" y="4670108"/>
            <a:ext cx="2874277" cy="21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13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В  чём  особенность МСЧ?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693" y="2448245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7292" y="4090495"/>
            <a:ext cx="5968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Цеховой врач-терапевт непосредственно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подчиняется заведующему терапевтическим отделением. Если в МСЧ есть стационар, то действует система чередования в 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работе,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которой год – полтора врач работает в поликлинике, а потом по утвержденному графику на 3 – 4 – 6 месяцев уходит работать в стационар в целях повышения своей квалификации.</a:t>
            </a:r>
            <a:endParaRPr lang="ru-RU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6453" y="519207"/>
            <a:ext cx="851725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фигурой медицинского персонала в МСЧ является цеховой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врач-терапевт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обслуживающий рабочих закрепленного за ним цехового врачебного участка.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589" y="2058000"/>
            <a:ext cx="355306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Участок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организуется                  на определённую численность работников: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обычных отраслей машиностроительной и легкой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промышленности                    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отраслях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тяжелой промышленности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–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4518" y="1986410"/>
            <a:ext cx="5610962" cy="206210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Главной задачей цехового врача – терапевта является оказание медицинской помощи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условиях лечебно-профилактического учреждения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совместно со специалистами этого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учреждения;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месте работы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пациентов.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14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57349" y="1"/>
            <a:ext cx="8834652" cy="107817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  <a:t>Какие  можно  назвать  показатели </a:t>
            </a:r>
            <a:b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</a:br>
            <a: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  <a:t>оценки  деятельности  МСЧ</a:t>
            </a:r>
            <a:r>
              <a:rPr lang="ru-RU" sz="3000" dirty="0" smtClean="0">
                <a:solidFill>
                  <a:srgbClr val="FF0000"/>
                </a:solidFill>
              </a:rPr>
              <a:t>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2803" y="421392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767245"/>
              </p:ext>
            </p:extLst>
          </p:nvPr>
        </p:nvGraphicFramePr>
        <p:xfrm>
          <a:off x="1934661" y="769397"/>
          <a:ext cx="2357454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631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Охват 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медицинскими  осмотрами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19431"/>
              </p:ext>
            </p:extLst>
          </p:nvPr>
        </p:nvGraphicFramePr>
        <p:xfrm>
          <a:off x="4172099" y="1535391"/>
          <a:ext cx="6156176" cy="8983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5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39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осмотренных  лиц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лиц,  подлежащих  осмотру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354275"/>
              </p:ext>
            </p:extLst>
          </p:nvPr>
        </p:nvGraphicFramePr>
        <p:xfrm>
          <a:off x="971600" y="2420888"/>
          <a:ext cx="2573478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Охват  диспансерным наблюдение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815665"/>
              </p:ext>
            </p:extLst>
          </p:nvPr>
        </p:nvGraphicFramePr>
        <p:xfrm>
          <a:off x="3436640" y="2619375"/>
          <a:ext cx="6012160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под  диспансерным  наблюдением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заболеваний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  которых  больные  подлежат  диспансерному  наблюдению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65901"/>
              </p:ext>
            </p:extLst>
          </p:nvPr>
        </p:nvGraphicFramePr>
        <p:xfrm>
          <a:off x="263236" y="4075697"/>
          <a:ext cx="3024336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Своевременность  взятия  под  диспансерное  наблюдение: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10396"/>
              </p:ext>
            </p:extLst>
          </p:nvPr>
        </p:nvGraphicFramePr>
        <p:xfrm>
          <a:off x="2608420" y="4511900"/>
          <a:ext cx="5868144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больных, взятых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под диспансерное  наблюдение в течение  года,   из числа  лиц  с  впервые  установленным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диагнозом  заболевания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 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 впервые  установленным  диагнозом  заболевания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15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57349" y="1"/>
            <a:ext cx="8834652" cy="107817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  <a:t>Какие  можно  назвать  показатели </a:t>
            </a:r>
            <a:b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</a:br>
            <a:r>
              <a:rPr lang="ru-RU" sz="3000" dirty="0" smtClean="0">
                <a:solidFill>
                  <a:srgbClr val="FF0000"/>
                </a:solidFill>
                <a:ea typeface="Times New Roman" panose="02020603050405020304" pitchFamily="18" charset="0"/>
                <a:cs typeface="Raavi"/>
              </a:rPr>
              <a:t>оценки  деятельности  МСЧ</a:t>
            </a:r>
            <a:r>
              <a:rPr lang="ru-RU" sz="3000" dirty="0" smtClean="0">
                <a:solidFill>
                  <a:srgbClr val="FF0000"/>
                </a:solidFill>
              </a:rPr>
              <a:t>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887" y="2886975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483196"/>
              </p:ext>
            </p:extLst>
          </p:nvPr>
        </p:nvGraphicFramePr>
        <p:xfrm>
          <a:off x="929399" y="1783197"/>
          <a:ext cx="3024336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 диспансеризации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73498"/>
              </p:ext>
            </p:extLst>
          </p:nvPr>
        </p:nvGraphicFramePr>
        <p:xfrm>
          <a:off x="3723481" y="1088044"/>
          <a:ext cx="5472608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больных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под    диспансерным  наблюдением  с  выздоровлением  и  улучшением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состояния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  диспансерным  наблюдением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857462"/>
              </p:ext>
            </p:extLst>
          </p:nvPr>
        </p:nvGraphicFramePr>
        <p:xfrm>
          <a:off x="2673129" y="3348640"/>
          <a:ext cx="2581653" cy="1847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226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Перевод на инвалидность            из числа  лиц,  состоящих  по  диспансерным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наблюдением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82638"/>
              </p:ext>
            </p:extLst>
          </p:nvPr>
        </p:nvGraphicFramePr>
        <p:xfrm>
          <a:off x="5131768" y="4265686"/>
          <a:ext cx="5688632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больных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под    диспансерным  наблюдением,  переведенных  на инвалидность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  диспансерным  наблюдением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55594" y="1"/>
            <a:ext cx="10936407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В  чём  особенности организации  сельского  здравоохранения?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2261" y="65214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4134" y="473289"/>
            <a:ext cx="6769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Условно выделяют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этапа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медицинской помощи сельским жителям. 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43" y="1144577"/>
            <a:ext cx="3353161" cy="4124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Первый этап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сельский  врачебный  участок (СВУ), включающие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участковую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больницу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фельдшерско-акушерские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пункты (ФАП),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здравпункты, родильные дома, ясли-сады и др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  этом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сельчане  получают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доврачебную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и первичную 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врачебную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медицинскую помощь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терапевтическую, хирургическую, акушерскую и гинекологическую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 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34236"/>
            <a:ext cx="4258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Численность населения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СВУ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от 5000 до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7000-10000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зависимости от размера территории и плотности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расселения).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501" y="1298378"/>
            <a:ext cx="3889613" cy="35702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Второй этап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районное медицинское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объединение во главе с центральной районной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больницей (ЦРБ),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имеются во всех районных административных территориях. На этом этапе сельские жители получают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специализированную, квалифицированную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медицинскую помощь по основным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её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видам.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2311" y="1575479"/>
            <a:ext cx="3512024" cy="329320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Третий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областной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(РКБ с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поликлиникой, диспансеры, стоматологическая поликлиника, областной центр государственного санэпиднадзора и др.). На этом этапе оказывается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высококвалифицированная медицинская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по всем специальностям. 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2008" y="4863333"/>
            <a:ext cx="533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территории района могут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районные больницы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п.г.т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приближающиеся по мощности и составу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врачей-специалистов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перечню медицинских услуг 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4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17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21831" y="-81935"/>
            <a:ext cx="10202780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задачи  у  фельдшерско-акушерского пункта (ФАП)?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752" y="185085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432" y="502596"/>
            <a:ext cx="6528179" cy="23698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Фельдшерско-акушерский пункт (ФАП)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организуется  в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населенных пунктах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 числом жителей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700 и более при расстоянии до ближайшего медицинского учреждения не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менее 5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км,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удаленности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7 км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ближайшего медицинского учреждения ФАП может быть организован в населенных пунктах с числом жителей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300-500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043" y="1760019"/>
            <a:ext cx="368034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доврачебной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санитарно-оздоровительных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противоэпиде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                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мических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мероприятий;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               заболеваний;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                   заболеваемости   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травматизма;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санитарно-гигиенической культуры населения.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5" y="2548333"/>
            <a:ext cx="800219" cy="33379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задачами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3" y="502596"/>
            <a:ext cx="3480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работают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средних медицинских работника – фельдшер и акушерка или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медсестра, а также санитарка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060" y="2872476"/>
            <a:ext cx="58509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Фельдшер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направляет больных к участковому врачу или же консультирует их с врачом во время приезда последнего на ФАП.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полевых работ фельдшер должен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поле как для оказания лечебной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и проведения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санитарно-профилактической работы.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ФАП обязаны вести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всех беременных женщин и организовать диспансерное наблюдение за ними. В случае патологических отклонений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акушерка направляет беременную женщину                       на приём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врачу.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Работники ФАП систематически проводят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осмотры детей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прививки.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dzbg.ru/files/brak/wvetbnimyh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5" y="3059474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18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6" y="80812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документы ведутся на ФАП 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и какие  показатели его деятельности?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28" y="306836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387" y="1492274"/>
            <a:ext cx="66646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каждого самостоятельного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приёма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родов фельдшер или акушерка в случае рождения живого ребенка должны (при отсутствии врача) выдать родителям «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рождении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(103/у-04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гибели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в течение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1-й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 жизни заполняется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перинатальной смерти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(106-2/у-04). </a:t>
            </a:r>
          </a:p>
          <a:p>
            <a:pPr indent="450215">
              <a:spcAft>
                <a:spcPts val="0"/>
              </a:spcAft>
            </a:pP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 в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 смерти лиц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старших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возрастов -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смерти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(106/у-04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8992" y="1062330"/>
            <a:ext cx="40059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посещений ФАП                       на одного жителя в год;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фельдшера                         на приёме в час;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фельдшера в день;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удельный вес посещений                     на дому;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заболеваемости;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посещений на дому беременных и родильниц;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патронажных посещений на дому к детям до 3 лет;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полнота охвата беременных диспансерным наблюдением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2065" y="880580"/>
            <a:ext cx="553998" cy="54110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 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ФАП: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19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88042" y="1"/>
            <a:ext cx="7603959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 организована  участковая  больница?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2334" y="67701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4020" y="615464"/>
            <a:ext cx="71547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 медицинским учреждением на сельском врачебном участке является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участковая больница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самостоятельная 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сельская врачебная амбулатория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1668" y="1791096"/>
            <a:ext cx="55276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категории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75-100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коек) должны быть специализированные койки по терапии, хирургии, акушерству, педиатрии, инфекционным болезням, туберкулезу;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50-74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коек) должны быть койки по терапии, хирургии,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акушерству, педиатрии, инфекционным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болезням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категории (на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35-49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коек) должны быть койки по терапии для взрослых и детей, хирургии, акушерству, инфекционным болезням;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25-34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коек) должны быть койки по терапии, хирургии, акушерству.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1871875"/>
            <a:ext cx="861774" cy="37808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Различают 4 категории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участковых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98103" y="2132935"/>
            <a:ext cx="47484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численности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обслуживаемого населения и расстояния до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врачи по основным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специальностям: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терапия;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хирургия;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педиатрия;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стоматология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акушерство–гинекология.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564537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ОЗЗ_1.5.</a:t>
            </a:r>
            <a:r>
              <a:rPr lang="ru-RU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Структура системы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4050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20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46948" y="1"/>
            <a:ext cx="954505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 организована  центральная  районная  больница?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0818" y="555254"/>
            <a:ext cx="6273446" cy="26776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Центральная районная больница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(ЦРБ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служит для обращения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сельские жители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самостоятельно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по направлениям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медицинских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 сельского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участка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для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специализированной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медицинской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помощи, функционального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обследования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консультаций у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врачей–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специалистов.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459" y="1538794"/>
            <a:ext cx="47331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лечебной и консультативной помощи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профилактической работы;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организационно-методической работы;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квалификации медицинского персонала районных и участковых больниц и поликлиник;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показателей здоровья и факторов риска, определяющих заболеваемость по определенной специальности.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257" y="2059138"/>
            <a:ext cx="553998" cy="32269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задачи ЦРБ входят: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4846" y="3194257"/>
            <a:ext cx="595155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основными специализированными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отделениями;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поликлинику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ведения консультативных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лечебных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 –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специалистов;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лечебно-диагностические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отделения,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кабинет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скорой и неотложной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помощи и др.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1695" y="3160296"/>
            <a:ext cx="861774" cy="33485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6528" y="216172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21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865" y="537128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950" y="159906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методического руководства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учреждений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качества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лечебно-профилактической работы,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квалификации специалистов,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статистике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оценке здоровья населения,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новых современных форм работы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медицинскому обслуживанию населения.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46948" y="1"/>
            <a:ext cx="954505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В  чём суть </a:t>
            </a:r>
            <a:r>
              <a:rPr lang="ru-RU" sz="3000" dirty="0" err="1" smtClean="0">
                <a:solidFill>
                  <a:srgbClr val="FF0000"/>
                </a:solidFill>
              </a:rPr>
              <a:t>оргметодработы</a:t>
            </a:r>
            <a:r>
              <a:rPr lang="ru-RU" sz="3000" dirty="0" smtClean="0">
                <a:solidFill>
                  <a:srgbClr val="FF0000"/>
                </a:solidFill>
              </a:rPr>
              <a:t> в ЦРБ?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8189" y="600574"/>
            <a:ext cx="656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Важным  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структурным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подразделением  ЦРБ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кабинет.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76" y="1866905"/>
            <a:ext cx="923330" cy="39751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оргметодкабинета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ЦРБ направлена  на: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228" y="1653897"/>
            <a:ext cx="4197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почасовая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врачей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на приёме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дому;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врачей при оказании помощи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дому;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занятость больничной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пребывания больного на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койки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госпитальная летальность;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расхождение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диагнозов и др.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3991" y="1538794"/>
            <a:ext cx="553998" cy="45968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Показателями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работы ЦРБ являются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22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76939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организовано  медицинское  обслуживание  «матери и ребенка»?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408" y="1627856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493" y="858459"/>
            <a:ext cx="56078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– формирование здоровья девочки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будущей матери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подготовка ее к будущему материнству;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этап – лечебно-профилактическая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беременности;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этап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антенатальная охрана плода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сохранение здоровья женщины и ребенка в период беременности                   до родов;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интранатальная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охрана плода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сохранение здоровья женщины и ребенка в период родов;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этап – охрана здоровья новорожденного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послеродовый период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этап – охрана здоровья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до поступления в школу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этап – охрана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 школьника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передача его под наблюдение в подростковую сеть.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6328" y="2067291"/>
            <a:ext cx="1107996" cy="376929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системе охраны материнства и детства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выделить семь этапов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44338" y="884094"/>
            <a:ext cx="800219" cy="54940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лечебно-профилактических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 можно разделить   на   две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группы: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20790" y="970221"/>
            <a:ext cx="31286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7881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оказывающие акушерско-гинекологическую помощь: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0790" y="1579594"/>
            <a:ext cx="42992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дома,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женские консультации, акушерско-гинекологические отделения многопрофильных городских и прочих больниц,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перинатальные центры,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женские консультации и гинекологические кабинеты;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центры планирования семьи и др.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0790" y="4662815"/>
            <a:ext cx="34358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оказывающие помощь детям: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7302" y="4944032"/>
            <a:ext cx="40227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больницы;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городские поликлиники;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 ребенка;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родильные дома;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санатории и др.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23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59242" y="1"/>
            <a:ext cx="9432759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Для   чего  предназначена  женская  консультация?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0986" y="506066"/>
            <a:ext cx="7335238" cy="11387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Женская консультация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ЛПУ,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оказывающее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все   виды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амбулаторной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акушерско-гинекологической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помощи  населению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6225" y="582957"/>
            <a:ext cx="4195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Она может быть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самостоятельным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учреждением или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подразделением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родильного дома, поликлиники или медсанчасти.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77" y="1895912"/>
            <a:ext cx="800219" cy="43788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 консультации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являются: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573" y="1814671"/>
            <a:ext cx="72939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50215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профилактических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 на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предупреждение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осложнений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беременности, родов, послеродового периода,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гинекологических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заболеваний, формирование у женщин ЗОЖ.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акушерско-гинекологической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населению;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7645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по контрацепции и профилактике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абортов;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практику современных достижений по диагностике и лечению патологии беременности, заболеваний родильниц и гинекологических болезней,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снижению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недонашиваемости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беременности, материнской и перинатальной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смертности;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7645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санитарно-просветительной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9017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социально-правовой помощи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женщинам;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преемственности в обследовании и лечении беременных, родильниц и гинекологических больных с акушерско-гинекологическими стационарами и другими ЛПУ.</a:t>
            </a:r>
            <a:endParaRPr lang="ru-RU" sz="17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9042" y="1075452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5151" y="2249104"/>
            <a:ext cx="3679709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Медицинскую помощь на акушерском участке оказывают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акушер-гинеколог и 1 акушерка (принимающих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7000-8000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здоровых женщин, беременных и гинекологических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год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8851" y="4644111"/>
            <a:ext cx="3646008" cy="20313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нагрузки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акушера-гинеколога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амбулаторном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приёме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минут 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одного пациента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женщин в час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24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63337" y="1"/>
            <a:ext cx="10028664" cy="87805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Какая  структура  женской консультации 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и какие разделы  работы участкового акушер-гинеколога?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634" y="861236"/>
            <a:ext cx="42000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регистратура;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приёма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беременных, родильниц, гинекологических больных, здоровых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психопрофилактической подготовки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родам;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манипуляционная;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физиотерапевтический кабинет;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(главного врача,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старшей медсестры).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социально-правовой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терапевтом, венерологом, стоматологом.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36" y="1538794"/>
            <a:ext cx="461665" cy="44003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женской консультации входят: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4901" y="4740300"/>
            <a:ext cx="3959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консультации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8 участков и более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организуются: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8958" y="1685538"/>
            <a:ext cx="738664" cy="39515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Участковый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гинеколог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выполняет: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5928" y="1383784"/>
            <a:ext cx="66316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(раннее – до 3-х месяцев) взятие беременных под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состоянием        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 беременных женщин, обследование, определение группы риска, организация лечения соматических заболеваний;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документации на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дородового патронажа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труда беременных;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срока родов и своевременное предоставление беременным дородового отпуска;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своевременного (при необходимости) квалифицированного лечения;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психопрофилактическая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родам;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проведение занятий  в «школах матерей».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0057" y="946254"/>
            <a:ext cx="38994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Диспансеризация беременных: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7257" y="2143032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25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2980" y="491128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6923" y="290907"/>
            <a:ext cx="1046440" cy="581505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Участковый акушер – гинеколог выполняет: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7527" y="4865678"/>
            <a:ext cx="453397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абортов.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по формированию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ОЖ.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  <a:tabLst>
                <a:tab pos="67881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 и отчетность.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8618" y="290907"/>
            <a:ext cx="53209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Наблюдение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оздоровление и восстановительное лечение родильниц.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3932" y="1125997"/>
            <a:ext cx="416873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Гинекологическая помощь: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2180" y="1457585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гинекологических больных;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проведение обследования и лечения женщин с гинекологическими заболеваниями;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своевременная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госпитализация женщин, нуждающихся в стационарном лечении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экспертиза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трудоспособности при гинекологических заболеваниях;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диспансерное наблюдение за гинекологическими больными.</a:t>
            </a:r>
          </a:p>
        </p:txBody>
      </p:sp>
      <p:pic>
        <p:nvPicPr>
          <p:cNvPr id="7170" name="Picture 2" descr="https://www.epochtimes.ru/eet-content/uploads/2015/10/woman-35614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1834"/>
            <a:ext cx="3987497" cy="431960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26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49179" y="1"/>
            <a:ext cx="11742822" cy="526811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Учётные  документы  и  показатели  женской  консультации?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628" y="567594"/>
            <a:ext cx="53982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карта амбулаторного больного»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(025/у);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прерывания беременности»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(003-1/у);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«Врачебное свидетельство о переводе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беременной  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другую работу»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(084/у);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Контрольная карта диспансерного наблюдения»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(030/у);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диспансеризации»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(131/у);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«Индивидуальная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беременной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и родильницы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(111/у);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«Обменная карта родильного дома, родильного отделения больницы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(113/у);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«Дневник работы среднего медицинского персонала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записи родовспоможений на дому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санитарно-просветительской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6719" y="2319969"/>
            <a:ext cx="800219" cy="28162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Учётные документы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консультации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4461" y="1225548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3336" y="1997586"/>
            <a:ext cx="738664" cy="32515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  деятельности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женской консультации: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488" y="735440"/>
            <a:ext cx="5962774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беременных женщин, поступивших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консультации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беременности до 12 недель;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беременной до родов;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 разу не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посетивших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время беременности;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процент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своевременных родов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у которых беременность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закончилась абортами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обследования беременных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резус-принадлежность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материнская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смертность;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поводу                       заболевания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впервые  в жизни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установленным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диагнозом;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больных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осмотрах;</a:t>
            </a:r>
          </a:p>
          <a:p>
            <a:pPr marL="285750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абортов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др.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27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20126" y="1"/>
            <a:ext cx="7571875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В  чём  заключаются  функции  роддома?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63" y="3476258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4266" y="518417"/>
            <a:ext cx="835793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Родильный дом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медицинское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учреждение,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оказывающее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стационарную акушерско-гинекологическую помощь.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700" y="3245832"/>
            <a:ext cx="493412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приёмно-пропускной блок;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физиологическое акушерское отделение;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(палаты) патологии беременности;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отделения для новорожденных в составе физиологического и обсервационного акушерских отделений;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обсервационное акушерское отделение;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гинекологическое отделение.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168" y="3048824"/>
            <a:ext cx="461665" cy="34510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Роддом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6456" y="3145383"/>
            <a:ext cx="41737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патологии беременности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2388" y="3514714"/>
            <a:ext cx="265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 на 15 коек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6456" y="4244145"/>
            <a:ext cx="17075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Родовой блок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02905" y="4078888"/>
            <a:ext cx="4555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предродовая палата - 10-12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от общего количества коек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1431" y="4934574"/>
            <a:ext cx="5117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послеродовых палатах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кровати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женщин, перенесших операции,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больных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родильниц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4-6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кроватей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для физиологически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протекающим послеродовым периодом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otzyvy-o-roddomah.ru/images/photos/medium/map110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69" y="549791"/>
            <a:ext cx="2443731" cy="28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36" y="1391175"/>
            <a:ext cx="1014359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Задачей роддома является оказание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квалифицированной стационарной помощи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женщинам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период беременности, родов и послеродовом периоде,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при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заболеваниях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квалифицированной медицинской помощи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уход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новорожденными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период пребывания их в роддоме.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28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24463" y="1"/>
            <a:ext cx="8967538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Какая  имеется  </a:t>
            </a:r>
            <a:r>
              <a:rPr lang="ru-RU" sz="3000" b="1" dirty="0" smtClean="0">
                <a:solidFill>
                  <a:srgbClr val="FF0000"/>
                </a:solidFill>
              </a:rPr>
              <a:t>учётная  документация  </a:t>
            </a:r>
            <a:r>
              <a:rPr lang="ru-RU" sz="3000" dirty="0" smtClean="0">
                <a:solidFill>
                  <a:srgbClr val="FF0000"/>
                </a:solidFill>
              </a:rPr>
              <a:t>в роддоме?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37" y="600574"/>
            <a:ext cx="62017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учёта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приёма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и отказов в госпитализации» (001/у).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учёта приёма беременных, рожениц и родильниц» 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(002/у)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«Медицинская карта стационарного больного» (003/у).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Температурный лист»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(004/у)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 регистрации переливания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(005/у).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учёта сбора ретроплацентарной крови»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(006/у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записи оперативных вмешательств в стационаре»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(008/у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 регистрации переливания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трансфузионных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(009/у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записи родов в стационаре»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(010/у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 основных показателей состояния больного, находившегося в  отделении (палате) реанимации и интенсивной терапии»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(011/у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на патолого-анатомическое исследование»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014/у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9137" y="552671"/>
            <a:ext cx="58393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«Извещение на ребёнка с врождёнными пороками развития» (025-11/у).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«Направление на консультацию и во вспомогательные кабинеты» (028/у).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учёта процедур» (029/у).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 лечащегося в кабинете лечебной физкультуры» (042/у).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Статистическая карта выбывшего из стационара» (форма № 066/у).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 родов»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(096/у).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 развития новорожденного»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(097/у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первичной и реанимационной помощи новорожденному в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родильном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зале»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(097-1/у).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отделения (палаты) для новорожденного»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(102/у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рождении»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(103/у).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«Медицинское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смерти»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(106/у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Медицинское свидетельство о перинатальной смерти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(106-2/у).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Обменная карта родильного дома, родильного отделения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больницы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(113/у).</a:t>
            </a:r>
          </a:p>
        </p:txBody>
      </p:sp>
    </p:spTree>
    <p:extLst>
      <p:ext uri="{BB962C8B-B14F-4D97-AF65-F5344CB8AC3E}">
        <p14:creationId xmlns:p14="http://schemas.microsoft.com/office/powerpoint/2010/main" val="23800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29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31368" y="1"/>
            <a:ext cx="7860633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показатели  деятельности  роддома?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465" y="2732961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6635" y="2153225"/>
            <a:ext cx="627848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летальности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беременных, рожениц и родильниц;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перинатальной смертности; уровню заболеваемости новорожденных;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нормальных родов;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осложнений в родах; частоте послеродовых заболеваний;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обоснованности акушерских пособий и операций;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проценту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женщин, родивших вне родильного учреждения;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доле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родов, проведенных с обезболиванием и др.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220" y="1679433"/>
            <a:ext cx="738664" cy="37538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родильного дома оценивают  по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0603" y="874411"/>
            <a:ext cx="58950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общим показателям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стационара: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2661" y="1259978"/>
            <a:ext cx="5536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среднегодовая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занятость койки,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пребывания на койке,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койки);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9680" y="526952"/>
            <a:ext cx="42756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акушерская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койка должна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работать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менее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дней в году,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330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Средняя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пребывания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отделении патологии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беременных составляет                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12-18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дней,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послеродовом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физиологическом                              отделении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8-9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дней.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акушерской койки составляет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30-35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гинекологической –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12-15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средней длительности пребывания на койке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20-25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дней.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97065" y="2103092"/>
            <a:ext cx="615553" cy="28872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нормативам: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63337" y="110837"/>
            <a:ext cx="10028663" cy="140101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Экзаменационные   вопросы   по   дисциплине  «Общественное  здоровье  и  здравоохранению»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(15  из 67)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(структура системы здравоохранения)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978" y="1511856"/>
            <a:ext cx="119287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Структура системы министерства здравоохранения РТ (территориальной системы здравоохранения); структура и основные функции МЗ РТ; коллегия министерства здравоохранения: её состав и основные задачи.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областной (краевой, республиканской) больнице: задачи больницы, структура, задачи консультативной поликлиники больницы, функции организационно-методического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отдела.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медико-санитарной части (МСЧ): определение понятия «МСЧ», задачи МСЧ, структура, основная учётно-отчётная документация,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центральной районной больнице (ЦРБ): задачи ЦРБ, структура, функции организационно-методического отдела (кабинета), показатели оценки деятельности ЦРБ.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Этапы оказания медицинской помощи в системе охраны материнства и детства. Перечень медицинских организаций, реализующих задачи на всех этапах системы охраны материнства и детства.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</p:txBody>
      </p:sp>
    </p:spTree>
    <p:extLst>
      <p:ext uri="{BB962C8B-B14F-4D97-AF65-F5344CB8AC3E}">
        <p14:creationId xmlns:p14="http://schemas.microsoft.com/office/powerpoint/2010/main" val="4001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30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336884" y="1"/>
            <a:ext cx="12528885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Для  чего  скорая  и  неотложная  медицинская  помощь?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5991" y="582951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8687" y="684963"/>
            <a:ext cx="5740681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Скорая медицинская помощь (СМП)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оказывается сотрудниками станции СМП. 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7558" y="1538794"/>
            <a:ext cx="609600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Неотложная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медицинская помощь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оказывается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сотрудниками амбулаторно-поликлинических учреждений.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3369" y="27829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Неотложная помощь –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система экстренной медицинской помощи, оказываемой больным при внезапных острых и обострении хронических заболеваний в местах проживания.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1506281"/>
            <a:ext cx="54156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Станция СМП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самостоятельное учреждение при численности обслуживаемого населения свыше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тыс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человек. При меньшей численности обслуживаемого населения станции СМП являются структурными подразделениями других ЛПУ (больниц, поликлиник),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31" y="4015834"/>
            <a:ext cx="849932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экстренной медицинской помощи (в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специализированной) пострадавшим и больным в кратчайшие сроки на месте происшествия и при транспортировке;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максимально быстрая транспортировка больных и пострадавших, а также рожениц в лечебно-профилактические учреждения (в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 заявкам ЛПУ);.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причин, вызывающих необходимость оказания СМП, и их устранение.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3" y="4553267"/>
            <a:ext cx="492443" cy="167398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СМП: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www.privpravda.ru/wp-content/uploads/2016/04/P1070546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58" y="3812638"/>
            <a:ext cx="3204385" cy="24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31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Какая  структура станции СМП?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5874" y="264818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379" y="1744930"/>
            <a:ext cx="30159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оперативный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отдел госпитализации;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транспортный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технический отдел (АХЧ, связь, вычислительная техника);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бухгалтерия;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плановый отдел;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anose="05050102010706020507" pitchFamily="18" charset="2"/>
              <a:buChar char="-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 кадров.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618" y="1858172"/>
            <a:ext cx="461665" cy="33945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состав станции СМП входят: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2111" y="181155"/>
            <a:ext cx="458710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Основным структурным подразделением СМП является выездные бригады</a:t>
            </a: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линейные;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специализированная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(вкл. </a:t>
            </a:r>
            <a:r>
              <a:rPr lang="ru-RU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врача, фельдшера и </a:t>
            </a:r>
            <a:r>
              <a:rPr lang="ru-RU" dirty="0" smtClean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санитара).</a:t>
            </a:r>
            <a:endParaRPr lang="ru-RU" sz="3200" dirty="0">
              <a:effectLst/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6487" y="3479738"/>
            <a:ext cx="738664" cy="28617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Функциями оперативного отдела являются: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3439" y="1744930"/>
            <a:ext cx="331312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прием вызовов;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передача вызовов на исполнение;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оперативное управление выездными бригадами;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 информацией с подстанциями;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взаимодействие с дежурными службами города (сельской местности) – полиции, ГИБДД, пожарной охраной, МЧС и т.д.;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о чрезвычайных ситуациях инстанций, определенных государственными органами управления здравоохранением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7036" y="548580"/>
            <a:ext cx="42351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сбор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статистической информации 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работы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плана работы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передового опыты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службы скорой помощи в Российской Федерации и зарубежных странах и разработку методических рекомендаций по совершенствованию оперативно-диагностической и лечебной работы;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выработку предложений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руководству станции по совершенствованию службы СМП;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мероприятий по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квалификации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медицинского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письмами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заявлениями граждан, составление проектов ответов, учет и отчетность;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688340" algn="l"/>
              </a:tabLs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организацию научно-практических конференций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скорой медицинской помощи.</a:t>
            </a:r>
            <a:endParaRPr lang="ru-RU" sz="17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2153" y="586723"/>
            <a:ext cx="461665" cy="58692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отдел  осуществляет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32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98324" y="0"/>
            <a:ext cx="11493676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существуют  учётная документация  и показатели СМП?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324" y="411334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" y="1997586"/>
            <a:ext cx="461665" cy="41274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Учётная документация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СМП: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071" y="1950128"/>
            <a:ext cx="34650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записи вызовов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(109/у)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Карта вызова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(110/у);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Сопроводительный лист станции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(114/у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Дневник работы станции скорой медицинской помощи»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(115/у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2997" y="523872"/>
            <a:ext cx="76603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бригад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(среднесуточное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оказанием медицинской помощи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 по поводу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внезапных заболеваний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(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 разным нозологическим формам) и несчастных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случаев;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вызовов, переданных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амбулаторно-поликлиническое учреждение для оказания неотложной помощи (и наоборот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направлений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госпитализацию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выезда бригады от момента приема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вызова;.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летальных исходов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прибытия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присутствии бригады и количество повторных вызовов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исходы;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случаев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расхождения диагнозов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СМП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приемного покоя принявшего больного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8002" y="998793"/>
            <a:ext cx="553998" cy="49859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станции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СМП: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33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63337" y="-39910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Для  чего  предназначены  санатории?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715" y="769397"/>
            <a:ext cx="6125028" cy="47705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-180000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лечебно-профилактическое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учреждение, предназначенное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больных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преимущественно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природными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лечебными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факторами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минеральные источники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indent="-180000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лечебные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грязи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целебный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климат,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-180000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морское купание и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в сочетании  с  физиотерапией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лечебной физкультурой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лечебным питанием</a:t>
            </a:r>
          </a:p>
          <a:p>
            <a:pPr indent="-180000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при  обязательном  соблюдении </a:t>
            </a: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установленного  режима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обеспечивающего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полноценное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000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лечение  и  отдых  больных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343" y="3058891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440718"/>
            <a:ext cx="4585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санатория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лечение             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заболеваний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3028" y="462137"/>
            <a:ext cx="57502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Квалифицированное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обследование и лечение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методами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комплексной терапии с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использованием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природных лечебных факторов.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санитарно-гигиенических и противоэпидемических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Научно-практическая работа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целью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теории и практики курортного дела.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ближайших и отдаленных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санаторно-курортного лечения больных.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культурно-массового и бытового обслуживания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Систематическое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специальных знаний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деловой квалификации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78815" algn="l"/>
              </a:tabLst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 опытом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работы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новыми формами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обслуживания больных.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9030" y="500311"/>
            <a:ext cx="553998" cy="476457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Задачами  санатория  являются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4" name="Picture 4" descr="http://profkamaz.ru/wp-content/uploads/2018/09/rR_pGscWVKk-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39" y="4683890"/>
            <a:ext cx="5291619" cy="21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34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411" y="256408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971" y="825145"/>
            <a:ext cx="5125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кровообращения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пищеварения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нервной системы;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движения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 дыхания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нетуберкулезного характера;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гинекологических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заболеваний;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обмена веществ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-28575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почек и мочевыводящих путей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271" y="1126530"/>
            <a:ext cx="461665" cy="42139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Специализация   санаториев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7548" y="475375"/>
            <a:ext cx="3853130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костным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активными формами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затихающими формами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реконвалесцентов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туберкулёзного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менингита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ревматизмом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больных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желудочно-кишечными заболеваниями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последствиями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полиомиелита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страдающих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психоневростенией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страдающих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рахитом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общетерапевтические.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70678" y="1084608"/>
            <a:ext cx="461665" cy="480561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Медицинские профили детских санаториев:</a:t>
            </a:r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35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008" y="165227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1905" y="2994385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 записи приема больных в санаторий»;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лаборатории»;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записи рентгеновских и электрокардиографических исследований»;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записи консультаций»;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«Книга регистрации больных, которым по характеру заболевания противопоказано лечение в данном санатории»;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«Тетрадь записи врачебных назначений».</a:t>
            </a:r>
            <a:endParaRPr lang="ru-RU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4983" y="577277"/>
            <a:ext cx="461665" cy="38709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"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УЧЁТНЫЕ  документы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санатория: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0648" y="998793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Санаторно-курортная карта»;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кабинета лечебной физкультуры»;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зубоврачебного кабинета»;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78815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«Карта физиотерапевтического отделения» и др.;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1838" y="584731"/>
            <a:ext cx="52188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7881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документы (на больных):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0648" y="2625053"/>
            <a:ext cx="34570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8815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КОНТИНГЕНТЫЕ документы: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525" y="1915505"/>
            <a:ext cx="553998" cy="287880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делятся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8619" y="2298344"/>
            <a:ext cx="4345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МНОГОПРОФИЛЬНЫЕ –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несколькими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отделениями, предназначенные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больных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различными заболеваниями.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971" y="895105"/>
            <a:ext cx="3559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ОДНОПРОФИЛЬНЫЕ,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предназначенные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лечения больных с однородными заболеваниями,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684" y="1526503"/>
            <a:ext cx="461665" cy="1419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 профилю: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5919" y="3948174"/>
            <a:ext cx="738664" cy="2219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срокам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1622" y="4342682"/>
            <a:ext cx="39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течение всего года (круглогодовые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31622" y="5235020"/>
            <a:ext cx="331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летнее время (сезонные).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36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Что  такое санаторий-профилакторий?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5027" y="75463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086" y="935757"/>
            <a:ext cx="6096000" cy="26161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САНАТОРИЙ-ПРОФИЛАКТОРИЙ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является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лечебно-профилактическим учреждением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санаторного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типа, предназначенным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для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проведения лечебной  и оздоровительной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работы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среди рабочих и служащих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предприятий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учреждений, организаций,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совхозов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колхозников в основном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без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отрыва от их трудовой деятельности.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70" y="3630553"/>
            <a:ext cx="68362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Санаторий-профилакторий организуется в помещениях, представленных и оборудованных администрацией соответствующего предприятия или учреждения.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должны отвечать санитарным требованиям и  обеспечиваться необходимым хозяйственным оборудованием и коммунальными услугами. В санатории-профилактории, кроме спальных помещений, должны быть кабинеты врачей, комнаты для лечебных процедур, столовая, душевые, умывальные и другие необходимые помещения.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3599" y="812646"/>
            <a:ext cx="47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Расходы на питание, лечение, культурно-бытовое обслуживание отдыхающих и заработную плату административно-хозяйственного и медицинского персонала санатория-профилактория в соответствии с утверждённым штатным расписанием производятся за счёт средств государственного социального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страхования.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0343" y="3887040"/>
            <a:ext cx="452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Штаты санатория-профилактория устанавливаются в соответствии со штатными нормативами.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необходимых случаях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штаты можно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перераспределять в пределах общей численности и установленного фонда заработной платы.</a:t>
            </a:r>
          </a:p>
        </p:txBody>
      </p:sp>
    </p:spTree>
    <p:extLst>
      <p:ext uri="{BB962C8B-B14F-4D97-AF65-F5344CB8AC3E}">
        <p14:creationId xmlns:p14="http://schemas.microsoft.com/office/powerpoint/2010/main" val="928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37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Что  такое «хоспис»?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920" y="135798"/>
            <a:ext cx="5080000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дом сестринского ухода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оказывающий помощь смертельно или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длительно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болеющим людям.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922" y="3536115"/>
            <a:ext cx="3894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хосписа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создать хорошие условия для больного и оказать поддержку его семье.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Помещение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хоспис становится целесообразным, если врач, больной и его семья приходят к выводу о неэффективности дальнейшего лечения, когда длительно болеющим требуется лишь квалифицированный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уход.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34900" y="611231"/>
            <a:ext cx="4069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 предназначен для проведения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симптоматического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лечения больных в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терминаль-ных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стадиях и длительно болеющих, организации больным квалифицированного ухода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социально-психологи-ческой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больным и их родственникам.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283" y="4022168"/>
            <a:ext cx="7624668" cy="1400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2"/>
            </a:pPr>
            <a:r>
              <a:rPr lang="ru-RU" sz="17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Обслуживание </a:t>
            </a:r>
            <a:r>
              <a:rPr lang="ru-RU" sz="17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больного в стационаре</a:t>
            </a:r>
            <a:r>
              <a:rPr lang="ru-RU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следующие цели: борьба с симптомами (облегчение состояния) и предоставление семье больного временного отдыха. Больному предоставляется место в больнице, приюте или другом заведении, осуществляющем программу хосписа, сестринского ухода.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618" y="1997586"/>
            <a:ext cx="461665" cy="38856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хосписа включает: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8298" y="542847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283" y="1252796"/>
            <a:ext cx="6852384" cy="2708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7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Обслуживание больного на дому</a:t>
            </a:r>
            <a:r>
              <a:rPr lang="ru-RU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медицинская сестра и социальный работник осуществляют первоначальную оценку потребностей больного и его семьи. При согласии семьи составляется план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 персоналом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хосписа.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Затем проводится </a:t>
            </a:r>
            <a:r>
              <a:rPr lang="ru-RU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семьи мероприятиям по уходу за больным, после чего сосредоточивает свои усилия на психологических, духовных, финансовых и других проблемах пациента. На любом этапе реализации программы семья больного имеет ежедневный круглосуточный доступ к персоналу хосписа.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3283" y="5509625"/>
            <a:ext cx="72879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ru-RU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Психологическая 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семье больного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беседы,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и групповые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занятия и т.п.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8255"/>
          </a:xfrm>
        </p:spPr>
        <p:txBody>
          <a:bodyPr/>
          <a:lstStyle/>
          <a:p>
            <a:pPr algn="ctr"/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76134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38</a:t>
            </a:fld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3396080" y="1103944"/>
            <a:ext cx="5390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Общественное здоровье и здравоохранение (Электронный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ресурс): учебник / Медик В. А., Юрьев В. К. - 2-е изд.,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испр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 доп. - М.: ГЭОТАР-Медиа, 2016.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://www.studmedlib.ru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book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/ISBN9785970437100.html;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803" y="2756961"/>
            <a:ext cx="5282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и здравоохранение, экономика здравоохранения в 2 т., Т. 1 (Электронный ресурс): учебник / под ред. В. З. Кучеренко. - М.: ГЭОТАР-Медиа, 2013. – 688 с.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http://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www.studmedlib.ru/book/ISBN9785970424148.html;</a:t>
            </a:r>
            <a:endParaRPr lang="ru-RU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10" name="Picture 6" descr="https://snoska.ru/images/covers/19/43/19433c20-e78d-52eb-82e7-a1a27d8c3b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8" y="1454294"/>
            <a:ext cx="314820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9802" y="4714780"/>
            <a:ext cx="528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здравоохранение, экономика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 в 2 т., Т. 2 (Электронный ресурс) / под ред. В.З. Кучеренко - М.: ГЭОТАР-Медиа, 2013. – 160 с.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newbookshop.ru/pictures/1020212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87520"/>
            <a:ext cx="3084930" cy="45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39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164" y="5694218"/>
            <a:ext cx="526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E-mail: glushakow67@mail.ru</a:t>
            </a:r>
            <a:endParaRPr lang="ru-RU" sz="3200" b="1" dirty="0"/>
          </a:p>
        </p:txBody>
      </p:sp>
      <p:pic>
        <p:nvPicPr>
          <p:cNvPr id="7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0" y="289932"/>
            <a:ext cx="7597699" cy="54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</a:rPr>
              <a:t>Спасибо  за  внимание!</a:t>
            </a:r>
            <a:endParaRPr lang="ru-RU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0" y="110837"/>
            <a:ext cx="8188037" cy="140101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Экзаменационные   вопросы   по   дисциплине  «Общественное  здоровье  и  здравоохранению»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(структура системы здравоохранения)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236" y="1538794"/>
            <a:ext cx="11814629" cy="472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Этапы оказания медицинской помощи сельским жителям; виды учреждений, оказывающих медицинскую помощь на каждом этапе.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Структура и основные задачи сельской участковой больницы.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доврачебной медицинской помощи на ФАП: задачи ФАП, основные разделы работы фельдшера (акушерки) и их характеристика, учётно-отчётная документация ФАП,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Организации медицинской помощи на станции скорой медицинской помощи (ССМП): определение понятия «скорая медицинская помощь», основные задачи ССМП, структурные подразделения ССМП и их функции, виды бригад СМП, основная учётно-отчётная документация, показатели оценки деятельности.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6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женской консультации: определение понятия «женская консультация», основные задачи, принципы работы, структура, разделы работы участкового врача-акушера-гинеколога и акушерки, основная учётно-отчётная документация женской консультации,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</p:txBody>
      </p:sp>
    </p:spTree>
    <p:extLst>
      <p:ext uri="{BB962C8B-B14F-4D97-AF65-F5344CB8AC3E}">
        <p14:creationId xmlns:p14="http://schemas.microsoft.com/office/powerpoint/2010/main" val="1762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83650" y="29731"/>
            <a:ext cx="8188037" cy="140101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Экзаменационные   вопросы   по   дисциплине  «Общественное  здоровье  и  здравоохранению»</a:t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(структура системы здравоохранения)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485" y="1511856"/>
            <a:ext cx="116985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родильном доме: определение понятия «родильный дом», основные задачи, структурные подразделения и их функциональное назначение, основная учётно-отчётная документация,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деятельности санаторно-курортной службы: современное состояние.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санатории: определение понятия «санаторий»; цель и задачи; классификация санаториев по профилю, специализации и возрастным признакам; структура; основная учётно-отчётная документация,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медицинской помощи в санатории-профилактории: определение понятия «санаторий-профилакторий», цель и задачи, структура, основная учётно-отчётная документация, показатели оценки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Raavi"/>
              </a:rPr>
              <a:t>Организация медико-социальной помощи в хосписе: определение понятия «хоспис», цель и задачи хосписа, структура, виды оказываемых услуг, роль медицинской сестры в деятельности хосписа.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Raavi"/>
            </a:endParaRPr>
          </a:p>
        </p:txBody>
      </p:sp>
    </p:spTree>
    <p:extLst>
      <p:ext uri="{BB962C8B-B14F-4D97-AF65-F5344CB8AC3E}">
        <p14:creationId xmlns:p14="http://schemas.microsoft.com/office/powerpoint/2010/main" val="1352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48000" y="-112890"/>
            <a:ext cx="6497782" cy="623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Вопросы   текущей   лекции: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3670" y="424684"/>
            <a:ext cx="43302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Arial" panose="020B0604020202020204" pitchFamily="34" charset="0"/>
              </a:rPr>
              <a:t>В чём  заключаются  функции  Минздрава?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65179" y="734140"/>
            <a:ext cx="3936211" cy="4020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  выглядит  структура  Минздрава?</a:t>
            </a:r>
            <a:endParaRPr lang="ru-RU" sz="1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31632" y="1120097"/>
            <a:ext cx="4092825" cy="361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Для  чего  нужна  коллегия  Минздрава?</a:t>
            </a:r>
            <a:endParaRPr lang="ru-RU" sz="18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75014" y="1700569"/>
            <a:ext cx="8231807" cy="322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 чём заключаются задачи консультативной  поликлиники  и </a:t>
            </a:r>
            <a:r>
              <a:rPr lang="ru-RU" sz="1800" dirty="0" err="1" smtClean="0"/>
              <a:t>оргметодотдела</a:t>
            </a:r>
            <a:r>
              <a:rPr lang="ru-RU" sz="1800" dirty="0" smtClean="0"/>
              <a:t> РКБ?</a:t>
            </a:r>
            <a:endParaRPr lang="ru-RU" sz="18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25889" y="1375471"/>
            <a:ext cx="3631958" cy="3128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Какие  функции  и  структура  РКБ?</a:t>
            </a:r>
            <a:endParaRPr lang="ru-RU" sz="18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653386" y="1946509"/>
            <a:ext cx="3285177" cy="392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Что такое медсанчасть (МСЧ)?</a:t>
            </a:r>
            <a:endParaRPr lang="ru-RU" sz="1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63236" y="2575119"/>
            <a:ext cx="5656301" cy="3937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Какие   можно  назвать  показатели  деятельности МСЧ?</a:t>
            </a:r>
            <a:endParaRPr lang="ru-RU" sz="1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35001" y="3401271"/>
            <a:ext cx="5325167" cy="405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Какие  задачи  у  фельдшерско-акушерского  пункта?</a:t>
            </a:r>
            <a:endParaRPr lang="ru-RU" sz="1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2079" y="2200549"/>
            <a:ext cx="2746296" cy="409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 чём  особенность МСЧ?</a:t>
            </a:r>
            <a:endParaRPr lang="ru-RU" sz="1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427410" y="2915973"/>
            <a:ext cx="6511718" cy="4057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 чём  особенности  организации  сельского  здравоохранения?</a:t>
            </a:r>
            <a:endParaRPr lang="ru-RU" sz="1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20128" y="3735941"/>
            <a:ext cx="7170820" cy="407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Какие  документы  ведут на ФАП и какие показатели  его деятельности?</a:t>
            </a:r>
            <a:endParaRPr lang="ru-RU" sz="1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65092" y="4127591"/>
            <a:ext cx="4455036" cy="392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  организована  участковая  больница?</a:t>
            </a:r>
            <a:endParaRPr lang="ru-RU" sz="1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451784" y="4326142"/>
            <a:ext cx="6172674" cy="3925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  организована  центральная  районная  больница (ЦРБ)?</a:t>
            </a:r>
            <a:endParaRPr lang="ru-RU" sz="1800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384699" y="4718663"/>
            <a:ext cx="3737996" cy="409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 чём  суть  </a:t>
            </a:r>
            <a:r>
              <a:rPr lang="ru-RU" sz="1800" dirty="0" err="1" smtClean="0"/>
              <a:t>оргметодработы</a:t>
            </a:r>
            <a:r>
              <a:rPr lang="ru-RU" sz="1800" dirty="0" smtClean="0"/>
              <a:t> в ЦРБ?</a:t>
            </a:r>
            <a:endParaRPr lang="ru-RU" sz="1800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75014" y="5045978"/>
            <a:ext cx="7326376" cy="405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  организовано  медицинское  обслуживание «матери  и  ребенка»?</a:t>
            </a:r>
            <a:endParaRPr lang="ru-RU" sz="18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261512" y="5353502"/>
            <a:ext cx="5362945" cy="392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Для  чего  предназначена  женская  консультация?</a:t>
            </a:r>
            <a:endParaRPr lang="ru-RU" sz="1800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89107" y="5711510"/>
            <a:ext cx="4272406" cy="438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 чём  заключаются  функции роддома?</a:t>
            </a:r>
            <a:endParaRPr lang="ru-RU" sz="1800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059596" y="5864602"/>
            <a:ext cx="4957050" cy="409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Для  чего  скорая и неотложная  медпомощь?</a:t>
            </a:r>
            <a:endParaRPr lang="ru-RU" sz="1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307101" y="6229759"/>
            <a:ext cx="5884899" cy="413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Для  чего санатории, санатории-профилактории, хосписы?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554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7</a:t>
            </a:fld>
            <a:endParaRPr lang="ru-RU" sz="160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43086" y="1"/>
            <a:ext cx="8548915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В  чём  заключаются  функции  Минздрава?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433" y="498131"/>
            <a:ext cx="3091946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/>
              </a:rPr>
              <a:t>МИНИСТЕРСТВО ЗДРАВООХРАНЕНИЯ (Минздрав) проводит </a:t>
            </a:r>
            <a:r>
              <a:rPr lang="ru-RU" dirty="0">
                <a:latin typeface="roboto"/>
              </a:rPr>
              <a:t>государственную политику в сфере здравоохранения, включая вопросы организации медицинской профилактики, в том числе инфекционных заболеваний и СПИДа, медицинской помощи и медицинской реабилитации, фармацевтической деятельности.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44071" y="80106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7752" y="541771"/>
            <a:ext cx="42711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участие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в выработке и реализации государственной политики в области охраны здоровья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населения;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нормативно-правовое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регулирование в сфере государственного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здравоохранения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и фармацевтической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деятельности;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организация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системы профилактических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мероприятий;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организация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медицинской помощи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населению;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организация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проведения медицинской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реабилитации: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охрана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здоровья матери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ребенка;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оказание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специализированных видов медицинской помощи.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9213" y="711769"/>
            <a:ext cx="923330" cy="35676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"/>
              </a:rPr>
              <a:t>ЗАДАЧАМИ   </a:t>
            </a:r>
            <a:r>
              <a:rPr lang="ru-RU" sz="2400" dirty="0" err="1" smtClean="0">
                <a:solidFill>
                  <a:schemeClr val="bg1"/>
                </a:solidFill>
                <a:latin typeface="roboto"/>
              </a:rPr>
              <a:t>минздрава</a:t>
            </a:r>
            <a:endParaRPr lang="ru-RU" sz="2400" dirty="0" smtClean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roboto"/>
              </a:rPr>
              <a:t>являются: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08926" y="2057407"/>
            <a:ext cx="461665" cy="385342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/>
              </a:rPr>
              <a:t>МИССИЯ </a:t>
            </a:r>
            <a:r>
              <a:rPr lang="ru-RU" dirty="0" smtClean="0">
                <a:solidFill>
                  <a:schemeClr val="bg1"/>
                </a:solidFill>
                <a:latin typeface="roboto"/>
              </a:rPr>
              <a:t>Минздрава заключается</a:t>
            </a:r>
            <a:r>
              <a:rPr lang="ru-RU" dirty="0">
                <a:solidFill>
                  <a:schemeClr val="bg1"/>
                </a:solidFill>
                <a:latin typeface="roboto"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47291" y="796905"/>
            <a:ext cx="2944709" cy="58785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создание ОРИЕНТИРОВАННОЙ НА ЧЕЛОВЕКА системы здравоохранения, которая стремится: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поощрять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здоровый образ жизни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снижение заболеваемости;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обеспечивать жителям республики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равный доступ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качественным услугам здравоохранения в соответствии с их потребностями;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добиваться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медицинского обслуживания;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эффективно использовать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выделенные средства и ресурсы.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lvkgmu.ru/images/minz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4632659"/>
            <a:ext cx="3555834" cy="18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inzdrav.tatarstan.ru/file/minzdrav.tatarstan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464457"/>
            <a:ext cx="11466285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выглядит  структура  Минздрава?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0683" y="464457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gorod-ok.info/wp-content/uploads/2018/07/problemy-zdravooxraneniya-v-protvino-na-kontr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3337" cy="15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43086" y="1"/>
            <a:ext cx="8548915" cy="60057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Для  чего  нужна  коллегия  Минздрава?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44604"/>
            <a:ext cx="7634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ОЗЗ_1.5. Структура  системы   здравоохранения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949" y="650034"/>
            <a:ext cx="5316824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КОЛЛЕГИЯ МИНЗДРАВА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является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 постоянно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действующим совещательным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 органом,  который  формирует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и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 возглавляет  Министр.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3587" y="592174"/>
            <a:ext cx="5820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Коллегия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Минздрава образуется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 соответствии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ТИПОВЫМ РЕГЛАМЕНТОМ внутренней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организации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органов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исполнительной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ПОЛОЖЕНИЕМ О МИНЗДРАВЕ, утвержденными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постановлением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Правительства.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948" y="2151153"/>
            <a:ext cx="80333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определения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основных направлений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государственной политики в сфере здравоохранения, медицинского страхования, обращения лекарственных средств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медицинских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изделий;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совершенствования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нормативной правовой базы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в сфере здравоохранения, медицинского страхования, обращения лекарственных средств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изделий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стратегического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планирования и подведения итогов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деятельности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Министерства;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обобщения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практики применения законодательства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Российской Федерации и проведения анализа реализации государственной политики в установленной сфере деятельности Министерства;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эффективности использования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бюджетных средств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научного, информационного и организационного обеспечения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в сфере здравоохранения, медицинского страхования, обращения лекарственных средств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изделий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международного сотрудничества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сфере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деятельности Министерства;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кадровой политики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 представления к награждению государственными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наградами;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иные вопросы, отнесенные к сфере деятельности Министерства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618" y="2403973"/>
            <a:ext cx="923330" cy="40889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Коллегия рассматривает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вопросы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770" y="1622824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2770" y="2347476"/>
            <a:ext cx="251097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(председатель коллегии) и </a:t>
            </a:r>
            <a:r>
              <a:rPr lang="ru-RU" sz="14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заместители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органов </a:t>
            </a:r>
            <a:r>
              <a:rPr lang="ru-RU" sz="1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исполнительной власти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депутаты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подведомственных организаций, а также </a:t>
            </a:r>
            <a:r>
              <a:rPr lang="ru-RU" sz="1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научных, общественных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иных 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здравоохранения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медицинского страхования, обращения лекарственных средств 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изделий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</a:t>
            </a:r>
            <a:r>
              <a:rPr lang="ru-RU" sz="1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sz="14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исполнительной </a:t>
            </a:r>
            <a:r>
              <a:rPr lang="ru-RU" sz="1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по согласованию.</a:t>
            </a:r>
            <a:endParaRPr lang="ru-RU" sz="14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2152" y="2962907"/>
            <a:ext cx="461665" cy="2974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"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коллегии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5691</Words>
  <Application>Microsoft Office PowerPoint</Application>
  <PresentationFormat>Широкоэкранный</PresentationFormat>
  <Paragraphs>718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Raavi</vt:lpstr>
      <vt:lpstr>roboto</vt:lpstr>
      <vt:lpstr>Segoe UI Black</vt:lpstr>
      <vt:lpstr>Symbol</vt:lpstr>
      <vt:lpstr>Times New Roman</vt:lpstr>
      <vt:lpstr>Wingdings</vt:lpstr>
      <vt:lpstr>Тема Office</vt:lpstr>
      <vt:lpstr>Общественное    здоровье  и  здравоохранение</vt:lpstr>
      <vt:lpstr>Презентация PowerPoint</vt:lpstr>
      <vt:lpstr>Экзаменационные   вопросы   по   дисциплине  «Общественное  здоровье  и  здравоохранению» (15  из 67) (структура системы здравоохранения)</vt:lpstr>
      <vt:lpstr>Экзаменационные   вопросы   по   дисциплине  «Общественное  здоровье  и  здравоохранению» (структура системы здравоохранения)</vt:lpstr>
      <vt:lpstr>Экзаменационные   вопросы   по   дисциплине  «Общественное  здоровье  и  здравоохранению» (структура системы здравоохранения)</vt:lpstr>
      <vt:lpstr>Презентация PowerPoint</vt:lpstr>
      <vt:lpstr>В  чём  заключаются  функции  Минздрава?</vt:lpstr>
      <vt:lpstr>Как  выглядит  структура  Минздрава?</vt:lpstr>
      <vt:lpstr>Для  чего  нужна  коллегия  Минздрава?</vt:lpstr>
      <vt:lpstr>Какие  функции  и  структура  республиканской (областной,  краевой)  больницы?</vt:lpstr>
      <vt:lpstr>Какие  задачи  у  консультативной  поликлиники    и   оргметодотдела  РКБ?</vt:lpstr>
      <vt:lpstr>Что  такое медсанчасть (МСЧ)?</vt:lpstr>
      <vt:lpstr>В  чём  особенность МСЧ?</vt:lpstr>
      <vt:lpstr>Какие  можно  назвать  показатели  оценки  деятельности  МСЧ?</vt:lpstr>
      <vt:lpstr>Какие  можно  назвать  показатели  оценки  деятельности  МСЧ?</vt:lpstr>
      <vt:lpstr>В  чём  особенности организации  сельского  здравоохранения?</vt:lpstr>
      <vt:lpstr>Какие  задачи  у  фельдшерско-акушерского пункта (ФАП)?</vt:lpstr>
      <vt:lpstr>Какие документы ведутся на ФАП  и какие  показатели его деятельности?</vt:lpstr>
      <vt:lpstr>Как   организована  участковая  больница?</vt:lpstr>
      <vt:lpstr>Как   организована  центральная  районная  больница?</vt:lpstr>
      <vt:lpstr>В  чём суть оргметодработы в ЦРБ?</vt:lpstr>
      <vt:lpstr>Как  организовано  медицинское  обслуживание  «матери и ребенка»?</vt:lpstr>
      <vt:lpstr>Для   чего  предназначена  женская  консультация?</vt:lpstr>
      <vt:lpstr>Какая  структура  женской консультации  и какие разделы  работы участкового акушер-гинеколога?</vt:lpstr>
      <vt:lpstr>Презентация PowerPoint</vt:lpstr>
      <vt:lpstr>Учётные  документы  и  показатели  женской  консультации?</vt:lpstr>
      <vt:lpstr>В  чём  заключаются  функции  роддома?</vt:lpstr>
      <vt:lpstr>Какая  имеется  учётная  документация  в роддоме?</vt:lpstr>
      <vt:lpstr>Какие  показатели  деятельности  роддома?</vt:lpstr>
      <vt:lpstr>Для  чего  скорая  и  неотложная  медицинская  помощь?</vt:lpstr>
      <vt:lpstr>Какая  структура станции СМП?</vt:lpstr>
      <vt:lpstr>Какие  существуют  учётная документация  и показатели СМП?</vt:lpstr>
      <vt:lpstr>Для  чего  предназначены  санатории?</vt:lpstr>
      <vt:lpstr>Презентация PowerPoint</vt:lpstr>
      <vt:lpstr>Презентация PowerPoint</vt:lpstr>
      <vt:lpstr>Что  такое санаторий-профилакторий?</vt:lpstr>
      <vt:lpstr>Что  такое «хоспис»?</vt:lpstr>
      <vt:lpstr>Рекомендуемая литература: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Иванович Глушаков</dc:creator>
  <cp:lastModifiedBy>Александр Иванович Глушаков</cp:lastModifiedBy>
  <cp:revision>361</cp:revision>
  <dcterms:created xsi:type="dcterms:W3CDTF">2018-09-13T08:51:57Z</dcterms:created>
  <dcterms:modified xsi:type="dcterms:W3CDTF">2020-10-14T06:50:58Z</dcterms:modified>
</cp:coreProperties>
</file>