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8" r:id="rId3"/>
    <p:sldId id="279" r:id="rId4"/>
    <p:sldId id="334" r:id="rId5"/>
    <p:sldId id="285" r:id="rId6"/>
    <p:sldId id="286" r:id="rId7"/>
    <p:sldId id="287" r:id="rId8"/>
    <p:sldId id="336" r:id="rId9"/>
    <p:sldId id="293" r:id="rId10"/>
    <p:sldId id="295" r:id="rId11"/>
    <p:sldId id="337" r:id="rId12"/>
    <p:sldId id="350" r:id="rId13"/>
    <p:sldId id="303" r:id="rId14"/>
    <p:sldId id="304" r:id="rId15"/>
    <p:sldId id="351" r:id="rId16"/>
    <p:sldId id="294" r:id="rId17"/>
    <p:sldId id="306" r:id="rId18"/>
    <p:sldId id="373" r:id="rId19"/>
    <p:sldId id="372" r:id="rId20"/>
    <p:sldId id="307" r:id="rId21"/>
    <p:sldId id="310" r:id="rId22"/>
    <p:sldId id="311" r:id="rId23"/>
    <p:sldId id="346" r:id="rId24"/>
    <p:sldId id="313" r:id="rId25"/>
    <p:sldId id="314" r:id="rId26"/>
    <p:sldId id="315" r:id="rId27"/>
    <p:sldId id="316" r:id="rId28"/>
    <p:sldId id="319" r:id="rId29"/>
    <p:sldId id="320" r:id="rId30"/>
    <p:sldId id="338" r:id="rId31"/>
    <p:sldId id="339" r:id="rId32"/>
    <p:sldId id="321" r:id="rId33"/>
    <p:sldId id="323" r:id="rId34"/>
    <p:sldId id="325" r:id="rId35"/>
    <p:sldId id="327" r:id="rId36"/>
    <p:sldId id="328" r:id="rId37"/>
    <p:sldId id="331" r:id="rId38"/>
    <p:sldId id="340" r:id="rId39"/>
    <p:sldId id="341" r:id="rId40"/>
    <p:sldId id="347" r:id="rId41"/>
    <p:sldId id="344" r:id="rId42"/>
    <p:sldId id="259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Спасибо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59E54-C7E2-45D0-96F2-50D6F620D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3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23.10.2023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Благодарим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58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462709"/>
            <a:ext cx="5026644" cy="2809302"/>
          </a:xfrm>
        </p:spPr>
        <p:txBody>
          <a:bodyPr>
            <a:noAutofit/>
          </a:bodyPr>
          <a:lstStyle/>
          <a:p>
            <a:br>
              <a:rPr lang="ru-RU" sz="2300" dirty="0"/>
            </a:br>
            <a:br>
              <a:rPr lang="ru-RU" sz="2300" dirty="0"/>
            </a:br>
            <a:r>
              <a:rPr lang="ru-RU" sz="2300" dirty="0"/>
              <a:t>ФГБОУ ВО Казанский ГМУ МЗ РФ</a:t>
            </a:r>
            <a:br>
              <a:rPr lang="ru-RU" sz="2300" dirty="0"/>
            </a:br>
            <a:r>
              <a:rPr lang="ru-RU" sz="2300" dirty="0"/>
              <a:t>Кафедра психиатрии и медицинской психологии 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4000" dirty="0"/>
              <a:t>Основы конфликтологии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31326"/>
            <a:ext cx="5026644" cy="2424296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Рябова Татьяна Владимировна        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доцент кафедры психиатрии и </a:t>
            </a:r>
            <a:r>
              <a:rPr lang="ru-RU" sz="2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медицинской психологии, </a:t>
            </a:r>
            <a:endParaRPr lang="ru-RU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Центра исследования Казанского ГМУ,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кандидат психологических наук,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Тел. +7 (987)2764501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tatry@rambler.ru</a:t>
            </a:r>
            <a:endParaRPr lang="ru-RU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5" y="262445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37" y="233363"/>
            <a:ext cx="5181600" cy="29146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732" y="3314997"/>
            <a:ext cx="581917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2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Причин для </a:t>
            </a:r>
            <a:r>
              <a:rPr lang="ru-RU" dirty="0" err="1"/>
              <a:t>внутриличностных</a:t>
            </a:r>
            <a:r>
              <a:rPr lang="ru-RU" dirty="0"/>
              <a:t> конфликтов тоже больше? </a:t>
            </a:r>
          </a:p>
        </p:txBody>
      </p:sp>
      <p:pic>
        <p:nvPicPr>
          <p:cNvPr id="5" name="Picture 4" descr="http://images.myshared.ru/6/647897/slide_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5" y="2268548"/>
            <a:ext cx="5632000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65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2877"/>
            <a:ext cx="10515600" cy="11178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Каковы личностные причины возникновения конфликтов?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Ограничение способности к </a:t>
            </a:r>
            <a:r>
              <a:rPr lang="ru-RU" dirty="0" err="1"/>
              <a:t>децентрации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Различия в способах оценки результатов деятельности и личности друг друга</a:t>
            </a:r>
          </a:p>
          <a:p>
            <a:pPr marL="0" indent="0">
              <a:buNone/>
            </a:pPr>
            <a:r>
              <a:rPr lang="ru-RU" dirty="0"/>
              <a:t>Различный поход к оценке событий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 descr="C:\Users\Qwert\Desktop\ДОЦЕНТ\sfwc9oHSYY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20411"/>
            <a:ext cx="5181600" cy="39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35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3074" name="Picture 2" descr="https://cf.ppt-online.org/files/slide/l/L1Ut59xsKOPRdeG3kv8HW4A7wzIiX2rmDulyEn/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14" y="666000"/>
            <a:ext cx="8256000" cy="6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29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Вспомните начало выступления, Ваш случай…</a:t>
            </a:r>
          </a:p>
        </p:txBody>
      </p:sp>
      <p:pic>
        <p:nvPicPr>
          <p:cNvPr id="2050" name="Picture 2" descr="https://cf2.ppt-online.org/files2/slide/w/w0nS2Aidg7P4QXyFVOZvjrIEB8u9UWNapGLKM3sCH/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15" y="1863889"/>
            <a:ext cx="6921021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22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548680"/>
            <a:ext cx="8229600" cy="57759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4. Завершающий этап в динамике конфликта - разрешение конфликта</a:t>
            </a:r>
          </a:p>
          <a:p>
            <a:r>
              <a:rPr lang="ru-RU" dirty="0"/>
              <a:t> затухание (Бойко, Ковалев, 1983)</a:t>
            </a:r>
          </a:p>
          <a:p>
            <a:r>
              <a:rPr lang="ru-RU" dirty="0"/>
              <a:t>преодоление (</a:t>
            </a:r>
            <a:r>
              <a:rPr lang="ru-RU" dirty="0" err="1"/>
              <a:t>Феденко</a:t>
            </a:r>
            <a:r>
              <a:rPr lang="ru-RU" dirty="0"/>
              <a:t>, Галицкий, 1981) </a:t>
            </a:r>
          </a:p>
          <a:p>
            <a:r>
              <a:rPr lang="ru-RU" dirty="0"/>
              <a:t>пресечение (Каменев, 1984)</a:t>
            </a:r>
          </a:p>
          <a:p>
            <a:r>
              <a:rPr lang="ru-RU" dirty="0"/>
              <a:t> приглашение (</a:t>
            </a:r>
            <a:r>
              <a:rPr lang="ru-RU" dirty="0" err="1"/>
              <a:t>Рапопорт</a:t>
            </a:r>
            <a:r>
              <a:rPr lang="ru-RU" dirty="0"/>
              <a:t>, 1967)</a:t>
            </a:r>
          </a:p>
          <a:p>
            <a:r>
              <a:rPr lang="ru-RU" dirty="0" err="1"/>
              <a:t>саморазрешение</a:t>
            </a:r>
            <a:r>
              <a:rPr lang="ru-RU" dirty="0"/>
              <a:t> (</a:t>
            </a:r>
            <a:r>
              <a:rPr lang="ru-RU" dirty="0" err="1"/>
              <a:t>Анцупов</a:t>
            </a:r>
            <a:r>
              <a:rPr lang="ru-RU" dirty="0"/>
              <a:t>, 1992) </a:t>
            </a:r>
          </a:p>
          <a:p>
            <a:r>
              <a:rPr lang="ru-RU" dirty="0" err="1"/>
              <a:t>угашение</a:t>
            </a:r>
            <a:r>
              <a:rPr lang="ru-RU" dirty="0"/>
              <a:t> (</a:t>
            </a:r>
            <a:r>
              <a:rPr lang="ru-RU" dirty="0" err="1"/>
              <a:t>Добрович</a:t>
            </a:r>
            <a:r>
              <a:rPr lang="ru-RU" dirty="0"/>
              <a:t>, 1987)</a:t>
            </a:r>
          </a:p>
          <a:p>
            <a:r>
              <a:rPr lang="ru-RU" dirty="0"/>
              <a:t>урегулирование (Хилл, 1989)</a:t>
            </a:r>
          </a:p>
          <a:p>
            <a:r>
              <a:rPr lang="ru-RU" dirty="0"/>
              <a:t>устранение (</a:t>
            </a:r>
            <a:r>
              <a:rPr lang="ru-RU" dirty="0" err="1"/>
              <a:t>Аккоф</a:t>
            </a:r>
            <a:r>
              <a:rPr lang="ru-RU" dirty="0"/>
              <a:t>, </a:t>
            </a:r>
            <a:r>
              <a:rPr lang="ru-RU" dirty="0" err="1"/>
              <a:t>Эмери</a:t>
            </a:r>
            <a:r>
              <a:rPr lang="ru-RU" dirty="0"/>
              <a:t>, 1974)</a:t>
            </a:r>
          </a:p>
          <a:p>
            <a:r>
              <a:rPr lang="ru-RU" dirty="0"/>
              <a:t>улаживание (</a:t>
            </a:r>
            <a:r>
              <a:rPr lang="ru-RU" dirty="0" err="1"/>
              <a:t>Гозман</a:t>
            </a:r>
            <a:r>
              <a:rPr lang="ru-RU" dirty="0"/>
              <a:t>, </a:t>
            </a:r>
            <a:r>
              <a:rPr lang="ru-RU" dirty="0" err="1"/>
              <a:t>Шестопал</a:t>
            </a:r>
            <a:r>
              <a:rPr lang="ru-RU" dirty="0"/>
              <a:t>, 1995) и др.</a:t>
            </a:r>
          </a:p>
          <a:p>
            <a:r>
              <a:rPr lang="ru-RU" dirty="0"/>
              <a:t>тупик, </a:t>
            </a:r>
          </a:p>
          <a:p>
            <a:r>
              <a:rPr lang="ru-RU" dirty="0"/>
              <a:t>применение насилия</a:t>
            </a:r>
          </a:p>
        </p:txBody>
      </p:sp>
    </p:spTree>
    <p:extLst>
      <p:ext uri="{BB962C8B-B14F-4D97-AF65-F5344CB8AC3E}">
        <p14:creationId xmlns:p14="http://schemas.microsoft.com/office/powerpoint/2010/main" val="883095255"/>
      </p:ext>
    </p:extLst>
  </p:cSld>
  <p:clrMapOvr>
    <a:masterClrMapping/>
  </p:clrMapOvr>
  <p:transition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3552" y="620688"/>
            <a:ext cx="8229600" cy="29131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210000"/>
              </a:lnSpc>
              <a:buNone/>
            </a:pPr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Разрешение конфликта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представляет собой совместную деятельность участников конфликта, направленную на прекращение конфликтного противодействия и решение (полное или частичное) проблемы, которая привела к столкновению. </a:t>
            </a:r>
          </a:p>
        </p:txBody>
      </p:sp>
      <p:sp>
        <p:nvSpPr>
          <p:cNvPr id="21506" name="AutoShape 2" descr="http://sd.ua/files/afisha/logo20_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38405"/>
      </p:ext>
    </p:extLst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8473"/>
            <a:ext cx="10515600" cy="1382216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Какие бывают стратегии поведения в конфликтных ситуациях?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по Томасу –</a:t>
            </a:r>
            <a:r>
              <a:rPr lang="ru-RU" dirty="0" err="1"/>
              <a:t>Киллмену</a:t>
            </a:r>
            <a:r>
              <a:rPr lang="ru-RU" dirty="0"/>
              <a:t> (тест)</a:t>
            </a:r>
          </a:p>
          <a:p>
            <a:pPr marL="0" indent="0">
              <a:buNone/>
            </a:pPr>
            <a:r>
              <a:rPr lang="ru-RU" dirty="0"/>
              <a:t>Соперничество, конкуренция («акула») </a:t>
            </a:r>
          </a:p>
          <a:p>
            <a:pPr marL="0" indent="0">
              <a:buNone/>
            </a:pPr>
            <a:r>
              <a:rPr lang="ru-RU" dirty="0"/>
              <a:t>Сотрудничество («сова») </a:t>
            </a:r>
          </a:p>
          <a:p>
            <a:pPr marL="0" indent="0">
              <a:buNone/>
            </a:pPr>
            <a:r>
              <a:rPr lang="ru-RU" dirty="0"/>
              <a:t>Компромисс («лиса»)</a:t>
            </a:r>
          </a:p>
          <a:p>
            <a:pPr marL="0" indent="0">
              <a:buNone/>
            </a:pPr>
            <a:r>
              <a:rPr lang="ru-RU" dirty="0"/>
              <a:t>Избегание, уход («черепаха»)</a:t>
            </a:r>
          </a:p>
          <a:p>
            <a:pPr marL="0" indent="0">
              <a:buNone/>
            </a:pPr>
            <a:r>
              <a:rPr lang="ru-RU" dirty="0"/>
              <a:t> Приспособление («медвежонок»)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0721"/>
            <a:ext cx="5181600" cy="3461146"/>
          </a:xfrm>
        </p:spPr>
      </p:pic>
    </p:spTree>
    <p:extLst>
      <p:ext uri="{BB962C8B-B14F-4D97-AF65-F5344CB8AC3E}">
        <p14:creationId xmlns:p14="http://schemas.microsoft.com/office/powerpoint/2010/main" val="1562655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 Томаса -</a:t>
            </a:r>
            <a:r>
              <a:rPr lang="ru-RU" dirty="0" err="1"/>
              <a:t>Килманна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8918" y="2090841"/>
            <a:ext cx="33825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0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28" y="1655514"/>
            <a:ext cx="8961666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8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1693"/>
            <a:ext cx="10515600" cy="12389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Какие вопросы мы рассмотрим в  выступлении?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Типология, причины, динамика конфликтов в работе врача. </a:t>
            </a:r>
          </a:p>
          <a:p>
            <a:r>
              <a:rPr lang="ru-RU" dirty="0"/>
              <a:t>Стратегии поведения в конфликтных ситуациях.</a:t>
            </a:r>
          </a:p>
          <a:p>
            <a:r>
              <a:rPr lang="ru-RU" dirty="0"/>
              <a:t>Профилактика и предупреждение конфликтов.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Знания и навыки в этих вопросах медицинской </a:t>
            </a:r>
            <a:r>
              <a:rPr lang="ru-RU" dirty="0" err="1"/>
              <a:t>конфликтологии</a:t>
            </a:r>
            <a:r>
              <a:rPr lang="ru-RU" dirty="0"/>
              <a:t> будут способствовать повышению качества оказания медицинской помощи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4377" y="2399294"/>
            <a:ext cx="4864202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14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026" name="Picture 2" descr="https://ds03.infourok.ru/uploads/ex/0518/000423c7-2729a3f9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1" y="0"/>
            <a:ext cx="10176000" cy="57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453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Соперничество, конкуренция</a:t>
            </a:r>
            <a:br>
              <a:rPr lang="ru-RU" dirty="0"/>
            </a:br>
            <a:r>
              <a:rPr lang="ru-RU" dirty="0"/>
              <a:t> («Акула»)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/>
              <a:t>Стиль эффективен, если вы человек активный, волевой, обладаете властью, знаете, что ваше решение верно и настаиваете на нем.</a:t>
            </a:r>
          </a:p>
          <a:p>
            <a:pPr fontAlgn="base"/>
            <a:r>
              <a:rPr lang="ru-RU" dirty="0"/>
              <a:t>Жёсткий контроль над действиями оппонента</a:t>
            </a:r>
          </a:p>
          <a:p>
            <a:pPr fontAlgn="base"/>
            <a:r>
              <a:rPr lang="ru-RU" dirty="0"/>
              <a:t>Постоянное и преднамеренное давление на оппонента любыми способами</a:t>
            </a:r>
          </a:p>
          <a:p>
            <a:pPr fontAlgn="base"/>
            <a:r>
              <a:rPr lang="ru-RU" dirty="0"/>
              <a:t>Применение обмана, хитростей для создания перевеса в свою сторону</a:t>
            </a:r>
          </a:p>
          <a:p>
            <a:pPr fontAlgn="base"/>
            <a:r>
              <a:rPr lang="ru-RU" dirty="0"/>
              <a:t>Провокация оппонента на совершение ошибок и непродуманных шагов.</a:t>
            </a:r>
          </a:p>
          <a:p>
            <a:pPr marL="0" indent="0" fontAlgn="base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992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Стиль приспособление («Медвежонок)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dirty="0"/>
              <a:t>Используем, если для вас исход дела не очень  важен, для другого – весьма важен, или он обладает властью. </a:t>
            </a:r>
          </a:p>
          <a:p>
            <a:pPr>
              <a:buNone/>
            </a:pPr>
            <a:r>
              <a:rPr lang="ru-RU" sz="3600" dirty="0"/>
              <a:t>?? Используем временное затишье, чтобы выиграть время и затем победить!</a:t>
            </a:r>
          </a:p>
          <a:p>
            <a:pPr fontAlgn="base"/>
            <a:r>
              <a:rPr lang="ru-RU" sz="3300" dirty="0"/>
              <a:t>Постоянное соглашение с требованиями оппонента в угоду ему</a:t>
            </a:r>
          </a:p>
          <a:p>
            <a:pPr fontAlgn="base"/>
            <a:r>
              <a:rPr lang="ru-RU" sz="3300" dirty="0"/>
              <a:t>Активная демонстрация пассивной позиции</a:t>
            </a:r>
          </a:p>
          <a:p>
            <a:pPr fontAlgn="base"/>
            <a:r>
              <a:rPr lang="ru-RU" sz="3300" dirty="0"/>
              <a:t>Отсутствие претензии на победу и сопротивление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68686"/>
            <a:ext cx="5384800" cy="3588990"/>
          </a:xfrm>
        </p:spPr>
      </p:pic>
    </p:spTree>
    <p:extLst>
      <p:ext uri="{BB962C8B-B14F-4D97-AF65-F5344CB8AC3E}">
        <p14:creationId xmlns:p14="http://schemas.microsoft.com/office/powerpoint/2010/main" val="181982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Стиль «Избегание, уход («черепаха»)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Эффективен в общении со сложным человеком, с которым нет оснований продолжать контакты, если не требуется срочного решения, ели не располагаем достаточной информацией. </a:t>
            </a:r>
          </a:p>
          <a:p>
            <a:pPr marL="0" indent="0">
              <a:buNone/>
            </a:pPr>
            <a:r>
              <a:rPr lang="ru-RU" dirty="0"/>
              <a:t>- можно перевести разговор на другую тему; </a:t>
            </a:r>
          </a:p>
          <a:p>
            <a:pPr>
              <a:buFontTx/>
              <a:buChar char="-"/>
            </a:pPr>
            <a:r>
              <a:rPr lang="ru-RU" dirty="0"/>
              <a:t>сказать, что Вы не успели всесторонне разобраться в проблеме и предложить оппоненту вернуться к ее обсуждению, например, завтра (когда эмоции улягутся). </a:t>
            </a:r>
          </a:p>
          <a:p>
            <a:pPr fontAlgn="base"/>
            <a:r>
              <a:rPr lang="ru-RU" dirty="0"/>
              <a:t>Отказ от взаимодействия с оппонентом</a:t>
            </a:r>
          </a:p>
          <a:p>
            <a:pPr fontAlgn="base"/>
            <a:r>
              <a:rPr lang="ru-RU" dirty="0"/>
              <a:t>Тактика демонстративного ухода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378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Компромисс («Лиса»)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Autofit/>
          </a:bodyPr>
          <a:lstStyle/>
          <a:p>
            <a:pPr fontAlgn="base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 немного уступаете в своих интересах, чтобы удовлетворить их частично, и другая сторона делает то же самое.</a:t>
            </a:r>
          </a:p>
          <a:p>
            <a:pPr fontAlgn="base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Вы обмениваетесь уступками, взвешиваете все для общего решения. </a:t>
            </a:r>
          </a:p>
          <a:p>
            <a:pPr fontAlgn="base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Ориентированность на равенство позиций</a:t>
            </a:r>
          </a:p>
          <a:p>
            <a:pPr fontAlgn="base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Предложение своих вариантов в ответ на предложение вариантов оппонента</a:t>
            </a:r>
          </a:p>
          <a:p>
            <a:pPr fontAlgn="base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Иногда использование хитрости или лести с целью вызова у оппонента благожелательного отношения</a:t>
            </a:r>
          </a:p>
          <a:p>
            <a:pPr fontAlgn="base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Стремление к поиску взаимовыгодного решения</a:t>
            </a:r>
          </a:p>
          <a:p>
            <a:pPr marL="0" indent="0" fontAlgn="base">
              <a:buNone/>
            </a:pP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медицинских работников особенно характерен именно этот стиль!</a:t>
            </a:r>
          </a:p>
          <a:p>
            <a:pPr fontAlgn="base"/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b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87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Стиль сотрудничество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1855"/>
            <a:ext cx="5384800" cy="491430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/>
              <a:t>Вы активно участвуете в разрешении конфликта, отстаиваете свои интересы, при этом сотрудничаете с другими. </a:t>
            </a:r>
          </a:p>
          <a:p>
            <a:pPr fontAlgn="base"/>
            <a:r>
              <a:rPr lang="ru-RU" sz="3200" dirty="0"/>
              <a:t>Обязательно предварительный сбор информации об оппоненте, предмете конфликта и самом конфликте</a:t>
            </a:r>
          </a:p>
          <a:p>
            <a:pPr>
              <a:lnSpc>
                <a:spcPct val="80000"/>
              </a:lnSpc>
            </a:pPr>
            <a:endParaRPr lang="ru-RU" sz="3200" dirty="0"/>
          </a:p>
        </p:txBody>
      </p:sp>
      <p:pic>
        <p:nvPicPr>
          <p:cNvPr id="5124" name="Picture 4" descr="http://tnc-mo.ru/images/2018/03/p-m-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959571"/>
            <a:ext cx="5384800" cy="38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42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Стиль сотрудничество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dirty="0"/>
              <a:t>Стиль следует использовать, если: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3200" dirty="0"/>
              <a:t>У вас тесные, длительные, взаимозависимые отношения с другой стороной;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3200" dirty="0"/>
              <a:t>Есть время поработать над проблемой + определить перспективные планы;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3200" dirty="0"/>
              <a:t>Вы оба </a:t>
            </a:r>
            <a:r>
              <a:rPr lang="ru-RU" sz="3200" dirty="0" err="1"/>
              <a:t>заинтерсованы</a:t>
            </a:r>
            <a:r>
              <a:rPr lang="ru-RU" sz="3200" dirty="0"/>
              <a:t> в том, чтобы изложить суть своих интересов и выслушать друг друга;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3200" dirty="0"/>
              <a:t>Обладаете равной властью, равным социальным статусом.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3200" dirty="0"/>
              <a:t>Стиль самый трудный, требует мудрости!</a:t>
            </a:r>
          </a:p>
        </p:txBody>
      </p:sp>
    </p:spTree>
    <p:extLst>
      <p:ext uri="{BB962C8B-B14F-4D97-AF65-F5344CB8AC3E}">
        <p14:creationId xmlns:p14="http://schemas.microsoft.com/office/powerpoint/2010/main" val="1473403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Что подразумеваем под прогнозированием и профилактикой конфликта?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Прогнозирование конфликтов это обоснованное предположение об их возможном будущем возникновении или развитии.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Профилактика конфликтов это такая организация жизнедеятельности людей как субъектов социального взаимодействия, которая исключает или сводит к минимуму вероятность возникновения конфликтов между ними</a:t>
            </a:r>
          </a:p>
        </p:txBody>
      </p:sp>
    </p:spTree>
    <p:extLst>
      <p:ext uri="{BB962C8B-B14F-4D97-AF65-F5344CB8AC3E}">
        <p14:creationId xmlns:p14="http://schemas.microsoft.com/office/powerpoint/2010/main" val="2454499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Вечный конфликт?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Типы сложных пациентов – стандартизировать подходы к ним</a:t>
            </a:r>
          </a:p>
          <a:p>
            <a:pPr marL="0" indent="0">
              <a:buNone/>
            </a:pPr>
            <a:r>
              <a:rPr lang="ru-RU" dirty="0"/>
              <a:t>Типы темперамента</a:t>
            </a:r>
          </a:p>
          <a:p>
            <a:pPr marL="0" indent="0">
              <a:buNone/>
            </a:pPr>
            <a:r>
              <a:rPr lang="ru-RU" dirty="0"/>
              <a:t>Типы акцентуации характера</a:t>
            </a:r>
          </a:p>
          <a:p>
            <a:pPr marL="0" indent="0">
              <a:buNone/>
            </a:pPr>
            <a:r>
              <a:rPr lang="ru-RU" dirty="0"/>
              <a:t>Аналогия:</a:t>
            </a:r>
          </a:p>
          <a:p>
            <a:pPr marL="0" indent="0">
              <a:buNone/>
            </a:pPr>
            <a:r>
              <a:rPr lang="ru-RU" dirty="0"/>
              <a:t>Клинические рекомендации/стандартное лечение &amp; </a:t>
            </a:r>
            <a:r>
              <a:rPr lang="en-US" dirty="0"/>
              <a:t>/vs</a:t>
            </a:r>
            <a:r>
              <a:rPr lang="ru-RU" dirty="0"/>
              <a:t> персонализированная медицина/каждый случай уникален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845123"/>
            <a:ext cx="559254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44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Что такое «Инцидент – менеджмент»?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Инцидент (неблагоприятное событие)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это ненормальное, необычное событие,  КОНФЛИКТ В ТОМ ЧИСЛЕ. </a:t>
            </a:r>
          </a:p>
          <a:p>
            <a:pPr marL="0" indent="0"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Такое событие, не являющееся частью нормального функционирования деятельности, </a:t>
            </a:r>
          </a:p>
          <a:p>
            <a:pPr marL="0" indent="0"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влияет или может повлиять на снижение качества оказываемых услуг, может привести к нежелательному исходу. </a:t>
            </a:r>
          </a:p>
          <a:p>
            <a:pPr marL="0" indent="0"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КЛИНИКА МЭЙО</a:t>
            </a:r>
          </a:p>
        </p:txBody>
      </p:sp>
    </p:spTree>
    <p:extLst>
      <p:ext uri="{BB962C8B-B14F-4D97-AF65-F5344CB8AC3E}">
        <p14:creationId xmlns:p14="http://schemas.microsoft.com/office/powerpoint/2010/main" val="84703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Задание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Вспомните, какие конфликты были у Вас на работе за последние 3- 6 месяцев, </a:t>
            </a:r>
          </a:p>
          <a:p>
            <a:pPr marL="0" indent="0">
              <a:buNone/>
            </a:pPr>
            <a:r>
              <a:rPr lang="ru-RU" sz="4400" dirty="0"/>
              <a:t>и к какому типов конфликтов Вы их отнесёте?</a:t>
            </a:r>
          </a:p>
        </p:txBody>
      </p:sp>
    </p:spTree>
    <p:extLst>
      <p:ext uri="{BB962C8B-B14F-4D97-AF65-F5344CB8AC3E}">
        <p14:creationId xmlns:p14="http://schemas.microsoft.com/office/powerpoint/2010/main" val="876228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Почему в тренде «Инцидент – менеджмент»?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Выявление и регистрация инцидентов и принятие по ним системных мер, способствующих снижению риска повтора инцидентов; </a:t>
            </a:r>
          </a:p>
          <a:p>
            <a:pPr marL="0" indent="0">
              <a:buNone/>
            </a:pPr>
            <a:r>
              <a:rPr lang="ru-RU" dirty="0"/>
              <a:t>построение культуры безопасности через доверие и честность, которая будет рассматривать медицинские конфликты открытым и честным путем во взаимодействии с пациентами.</a:t>
            </a:r>
          </a:p>
          <a:p>
            <a:pPr marL="0" indent="0">
              <a:buNone/>
            </a:pPr>
            <a:r>
              <a:rPr lang="ru-RU" b="1" dirty="0"/>
              <a:t>Стандартизировать, алгоритмизировать поведение врача</a:t>
            </a:r>
          </a:p>
          <a:p>
            <a:pPr marL="0" indent="0">
              <a:buNone/>
            </a:pPr>
            <a:r>
              <a:rPr lang="ru-RU" b="1" dirty="0"/>
              <a:t>при взаимодействии с конфликтными/трудными пациентами/людьми?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580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6000" dirty="0"/>
              <a:t>Книги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772"/>
            <a:ext cx="1793828" cy="28800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46" y="3583236"/>
            <a:ext cx="1870079" cy="2880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01" y="3583236"/>
            <a:ext cx="1985280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3" y="133772"/>
            <a:ext cx="2880000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687" y="3130688"/>
            <a:ext cx="2880000" cy="28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25" y="250688"/>
            <a:ext cx="2238720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6" y="3417126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5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Как не доходить до суда </a:t>
            </a:r>
            <a:br>
              <a:rPr lang="ru-RU" sz="3600" dirty="0"/>
            </a:br>
            <a:r>
              <a:rPr lang="ru-RU" sz="3600" dirty="0"/>
              <a:t>(третейского в том числе)?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Федеральный закон № 193-ФЗ «Об альтернативной процедуре урегулирования споров с участием посредника (процедуре медиации)», вступившим в силу с 1 января 2011 года.</a:t>
            </a:r>
          </a:p>
          <a:p>
            <a:pPr marL="0" indent="0">
              <a:buNone/>
            </a:pPr>
            <a:r>
              <a:rPr lang="ru-RU" sz="3200" dirty="0"/>
              <a:t>Этим законом устанавливается внесудебная процедура урегулирования гражданско-правовых споров при участии нейтральных лиц (медиаторов) как альтернатива судебному или административному разбирательству. </a:t>
            </a:r>
          </a:p>
        </p:txBody>
      </p:sp>
    </p:spTree>
    <p:extLst>
      <p:ext uri="{BB962C8B-B14F-4D97-AF65-F5344CB8AC3E}">
        <p14:creationId xmlns:p14="http://schemas.microsoft.com/office/powerpoint/2010/main" val="2872496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Каковы мы можем воздействовать на конфликтную ситуацию?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 algn="just">
              <a:lnSpc>
                <a:spcPct val="200000"/>
              </a:lnSpc>
              <a:buAutoNum type="arabicPeriod"/>
            </a:pPr>
            <a:r>
              <a:rPr lang="ru-RU" dirty="0"/>
              <a:t>влиять на свое поведение </a:t>
            </a:r>
          </a:p>
          <a:p>
            <a:pPr marL="514350" indent="-514350" algn="just">
              <a:lnSpc>
                <a:spcPct val="200000"/>
              </a:lnSpc>
              <a:buAutoNum type="arabicPeriod"/>
            </a:pPr>
            <a:r>
              <a:rPr lang="ru-RU" dirty="0"/>
              <a:t>воздействовать на психику и поведение оппонента.</a:t>
            </a:r>
          </a:p>
        </p:txBody>
      </p:sp>
      <p:pic>
        <p:nvPicPr>
          <p:cNvPr id="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3251"/>
            <a:ext cx="5181600" cy="3456086"/>
          </a:xfrm>
        </p:spPr>
      </p:pic>
    </p:spTree>
    <p:extLst>
      <p:ext uri="{BB962C8B-B14F-4D97-AF65-F5344CB8AC3E}">
        <p14:creationId xmlns:p14="http://schemas.microsoft.com/office/powerpoint/2010/main" val="3741368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7170" name="Picture 2" descr="http://www.funtable.ru/upload/medialibrary/b68/b68efa388a75c0039c1803e363800c2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30" y="965915"/>
            <a:ext cx="889821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369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>Что такое эмоциональный интеллект?  Стрессоустойчивость, осознанное отношение к жизни (</a:t>
            </a:r>
            <a:r>
              <a:rPr lang="en-US" sz="3600" dirty="0"/>
              <a:t>mindfulness</a:t>
            </a:r>
            <a:r>
              <a:rPr lang="ru-RU" sz="3600" dirty="0"/>
              <a:t>) </a:t>
            </a:r>
          </a:p>
        </p:txBody>
      </p:sp>
      <p:pic>
        <p:nvPicPr>
          <p:cNvPr id="4" name="Picture 2" descr="C:\Users\Qwert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6299" y="2127861"/>
            <a:ext cx="5808000" cy="435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1513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 воздействовать на поведение оппонента?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Следить за невербальными знаками. Менять свои позы в процессе разговора на более открытые и располагающие. 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Предоставлять своевременную и точную информации, принимать СОВМЕСТНЫЕ РЕШЕНИЯ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Уметь отделить личность человека от проблемы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Не требовать от окружающих невозможного, учитывать, что их способности к различным видам деятельности различны. </a:t>
            </a:r>
          </a:p>
          <a:p>
            <a:pPr algn="just">
              <a:lnSpc>
                <a:spcPct val="150000"/>
              </a:lnSpc>
            </a:pPr>
            <a:endParaRPr lang="ru-RU" dirty="0"/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822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Необходимо ли доступное психологическое сопровождение в медицинском учреждении?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Сотрудники </a:t>
            </a:r>
          </a:p>
          <a:p>
            <a:pPr marL="0" indent="0">
              <a:buNone/>
            </a:pPr>
            <a:r>
              <a:rPr lang="ru-RU" dirty="0"/>
              <a:t>психологической службы НИИ СП имени Н.В. Склифосовского проводили тренинги по повышению психологической компетентности врачей, в том числе по снижению уровня стресса и методов релаксации…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7548" y="2299350"/>
            <a:ext cx="3715212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91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25378"/>
            <a:ext cx="10515600" cy="1205057"/>
          </a:xfrm>
        </p:spPr>
        <p:txBody>
          <a:bodyPr>
            <a:noAutofit/>
          </a:bodyPr>
          <a:lstStyle/>
          <a:p>
            <a:pPr algn="ctr"/>
            <a:br>
              <a:rPr lang="ru-RU" sz="4000" dirty="0"/>
            </a:br>
            <a:r>
              <a:rPr lang="ru-RU" sz="3600" dirty="0"/>
              <a:t>Каковы психологические рекомендации по разрешению конфликтных ситуаций?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dirty="0"/>
              <a:t>Установить действительных участников конфликтной ситуации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dirty="0"/>
              <a:t>Изучить, насколько это возможно, </a:t>
            </a:r>
          </a:p>
          <a:p>
            <a:pPr marL="609600" indent="-609600">
              <a:lnSpc>
                <a:spcPct val="80000"/>
              </a:lnSpc>
            </a:pPr>
            <a:r>
              <a:rPr lang="ru-RU" dirty="0"/>
              <a:t>мотивы, </a:t>
            </a:r>
          </a:p>
          <a:p>
            <a:pPr marL="609600" indent="-609600">
              <a:lnSpc>
                <a:spcPct val="80000"/>
              </a:lnSpc>
            </a:pPr>
            <a:r>
              <a:rPr lang="ru-RU" dirty="0"/>
              <a:t>цели, </a:t>
            </a:r>
          </a:p>
          <a:p>
            <a:pPr marL="609600" indent="-609600">
              <a:lnSpc>
                <a:spcPct val="80000"/>
              </a:lnSpc>
            </a:pPr>
            <a:r>
              <a:rPr lang="ru-RU" dirty="0"/>
              <a:t>способности, </a:t>
            </a:r>
          </a:p>
          <a:p>
            <a:pPr marL="609600" indent="-609600">
              <a:lnSpc>
                <a:spcPct val="80000"/>
              </a:lnSpc>
            </a:pPr>
            <a:r>
              <a:rPr lang="ru-RU" dirty="0"/>
              <a:t>особенности характера, </a:t>
            </a:r>
          </a:p>
          <a:p>
            <a:pPr marL="609600" indent="-609600">
              <a:lnSpc>
                <a:spcPct val="80000"/>
              </a:lnSpc>
            </a:pPr>
            <a:r>
              <a:rPr lang="ru-RU" dirty="0"/>
              <a:t>профессиональную компетентность всех участников конфликта.</a:t>
            </a:r>
          </a:p>
        </p:txBody>
      </p:sp>
    </p:spTree>
    <p:extLst>
      <p:ext uri="{BB962C8B-B14F-4D97-AF65-F5344CB8AC3E}">
        <p14:creationId xmlns:p14="http://schemas.microsoft.com/office/powerpoint/2010/main" val="3739305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80153"/>
            <a:ext cx="10515600" cy="1095506"/>
          </a:xfrm>
        </p:spPr>
        <p:txBody>
          <a:bodyPr>
            <a:noAutofit/>
          </a:bodyPr>
          <a:lstStyle/>
          <a:p>
            <a:pPr algn="ctr"/>
            <a:br>
              <a:rPr lang="ru-RU" sz="3600" dirty="0"/>
            </a:br>
            <a:r>
              <a:rPr lang="ru-RU" sz="3600" dirty="0"/>
              <a:t>Каковы психологические рекомендации по разрешению конфликтных ситуаций?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400" dirty="0"/>
              <a:t>Изучить существовавшие ранее до конфликтной ситуации межличностные отношения участников конфликта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dirty="0"/>
              <a:t>Определить истинную причину возникновения конфликта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dirty="0"/>
              <a:t>Изучить намерения, представления конфликтующих сторон о способах разрешения конфликта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Выявить отношение к конфликту лиц, не участвующих в конфликтной ситуации, но заинтересованных в его позитивном разрешении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Определить и применить способы разрешения конфликтной ситуации, которые: 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учитывали бы особенности лиц, вовлеченных в конфликт; 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носили бы конструктивный характер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141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Каковы разновидности конфликтов?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Межличностные (врач –пациент, врач, медицинский персонал, администрация, родственники пациентов и др.);</a:t>
            </a:r>
          </a:p>
          <a:p>
            <a:r>
              <a:rPr lang="ru-RU" dirty="0"/>
              <a:t>Внутригрупповые (между сотрудниками отделений);</a:t>
            </a:r>
          </a:p>
          <a:p>
            <a:r>
              <a:rPr lang="ru-RU" dirty="0"/>
              <a:t>Межгрупповые (администрация –врачи, родственники пациентов…) вертикальные – горизонтальные;</a:t>
            </a:r>
          </a:p>
          <a:p>
            <a:r>
              <a:rPr lang="ru-RU" dirty="0" err="1"/>
              <a:t>Внутриличностные</a:t>
            </a:r>
            <a:r>
              <a:rPr lang="ru-RU" dirty="0"/>
              <a:t>;</a:t>
            </a:r>
          </a:p>
          <a:p>
            <a:r>
              <a:rPr lang="ru-RU" dirty="0"/>
              <a:t>Объективные - субъективные;</a:t>
            </a:r>
          </a:p>
          <a:p>
            <a:r>
              <a:rPr lang="ru-RU" dirty="0"/>
              <a:t> деструктивные – конструктивные;</a:t>
            </a:r>
          </a:p>
          <a:p>
            <a:r>
              <a:rPr lang="ru-RU" dirty="0"/>
              <a:t> скрытые/латентный- открытый; </a:t>
            </a:r>
          </a:p>
          <a:p>
            <a:pPr lvl="0"/>
            <a:r>
              <a:rPr lang="ru-RU" dirty="0"/>
              <a:t>Инновационные конфликты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840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288"/>
            <a:ext cx="10515600" cy="969483"/>
          </a:xfrm>
        </p:spPr>
        <p:txBody>
          <a:bodyPr>
            <a:normAutofit fontScale="90000"/>
          </a:bodyPr>
          <a:lstStyle/>
          <a:p>
            <a:r>
              <a:rPr lang="ru-RU" dirty="0"/>
              <a:t>Некоторые </a:t>
            </a:r>
            <a:r>
              <a:rPr lang="ru-RU" dirty="0" err="1"/>
              <a:t>лайфхаки</a:t>
            </a:r>
            <a:r>
              <a:rPr lang="ru-RU" dirty="0"/>
              <a:t> от </a:t>
            </a:r>
            <a:r>
              <a:rPr lang="ru-RU" dirty="0" err="1"/>
              <a:t>конфликтологов</a:t>
            </a:r>
            <a:r>
              <a:rPr lang="ru-RU" dirty="0"/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/>
            <a:r>
              <a:rPr lang="ru-RU" dirty="0"/>
              <a:t>Не поступай по отношению к другим так, как ты не хотел бы, чтобы они поступали по отношению к тебе. </a:t>
            </a:r>
          </a:p>
          <a:p>
            <a:pPr marL="609600" indent="-609600"/>
            <a:r>
              <a:rPr lang="ru-RU" dirty="0"/>
              <a:t>Дайте людям ощутить свою значимость (самоутверждение, самовыражение,  самореализация)</a:t>
            </a:r>
          </a:p>
          <a:p>
            <a:pPr marL="609600" indent="-609600"/>
            <a:r>
              <a:rPr lang="ru-RU" dirty="0"/>
              <a:t>Разрешая конфликт, четко определите свои цели</a:t>
            </a:r>
          </a:p>
          <a:p>
            <a:pPr marL="609600" indent="-609600"/>
            <a:r>
              <a:rPr lang="ru-RU" dirty="0"/>
              <a:t>Кто делает первый шаг к примирению, тот выигрывает</a:t>
            </a:r>
          </a:p>
          <a:p>
            <a:pPr marL="609600" indent="-609600"/>
            <a:r>
              <a:rPr lang="ru-RU" dirty="0"/>
              <a:t>Если возникает конфликт, то не поддавайтесь эмоциям и не спешите его формировать (не спешите)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8CC8BA-AC68-4AD5-8742-561BCB7157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3655" y="1673637"/>
            <a:ext cx="4941181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69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6777"/>
            <a:ext cx="10515600" cy="11839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Некоторые </a:t>
            </a:r>
            <a:r>
              <a:rPr lang="ru-RU" dirty="0" err="1"/>
              <a:t>лайфхаки</a:t>
            </a:r>
            <a:r>
              <a:rPr lang="ru-RU" dirty="0"/>
              <a:t> от </a:t>
            </a:r>
            <a:r>
              <a:rPr lang="ru-RU" dirty="0" err="1"/>
              <a:t>конфликтологов</a:t>
            </a:r>
            <a:r>
              <a:rPr lang="ru-RU" dirty="0"/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анализируя конфликтную ситуацию, ищите причину и не «зацикливайтесь» на самом факте конфликта</a:t>
            </a:r>
          </a:p>
          <a:p>
            <a:pPr>
              <a:lnSpc>
                <a:spcPct val="80000"/>
              </a:lnSpc>
            </a:pPr>
            <a:r>
              <a:rPr lang="ru-RU" dirty="0"/>
              <a:t>мысленно проиграйте все позитивные и негативные стороны, моменты тех или иных вариантов развития конфликта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644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31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КНИГИ</a:t>
            </a:r>
          </a:p>
        </p:txBody>
      </p:sp>
      <p:pic>
        <p:nvPicPr>
          <p:cNvPr id="6" name="Picture 6" descr="https://img.yakaboo.ua/media/catalog/product/4/5/455273_420047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51" y="467816"/>
            <a:ext cx="2467603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get-pdb/2062817/ba9bf8d9-17e4-4b69-b6a2-b510a4f0cbe2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48300"/>
            <a:ext cx="211741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mds.yandex.net/get-pdb/2062817/ba9bf8d9-17e4-4b69-b6a2-b510a4f0cbe2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910" y="0"/>
            <a:ext cx="305849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900igr.net/up/datai/175677/0027-026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952" y="649583"/>
            <a:ext cx="25429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bizlit.com.ua/image/cache/data/images7/kniga-upravlenie-konfliktom-600x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23" y="3944733"/>
            <a:ext cx="21330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2" y="1983779"/>
            <a:ext cx="3339398" cy="4351338"/>
          </a:xfrm>
        </p:spPr>
      </p:pic>
    </p:spTree>
    <p:extLst>
      <p:ext uri="{BB962C8B-B14F-4D97-AF65-F5344CB8AC3E}">
        <p14:creationId xmlns:p14="http://schemas.microsoft.com/office/powerpoint/2010/main" val="202334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3600" dirty="0"/>
              <a:t>Какое  позитивное влияние оказывают конфликты?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ru-RU" dirty="0"/>
              <a:t>Конфликт – это причина развития, это норма жизни.</a:t>
            </a:r>
          </a:p>
          <a:p>
            <a:pPr eaLnBrk="1" hangingPunct="1">
              <a:buFontTx/>
              <a:buNone/>
            </a:pPr>
            <a:r>
              <a:rPr lang="ru-RU" dirty="0"/>
              <a:t> «Не было бы счастья, да несчастье помогло».</a:t>
            </a:r>
          </a:p>
          <a:p>
            <a:pPr eaLnBrk="1" hangingPunct="1">
              <a:buFontTx/>
              <a:buNone/>
            </a:pPr>
            <a:r>
              <a:rPr lang="ru-RU" dirty="0"/>
              <a:t>- лучше познаешь себя и окружающих;</a:t>
            </a:r>
          </a:p>
          <a:p>
            <a:pPr eaLnBrk="1" hangingPunct="1">
              <a:buFontTx/>
              <a:buNone/>
            </a:pPr>
            <a:r>
              <a:rPr lang="ru-RU" dirty="0"/>
              <a:t>- освобождение от подавленных эмоций;</a:t>
            </a:r>
          </a:p>
          <a:p>
            <a:pPr eaLnBrk="1" hangingPunct="1">
              <a:buFontTx/>
              <a:buChar char="-"/>
            </a:pPr>
            <a:r>
              <a:rPr lang="ru-RU" dirty="0"/>
              <a:t>развитие мотивационной сферы;</a:t>
            </a:r>
          </a:p>
          <a:p>
            <a:pPr marL="0" indent="0">
              <a:buNone/>
            </a:pPr>
            <a:r>
              <a:rPr lang="ru-RU" dirty="0"/>
              <a:t>В группе / отделении: повышение сплоченности, взаимодействия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57245"/>
            <a:ext cx="5384800" cy="4211873"/>
          </a:xfrm>
        </p:spPr>
      </p:pic>
    </p:spTree>
    <p:extLst>
      <p:ext uri="{BB962C8B-B14F-4D97-AF65-F5344CB8AC3E}">
        <p14:creationId xmlns:p14="http://schemas.microsoft.com/office/powerpoint/2010/main" val="248248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Каково негативное влияние конфликтов?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/>
              <a:t>повышение личностной напряженности;</a:t>
            </a:r>
          </a:p>
          <a:p>
            <a:pPr>
              <a:buFontTx/>
              <a:buChar char="-"/>
            </a:pPr>
            <a:r>
              <a:rPr lang="ru-RU" dirty="0"/>
              <a:t> снижение самооценки, эффективности деятельности, </a:t>
            </a:r>
          </a:p>
          <a:p>
            <a:pPr>
              <a:buFontTx/>
              <a:buChar char="-"/>
            </a:pPr>
            <a:r>
              <a:rPr lang="ru-RU" dirty="0"/>
              <a:t>возникновении острых эмоциональных переживаний, ухудшении психической и социальной адаптации и пр.; </a:t>
            </a:r>
          </a:p>
          <a:p>
            <a:pPr marL="0" indent="0">
              <a:buNone/>
            </a:pPr>
            <a:r>
              <a:rPr lang="ru-RU" dirty="0"/>
              <a:t>В группе/отделении:</a:t>
            </a:r>
          </a:p>
          <a:p>
            <a:pPr marL="0" indent="0">
              <a:buNone/>
            </a:pPr>
            <a:r>
              <a:rPr lang="ru-RU" dirty="0"/>
              <a:t> повышение внутригрупповой напряженности, ухудшение общения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66297"/>
            <a:ext cx="5384800" cy="3593768"/>
          </a:xfrm>
        </p:spPr>
      </p:pic>
    </p:spTree>
    <p:extLst>
      <p:ext uri="{BB962C8B-B14F-4D97-AF65-F5344CB8AC3E}">
        <p14:creationId xmlns:p14="http://schemas.microsoft.com/office/powerpoint/2010/main" val="290792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3725"/>
            <a:ext cx="10515600" cy="1216963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Каково отношение к конфликтам в области медицины в обществе (до пандемии)?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Конфликтные противостояния в социальной системе, </a:t>
            </a:r>
          </a:p>
          <a:p>
            <a:pPr marL="0" indent="0">
              <a:buNone/>
            </a:pPr>
            <a:r>
              <a:rPr lang="ru-RU" dirty="0"/>
              <a:t>дефекты медицинской помощи, </a:t>
            </a:r>
          </a:p>
          <a:p>
            <a:pPr marL="0" indent="0">
              <a:buNone/>
            </a:pPr>
            <a:r>
              <a:rPr lang="ru-RU" dirty="0"/>
              <a:t>социальная девальвация профессиональной деятельности и статуса врача.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1" y="1492384"/>
            <a:ext cx="3657600" cy="3657600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93" y="2189181"/>
            <a:ext cx="27804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1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dirty="0"/>
              <a:t>Как изменилось общение?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1" y="365125"/>
            <a:ext cx="4038086" cy="2808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72" y="2970884"/>
            <a:ext cx="2743920" cy="3996000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97" y="1690688"/>
            <a:ext cx="3098152" cy="4351338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41" y="2057488"/>
            <a:ext cx="2315055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7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1466</Words>
  <Application>Microsoft Office PowerPoint</Application>
  <PresentationFormat>Широкоэкранный</PresentationFormat>
  <Paragraphs>176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Blogger Sans</vt:lpstr>
      <vt:lpstr>Blogger Sans Light</vt:lpstr>
      <vt:lpstr>Book Antiqua</vt:lpstr>
      <vt:lpstr>Calibri</vt:lpstr>
      <vt:lpstr>Verdana</vt:lpstr>
      <vt:lpstr>Тема Office</vt:lpstr>
      <vt:lpstr>  ФГБОУ ВО Казанский ГМУ МЗ РФ Кафедра психиатрии и медицинской психологии     Основы конфликтологии</vt:lpstr>
      <vt:lpstr>Какие вопросы мы рассмотрим в  выступлении? </vt:lpstr>
      <vt:lpstr>Задание </vt:lpstr>
      <vt:lpstr>Каковы разновидности конфликтов? </vt:lpstr>
      <vt:lpstr>КНИГИ</vt:lpstr>
      <vt:lpstr>Какое  позитивное влияние оказывают конфликты?</vt:lpstr>
      <vt:lpstr>Каково негативное влияние конфликтов?</vt:lpstr>
      <vt:lpstr>Каково отношение к конфликтам в области медицины в обществе (до пандемии)?</vt:lpstr>
      <vt:lpstr>Как изменилось общение?</vt:lpstr>
      <vt:lpstr>Презентация PowerPoint</vt:lpstr>
      <vt:lpstr>Причин для внутриличностных конфликтов тоже больше? </vt:lpstr>
      <vt:lpstr>Каковы личностные причины возникновения конфликтов?</vt:lpstr>
      <vt:lpstr>Презентация PowerPoint</vt:lpstr>
      <vt:lpstr>Вспомните начало выступления, Ваш случай…</vt:lpstr>
      <vt:lpstr>Презентация PowerPoint</vt:lpstr>
      <vt:lpstr>Презентация PowerPoint</vt:lpstr>
      <vt:lpstr> Какие бывают стратегии поведения в конфликтных ситуациях?</vt:lpstr>
      <vt:lpstr>Тест Томаса -Килманна</vt:lpstr>
      <vt:lpstr>Презентация PowerPoint</vt:lpstr>
      <vt:lpstr>Презентация PowerPoint</vt:lpstr>
      <vt:lpstr>Соперничество, конкуренция  («Акула»)</vt:lpstr>
      <vt:lpstr>Стиль приспособление («Медвежонок)</vt:lpstr>
      <vt:lpstr>Стиль «Избегание, уход («черепаха»)</vt:lpstr>
      <vt:lpstr>Компромисс («Лиса»)</vt:lpstr>
      <vt:lpstr>Стиль сотрудничество</vt:lpstr>
      <vt:lpstr>Стиль сотрудничество</vt:lpstr>
      <vt:lpstr>Что подразумеваем под прогнозированием и профилактикой конфликта?</vt:lpstr>
      <vt:lpstr>Вечный конфликт?</vt:lpstr>
      <vt:lpstr>Что такое «Инцидент – менеджмент»?</vt:lpstr>
      <vt:lpstr>Почему в тренде «Инцидент – менеджмент»?</vt:lpstr>
      <vt:lpstr>Книги</vt:lpstr>
      <vt:lpstr>Как не доходить до суда  (третейского в том числе)?</vt:lpstr>
      <vt:lpstr>Каковы мы можем воздействовать на конфликтную ситуацию?</vt:lpstr>
      <vt:lpstr>Презентация PowerPoint</vt:lpstr>
      <vt:lpstr>Что такое эмоциональный интеллект?  Стрессоустойчивость, осознанное отношение к жизни (mindfulness) </vt:lpstr>
      <vt:lpstr>Как воздействовать на поведение оппонента?</vt:lpstr>
      <vt:lpstr>Необходимо ли доступное психологическое сопровождение в медицинском учреждении?</vt:lpstr>
      <vt:lpstr> Каковы психологические рекомендации по разрешению конфликтных ситуаций?  </vt:lpstr>
      <vt:lpstr> Каковы психологические рекомендации по разрешению конфликтных ситуаций?  </vt:lpstr>
      <vt:lpstr>Некоторые лайфхаки от конфликтологов:</vt:lpstr>
      <vt:lpstr>Некоторые лайфхаки от конфликтологов: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Татьяна Рябова</cp:lastModifiedBy>
  <cp:revision>41</cp:revision>
  <dcterms:created xsi:type="dcterms:W3CDTF">2020-04-23T06:28:02Z</dcterms:created>
  <dcterms:modified xsi:type="dcterms:W3CDTF">2023-10-23T17:37:00Z</dcterms:modified>
</cp:coreProperties>
</file>