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527" r:id="rId2"/>
    <p:sldId id="528" r:id="rId3"/>
    <p:sldId id="529" r:id="rId4"/>
    <p:sldId id="530" r:id="rId5"/>
    <p:sldId id="531" r:id="rId6"/>
    <p:sldId id="532" r:id="rId7"/>
    <p:sldId id="533" r:id="rId8"/>
    <p:sldId id="534" r:id="rId9"/>
    <p:sldId id="536" r:id="rId10"/>
    <p:sldId id="537" r:id="rId11"/>
    <p:sldId id="538" r:id="rId12"/>
    <p:sldId id="524" r:id="rId13"/>
    <p:sldId id="526" r:id="rId14"/>
    <p:sldId id="525" r:id="rId15"/>
    <p:sldId id="553" r:id="rId16"/>
    <p:sldId id="506" r:id="rId17"/>
    <p:sldId id="507" r:id="rId18"/>
    <p:sldId id="509" r:id="rId19"/>
    <p:sldId id="512" r:id="rId20"/>
    <p:sldId id="513" r:id="rId21"/>
    <p:sldId id="515" r:id="rId22"/>
    <p:sldId id="516" r:id="rId23"/>
    <p:sldId id="543" r:id="rId24"/>
    <p:sldId id="544" r:id="rId25"/>
    <p:sldId id="510" r:id="rId26"/>
    <p:sldId id="517" r:id="rId27"/>
    <p:sldId id="518" r:id="rId28"/>
    <p:sldId id="520" r:id="rId29"/>
    <p:sldId id="519" r:id="rId30"/>
    <p:sldId id="521" r:id="rId31"/>
    <p:sldId id="522" r:id="rId32"/>
    <p:sldId id="523" r:id="rId33"/>
    <p:sldId id="500" r:id="rId34"/>
    <p:sldId id="503" r:id="rId35"/>
    <p:sldId id="502" r:id="rId36"/>
    <p:sldId id="504" r:id="rId37"/>
    <p:sldId id="501" r:id="rId38"/>
    <p:sldId id="539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2" autoAdjust="0"/>
    <p:restoredTop sz="93323" autoAdjust="0"/>
  </p:normalViewPr>
  <p:slideViewPr>
    <p:cSldViewPr snapToGrid="0">
      <p:cViewPr>
        <p:scale>
          <a:sx n="72" d="100"/>
          <a:sy n="72" d="100"/>
        </p:scale>
        <p:origin x="-252" y="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321D8-8539-4B56-B838-BC3BCFB734DE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1F980-A184-4CBE-8872-641390C02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1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B380-0A32-48D7-A023-9AA93641246A}" type="datetime1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7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6DA4-FF1F-4113-A4E2-180856E9B9F3}" type="datetime1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83E5-6988-460D-8BCF-D1A6FA1A4F83}" type="datetime1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3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21D7-F119-43B3-AADE-BB284F0D95A2}" type="datetime1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2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B150-8CF4-4FED-B652-F3CBBF72852E}" type="datetime1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0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2CE5-C3B9-491B-AAA2-ACC5A5AC3CDE}" type="datetime1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0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0AED-E239-403B-8880-6E17F743B474}" type="datetime1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3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2F2E-E7D9-4E06-9331-318781A1B619}" type="datetime1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7A22-1932-4461-A63D-8ED71111724B}" type="datetime1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2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E244-5CF2-4672-966A-72DA27EF1D8E}" type="datetime1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2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4D27-03E1-4EDD-B4A8-AC539F8D3458}" type="datetime1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6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4431-B7F1-4C7C-AC48-0532ACD7218E}" type="datetime1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A969-CFC0-4D58-84B5-083881DD5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2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happymigration.com/wp-content/uploads/2017/11/160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361042" y="0"/>
            <a:ext cx="5830957" cy="37407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Организация медицинской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помощи в учреждениях здравоохранения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10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69257" y="1"/>
            <a:ext cx="11422744" cy="60057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Каковы  структура  и  принципы  работы  поликлиники?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0683" y="464457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3437" y="1557938"/>
            <a:ext cx="637234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678815" algn="l"/>
              </a:tabLs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регистратура;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отделение профилактики;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678815" algn="l"/>
              </a:tabLs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лечебно-профилактические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подразделения: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0000" lvl="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терапевтическое, хирургическое, неврологическое и др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.),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0000" lvl="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кабинеты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кардиологический, ревматологический, эндокринологический и др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.),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0000" lvl="0" indent="-28575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процедурный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кабинет;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678815" algn="l"/>
              </a:tabLs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Вспомогательные диагностические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подразделения: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00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рентгенологическое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отделение (кабинет),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00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(кабинет) функциональной диагностики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7200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кабинет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медицинской статистики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7200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административно-хозяйственная часть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00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др.</a:t>
            </a:r>
            <a:endParaRPr lang="ru-RU" sz="3200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107" y="1622038"/>
            <a:ext cx="923330" cy="48261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структурными подразделениями </a:t>
            </a:r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поликлиники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04410" y="3490661"/>
            <a:ext cx="444999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решению руководства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могут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быть организованы и другие подразделения,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том числе на основе платных медицинских услуг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хозрасчётной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0440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здоровья,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0440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нетрадиционных методов лечения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7724" y="615250"/>
            <a:ext cx="6354276" cy="16312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Городская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поликлиника  строит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свою работу по </a:t>
            </a:r>
            <a:r>
              <a:rPr lang="ru-RU" sz="2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участково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-территориальному принципу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для оказания амбулаторно-поликлинической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населению,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проживающему  в  районе   её деятельности.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3142" y="1911636"/>
            <a:ext cx="3918857" cy="1415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Размеры     территориального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терапевтического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участка    по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численности взрослого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населения составляют </a:t>
            </a:r>
            <a:r>
              <a:rPr lang="ru-RU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1700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человек.</a:t>
            </a:r>
            <a:endParaRPr lang="ru-RU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211" y="1602752"/>
            <a:ext cx="685388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Медицинская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 пациента, получающего медицинскую помощь в амбулаторных условиях» (025/у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«Выписка из медицинской карты амбулаторного, стационарного больного»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(027/у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«Талон амбулаторного пациента» (025-2/у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«Талон на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приём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врачу»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(025-4/у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«Книга записи вызовов врачей на дом»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(031/у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Контрольная карта диспансерного наблюдения»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(030/у).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 подлежащего периодическому осмотру»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(046/у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«Список лиц, подлежащих целевому медицинскому осмотру»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(048/у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рецепт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(взрослый; детский; на получение лекарства, содержащего наркотические вещества; на получение лекарства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бесплатно)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др.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11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3236" y="-11523"/>
            <a:ext cx="6258784" cy="1387344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Какая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учётная  документация 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ведётся в поликлинике?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236" y="2056119"/>
            <a:ext cx="553998" cy="395796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Учётная   документация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614160" y="-11983"/>
            <a:ext cx="5577840" cy="1387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Какие  используют показатели оценки  деятельности </a:t>
            </a:r>
          </a:p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поликлиники?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74857" y="1197557"/>
            <a:ext cx="4194568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заболеваемость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населения;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нагрузка врача;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охват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населения медицинскими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осмотрами;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охват населения диспансеризацией;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своевременность взятия                    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диспансерный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эффективность диспансеризации:</a:t>
            </a:r>
          </a:p>
          <a:p>
            <a:pPr marL="64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наличие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 отсутствие обострений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заболеваний, </a:t>
            </a:r>
          </a:p>
          <a:p>
            <a:pPr marL="64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выход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инвалидность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среди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больных, стоящих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на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диспансерном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учёте;</a:t>
            </a:r>
          </a:p>
          <a:p>
            <a:pPr marL="64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выздоровевших,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с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улучшением состояния,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без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перемен,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с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ухудшением,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умерших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69425" y="1418905"/>
            <a:ext cx="492443" cy="523239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"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Показатели   деятельности   поликлиники: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12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11480" y="1"/>
            <a:ext cx="11780521" cy="60057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Каковы задачи станций  скорой  и  неотложной  медицинской  помощи?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31080" y="684963"/>
            <a:ext cx="7117080" cy="26776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Скорая медицинская помощь (СМП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-  </a:t>
            </a:r>
            <a:r>
              <a:rPr lang="ru-RU" sz="24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</a:rPr>
              <a:t>ид медицинской помощи, оказываемой гражданам при заболеваниях, несчастных случаях, травмах, отравлениях и других состояниях, требующих срочного медицинского вмешательства. </a:t>
            </a:r>
          </a:p>
          <a:p>
            <a:pPr algn="just">
              <a:spcAft>
                <a:spcPts val="0"/>
              </a:spcAft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казывается  СМП сотрудниками </a:t>
            </a:r>
            <a:r>
              <a:rPr lang="ru-RU" sz="2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станции СМП. </a:t>
            </a:r>
            <a:endParaRPr lang="ru-RU" sz="2400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237" y="1506281"/>
            <a:ext cx="51164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Станция СМП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функционировать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самостоятельное учреждение при численности обслуживаемого населения свыше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 тыс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человек. При меньшей численности обслуживаемого населения станции СМП являются структурными подразделениями других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медицинских организаций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(больниц, поликлиник),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231" y="4015834"/>
            <a:ext cx="849932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экстренной медицинской помощи (в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т.ч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специализированной) пострадавшим и больным в кратчайшие сроки на месте происшествия и при транспортировке;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максимально быстрая транспортировка больных и пострадавших, а также рожениц в медицинские организации (в т.ч. по заявкам мед. организаций);.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изучение причин, вызывающих необходимость оказания СМП, и их устранение.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03" y="4553267"/>
            <a:ext cx="492443" cy="167398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 СМП: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www.privpravda.ru/wp-content/uploads/2016/04/P1070546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58" y="3812638"/>
            <a:ext cx="3204385" cy="240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13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544457" y="1"/>
            <a:ext cx="6647544" cy="60057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Какая  структура станции СМП?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5379" y="1744930"/>
            <a:ext cx="30159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оперативный отдел;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  отдел госпитализации;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-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транспортный отдел;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-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организационно-методический отдел;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-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технический отдел (АХЧ, связь, вычислительная техника);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-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бухгалтерия;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-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плановый отдел;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-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 кадров.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618" y="1858172"/>
            <a:ext cx="461665" cy="33945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состав станции СМП входят: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2111" y="181155"/>
            <a:ext cx="527732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Основным структурным подразделением </a:t>
            </a:r>
            <a:r>
              <a:rPr lang="ru-RU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станции СМП являются </a:t>
            </a:r>
            <a:r>
              <a:rPr lang="ru-RU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выездные бригады</a:t>
            </a:r>
            <a:r>
              <a:rPr lang="ru-RU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линейные;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специализированная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(вкл. </a:t>
            </a:r>
            <a:r>
              <a:rPr lang="ru-RU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врача, фельдшера и </a:t>
            </a:r>
            <a:r>
              <a:rPr lang="ru-RU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санитара).</a:t>
            </a:r>
            <a:endParaRPr lang="ru-RU" sz="3200" dirty="0">
              <a:effectLst/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6487" y="3479738"/>
            <a:ext cx="738664" cy="28617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Функциями оперативного отдела являются: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3439" y="1744930"/>
            <a:ext cx="331312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прием вызовов;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передача вызовов на исполнение;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оперативное управление выездными бригадами;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обмен информацией с подстанциями;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взаимодействие с дежурными службами города (сельской местности) – полиции, ГИБДД, пожарной охраной, МЧС и т.д.;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информация о чрезвычайных ситуациях инстанций, определенных государственными органами управления здравоохранением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27036" y="548580"/>
            <a:ext cx="423511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88340" algn="l"/>
              </a:tabLst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сбор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статистической информации и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работы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станции;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88340" algn="l"/>
              </a:tabLst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составление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плана работы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станции;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88340" algn="l"/>
              </a:tabLst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систематическое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изучение передового опыты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службы скорой помощи в Российской Федерации и зарубежных странах и разработку методических рекомендаций по совершенствованию оперативно-диагностической и лечебной работы;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88340" algn="l"/>
              </a:tabLst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выработку предложений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руководству станции по совершенствованию службы СМП;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88340" algn="l"/>
              </a:tabLst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организацию мероприятий по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повышению квалификации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медицинского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персонала;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88340" algn="l"/>
              </a:tabLst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работу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письмами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заявлениями граждан, составление проектов ответов, учет и отчетность;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88340" algn="l"/>
              </a:tabLst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организацию научно-практических конференций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вопросам скорой медицинской помощи.</a:t>
            </a:r>
            <a:endParaRPr lang="ru-RU" sz="17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62153" y="586723"/>
            <a:ext cx="461665" cy="58692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"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Организационно-методический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отдел  осуществляет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396335"/>
            <a:ext cx="1168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ОСМ_2.3.(2.4). Медико-социальная помощь  в  учреждениях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14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98324" y="0"/>
            <a:ext cx="11493676" cy="600573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Каковы  учётная документация  и показатели  оценки деятельности станции СМП?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03" y="1997586"/>
            <a:ext cx="461665" cy="41274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Учётная документация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станции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СМП: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0071" y="1950128"/>
            <a:ext cx="34650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записи вызовов скорой медицинской помощи»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(109/у)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 вызова скорой медицинской помощи»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(110/у);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Сопроводительный лист станции скорой медицинской помощи»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(114/у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Дневник работы станции скорой медицинской помощи»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(115/у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7560" y="523872"/>
            <a:ext cx="825581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бригад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(среднесуточное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выполненных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вызовов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т.ч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с оказанием медицинской помощи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вызовов по поводу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внезапных заболеваний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(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т.ч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по разным нозологическим формам) и несчастных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случаев;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вызовов, переданных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амбулаторно-поликлиническое учреждение для оказания неотложной помощи (и наоборот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направлений на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госпитализацию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выезда бригады от момента приема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вызова;.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летальных исходов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прибытия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присутствии бригады и количество повторных вызовов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их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исходы;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случаев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расхождения диагнозов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направления СМП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приемного покоя принявшего больного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стационара.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38002" y="998793"/>
            <a:ext cx="553998" cy="498598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vert"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Показатели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станции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СМП: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8233" y="593935"/>
            <a:ext cx="5283629" cy="24006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Неотложная </a:t>
            </a:r>
            <a:r>
              <a:rPr lang="ru-RU" sz="3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помощь </a:t>
            </a:r>
            <a:r>
              <a:rPr lang="ru-RU" sz="22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 медицинской </a:t>
            </a:r>
            <a:r>
              <a:rPr lang="ru-RU" sz="2400" b="1" dirty="0" smtClean="0">
                <a:solidFill>
                  <a:schemeClr val="bg1"/>
                </a:solidFill>
              </a:rPr>
              <a:t>помощи, оказываемой при внезапных острых заболеваниях, состояниях, обострении хронических заболеваний, без явных признаков угрозы жизни пациента</a:t>
            </a:r>
            <a:endParaRPr lang="ru-RU" sz="2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15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952931" y="0"/>
            <a:ext cx="9198931" cy="60057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Что  такое  «неотложная  медицинская  помощь»?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616" y="1575044"/>
            <a:ext cx="84020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экстренной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медицинской помощи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(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т.ч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реанимационных мероприятий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вызов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показаниям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скорой помощи;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госпитализация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которая осуществляется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через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диспетчерскую службу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скорой помощи;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преемственности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 поликлиникой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(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правило, заведующий отделением неотложной помощи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на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утреннем совещании докладывает о случаях оказания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неотложной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 или непосредственно информирует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заведующего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терапевтическим отделением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взаимосвязи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 центром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Роспотребнадзора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выдача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листков нетрудоспособности (не более чем на три дня), рецептов;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неотложной помощи больным,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непосредственно обратившимся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поликлинику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618" y="1630680"/>
            <a:ext cx="461665" cy="4800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   бригады неотложной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69307" y="2806123"/>
            <a:ext cx="33237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Она оказываться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специальными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бригадами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работающими в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отделении (кабинете)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неотложной помощи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поликлиники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16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520440" y="1"/>
            <a:ext cx="8671561" cy="600573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В  чём  особенность работы медико-санитарной части (МСЧ)?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7337" y="640081"/>
            <a:ext cx="5973775" cy="224676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Медико-санитарная часть (МСЧ)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>
                <a:solidFill>
                  <a:schemeClr val="bg1"/>
                </a:solidFill>
              </a:rPr>
              <a:t>это </a:t>
            </a:r>
            <a:r>
              <a:rPr lang="ru-RU" sz="2000" dirty="0" smtClean="0">
                <a:solidFill>
                  <a:schemeClr val="bg1"/>
                </a:solidFill>
              </a:rPr>
              <a:t>комплексная медицинская организация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учреждение   </a:t>
            </a:r>
            <a:r>
              <a:rPr lang="ru-RU" sz="2400" b="1" dirty="0" smtClean="0">
                <a:solidFill>
                  <a:schemeClr val="bg1"/>
                </a:solidFill>
              </a:rPr>
              <a:t>закрытого*</a:t>
            </a:r>
            <a:r>
              <a:rPr lang="ru-RU" sz="2000" dirty="0" smtClean="0">
                <a:solidFill>
                  <a:schemeClr val="bg1"/>
                </a:solidFill>
              </a:rPr>
              <a:t>   или  </a:t>
            </a:r>
            <a:r>
              <a:rPr lang="ru-RU" sz="2400" b="1" dirty="0" smtClean="0">
                <a:solidFill>
                  <a:schemeClr val="bg1"/>
                </a:solidFill>
              </a:rPr>
              <a:t>открытого**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типа,   организуемая  для  оказания   медико-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санитарной   </a:t>
            </a:r>
            <a:r>
              <a:rPr lang="ru-RU" sz="2000" dirty="0">
                <a:solidFill>
                  <a:schemeClr val="bg1"/>
                </a:solidFill>
              </a:rPr>
              <a:t>помощи </a:t>
            </a:r>
            <a:r>
              <a:rPr lang="ru-RU" sz="2000" dirty="0" smtClean="0">
                <a:solidFill>
                  <a:schemeClr val="bg1"/>
                </a:solidFill>
              </a:rPr>
              <a:t>  рабочим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крупного   промышленного   </a:t>
            </a:r>
            <a:r>
              <a:rPr lang="ru-RU" sz="2000" dirty="0">
                <a:solidFill>
                  <a:schemeClr val="bg1"/>
                </a:solidFill>
              </a:rPr>
              <a:t>предприятия.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82839" y="2915783"/>
            <a:ext cx="25626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*МСЧ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закрытого типа организуются только для рабочих закрепленного одного или нескольких предприятий.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48800" y="2861280"/>
            <a:ext cx="27431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** МСЧ открытого типа оказывают амбулаторно-поликлиническую и стационарную помощь  не только работающим на закреплённых предприятиях,                       но и населения окружающих   территорий.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785" y="1792398"/>
            <a:ext cx="544741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специализированной квалифицированной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своевременной медико-санитарной помощи рабочим при заболеваниях и травмах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планирование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осуществление совместно с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администрацией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санитарно-гигиенических  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противоэпидемических мероприятий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оздоровлению условий труда, снижению общей заболеваемости, производственного травматизма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профессиональных заболеваний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состоянием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системы охраны здоровья работающих.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710" y="2330564"/>
            <a:ext cx="615553" cy="23840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 МСЧ: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mri-ct.info.clinics.s3.amazonaws.com/tatne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23" y="4670108"/>
            <a:ext cx="2874277" cy="214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2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17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383280" y="1"/>
            <a:ext cx="8808721" cy="6005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 чём  особенность работы (МСЧ)?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7292" y="4090495"/>
            <a:ext cx="59681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Цеховой врач-терапевт непосредственно 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подчиняется заведующему терапевтическим отделением. Если в МСЧ есть стационар, то действует система чередования в </a:t>
            </a:r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работе, 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которой год – полтора врач работает в поликлинике, а потом по утвержденному графику на 3 – 4 – 6 месяцев уходит работать в стационар в целях повышения своей квалификации.</a:t>
            </a:r>
            <a:endParaRPr lang="ru-RU" sz="32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6453" y="655320"/>
            <a:ext cx="8517257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Основной фигурой медицинского персонала в МСЧ является цеховой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врач-терапевт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обслуживающий рабочих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закреплённого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ним цехового врачебного участка.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589" y="2058000"/>
            <a:ext cx="355306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Участок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организуется                  на определённую численность работников: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обычных отраслей машиностроительной и легкой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промышленности                         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2000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отраслях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тяжелой промышленности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–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1500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4518" y="1986410"/>
            <a:ext cx="5610962" cy="178510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Главной задачей цехового врача – терапевта является оказание медицинской помощи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условиях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медицинского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совместно со специалистами этого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учреждения;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месте работы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пациентов.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18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255594" y="1"/>
            <a:ext cx="10936407" cy="60057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Каковы особенности организации  сельского  здравоохранения?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26586" y="998793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4134" y="473289"/>
            <a:ext cx="6769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Условно выделяют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этапа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оказания медицинской помощи сельским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жителям </a:t>
            </a:r>
            <a:endParaRPr lang="ru-RU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43" y="1144577"/>
            <a:ext cx="3353161" cy="35394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Первый этап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сельский  врачебный  участок (СВУ), включающие, </a:t>
            </a:r>
            <a:r>
              <a:rPr lang="ru-RU" b="1" u="sng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амбулаторию,  </a:t>
            </a:r>
            <a:r>
              <a:rPr lang="ru-RU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участковую </a:t>
            </a:r>
            <a:r>
              <a:rPr lang="ru-RU" b="1" u="sng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больниц</a:t>
            </a:r>
            <a:r>
              <a:rPr lang="ru-RU" u="sng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у,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родильные дома, ясли-сады и др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На  этом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сельчане  получают первичную  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врачебную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медицинскую помощь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терапевтическую, хирургическую, акушерскую и гинекологическую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др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.). 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1501" y="1298378"/>
            <a:ext cx="3889613" cy="357020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Второй этап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районное медицинское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объединение во главе с центральной районной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больницей (ЦРБ),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которые имеются во всех районных административных территориях. На этом этапе сельские жители получают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специализированную, квалифицированную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медицинскую помощь по основным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её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видам.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2311" y="2128221"/>
            <a:ext cx="3512024" cy="30162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Третий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областной (республиканский, краевой) (РКБ с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поликлиникой, диспансеры,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республиканская стоматологическая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поликлиника,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др.). На этом этапе оказывается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высококвалифицированная медицинская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 по всем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специальностям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7143" y="4934845"/>
            <a:ext cx="76344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штате 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участковой </a:t>
            </a:r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больницы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зависимости от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мощности,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численности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обслуживаемого населения и расстояния до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ЦРБ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могут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быть врачи по основным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специальностям: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терапия; хирургия; педиатрия; стоматология;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кушерство-гинекология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953723" y="4749318"/>
            <a:ext cx="391912" cy="27584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4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19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021831" y="-81935"/>
            <a:ext cx="10202780" cy="60057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Какие  задачи  у  фельдшерско-акушерского пункта (ФАП)?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96432" y="502596"/>
            <a:ext cx="6528179" cy="283154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Фельдшерско-акушерский пункт (ФАП)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b="1" u="sng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пункт доврачебной помощи сельским жителям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организуется  в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населенных пунктах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  числом жителей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700 и более при расстоянии до ближайшего медицинского учреждения не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менее 5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км,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удаленности 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более 7 км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ближайшего медицинского учреждения ФАП может быть организован в населенных пунктах с числом жителей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300-500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человек.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1043" y="1760019"/>
            <a:ext cx="368034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доврачебной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санитарно-оздоровительных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противоэпиде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                   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мических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мероприятий;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профилактика                заболеваний;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снижение                    заболеваемости       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травматизма;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санитарно-гигиенической культуры населения.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645" y="2548333"/>
            <a:ext cx="800219" cy="33379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Основными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задачами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ФАП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являются: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3" y="502596"/>
            <a:ext cx="3480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ФАП работают средний медицинский работник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фельдшер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акушерка или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медсестра, а также санитарка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5520" y="3108960"/>
            <a:ext cx="61264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Фельдшер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направляет больных к участковому врачу или же консультирует их с врачом во время приезда последнего на ФАП.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 время полевых работ фельдшер должен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бывать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поле как для оказания лечебной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 и проведения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санитарно-профилактической работы. 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ФАП обязаны вести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всех беременных женщин и организовать диспансерное наблюдение за ними. В случае патологических отклонений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акушерка  направляет беременную женщину                       на приём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врачу.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Работники ФАП систематически проводят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медицинские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осмотры детей 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прививки.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dzbg.ru/files/brak/wvetbnimyhk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85" y="3276600"/>
            <a:ext cx="2896055" cy="22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2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534399" y="1"/>
            <a:ext cx="3657601" cy="3051665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Какие  существуют типы лечебных учреждений, оказывающих стационарную  медицинскую помощь?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2718" y="1035816"/>
            <a:ext cx="6720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еспубликанские больницы, в т.ч. детские (РКБ  и  ДРКБ);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4577" y="1482529"/>
            <a:ext cx="554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городские больницы (в т.ч.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детские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) (ГБ, ГКБ   и   ГДБ, ГДКБ);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8418" y="4162890"/>
            <a:ext cx="464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пециализированные больницы (</a:t>
            </a:r>
            <a:r>
              <a:rPr lang="ru-RU" sz="2000" i="1" dirty="0" err="1" smtClean="0">
                <a:solidFill>
                  <a:schemeClr val="accent5">
                    <a:lumMod val="50000"/>
                  </a:schemeClr>
                </a:solidFill>
              </a:rPr>
              <a:t>вертебро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-неврологическая, офтальмологические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);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80739" y="5345711"/>
            <a:ext cx="459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больницы скорой помощи (БСМП).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1740" y="3051667"/>
            <a:ext cx="4175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FF0000"/>
                </a:solidFill>
              </a:rPr>
              <a:t>с</a:t>
            </a:r>
            <a:r>
              <a:rPr lang="ru-RU" sz="2000" dirty="0" smtClean="0">
                <a:solidFill>
                  <a:srgbClr val="FF0000"/>
                </a:solidFill>
              </a:rPr>
              <a:t>тационары  диспансеров                                               (</a:t>
            </a:r>
            <a:r>
              <a:rPr lang="ru-RU" sz="2000" i="1" dirty="0" smtClean="0">
                <a:solidFill>
                  <a:srgbClr val="FF0000"/>
                </a:solidFill>
              </a:rPr>
              <a:t>кроме эндокринологического                               и врачебно-физкультурного</a:t>
            </a:r>
            <a:r>
              <a:rPr lang="ru-RU" sz="2000" dirty="0" smtClean="0">
                <a:solidFill>
                  <a:srgbClr val="FF0000"/>
                </a:solidFill>
              </a:rPr>
              <a:t>);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40302" y="2033929"/>
            <a:ext cx="4309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больницы  районного звена  (ЦРБ);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25644" y="2496729"/>
            <a:ext cx="4747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больницы  сельского звена  (РБ   и  УБ);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0386" y="1029919"/>
            <a:ext cx="923330" cy="484741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270"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  типологии стационарные 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медицинские  учреждения  бывают:</a:t>
            </a:r>
          </a:p>
        </p:txBody>
      </p:sp>
    </p:spTree>
    <p:extLst>
      <p:ext uri="{BB962C8B-B14F-4D97-AF65-F5344CB8AC3E}">
        <p14:creationId xmlns:p14="http://schemas.microsoft.com/office/powerpoint/2010/main" val="9052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20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544456" y="80812"/>
            <a:ext cx="6647544" cy="60057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Какие документы ведутся на ФАП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и каковы  показатели его деятельности?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7387" y="1492274"/>
            <a:ext cx="66646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каждого самостоятельного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приёма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родов фельдшер или акушерка в случае рождения живого ребенка должны (при отсутствии врача) выдать родителям «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Медицинское свидетельство о рождении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(103/у-04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ru-RU" sz="2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гибели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ребенка в течение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1-й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недели жизни заполняется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Медицинское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свидетельство о перинатальной смерти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(106-2/у-04). </a:t>
            </a:r>
          </a:p>
          <a:p>
            <a:pPr indent="450215">
              <a:spcAft>
                <a:spcPts val="0"/>
              </a:spcAft>
            </a:pP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 в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случае смерти лиц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старших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возрастов -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Медицинское свидетельство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смерти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(106/у-04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78992" y="1062330"/>
            <a:ext cx="400594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посещений ФАП                       на одного жителя в год;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нагрузка фельдшера                         на приёме в час;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нагрузка фельдшера в день;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удельный вес посещений                     на дому;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структура заболеваемости;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посещений на дому беременных и родильниц;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патронажных посещений на дому к детям до 3 лет;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полнота охвата беременных диспансерным наблюдением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82065" y="880580"/>
            <a:ext cx="553998" cy="541103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Показатели  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ФАП: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396335"/>
            <a:ext cx="1168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ОСМ_2.3.(2.4). Медико-социальная помощь  в  учреждениях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21</a:t>
            </a:fld>
            <a:endParaRPr lang="ru-RU" sz="16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46948" y="1"/>
            <a:ext cx="9545054" cy="60057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   организована  центральная  районная  больница?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0818" y="555254"/>
            <a:ext cx="6273446" cy="267765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Центральная районная больница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(ЦРБ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служит для обращения сельских жителей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самостоятельно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 по направлениям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медицинских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учреждений сельского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участка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для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получения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специализированной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медицинской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помощи, функционального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обследования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консультаций у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врачей–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специалистов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459" y="1538794"/>
            <a:ext cx="47331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лечебной и консультативной помощи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профилактической работы;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организационно-методической работы;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квалификации медицинского персонала районных и участковых больниц и поликлиник;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показателей здоровья и факторов риска, определяющих заболеваемость по определенной специальности.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257" y="2059138"/>
            <a:ext cx="553998" cy="322690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задачи ЦРБ входят: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4846" y="3194257"/>
            <a:ext cx="595155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стационар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основными специализированными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отделениями;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поликлинику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ведения консультативных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лечебных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приёмов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врачей –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специалистов;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лечебно-диагностические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отделения,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организационно-методический кабинет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отделение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скорой и неотложной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медицинской помощи и др.</a:t>
            </a:r>
            <a:endParaRPr lang="ru-RU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91695" y="3160296"/>
            <a:ext cx="861774" cy="33485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ЦРБ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имеет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структурные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подразделения: </a:t>
            </a:r>
          </a:p>
        </p:txBody>
      </p:sp>
    </p:spTree>
    <p:extLst>
      <p:ext uri="{BB962C8B-B14F-4D97-AF65-F5344CB8AC3E}">
        <p14:creationId xmlns:p14="http://schemas.microsoft.com/office/powerpoint/2010/main" val="20861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22</a:t>
            </a:fld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9950" y="1599063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методического руководства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медицинских учреждений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осуществление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мероприятий по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повышению качества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лечебно-профилактической работы,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квалификации специалистов,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организацию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по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медицинской статистике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оценке здоровья населения,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распространение новых современных форм работы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медицинскому обслуживанию населения.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46948" y="1"/>
            <a:ext cx="9545054" cy="60057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В  чём суть </a:t>
            </a:r>
            <a:r>
              <a:rPr lang="ru-RU" sz="3000" b="1" dirty="0" err="1" smtClean="0">
                <a:solidFill>
                  <a:srgbClr val="FF0000"/>
                </a:solidFill>
              </a:rPr>
              <a:t>оргметодработы</a:t>
            </a:r>
            <a:r>
              <a:rPr lang="ru-RU" sz="3000" b="1" dirty="0" smtClean="0">
                <a:solidFill>
                  <a:srgbClr val="FF0000"/>
                </a:solidFill>
              </a:rPr>
              <a:t> в ЦРБ?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8189" y="600574"/>
            <a:ext cx="6561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Важным  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структурным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подразделением  ЦРБ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является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организационно-методический кабинет.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976" y="1866905"/>
            <a:ext cx="923330" cy="39751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 </a:t>
            </a:r>
            <a:r>
              <a:rPr lang="ru-RU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оргметодкабинета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ЦРБ направлена  на: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6228" y="1653897"/>
            <a:ext cx="41977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почасовая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нагрузка врачей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на приёме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дому;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активность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врачей при оказании помощи на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дому;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средняя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занятость больничной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койки;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сроки пребывания больного на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койке;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оборот койки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госпитальная летальность;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расхождение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диагнозов и др.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13991" y="1538794"/>
            <a:ext cx="553998" cy="45968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vert"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Показателями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работы ЦРБ являются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23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772229" y="1"/>
            <a:ext cx="9419772" cy="798285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Какие  функции  и  структура  республиканской (областной,  краевой)  больницы?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5823283" y="894743"/>
            <a:ext cx="6368716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РЕСПУБЛИКАНСКАЯ (областная, краевая) БОЛЬНИЦА,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РКБ (ОКБ, ККБ) </a:t>
            </a:r>
            <a:r>
              <a:rPr lang="ru-RU" dirty="0" smtClean="0">
                <a:solidFill>
                  <a:schemeClr val="bg1"/>
                </a:solidFill>
              </a:rPr>
              <a:t>оказывает </a:t>
            </a:r>
            <a:r>
              <a:rPr lang="ru-RU" sz="2000" b="1" dirty="0">
                <a:solidFill>
                  <a:schemeClr val="bg1"/>
                </a:solidFill>
              </a:rPr>
              <a:t>высококвалифицированную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и  </a:t>
            </a:r>
            <a:r>
              <a:rPr lang="ru-RU" sz="2000" b="1" dirty="0" smtClean="0">
                <a:solidFill>
                  <a:schemeClr val="bg1"/>
                </a:solidFill>
              </a:rPr>
              <a:t>   специализированную   </a:t>
            </a:r>
            <a:r>
              <a:rPr lang="ru-RU" dirty="0">
                <a:solidFill>
                  <a:schemeClr val="bg1"/>
                </a:solidFill>
              </a:rPr>
              <a:t>лечебную </a:t>
            </a:r>
            <a:r>
              <a:rPr lang="ru-RU" dirty="0" smtClean="0">
                <a:solidFill>
                  <a:schemeClr val="bg1"/>
                </a:solidFill>
              </a:rPr>
              <a:t>  помощь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населению,   </a:t>
            </a:r>
            <a:r>
              <a:rPr lang="ru-RU" dirty="0">
                <a:solidFill>
                  <a:schemeClr val="bg1"/>
                </a:solidFill>
              </a:rPr>
              <a:t>является </a:t>
            </a:r>
            <a:r>
              <a:rPr lang="ru-RU" dirty="0" smtClean="0">
                <a:solidFill>
                  <a:schemeClr val="bg1"/>
                </a:solidFill>
              </a:rPr>
              <a:t>  научно-организационным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методическим  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 учебным   центром   здравоохранения.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1546" y="365760"/>
            <a:ext cx="535065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высококвалифицированной, специализированной, консультативной поликлинической и стационарной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организационно-методической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помощи медицинским организациям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экстренной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медицинской помощи                   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средствами санитарной авиации;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руководство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контроль за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статистическим учётом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отчётностью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показателей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заболеваемости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инвалидности,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общей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младенческой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смертности,                    разработка мероприятий на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мероприятий по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специализации и усовершенствованию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врачей, среднего медицинского персонала.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567" y="1538794"/>
            <a:ext cx="553998" cy="387676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функции  РКБ: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72494" y="2483298"/>
            <a:ext cx="352785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тационар;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консультативная поликлиника;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лечебно-диагностические отделения;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кабинеты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лаборатории;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оргметодотдел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отделением медицинской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статистики;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экстренной и планово-консультативной медицинской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99337" y="2815762"/>
            <a:ext cx="1292662" cy="32774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"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Структурными подразделениями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РКБ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являются: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avatars.mds.yandex.net/get-altay/367512/2a0000015c20f0abbba2f1c31f55f0b65cc0/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66" y="2584897"/>
            <a:ext cx="2695527" cy="24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24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21767" y="1"/>
            <a:ext cx="8470233" cy="731604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Каковы  задачи  консультативной  поликлиники    и   </a:t>
            </a:r>
            <a:r>
              <a:rPr lang="ru-RU" sz="3000" b="1" dirty="0" err="1" smtClean="0">
                <a:solidFill>
                  <a:srgbClr val="FF0000"/>
                </a:solidFill>
              </a:rPr>
              <a:t>оргметодотдела</a:t>
            </a:r>
            <a:r>
              <a:rPr lang="ru-RU" sz="3000" b="1" dirty="0" smtClean="0">
                <a:solidFill>
                  <a:srgbClr val="FF0000"/>
                </a:solidFill>
              </a:rPr>
              <a:t>  РКБ?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1816" y="1273958"/>
            <a:ext cx="507083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  направленным               из  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медицинских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учреждений участкового  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районного  уровня больным: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квалифицированных консультаций по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установлению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или уточнению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диагноза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предписание объёма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методов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лечения;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нуждаемости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стационарной помощи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отделениях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РКБ;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оценка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качества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врачей районных и участковых больниц.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486" y="1497009"/>
            <a:ext cx="923330" cy="453175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 задачи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консультативной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поликлиники  РКБ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7038" y="925504"/>
            <a:ext cx="504027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изучает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обобщает, распространяет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опыт передовых учреждений (базовых и профильных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организует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комплексные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медицинские обследования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населения;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планирует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научные исследования,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внедряет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результаты научных разработок в практическую работу медицинских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учреждений;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занимается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организацией научных конференций 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семинаров;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планирует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организует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оздоровительные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повышению квалификации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специалистов и т.д.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29064" y="1420362"/>
            <a:ext cx="923330" cy="492692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vert"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ФУНКЦИИ</a:t>
            </a:r>
            <a:endParaRPr lang="ru-RU" sz="28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Организационно-методического отдела: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25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544457" y="1"/>
            <a:ext cx="6647544" cy="769396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  организовано  медицинское  обслуживание  «матери и ребенка»?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8408" y="1627856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7493" y="858459"/>
            <a:ext cx="560789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– формирование здоровья девочки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будущей матери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подготовка ее к будущему материнству;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этап – лечебно-профилактическая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женщине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наступления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беременности;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этап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антенатальная охрана плода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сохранение здоровья женщины и ребенка в период беременности                   до родов;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–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интранатальная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охрана плода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сохранение здоровья женщины и ребенка в период родов;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этап – охрана здоровья новорожденного 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послеродовый период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этап – охрана здоровья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ребенка до поступления в школу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этап – охрана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здоровья школьника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передача его под наблюдение в подростковую сеть.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6328" y="2067291"/>
            <a:ext cx="1107996" cy="376929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системе охраны материнства и детства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выделить семь этапов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44345" y="884094"/>
            <a:ext cx="800219" cy="549408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Сеть медицинских организаций можно разделить   на   две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группы: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20790" y="970221"/>
            <a:ext cx="312864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678815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оказывающие акушерско-гинекологическую помощь: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20790" y="1579594"/>
            <a:ext cx="429928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родильные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дома,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женские консультации, акушерско-гинекологические отделения многопрофильных городских и прочих больниц,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перинатальные центры,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женские консультации и гинекологические кабинеты;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центры планирования семьи и др.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0790" y="4662815"/>
            <a:ext cx="343581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оказывающие помощь детям: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97302" y="4944032"/>
            <a:ext cx="402277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детские больницы;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детские городские поликлиники;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дома ребенка;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родильные дома;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детские санатории и др.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26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759242" y="1"/>
            <a:ext cx="9432759" cy="60057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Для   чего  предназначена  женская  консультация?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0986" y="506066"/>
            <a:ext cx="7335238" cy="11387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Женская консультация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это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медицинская организация, оказывающая все   виды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амбулаторной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акушерско-гинекологической  помощи  населению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96225" y="582957"/>
            <a:ext cx="41957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Она может быть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самостоятельным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учреждением или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подразделением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родильного дома, поликлиники или медсанчасти.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677" y="1895912"/>
            <a:ext cx="800219" cy="43788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Задачами 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Женской  консультации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являются: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7573" y="1814671"/>
            <a:ext cx="729390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450215" algn="l"/>
              </a:tabLst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профилактических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мероприятий на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предупреждение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осложнений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беременности, родов, послеродового периода,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гинекологических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заболеваний, формирование у женщин ЗОЖ.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акушерско-гинекологической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населению;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764540" algn="l"/>
              </a:tabLst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по контрацепции и профилактике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абортов;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практику современных достижений по диагностике и лечению патологии беременности, заболеваний родильниц и гинекологических болезней,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снижению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недонашиваемости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беременности, материнской и перинатальной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смертности;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764540" algn="l"/>
              </a:tabLst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санитарно-просветительной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работы;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90170" algn="l"/>
              </a:tabLst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социально-правовой помощи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женщинам;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преемственности в обследовании и лечении беременных, родильниц и гинекологических больных с акушерско-гинекологическими стационарами и другими </a:t>
            </a:r>
            <a:r>
              <a:rPr lang="ru-RU" sz="17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мед.организациями</a:t>
            </a:r>
            <a:endParaRPr lang="ru-RU" sz="17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25151" y="2249104"/>
            <a:ext cx="3679709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Медицинскую помощь на акушерском участке оказывают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акушер-гинеколог и 1 акушерка (принимающих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7000-8000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здоровых женщин, беременных и гинекологических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год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58851" y="4644111"/>
            <a:ext cx="3646008" cy="20313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 нагрузки консультативно-амбулаторного приема врача-акушера-гинеколога: первичный прием беременной женщины - 30 минут, повторный прием беременной женщины - 20 минут, прием женщины с гинекологическим заболеванием - 25 минут, профилактический осмотр женщины - 15 минут</a:t>
            </a:r>
            <a:endParaRPr lang="ru-RU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27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163337" y="1"/>
            <a:ext cx="10028664" cy="878056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Какая  структура  женской консультации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и какие разделы  работы участкового акушер-гинеколога?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9194" y="861236"/>
            <a:ext cx="42000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регистратура;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кабинеты приёма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беременных,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родильниц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гинекологических больных, здоровых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психопрофилактической подготовки 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родам;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манипуляционная;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физиотерапевтический кабинет;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руководства (главного врача,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старшей медсестры).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социально-правовой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защиты;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терапевтом, венерологом, стоматологом.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3236" y="1538794"/>
            <a:ext cx="461665" cy="44003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 женской консультации входят: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08958" y="1685538"/>
            <a:ext cx="738664" cy="395158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vert"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Участковый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акушер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гинеколог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выполняет: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5928" y="1383784"/>
            <a:ext cx="66316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своевременное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(раннее – до 3-х месяцев) взятие беременных под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наблюдение;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систематическое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наблюдение за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состоянием             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здоровья беременных женщин, обследование, определение группы риска, организация лечения соматических заболеваний;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оформление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документации на беременных;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организацию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дородового патронажа беременных;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условий труда беременных;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срока родов и своевременное предоставление беременным дородового отпуска;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своевременного (при необходимости) квалифицированного лечения;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физическую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психопрофилактическую подготовка     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родам;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организацию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проведение занятий  в «школах матерей».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88300" y="946254"/>
            <a:ext cx="29229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беременных: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28</a:t>
            </a:fld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56923" y="290907"/>
            <a:ext cx="1046440" cy="581505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vert"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Участковый акушер – гинеколог выполняет: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7527" y="4865678"/>
            <a:ext cx="4533973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+mj-lt"/>
              <a:buAutoNum type="arabicPeriod" startAt="4"/>
              <a:tabLst>
                <a:tab pos="678815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Профилактика абортов.</a:t>
            </a: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 startAt="4"/>
              <a:tabLst>
                <a:tab pos="678815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по формированию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ОЖ.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4"/>
              <a:tabLst>
                <a:tab pos="678815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 и отчётность.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8618" y="290907"/>
            <a:ext cx="532092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Наблюдение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оздоровление и восстановительное лечение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родильниц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3932" y="1125997"/>
            <a:ext cx="416873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Гинекологическая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2180" y="1457585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активное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выявление гинекологических больных;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организацию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проведение обследования и лечения женщин с гинекологическими заболеваниями;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своевременную госпитализацию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женщин, нуждающихся в стационарном лечении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экспертизу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трудоспособности при гинекологических заболеваниях;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диспансерное наблюдение за гинекологическими больными.</a:t>
            </a:r>
          </a:p>
        </p:txBody>
      </p:sp>
      <p:pic>
        <p:nvPicPr>
          <p:cNvPr id="7170" name="Picture 2" descr="https://www.epochtimes.ru/eet-content/uploads/2015/10/woman-356141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51834"/>
            <a:ext cx="3987497" cy="431960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29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49179" y="1"/>
            <a:ext cx="11742822" cy="526811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Учётные  документы  и  показатели  оценки деятельности женской  консультации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628" y="567594"/>
            <a:ext cx="5398232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«Медицинская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 пациента, получающего медицинскую помощь в амбулаторных условиях» (025/у);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«Медицинская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 прерывания беременности»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(003-1/у);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«Врачебное свидетельство о переводе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беременной  на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другую работу»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(084/у);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Контрольная карта диспансерного наблюдения»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(030/у);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«Карта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диспансеризации»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(131/у);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«Индивидуальная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 беременной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и родильницы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(111/у);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«Обменная карта родильного дома, родильного отделения больницы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(113/у);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«Дневник работы среднего медицинского персонала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записи родовспоможений на дому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санитарно-просветительской работы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6719" y="2319969"/>
            <a:ext cx="800219" cy="28162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Учётные документы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женской консультации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53336" y="1997586"/>
            <a:ext cx="738664" cy="32515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"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Показатели   деятельности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женской консультации: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32619" y="435728"/>
            <a:ext cx="5962774" cy="619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беременных женщин, поступивших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наблюдение консультации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сроком беременности до 12 недель;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посещений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беременной до родов;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женщин,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 разу не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посетивших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время беременности;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процент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своевременных родов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женщин, у которых беременность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закончилась абортами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полнота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обследования беременных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резус-принадлежность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перинатальная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смертность;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материнская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смертность;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частота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поводу                       заболевания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 с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впервые  в жизни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установленным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диагнозом;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частота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гинекологических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больных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осмотрах;</a:t>
            </a: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частота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абортов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др.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3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249885" y="10039"/>
            <a:ext cx="4920344" cy="1392261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  организована  стационарная 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помощь?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2537" y="-6885"/>
            <a:ext cx="5862123" cy="1908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Ведущим    больничным    учреждением             является  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ГОРОДСКАЯ  БОЛЬНИЦА</a:t>
            </a:r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которая обеспечивает   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квалифицированное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стационарное  медицинское  обслуживание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населения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 основе  достижений  современной  медицинской  науки.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236" y="1402300"/>
            <a:ext cx="923330" cy="3219027"/>
          </a:xfrm>
          <a:prstGeom prst="rect">
            <a:avLst/>
          </a:prstGeom>
          <a:solidFill>
            <a:schemeClr val="accent2"/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Городская  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больница </a:t>
            </a:r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может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быть: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31972" y="2420602"/>
            <a:ext cx="2997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системе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                                  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объединенной или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не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объединенной с поликлиникой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19627" y="3845388"/>
            <a:ext cx="3069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678815" algn="l"/>
              </a:tabLs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объёму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–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различной коечной мощности.</a:t>
            </a:r>
            <a:endParaRPr lang="ru-RU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4880" y="2156895"/>
            <a:ext cx="74458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высококвалифицированной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лечебно-профилактической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населению;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практику обслуживания населения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современных методов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профилактики, диагностики и лечения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заболеваний;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совершенствование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организационных форм и методов медицинского обслуживания населения и ухода за больными, повышение качества и культуры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Санитарно-гигиеническое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воспитание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населения;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Привлечение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общественности 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разработке и проведению мероприятий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лечебно-профилактическому обслуживанию.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9627" y="1329651"/>
            <a:ext cx="294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профилю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     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многопрофильной        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специализированной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2320" y="1942703"/>
            <a:ext cx="523220" cy="4044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  городской 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больницы: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9642573" y="1695398"/>
            <a:ext cx="2407181" cy="799988"/>
          </a:xfrm>
          <a:prstGeom prst="wedgeRoundRectCallout">
            <a:avLst>
              <a:gd name="adj1" fmla="val -76420"/>
              <a:gd name="adj2" fmla="val -954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Это  </a:t>
            </a:r>
            <a:r>
              <a:rPr lang="ru-RU" sz="4000" b="1" dirty="0" smtClean="0"/>
              <a:t>ЦЕЛЬ!</a:t>
            </a:r>
            <a:endParaRPr lang="ru-RU" sz="4000" b="1" dirty="0"/>
          </a:p>
        </p:txBody>
      </p:sp>
      <p:pic>
        <p:nvPicPr>
          <p:cNvPr id="9218" name="Picture 2" descr="https://p2.zoon.ru/preview/caxKqmKJTLh0DoyGDOoQhA/980x300x75/1/f/0/original_5239c5cc40c08850138b9c1a_55387cd7662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" y="4805432"/>
            <a:ext cx="4077807" cy="175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30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20126" y="1"/>
            <a:ext cx="7571875" cy="60057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Каковы  функции  роддома?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4266" y="518417"/>
            <a:ext cx="8357938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Родильный дом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медицинское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учреждение,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оказывающее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стационарную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акушерско-гинекологическую помощь.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7980" y="3382992"/>
            <a:ext cx="808078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приёмно-пропускной блок;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физиологическое акушерское отделение;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отделение (палаты) патологии беременности;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отделения для новорожденных в составе физиологического и обсервационного акушерских отделений;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обсервационное акушерское отделение;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гинекологическое отделение.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168" y="3048824"/>
            <a:ext cx="461665" cy="345109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Роддом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имеет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otzyvy-o-roddomah.ru/images/photos/medium/map110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269" y="549791"/>
            <a:ext cx="2443731" cy="28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236" y="1550199"/>
            <a:ext cx="90530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Задачей роддома является оказание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квалифицированной стационарной помощи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женщинам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период беременности, родов и послеродовом периоде,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также при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гинекологических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заболеваниях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квалифицированной медицинской помощи 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уход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новорожденными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период пребывания их в роддоме.</a:t>
            </a:r>
            <a:endParaRPr lang="ru-RU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31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224463" y="1"/>
            <a:ext cx="8967538" cy="60057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Учётная  документация  родильного дома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237" y="1024638"/>
            <a:ext cx="62017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учёта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приёма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 и отказов в госпитализации» (001/у).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учёта приёма беременных, рожениц и родильниц» 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(002/у)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«Медицинская карта стационарного больного» (003/у).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Температурный лист»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(004/у)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Лист  регистрации переливания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трансфузионных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сред»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(005/у).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 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записи оперативных вмешательств в стационаре»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(008/у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 регистрации переливания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трансфузионных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сред»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(009/у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записи родов в стационаре»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(010/у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Лист основных показателей состояния больного, находившегося в  отделении (палате) реанимации и интенсивной терапии»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(011/у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Направление на патолого-анатомическое исследование»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(№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014/у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29138" y="552671"/>
            <a:ext cx="55568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«Извещение на ребёнка с врождёнными пороками развития» (025-11/у).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«Направление на консультацию и во вспомогательные кабинеты» (028/у).</a:t>
            </a: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учёта процедур» (029/у).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Статистическая карта выбывшего из стационара» (форма № 066/у).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История родов»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(096/у).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История развития новорожденного»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(097/у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 первичной и реанимационной помощи новорожденному в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родильном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зале»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(097-1/у).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отделения (палаты) для новорожденного»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(102/у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Медицинское свидетельство о рождении»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(103/у).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«Медицинское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свидетельство о смерти»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(106/у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Медицинское свидетельство о перинатальной смерти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(106-2/у).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Обменная карта родильного дома, родильного отделения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больницы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(113/у).</a:t>
            </a:r>
          </a:p>
        </p:txBody>
      </p:sp>
    </p:spTree>
    <p:extLst>
      <p:ext uri="{BB962C8B-B14F-4D97-AF65-F5344CB8AC3E}">
        <p14:creationId xmlns:p14="http://schemas.microsoft.com/office/powerpoint/2010/main" val="238008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32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331368" y="1"/>
            <a:ext cx="7860633" cy="60057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Каковы показатели  деятельности  роддома?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1960" y="2663017"/>
            <a:ext cx="1068986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также по показателям, характерным для деятельности роддома: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летальности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беременных, рожениц и родильниц;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уровню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перинатальной смертности; уровню заболеваемости новорожденных;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частоте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нормальных родов;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частоте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осложнений в родах; частоте послеродовых заболеваний;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частоте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обоснованности акушерских пособий и операций;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проценту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женщин, родивших вне родильного учреждения;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доле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родов, проведенных с обезболиванием и др.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4259" y="688449"/>
            <a:ext cx="589501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Работу родильного дома оценивают по общим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показателям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 стационара: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2497" y="1437856"/>
            <a:ext cx="5536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среднегодовая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занятость койки, 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средняя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длительность пребывания на койке, 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оборот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койки);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33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163337" y="-39910"/>
            <a:ext cx="6647544" cy="60057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Для  чего  предназначены  санатории?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715" y="769397"/>
            <a:ext cx="6125028" cy="477053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-180000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САНАТОРИЙ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медицинское</a:t>
            </a: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учреждение, предназначенное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больных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преимущественно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природными </a:t>
            </a: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лечебными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факторами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(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минеральные источники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indent="-180000">
              <a:spcAft>
                <a:spcPts val="0"/>
              </a:spcAft>
            </a:pP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лечебные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грязи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целебный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климат,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-180000">
              <a:spcAft>
                <a:spcPts val="0"/>
              </a:spcAft>
            </a:pP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морское купание и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в сочетании  с  физиотерапией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лечебной физкультурой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лечебным питанием</a:t>
            </a:r>
          </a:p>
          <a:p>
            <a:pPr indent="-180000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другими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средствами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при  обязательном  соблюдении </a:t>
            </a: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установленного  режима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обеспечивающего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полноценное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лечение  и  отдых  больных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5440718"/>
            <a:ext cx="4585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санатория 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лечение              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профилактика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заболеваний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3028" y="462137"/>
            <a:ext cx="57502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Квалифицированное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обследование и лечение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методами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комплексной терапии с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использованием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природных лечебных факторов.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санитарно-гигиенических и противоэпидемических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мероприятий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Научно-практическая работа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целью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теории и практики курортного дела.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ближайших и отдаленных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результатов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санаторно-курортного лечения больных.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культурно-массового и бытового обслуживания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Систематическое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специальных знаний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деловой квалификации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персонала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Обмен опытом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работы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новыми формами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обслуживания больных.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9030" y="500311"/>
            <a:ext cx="553998" cy="476457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Задачами  санатория  являются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124" name="Picture 4" descr="http://profkamaz.ru/wp-content/uploads/2018/09/rR_pGscWVKk-0x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39" y="4683890"/>
            <a:ext cx="5291619" cy="217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6396335"/>
            <a:ext cx="1168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ОСМ_2.3.(2.4). Медико-социальная помощь  в  учреждениях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34</a:t>
            </a:fld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0971" y="825145"/>
            <a:ext cx="5125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органов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кровообращения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органов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пищеварения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нервной системы;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органов движения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органов дыхания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нетуберкулезного характера;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гинекологических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заболеваний;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нарушений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обмена веществ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почек и мочевыводящих путей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271" y="1126530"/>
            <a:ext cx="461665" cy="421397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Специализация   санаториев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7548" y="475375"/>
            <a:ext cx="3853130" cy="584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костным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туберкулёзом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активными формами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туберкулёза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затихающими формами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туберкулёза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реконвалесцентов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туберкулёзного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менингита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ревматизмом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желудочно-кишечными заболеваниями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последствиями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полиомиелита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страдающих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психоневростенией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страдающих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рахитом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общетерапевтические.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70678" y="1084608"/>
            <a:ext cx="461665" cy="480561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"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Медицинские профили детских санаториев: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35</a:t>
            </a:fld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31905" y="2994385"/>
            <a:ext cx="6096000" cy="29700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Книга записи приема больных в санаторий»;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лаборатории»;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«Книга записи рентгеновских и электрокардиографических исследований»;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«Книга записи консультаций»;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«Книга регистрации больных, которым по характеру заболевания противопоказано лечение в данном санатории»;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«Тетрадь записи врачебных назначений».</a:t>
            </a:r>
            <a:endParaRPr lang="ru-RU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04983" y="577277"/>
            <a:ext cx="461665" cy="38709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"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УЧЁТНЫЕ  документы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санатория: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0648" y="998793"/>
            <a:ext cx="6096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Санаторно-курортная карта»;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«Карта кабинета лечебной физкультуры»;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«Карта зубоврачебного кабинета»;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«Карта физиотерапевтического отделения» и др.;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1838" y="584731"/>
            <a:ext cx="52188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документы (на больных):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70648" y="2625053"/>
            <a:ext cx="345701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78815" algn="l"/>
              </a:tabLst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КОНТИНГЕНТЫЕ документы: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525" y="1915505"/>
            <a:ext cx="553998" cy="287880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Санатории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делятся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28619" y="2298344"/>
            <a:ext cx="43456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МНОГОПРОФИЛЬНЫЕ –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несколькими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специализированными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отделениями, предназначенные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для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лечения больных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различными заболеваниями.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9971" y="895105"/>
            <a:ext cx="3559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ОДНОПРОФИЛЬНЫЕ,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предназначенные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больных с однородными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заболеваниями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684" y="1526503"/>
            <a:ext cx="461665" cy="1419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  профилю: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45919" y="3948174"/>
            <a:ext cx="738664" cy="22191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срокам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функционирования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31622" y="4342682"/>
            <a:ext cx="393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течение всего года (круглогодовые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31622" y="5235020"/>
            <a:ext cx="331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только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летнее время (сезонные).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36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544457" y="1"/>
            <a:ext cx="6647544" cy="60057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Что  такое санаторий-профилакторий?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5086" y="935757"/>
            <a:ext cx="6096000" cy="261610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САНАТОРИЙ-ПРОФИЛАКТОРИЙ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является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медицинским учреждением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санаторного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типа, предназначенным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для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проведения лечебной  и оздоровительной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работы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среди рабочих и служащих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предприятий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учреждений, организаций,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совхозов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колхозов </a:t>
            </a:r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основном </a:t>
            </a:r>
            <a:endParaRPr lang="ru-RU" sz="2000" u="sng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u="sng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без </a:t>
            </a:r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отрыва от их трудовой </a:t>
            </a:r>
            <a:r>
              <a:rPr lang="ru-RU" sz="2000" u="sng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</a:t>
            </a:r>
            <a:endParaRPr lang="ru-RU" sz="20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370" y="3630553"/>
            <a:ext cx="68362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Санаторий-профилакторий организуется в помещениях, представленных и оборудованных администрацией соответствующего предприятия или учреждения.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Помещения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должны отвечать санитарным требованиям и  обеспечиваться необходимым хозяйственным оборудованием и коммунальными услугами. В санатории-профилактории, кроме спальных помещений, должны быть кабинеты врачей, комнаты для лечебных процедур, столовая, душевые, умывальные и другие необходимые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помещения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13599" y="812646"/>
            <a:ext cx="4767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Расходы на питание, лечение, культурно-бытовое обслуживание отдыхающих и заработную плату административно-хозяйственного и медицинского персонала санатория-профилактория в соответствии с утверждённым штатным расписанием производятся за счёт средств государственного социального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страхования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60343" y="3887040"/>
            <a:ext cx="452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Штаты санатория-профилактория устанавливаются в соответствии со штатными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нормативами </a:t>
            </a:r>
          </a:p>
          <a:p>
            <a:pPr indent="450215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необходимых случаях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штаты можно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перераспределять в пределах общей численности и установленного фонда заработной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платы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396335"/>
            <a:ext cx="1168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ОСМ_2.3.(2.4). Медико-социальная помощь  в  учреждениях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37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544457" y="1"/>
            <a:ext cx="6647544" cy="60057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Что  такое «хоспис»?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920" y="135798"/>
            <a:ext cx="5080000" cy="107721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ХОСПИС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дом сестринского ухода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оказывающий помощь смертельно или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длительно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болеющим людям.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42922" y="3536115"/>
            <a:ext cx="38949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хосписа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создать хорошие условия для больного и оказать поддержку его семье. 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Помещение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хоспис становится целесообразным, если врач, больной и его семья приходят к выводу о неэффективности дальнейшего лечения, когда длительно болеющим требуется лишь квалифицированный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уход.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34900" y="611231"/>
            <a:ext cx="40699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Хоспис предназначен для проведения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симптоматического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лечения больных в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терминаль-ных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стадиях и длительно болеющих, организации больным квалифицированного ухода 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социально-психологи-ческой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 больным и их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родственникам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3283" y="4022168"/>
            <a:ext cx="7624668" cy="1400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 startAt="2"/>
            </a:pPr>
            <a:r>
              <a:rPr lang="ru-RU" sz="17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Обслуживание </a:t>
            </a:r>
            <a:r>
              <a:rPr lang="ru-RU" sz="17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больного в стационаре</a:t>
            </a:r>
            <a:r>
              <a:rPr lang="ru-RU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имеет следующие цели: борьба с симптомами (облегчение состояния) и предоставление семье больного временного отдыха. Больному предоставляется место в больнице, приюте или другом заведении, осуществляющем программу хосписа, сестринского ухода.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1618" y="1997586"/>
            <a:ext cx="461665" cy="388564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Деятельность хосписа включает: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3283" y="1252796"/>
            <a:ext cx="6852384" cy="27084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7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Обслуживание больного на дому</a:t>
            </a:r>
            <a:r>
              <a:rPr lang="ru-RU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медицинская сестра и социальный работник осуществляют первоначальную оценку потребностей больного и его семьи. При согласии семьи составляется план 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услуг персоналом 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хосписа. 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Затем проводится 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 семьи мероприятиям по уходу за больным, после чего сосредоточивает свои усилия на психологических, духовных, финансовых и других проблемах пациента. На любом этапе реализации программы семья больного имеет ежедневный круглосуточный доступ к персоналу хосписа.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3283" y="5509625"/>
            <a:ext cx="728797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 startAt="3"/>
            </a:pPr>
            <a:r>
              <a:rPr lang="ru-RU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Психологическая 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 семье больного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проводится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беседы,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 и групповые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занятия и т.п. 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46" y="568036"/>
            <a:ext cx="7377339" cy="49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80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000" b="1" dirty="0" smtClean="0">
                <a:solidFill>
                  <a:srgbClr val="C00000"/>
                </a:solidFill>
              </a:rPr>
              <a:t>Спасибо  за  внимание!</a:t>
            </a:r>
            <a:endParaRPr lang="ru-RU" sz="7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4</a:t>
            </a:fld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0752" y="3439144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8553" y="-16114"/>
            <a:ext cx="5152573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Мощность стационарных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учреждений увязывается с численностью обслуживаемого населения при условии: величина отделения должна быть оптимальной (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40-60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коек), но не менее 30 однопрофильных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332" y="1868085"/>
            <a:ext cx="2778497" cy="418576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 главе больницы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стоит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главный врач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          в его подчинении заместители по: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части,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поликлинике,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работе с сестринским персоналом,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административно-хозяйственной части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др.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9152" y="1625601"/>
            <a:ext cx="27432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120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режиму работы стационары городских больниц делятся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на: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стационары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круглосуточным пребыванием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дневные стационары: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стационары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смешанного режима работы.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69566" y="1863662"/>
            <a:ext cx="245192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приёмно-             диагностическое отделение;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рофилирован-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ные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лечебные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отделения;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отделения  специальных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видов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лечения;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отдельные диагностические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службы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 др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745" y="1551465"/>
            <a:ext cx="861774" cy="450238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Структурными подразделениями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стационара    я в л я ю т с я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60344" y="1327360"/>
            <a:ext cx="315250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приём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больных,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постановка диагно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  и решение вопроса               о необходимости госпитализации;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регистрация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медицинская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сортировка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больных;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при необходимости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неотложной медицинской помощи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санитарная обработка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больных.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53336" y="1073599"/>
            <a:ext cx="738664" cy="55514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vert"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Задачами  приёмно-диагностического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отделения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стационара     я в л я ю т с 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258629" y="1"/>
            <a:ext cx="3933372" cy="936601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Какова структура 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городской  больницы?</a:t>
            </a:r>
            <a:endParaRPr lang="ru-RU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5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876800" y="1"/>
            <a:ext cx="7315201" cy="1015999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Какая  учётная  документация ведётся и  в  городской  больнице?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6220" y="1680888"/>
            <a:ext cx="451627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учёта процедур»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(029/у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учёта  взятия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крови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для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биохимических исследований»;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взятия крови на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RW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»;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«Лист  регистрации переливания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трансфузионных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сред»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(005/у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регистрации переливания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трансфузионных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сред, крови и кровезаменителей» (009/у);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сухожарового шкафа»;</a:t>
            </a: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качества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предстерилизационной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очистки»;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820" y="1501924"/>
            <a:ext cx="923330" cy="37716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 О К У М Е Н Т А Ц И Я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процедурного    кабинета: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41252" y="1144979"/>
            <a:ext cx="471714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сдачи дежурств»;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сдачи шприцев»;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регистрации больных, направленных на: массаж, биохимический анализ крови, сахар 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протромбиновый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индекс, общий анализ крови,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-графию, УЗИ и т.д.»;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по санитарно-просветительской работе»;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движения больных»;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Температурный лист»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(004/у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Лист основных показателей состояния больного, находившегося в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(палате)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реанимации  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интенсивной терапии»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(011/у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17922" y="1060950"/>
            <a:ext cx="923330" cy="42966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 О К У М Е Н Т А Ц И Я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поста   медицинской   сестры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6</a:t>
            </a:fld>
            <a:endParaRPr lang="ru-RU" sz="1600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986973" y="-29815"/>
            <a:ext cx="4992914" cy="132638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Какие  другие  примеры 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учётной  документации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городской  больницы?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784" y="1714366"/>
            <a:ext cx="236576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учета листов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нетрудо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-способности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выписки лекарственных средств»;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учета шприцев»;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сильнодействующих лекарственных препаратов»;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перевязочных средств»;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64772"/>
            <a:ext cx="738664" cy="279179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 О К У М Е Н Т А Ц И Я 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старшей   медсестры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6689" y="1423906"/>
            <a:ext cx="279538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«Медицинская карта стационарного больного»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(003/у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lvl="0">
              <a:spcAft>
                <a:spcPts val="18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«Направление скорой медицинской помощи»;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18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Направление амбулаторно-поликлинического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учреждения»;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Выписка из медицинской карты амбулаторного, стационарного больного»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(027/у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95024" y="1385333"/>
            <a:ext cx="461665" cy="244945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vert270"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ДОКУМЕНТЫ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врача: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5917" y="1375812"/>
            <a:ext cx="499313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коек на 10000 населения;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госпитализации на 100 жителей;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коек на 1 должность (в смену) врача (среднего медицинского персонала);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укомплектованность врачами                 (средним медицинским персоналом);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среднее число дней работы койки в году (занятость койки в году);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средняя длительность пребывания больного на койке;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оборот койки;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простой койки;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госпитальная летальность.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703624" y="0"/>
            <a:ext cx="5488376" cy="1095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Какие  существуют показатели  </a:t>
            </a:r>
          </a:p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оценки  деятельности</a:t>
            </a:r>
          </a:p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городской  больницы?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2587" y="869624"/>
            <a:ext cx="923330" cy="56615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Показатели оценки </a:t>
            </a:r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тационарной 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медицинской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помощи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96335"/>
            <a:ext cx="1168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ОСМ_2.3.(2.4). Медико-социальная помощь  в  учреждениях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7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44571" y="1"/>
            <a:ext cx="7547430" cy="928913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  организована  медицинская  помощь 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в  диспансере?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0456" y="556804"/>
            <a:ext cx="7808687" cy="18774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Диспансер</a:t>
            </a:r>
            <a:r>
              <a:rPr lang="ru-RU" sz="2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специализированное  учреждение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22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деятельность   которого   направлена   на 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активное </a:t>
            </a:r>
            <a:endParaRPr lang="ru-RU" sz="22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выявление   больных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взятие  их  на  учёт, 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активное </a:t>
            </a:r>
            <a:endParaRPr lang="ru-RU" sz="22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наблюдение  и  своевременное  проведение </a:t>
            </a:r>
          </a:p>
          <a:p>
            <a:pPr>
              <a:spcAft>
                <a:spcPts val="0"/>
              </a:spcAft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специальных  лечебно-оздоровительных  мероприятий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459" y="2746651"/>
            <a:ext cx="325702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кардиологический;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онкологический;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кожно-венерологический;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противотуберкулезный;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психоневрологический;: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наркологический: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врачебно-физкультурный;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эндокринологический.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367" y="2859708"/>
            <a:ext cx="646331" cy="309475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типы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диспансеров: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0286" y="2578708"/>
            <a:ext cx="6096000" cy="352083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>
              <a:lnSpc>
                <a:spcPct val="12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Диспансеры тесно связаны как с общей сетью медицинских учреждений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так и с общественными организациями,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предприятиями и учреждениями, что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даёт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 возможность проводить общие оздоровительные мероприятия среди всего коллектива организаций, предприятий и учреждений.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lnSpc>
                <a:spcPct val="12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Диспансеры проводят широкую санитарно-просветительскую работу. Кроме общих принципов и методов работы, каждый вид диспансера имеет свои специфические особенности.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8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22514" y="2"/>
            <a:ext cx="11669487" cy="464456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Виды диспансеров   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2378" y="194191"/>
            <a:ext cx="6369793" cy="2970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17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Кардиологический</a:t>
            </a:r>
            <a:r>
              <a:rPr lang="ru-RU" sz="17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диспансер </a:t>
            </a:r>
            <a:r>
              <a:rPr lang="ru-RU" sz="17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учреждение                     по </a:t>
            </a:r>
            <a:r>
              <a:rPr lang="ru-RU" sz="17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оказанию специализированной помощи больным </a:t>
            </a:r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с </a:t>
            </a:r>
            <a:r>
              <a:rPr lang="ru-RU" sz="17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сердечно-сосудистыми заболеваниями</a:t>
            </a:r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700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Кардиодиспансер</a:t>
            </a:r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осуществляют </a:t>
            </a:r>
            <a:r>
              <a:rPr lang="ru-RU" sz="17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методическое руководство </a:t>
            </a:r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кардиологическими отделениями многопрофильных </a:t>
            </a:r>
            <a:r>
              <a:rPr lang="ru-RU" sz="17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больниц, кардиологическими кабинетами в </a:t>
            </a:r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поликлиниках.</a:t>
            </a:r>
            <a:endParaRPr lang="ru-RU" sz="17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sz="1700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Кардиодиспансер</a:t>
            </a:r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обеспечивает </a:t>
            </a:r>
            <a:r>
              <a:rPr lang="ru-RU" sz="17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специализированный комплекс поэтапного лечения. </a:t>
            </a:r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</a:t>
            </a:r>
            <a:r>
              <a:rPr lang="ru-RU" sz="17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реабилитации больных, перенесших инфаркт </a:t>
            </a:r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миокарда создают </a:t>
            </a:r>
            <a:r>
              <a:rPr lang="ru-RU" sz="17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загородные больницы восстановительного лечения и </a:t>
            </a:r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санатории.</a:t>
            </a:r>
            <a:endParaRPr lang="ru-RU" sz="17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5270"/>
            <a:ext cx="5730174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17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Онкологический </a:t>
            </a:r>
            <a:r>
              <a:rPr lang="ru-RU" sz="17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диспансер –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 противораковой борьбы.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хорошо технически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оснащён, имеет поликлинику, стационар и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пансионат для приезжающих на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консультацию. </a:t>
            </a:r>
          </a:p>
          <a:p>
            <a:pPr indent="450215">
              <a:spcAft>
                <a:spcPts val="0"/>
              </a:spcAft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Онкологический кабинет в обычной поликлинике организуют (на 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15-20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врачебных участков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17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92686" y="525684"/>
            <a:ext cx="5399313" cy="3231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Противотуберкулезный </a:t>
            </a:r>
            <a:r>
              <a:rPr lang="ru-RU" sz="17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диспансер –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 лечебно-профилактической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и   организационно-методической 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  борьбе  с туберкулёзом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450215">
              <a:spcAft>
                <a:spcPts val="0"/>
              </a:spcAft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  сети  медицинских организаций (поликлиник)   организуются  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диспансерные обследования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населения   с   обязательным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флюорографическим контролем. </a:t>
            </a:r>
            <a:endParaRPr lang="ru-RU" sz="17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Диспансер  участвует в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проведении </a:t>
            </a:r>
            <a:r>
              <a:rPr lang="ru-RU" sz="17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туберкули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-новых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проб, ревакцинации,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химиопрофилактики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7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Больным туберкулёзом выделяют отдельные квартиры, детей из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семей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 направляют в специализированные детские садики и интернаты.</a:t>
            </a:r>
            <a:endParaRPr lang="ru-RU" sz="17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807263"/>
            <a:ext cx="7749639" cy="14003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17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Наркологический</a:t>
            </a:r>
            <a:r>
              <a:rPr lang="ru-RU" sz="17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диспансер – 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основное звено наркологической службы. Он руководит работой 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наркологических кабинетов поликлиник. </a:t>
            </a:r>
            <a:r>
              <a:rPr lang="ru-RU" sz="17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Наркодиспансер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организует и осуществляет 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воспитательно-просветительскую 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деятельность в учебных заведениях, на промышленных предприятиях, в различных 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организациях  и  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семьях.</a:t>
            </a:r>
            <a:endParaRPr lang="ru-RU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7754" y="3774655"/>
            <a:ext cx="4673600" cy="2231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7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Психоневрологический </a:t>
            </a:r>
            <a:r>
              <a:rPr lang="ru-RU" sz="1700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диспансер </a:t>
            </a: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оказывает социально-медицинскую помощь больным  с психическими расстройствами. </a:t>
            </a:r>
          </a:p>
          <a:p>
            <a:pPr indent="450215" algn="just">
              <a:spcAft>
                <a:spcPts val="0"/>
              </a:spcAft>
            </a:pP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нормативам на 1 психиатра и                    1 медицинскую сестру приходится                    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400</a:t>
            </a: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больных, состоящих на учёте.</a:t>
            </a:r>
          </a:p>
          <a:p>
            <a:pPr indent="450215" algn="just">
              <a:spcAft>
                <a:spcPts val="0"/>
              </a:spcAft>
            </a:pP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состав </a:t>
            </a: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диспансера часто </a:t>
            </a: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входят лечебно-трудовые мастерские.</a:t>
            </a:r>
            <a:endParaRPr lang="ru-RU" sz="17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img.mycdn.me/getImage?url=http%3A%2F%2Fi.mycdn.me%2Fimage%3Fid%3D858681807687%26ts%3D00030000000045035001a7%26plc%3DUNKNOWN%26tkn%3D*mFpQsZ19tyXU6Q4pYFHlNZXk3Mg%26fn%3Dtopic_link_1080&amp;type=TOPIC_LINK_WIDE_548&amp;signatureToken=Wwp3_t9U6LMsYhQYyAMJ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097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pPr/>
              <a:t>9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284817" y="1"/>
            <a:ext cx="3907183" cy="1480456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Каковы  цели  и  задачи  у поликлиники?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8817" y="175586"/>
            <a:ext cx="6096000" cy="14465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Поликлиника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медицинская организация, 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которой    оказывается медицинская  помощь  приходящим 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больным,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  также 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больным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на   дому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5767" y="1809759"/>
            <a:ext cx="473577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707390" algn="l"/>
              </a:tabLst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                                 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объединенные со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стационаром                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объединенные (самостоятельные);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707390" algn="l"/>
              </a:tabLst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территориальному признаку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городские и сельские;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707390" algn="l"/>
              </a:tabLst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профилю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–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общие для обслуживания взрослого или детского населения,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стоматологические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консультативно-диагностические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физиотерапевтические,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курортные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618" y="1809759"/>
            <a:ext cx="738664" cy="345363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номенклатуре поликлиники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ы д е л я ю т: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4457" y="16558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поликлиники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сохранение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укрепление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обслуживаемого  населения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5771" y="2381033"/>
            <a:ext cx="564605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квалифицированной и специализированной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медицинской помощи населению;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первой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неотложной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помощи;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профилактических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мероприятий по предупреждению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снижению заболеваемости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раннее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больных;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диспансеризация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здоровых и больных;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активной работы по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санитарно-гигиеническому воспитанию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населения.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4201" y="2469086"/>
            <a:ext cx="923330" cy="3498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vert270"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Задачами  поликлиники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в л я ю т с я: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</TotalTime>
  <Words>5386</Words>
  <Application>Microsoft Office PowerPoint</Application>
  <PresentationFormat>Произвольный</PresentationFormat>
  <Paragraphs>664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Организация медицинской  помощи в учреждениях здравоохранения</vt:lpstr>
      <vt:lpstr>Какие  существуют типы лечебных учреждений, оказывающих стационарную  медицинскую помощь?</vt:lpstr>
      <vt:lpstr>Как  организована  стационарная   помощь?</vt:lpstr>
      <vt:lpstr>Какова структура   городской  больницы?</vt:lpstr>
      <vt:lpstr>Какая  учётная  документация ведётся и  в  городской  больнице?</vt:lpstr>
      <vt:lpstr>Какие  другие  примеры   учётной  документации городской  больницы?</vt:lpstr>
      <vt:lpstr>Как  организована  медицинская  помощь   в  диспансере?</vt:lpstr>
      <vt:lpstr>Виды диспансеров   </vt:lpstr>
      <vt:lpstr>Каковы  цели  и  задачи  у поликлиники?</vt:lpstr>
      <vt:lpstr>Каковы  структура  и  принципы  работы  поликлиники?</vt:lpstr>
      <vt:lpstr>Какая  учётная  документация   ведётся в поликлинике?</vt:lpstr>
      <vt:lpstr>Каковы задачи станций  скорой  и  неотложной  медицинской  помощи?</vt:lpstr>
      <vt:lpstr>Какая  структура станции СМП?</vt:lpstr>
      <vt:lpstr>Каковы  учётная документация  и показатели  оценки деятельности станции СМП?</vt:lpstr>
      <vt:lpstr>Что  такое  «неотложная  медицинская  помощь»?</vt:lpstr>
      <vt:lpstr>В  чём  особенность работы медико-санитарной части (МСЧ)?</vt:lpstr>
      <vt:lpstr>В  чём  особенность работы (МСЧ)?</vt:lpstr>
      <vt:lpstr>Каковы особенности организации  сельского  здравоохранения?</vt:lpstr>
      <vt:lpstr>Какие  задачи  у  фельдшерско-акушерского пункта (ФАП)?</vt:lpstr>
      <vt:lpstr>Какие документы ведутся на ФАП  и каковы  показатели его деятельности?</vt:lpstr>
      <vt:lpstr>Как   организована  центральная  районная  больница?</vt:lpstr>
      <vt:lpstr>В  чём суть оргметодработы в ЦРБ?</vt:lpstr>
      <vt:lpstr>Какие  функции  и  структура  республиканской (областной,  краевой)  больницы?</vt:lpstr>
      <vt:lpstr>Каковы  задачи  консультативной  поликлиники    и   оргметодотдела  РКБ?</vt:lpstr>
      <vt:lpstr>Как  организовано  медицинское  обслуживание  «матери и ребенка»?</vt:lpstr>
      <vt:lpstr>Для   чего  предназначена  женская  консультация?</vt:lpstr>
      <vt:lpstr>Какая  структура  женской консультации  и какие разделы  работы участкового акушер-гинеколога?</vt:lpstr>
      <vt:lpstr>Презентация PowerPoint</vt:lpstr>
      <vt:lpstr>Учётные  документы  и  показатели  оценки деятельности женской  консультации</vt:lpstr>
      <vt:lpstr>Каковы  функции  роддома?</vt:lpstr>
      <vt:lpstr>Учётная  документация  родильного дома</vt:lpstr>
      <vt:lpstr>Каковы показатели  деятельности  роддома?</vt:lpstr>
      <vt:lpstr>Для  чего  предназначены  санатории?</vt:lpstr>
      <vt:lpstr>Презентация PowerPoint</vt:lpstr>
      <vt:lpstr>Презентация PowerPoint</vt:lpstr>
      <vt:lpstr>Что  такое санаторий-профилакторий?</vt:lpstr>
      <vt:lpstr>Что  такое «хоспис»?</vt:lpstr>
      <vt:lpstr>Спасибо  за 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Блохина М.В., Глушаков А.И.</dc:creator>
  <cp:lastModifiedBy>Samsung</cp:lastModifiedBy>
  <cp:revision>482</cp:revision>
  <dcterms:created xsi:type="dcterms:W3CDTF">2018-09-13T08:51:57Z</dcterms:created>
  <dcterms:modified xsi:type="dcterms:W3CDTF">2022-09-12T07:10:11Z</dcterms:modified>
</cp:coreProperties>
</file>