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sldIdLst>
    <p:sldId id="256" r:id="rId2"/>
    <p:sldId id="744" r:id="rId3"/>
    <p:sldId id="268" r:id="rId4"/>
    <p:sldId id="693" r:id="rId5"/>
    <p:sldId id="755" r:id="rId6"/>
    <p:sldId id="756" r:id="rId7"/>
    <p:sldId id="746" r:id="rId8"/>
    <p:sldId id="747" r:id="rId9"/>
    <p:sldId id="721" r:id="rId10"/>
    <p:sldId id="770" r:id="rId11"/>
    <p:sldId id="723" r:id="rId12"/>
    <p:sldId id="773" r:id="rId13"/>
    <p:sldId id="771" r:id="rId14"/>
    <p:sldId id="633" r:id="rId15"/>
    <p:sldId id="749" r:id="rId16"/>
    <p:sldId id="754" r:id="rId17"/>
    <p:sldId id="772" r:id="rId18"/>
    <p:sldId id="697" r:id="rId19"/>
    <p:sldId id="725" r:id="rId20"/>
    <p:sldId id="731" r:id="rId21"/>
    <p:sldId id="737" r:id="rId22"/>
    <p:sldId id="743" r:id="rId23"/>
    <p:sldId id="757" r:id="rId24"/>
    <p:sldId id="758" r:id="rId25"/>
    <p:sldId id="759" r:id="rId26"/>
    <p:sldId id="760" r:id="rId27"/>
    <p:sldId id="761" r:id="rId28"/>
    <p:sldId id="738" r:id="rId29"/>
    <p:sldId id="762" r:id="rId30"/>
    <p:sldId id="763" r:id="rId31"/>
    <p:sldId id="764" r:id="rId32"/>
    <p:sldId id="766" r:id="rId33"/>
    <p:sldId id="767" r:id="rId34"/>
    <p:sldId id="768" r:id="rId35"/>
    <p:sldId id="769" r:id="rId36"/>
    <p:sldId id="614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15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405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0664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386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2486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071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3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12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90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57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4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9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7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0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5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58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1C939-48C5-4119-A7B2-7C0A644C6F73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D98178A-DD58-489A-8B9F-2EDB6939DD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  <p:sldLayoutId id="2147484040" r:id="rId12"/>
    <p:sldLayoutId id="2147484041" r:id="rId13"/>
    <p:sldLayoutId id="2147484042" r:id="rId14"/>
    <p:sldLayoutId id="2147484043" r:id="rId15"/>
    <p:sldLayoutId id="21474840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20000"/>
                <a:lumOff val="8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A1EBC7-3670-4300-A7F3-EAD85E5AF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5086" y="377372"/>
            <a:ext cx="9956800" cy="152399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Контроль качества сестринской медицинской помощи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818" name="AutoShape 2" descr="https://oktnews.ru/source/444444/den-medik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0" name="AutoShape 4" descr="https://fairgaze.com/images/uploadedimages/thumbs/0001789_medical_4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2" name="AutoShape 6" descr="https://fairgaze.com/images/uploadedimages/thumbs/0001789_medical_4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24" name="AutoShape 8" descr="https://fairgaze.com/images/uploadedimages/thumbs/0001789_medical_40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890" name="Picture 2" descr="https://videoplastica.ru/wp-content/uploads/doktor-derzhit-shpri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886" y="2066018"/>
            <a:ext cx="9027885" cy="47919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271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858" y="332086"/>
            <a:ext cx="9564914" cy="659735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200" b="1" u="sng" dirty="0" smtClean="0">
                <a:solidFill>
                  <a:schemeClr val="accent2"/>
                </a:solidFill>
              </a:rPr>
              <a:t>Структурный подход</a:t>
            </a:r>
          </a:p>
          <a:p>
            <a:pPr marL="0" indent="0" algn="ctr">
              <a:buNone/>
            </a:pPr>
            <a:endParaRPr lang="ru-RU" sz="3200" b="1" u="sng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в оценке качества сестринской медицинской помощи реализуется в процессе </a:t>
            </a:r>
            <a:r>
              <a:rPr lang="ru-RU" sz="3200" b="1" u="sng" dirty="0" smtClean="0">
                <a:solidFill>
                  <a:srgbClr val="002060"/>
                </a:solidFill>
              </a:rPr>
              <a:t>лицензирования</a:t>
            </a:r>
            <a:r>
              <a:rPr lang="ru-RU" sz="3200" b="1" dirty="0" smtClean="0">
                <a:solidFill>
                  <a:srgbClr val="002060"/>
                </a:solidFill>
              </a:rPr>
              <a:t> деятельности медицинской организации</a:t>
            </a:r>
          </a:p>
        </p:txBody>
      </p:sp>
      <p:sp>
        <p:nvSpPr>
          <p:cNvPr id="67586" name="AutoShape 2" descr="https://xn--80aalend0aefothn2d5exb.com/wp-content/uploads/litsenziya-na-farmatsevticheskuyu-deyatelnost-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7588" name="AutoShape 4" descr="https://xn--80aalend0aefothn2d5exb.com/wp-content/uploads/litsenziya-na-farmatsevticheskuyu-deyatelnost-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7590" name="AutoShape 6" descr="https://xn--80aalend0aefothn2d5exb.com/wp-content/uploads/litsenziya-na-farmatsevticheskuyu-deyatelnost-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7592" name="Picture 8" descr="https://xn--80aalend0aefothn2d5exb.com/wp-content/uploads/litsenziya-na-farmatsevticheskuyu-deyatelnost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6514" y="3913414"/>
            <a:ext cx="7605486" cy="2944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601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62857" y="290286"/>
            <a:ext cx="9506857" cy="60814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При оценке </a:t>
            </a:r>
            <a:r>
              <a:rPr lang="ru-RU" sz="3200" b="1" u="sng" dirty="0" smtClean="0">
                <a:solidFill>
                  <a:schemeClr val="accent2"/>
                </a:solidFill>
              </a:rPr>
              <a:t>качества процесса</a:t>
            </a:r>
            <a:r>
              <a:rPr lang="ru-RU" sz="3200" dirty="0" smtClean="0">
                <a:solidFill>
                  <a:schemeClr val="accent2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сестринской деятельности анализируется соблюдение сестринских технологий. Для оценки сестринского процесса чаще всего используется </a:t>
            </a:r>
            <a:r>
              <a:rPr lang="ru-RU" sz="3200" b="1" u="sng" dirty="0" smtClean="0">
                <a:solidFill>
                  <a:srgbClr val="002060"/>
                </a:solidFill>
              </a:rPr>
              <a:t>технология экспертной оценки</a:t>
            </a:r>
            <a:r>
              <a:rPr lang="ru-RU" sz="3200" dirty="0" smtClean="0">
                <a:solidFill>
                  <a:srgbClr val="002060"/>
                </a:solidFill>
              </a:rPr>
              <a:t>. Технология экспертной оценки позволяет оценивать сам процесс, то есть технологии оказания сестринской 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помощи.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3794" name="AutoShape 2" descr="https://detectivebookshop.ru/image/10198754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4" descr="https://present5.com/presentation/8634859_456088025/image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4686" y="3309257"/>
            <a:ext cx="5907314" cy="35487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62857" y="290286"/>
            <a:ext cx="11117943" cy="60814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Для проведения </a:t>
            </a:r>
            <a:r>
              <a:rPr lang="ru-RU" sz="3200" b="1" u="sng" dirty="0" smtClean="0">
                <a:solidFill>
                  <a:srgbClr val="002060"/>
                </a:solidFill>
              </a:rPr>
              <a:t>экспертной оценки</a:t>
            </a:r>
            <a:r>
              <a:rPr lang="ru-RU" sz="3200" dirty="0" smtClean="0">
                <a:solidFill>
                  <a:srgbClr val="002060"/>
                </a:solidFill>
              </a:rPr>
              <a:t> разрабатывается </a:t>
            </a:r>
            <a:r>
              <a:rPr lang="ru-RU" sz="3200" b="1" u="sng" dirty="0" smtClean="0">
                <a:solidFill>
                  <a:srgbClr val="002060"/>
                </a:solidFill>
              </a:rPr>
              <a:t>экспертная карта</a:t>
            </a:r>
            <a:r>
              <a:rPr lang="ru-RU" sz="3200" dirty="0" smtClean="0">
                <a:solidFill>
                  <a:srgbClr val="002060"/>
                </a:solidFill>
              </a:rPr>
              <a:t>, в которую входят </a:t>
            </a:r>
            <a:r>
              <a:rPr lang="ru-RU" sz="3200" b="1" u="sng" dirty="0" smtClean="0">
                <a:solidFill>
                  <a:srgbClr val="002060"/>
                </a:solidFill>
              </a:rPr>
              <a:t>показатели (критерии) качества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технологии выполнения сестринских манипуляций и других видов деятельности медицинской сестры. </a:t>
            </a:r>
          </a:p>
          <a:p>
            <a:pPr marL="0" indent="0" algn="just">
              <a:buNone/>
            </a:pPr>
            <a:endParaRPr lang="ru-RU" sz="3200" dirty="0" smtClean="0">
              <a:solidFill>
                <a:srgbClr val="002060"/>
              </a:solidFill>
            </a:endParaRPr>
          </a:p>
        </p:txBody>
      </p:sp>
      <p:sp>
        <p:nvSpPr>
          <p:cNvPr id="33794" name="AutoShape 2" descr="https://detectivebookshop.ru/image/10198754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313" y="2467429"/>
            <a:ext cx="7852229" cy="390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62857" y="290286"/>
            <a:ext cx="11117943" cy="60814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u="sng" dirty="0" smtClean="0">
                <a:solidFill>
                  <a:srgbClr val="002060"/>
                </a:solidFill>
              </a:rPr>
              <a:t>Экспертная карта</a:t>
            </a:r>
            <a:r>
              <a:rPr lang="ru-RU" sz="3200" dirty="0" smtClean="0">
                <a:solidFill>
                  <a:srgbClr val="002060"/>
                </a:solidFill>
              </a:rPr>
              <a:t> позволяет провести оценку качества деятельности каждой медицинской сестры. </a:t>
            </a:r>
            <a:r>
              <a:rPr lang="ru-RU" sz="3200" b="1" u="sng" dirty="0" smtClean="0">
                <a:solidFill>
                  <a:srgbClr val="002060"/>
                </a:solidFill>
              </a:rPr>
              <a:t>За основу  разработки критериев оценки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деятельности медсестёр принимаются их функциональные обязанности и общие квалификационные требования.  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Кроме того, обозначаются манипуляции, неудовлетворительное выполнение которых может повлечь за собой ухудшение состояния больного, развитие осложнений, угрозу жизни пациента и свидетельствует о неудовлетворительном качестве сестринской помощи </a:t>
            </a:r>
          </a:p>
        </p:txBody>
      </p:sp>
      <p:sp>
        <p:nvSpPr>
          <p:cNvPr id="33794" name="AutoShape 2" descr="https://detectivebookshop.ru/image/10198754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192" y="1783363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698" name="AutoShape 2" descr="https://present5.com/presentation/8634859_456088025/image-2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66057" y="1814286"/>
          <a:ext cx="10871199" cy="4555938"/>
        </p:xfrm>
        <a:graphic>
          <a:graphicData uri="http://schemas.openxmlformats.org/drawingml/2006/table">
            <a:tbl>
              <a:tblPr/>
              <a:tblGrid>
                <a:gridCol w="10871199"/>
              </a:tblGrid>
              <a:tr h="6271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Технологии выполнения сестринских манипуляций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8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установление соответствия сестринского вмешательства, проведения мероприятий по профилактике заболеваний, уходу за пациентом, подготовке к диагностическим вмешательствам стандартам протоколам или алгоритмам организации;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 правильное заполнение сестринской документации; 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 соблюдение санитарно-эпидемиологических норм в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работе</a:t>
                      </a:r>
                      <a:r>
                        <a:rPr lang="ru-RU" sz="2800" b="1" baseline="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 и др.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1384"/>
            <a:ext cx="121920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ea typeface="Times New Roman" pitchFamily="18" charset="0"/>
                <a:cs typeface="Times New Roman" pitchFamily="18" charset="0"/>
              </a:rPr>
              <a:t>Факторы, определяющие «качество технологии»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ea typeface="Times New Roman" pitchFamily="18" charset="0"/>
                <a:cs typeface="Times New Roman" pitchFamily="18" charset="0"/>
              </a:rPr>
              <a:t> (качество процесса)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ea typeface="Times New Roman" pitchFamily="18" charset="0"/>
                <a:cs typeface="Times New Roman" pitchFamily="18" charset="0"/>
              </a:rPr>
              <a:t> в деятельности медицинских сестёр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286" y="620688"/>
            <a:ext cx="10087428" cy="5687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u="sng" dirty="0">
                <a:solidFill>
                  <a:schemeClr val="accent2"/>
                </a:solidFill>
                <a:cs typeface="Times New Roman" pitchFamily="18" charset="0"/>
              </a:rPr>
              <a:t>Качество </a:t>
            </a:r>
            <a:r>
              <a:rPr lang="ru-RU" sz="3200" b="1" u="sng" dirty="0" smtClean="0">
                <a:solidFill>
                  <a:schemeClr val="accent2"/>
                </a:solidFill>
                <a:cs typeface="Times New Roman" pitchFamily="18" charset="0"/>
              </a:rPr>
              <a:t>результата</a:t>
            </a:r>
            <a:r>
              <a:rPr lang="ru-RU" sz="3200" b="1" dirty="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cs typeface="Times New Roman" pitchFamily="18" charset="0"/>
              </a:rPr>
              <a:t>сестринской медицинской помощи - </a:t>
            </a:r>
            <a:r>
              <a:rPr lang="ru-RU" sz="3200" b="1" dirty="0">
                <a:solidFill>
                  <a:srgbClr val="002060"/>
                </a:solidFill>
                <a:cs typeface="Times New Roman" pitchFamily="18" charset="0"/>
              </a:rPr>
              <a:t>это </a:t>
            </a:r>
            <a:r>
              <a:rPr lang="ru-RU" sz="3200" b="1" dirty="0" smtClean="0">
                <a:solidFill>
                  <a:srgbClr val="002060"/>
                </a:solidFill>
              </a:rPr>
              <a:t>сравнение результатов сестринского вмешательства с планируемыми и ожидаемыми результатами и подготовка необходимых корректирующих мероприятий, а именно: ничего не предпринимать, устранить отклонения, корректировать стандарт, протокол или алгоритм сестринской помощи и т.д.</a:t>
            </a: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5" name="Picture 4" descr="https://present5.com/presentation/8634859_456088025/image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5886" y="4064000"/>
            <a:ext cx="5196114" cy="279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166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321992"/>
              </p:ext>
            </p:extLst>
          </p:nvPr>
        </p:nvGraphicFramePr>
        <p:xfrm>
          <a:off x="1364343" y="1582058"/>
          <a:ext cx="9071428" cy="3123692"/>
        </p:xfrm>
        <a:graphic>
          <a:graphicData uri="http://schemas.openxmlformats.org/drawingml/2006/table">
            <a:tbl>
              <a:tblPr/>
              <a:tblGrid>
                <a:gridCol w="9071428"/>
              </a:tblGrid>
              <a:tr h="5065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Результат лечения конкретного пациента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6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  отсутствие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осложнений после сестринских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манипуляций;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  удовлетворённость </a:t>
                      </a: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пациентов работой медицинской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сестры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103086" y="393803"/>
            <a:ext cx="991325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ea typeface="Times New Roman" pitchFamily="18" charset="0"/>
                <a:cs typeface="Times New Roman" pitchFamily="18" charset="0"/>
              </a:rPr>
              <a:t>Факторы, определяющие «качество результата»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ea typeface="Times New Roman" pitchFamily="18" charset="0"/>
                <a:cs typeface="Times New Roman" pitchFamily="18" charset="0"/>
              </a:rPr>
              <a:t>в деятельности медицинских сестёр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286" y="620688"/>
            <a:ext cx="10087428" cy="5687144"/>
          </a:xfrm>
        </p:spPr>
        <p:txBody>
          <a:bodyPr>
            <a:normAutofit/>
          </a:bodyPr>
          <a:lstStyle/>
          <a:p>
            <a:pPr marL="0" indent="449263" algn="just">
              <a:buNone/>
            </a:pPr>
            <a:r>
              <a:rPr lang="ru-RU" sz="3200" b="1" u="sng" dirty="0" smtClean="0">
                <a:solidFill>
                  <a:schemeClr val="accent2"/>
                </a:solidFill>
              </a:rPr>
              <a:t>Качество результата</a:t>
            </a:r>
            <a:r>
              <a:rPr lang="ru-RU" sz="3200" b="1" dirty="0" smtClean="0">
                <a:solidFill>
                  <a:schemeClr val="accent2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сестринской помощи не может быть оценено отдельно от качества результата медицинской помощи в целом. Конечный результат представляет собой результат не только сестринских вмешательств, но и, в первую очередь, врачебной помощи. </a:t>
            </a:r>
          </a:p>
          <a:p>
            <a:pPr marL="0" indent="449263" algn="just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К одним из </a:t>
            </a:r>
            <a:r>
              <a:rPr lang="ru-RU" sz="3200" b="1" u="sng" dirty="0" smtClean="0">
                <a:solidFill>
                  <a:srgbClr val="002060"/>
                </a:solidFill>
              </a:rPr>
              <a:t>показателей, определяющих качество результата деятельности медицинской сестры</a:t>
            </a:r>
            <a:r>
              <a:rPr lang="ru-RU" sz="3200" dirty="0" smtClean="0">
                <a:solidFill>
                  <a:srgbClr val="002060"/>
                </a:solidFill>
              </a:rPr>
              <a:t>, можно отнести </a:t>
            </a:r>
            <a:r>
              <a:rPr lang="ru-RU" sz="3200" b="1" u="sng" dirty="0" smtClean="0">
                <a:solidFill>
                  <a:srgbClr val="002060"/>
                </a:solidFill>
              </a:rPr>
              <a:t>удовлетворённость</a:t>
            </a:r>
            <a:r>
              <a:rPr lang="ru-RU" sz="3200" dirty="0" smtClean="0">
                <a:solidFill>
                  <a:srgbClr val="002060"/>
                </a:solidFill>
              </a:rPr>
              <a:t> пациентов сестринской помощью. Удовлетворённость пациентов оценивается путём опроса, анкетирования и т.д.  </a:t>
            </a: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6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696277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9" y="1088571"/>
            <a:ext cx="90097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Контроль качества сестринской медицинской помощи, как и медицинской помощи в целом, осуществляется в следующих формах:</a:t>
            </a:r>
          </a:p>
          <a:p>
            <a:endParaRPr lang="ru-RU" sz="36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1) государственный контроль;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2) ведомственный контроль;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3) внутренний контроль</a:t>
            </a:r>
            <a:endParaRPr lang="ru-RU" sz="36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Формы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онтроля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3" descr="https://present5.com/presentation/3a13befa18b2028be69a11c4c5cd8fae/image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2286" y="3352801"/>
            <a:ext cx="4789714" cy="3505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696277"/>
            <a:ext cx="11675165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95903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sz="2800" dirty="0" smtClean="0">
                <a:solidFill>
                  <a:srgbClr val="002060"/>
                </a:solidFill>
              </a:rPr>
              <a:t>Государственный контроль сестринской деятельности осуществляется организациями, которые заинтересованы в обеспечении ФЗ № 323 «Об основах охраны здоровья граждан в РФ» в медицинских организациях. К таким организациям относятся </a:t>
            </a:r>
            <a:r>
              <a:rPr lang="ru-RU" sz="2800" dirty="0" err="1" smtClean="0">
                <a:solidFill>
                  <a:srgbClr val="002060"/>
                </a:solidFill>
              </a:rPr>
              <a:t>Росздравнадзор</a:t>
            </a:r>
            <a:r>
              <a:rPr lang="ru-RU" sz="2800" dirty="0" smtClean="0">
                <a:solidFill>
                  <a:srgbClr val="002060"/>
                </a:solidFill>
              </a:rPr>
              <a:t> и его территориальные органы,  </a:t>
            </a:r>
            <a:r>
              <a:rPr lang="ru-RU" sz="2800" dirty="0" err="1" smtClean="0">
                <a:solidFill>
                  <a:srgbClr val="002060"/>
                </a:solidFill>
              </a:rPr>
              <a:t>Роспотребнадзор</a:t>
            </a:r>
            <a:r>
              <a:rPr lang="ru-RU" sz="2800" dirty="0" smtClean="0">
                <a:solidFill>
                  <a:srgbClr val="002060"/>
                </a:solidFill>
              </a:rPr>
              <a:t> и территориальные органы, Фонд обязательного медицинского страхования и его территориальные органы и т.д. Это форма реализуется через </a:t>
            </a:r>
            <a:r>
              <a:rPr lang="ru-RU" sz="2800" b="1" u="sng" dirty="0" smtClean="0">
                <a:solidFill>
                  <a:srgbClr val="002060"/>
                </a:solidFill>
              </a:rPr>
              <a:t>лицензирование</a:t>
            </a:r>
            <a:r>
              <a:rPr lang="ru-RU" sz="2800" dirty="0" smtClean="0">
                <a:solidFill>
                  <a:srgbClr val="002060"/>
                </a:solidFill>
              </a:rPr>
              <a:t> медицинских организаций.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74170" y="-39867"/>
            <a:ext cx="104938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Государственный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1600" y="290287"/>
            <a:ext cx="8892601" cy="47948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Основными нормативными документами при проведении контроля </a:t>
            </a:r>
            <a:r>
              <a:rPr lang="ru-RU" sz="20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качества, в т.ч.  сестринской медицинской помощи </a:t>
            </a:r>
            <a:r>
              <a:rPr lang="ru-RU" sz="2000" b="1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являются</a:t>
            </a:r>
            <a:r>
              <a:rPr lang="ru-RU" sz="2000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Федеральный закон №323 «Об основах охраны здоровья граждан в Российской Федерации»</a:t>
            </a: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Закон РФ от 07.02.92 №2300-1 «О защите прав потребителей».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Закон </a:t>
            </a:r>
            <a:r>
              <a:rPr lang="ru-RU" sz="1600" b="1" dirty="0">
                <a:solidFill>
                  <a:srgbClr val="002060"/>
                </a:solidFill>
                <a:cs typeface="Times New Roman" pitchFamily="18" charset="0"/>
              </a:rPr>
              <a:t>РФ от 10.06.93-1 «О стандартизации</a:t>
            </a: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».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Федеральный закон от 29.11.2010 № 326-ФЗ «Об обязательном медицинском страховании в Российской Федерации»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Постановление Правительства РФ от 12 ноября 2012 г. № 1152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«Об утверждении Положения о государственном контроле качества и безопасности медицинской деятельности»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Приказ Минздрава России от 21.12.2012 № 1340н «Об утверждении порядка организации и проведения ведомственного контроля качества и безопасности медицинской деятельности»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Приказ Минздрава России от 07.06.2019 N 381н «Об утверждении Требований к организации и проведению внутреннего контроля качества и безопасности медицинской деятельности»</a:t>
            </a: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Приказ Минздрава России от 10 мая 2017 года № 203н «Об утверждении критериев оценки качества медицинской помощи»</a:t>
            </a:r>
            <a:endParaRPr lang="ru-RU" sz="1600" b="1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Другие </a:t>
            </a:r>
            <a:r>
              <a:rPr lang="ru-RU" sz="1600" b="1" dirty="0">
                <a:solidFill>
                  <a:srgbClr val="002060"/>
                </a:solidFill>
                <a:cs typeface="Times New Roman" pitchFamily="18" charset="0"/>
              </a:rPr>
              <a:t>законодательные акты и </a:t>
            </a:r>
            <a:r>
              <a:rPr lang="ru-RU" sz="1600" b="1" dirty="0" smtClean="0">
                <a:solidFill>
                  <a:srgbClr val="002060"/>
                </a:solidFill>
                <a:cs typeface="Times New Roman" pitchFamily="18" charset="0"/>
              </a:rPr>
              <a:t>приказы</a:t>
            </a:r>
            <a:endParaRPr lang="ru-RU" sz="1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124EA1A-B233-C044-B5EB-449E38890B9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1259" y="934582"/>
            <a:ext cx="2162627" cy="202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5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798" y="1262742"/>
            <a:ext cx="10272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sz="3600" dirty="0" smtClean="0">
                <a:solidFill>
                  <a:srgbClr val="002060"/>
                </a:solidFill>
              </a:rPr>
              <a:t>Ведомственный контроль сестринской деятельности реализуется через Министерство здравоохранения РФ и Министерства здравоохранения субъектов РФ. Такая форма реализуется через сертификацию  деятельности медицинской сестры, аккредитацию медицинской организации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Ведомственный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сестринской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3" y="1233713"/>
            <a:ext cx="93145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sz="3200" dirty="0" smtClean="0">
                <a:solidFill>
                  <a:srgbClr val="002060"/>
                </a:solidFill>
              </a:rPr>
              <a:t>Наиболее часто проводимый </a:t>
            </a:r>
            <a:r>
              <a:rPr lang="ru-RU" sz="3200" b="1" u="sng" dirty="0" smtClean="0">
                <a:solidFill>
                  <a:srgbClr val="002060"/>
                </a:solidFill>
              </a:rPr>
              <a:t>внутренний</a:t>
            </a:r>
            <a:r>
              <a:rPr lang="ru-RU" sz="3200" dirty="0" smtClean="0">
                <a:solidFill>
                  <a:srgbClr val="002060"/>
                </a:solidFill>
              </a:rPr>
              <a:t> контроль и оценка деятельности сестринского персонала включает </a:t>
            </a:r>
            <a:r>
              <a:rPr lang="ru-RU" sz="3200" b="1" u="sng" dirty="0" smtClean="0">
                <a:solidFill>
                  <a:srgbClr val="002060"/>
                </a:solidFill>
              </a:rPr>
              <a:t>административные, комплексные и целенаправленные обходы</a:t>
            </a:r>
            <a:r>
              <a:rPr lang="ru-RU" sz="3200" dirty="0" smtClean="0">
                <a:solidFill>
                  <a:srgbClr val="002060"/>
                </a:solidFill>
              </a:rPr>
              <a:t>. Обходы позволяют получить необходимую информацию о качестве выполнения сестринским персоналом своих должностных обязанностей, о соблюдении лечебно-охранительного и санитарно-противоэпидемического режима в подразделениях медицинской организации и т.п.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1885" y="1233713"/>
            <a:ext cx="94342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u="sng" dirty="0" smtClean="0">
              <a:solidFill>
                <a:srgbClr val="002060"/>
              </a:solidFill>
            </a:endParaRPr>
          </a:p>
          <a:p>
            <a:pPr algn="just"/>
            <a:r>
              <a:rPr lang="ru-RU" sz="3200" b="1" u="sng" dirty="0" smtClean="0">
                <a:solidFill>
                  <a:srgbClr val="002060"/>
                </a:solidFill>
              </a:rPr>
              <a:t>Административный обход </a:t>
            </a:r>
            <a:r>
              <a:rPr lang="ru-RU" sz="3200" dirty="0" smtClean="0">
                <a:solidFill>
                  <a:srgbClr val="002060"/>
                </a:solidFill>
              </a:rPr>
              <a:t>осуществляется главным врачом (или заместителем) совместно с главной медицинской сестрой и представителями технической, хозяйственной и (или) других служб.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качества сестринской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707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1885" y="1233713"/>
            <a:ext cx="99132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 smtClean="0">
                <a:solidFill>
                  <a:srgbClr val="002060"/>
                </a:solidFill>
              </a:rPr>
              <a:t>Комплексный обход</a:t>
            </a:r>
            <a:r>
              <a:rPr lang="ru-RU" sz="2800" dirty="0" smtClean="0">
                <a:solidFill>
                  <a:srgbClr val="002060"/>
                </a:solidFill>
              </a:rPr>
              <a:t> проводит главная медицинская сестра вместе с представителями Совета медицинских сестёр медицинской организации. При комплексном обходе осуществляется проверка работы медицинских сестёр по нескольким направлениям их деятельности. В период обхода конкретного подразделения медицинской организации могут проводиться беседы с пациентами, медицинским персоналом. Для медицинских сестёр может быть организован зачёт по вопросам их профессиональной деятельности, по знанию санитарно-противоэпидемического режима, инфекционной безопасности и т.п.</a:t>
            </a:r>
            <a:r>
              <a:rPr lang="ru-RU" sz="2800" baseline="30000" dirty="0" smtClean="0">
                <a:solidFill>
                  <a:srgbClr val="002060"/>
                </a:solidFill>
              </a:rPr>
              <a:t>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качества сестринской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707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1885" y="1233713"/>
            <a:ext cx="99132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u="sng" dirty="0" smtClean="0">
                <a:solidFill>
                  <a:srgbClr val="002060"/>
                </a:solidFill>
              </a:rPr>
              <a:t>Целенаправленный обход </a:t>
            </a:r>
            <a:r>
              <a:rPr lang="ru-RU" sz="3200" dirty="0" smtClean="0">
                <a:solidFill>
                  <a:srgbClr val="002060"/>
                </a:solidFill>
              </a:rPr>
              <a:t>– это углублённое изучение одного или нескольких разделов деятельности старшей медицинской сестры и среднего медицинского персонала структурного подразделения медицинской организации. Такой вид обхода может проводиться  в том числе и в связи с поступившей жалобой пациента.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качества сестринской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707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1885" y="1233714"/>
            <a:ext cx="99132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</a:rPr>
              <a:t>Внутренний контроль</a:t>
            </a:r>
            <a:r>
              <a:rPr lang="ru-RU" sz="2800" dirty="0" smtClean="0">
                <a:solidFill>
                  <a:srgbClr val="002060"/>
                </a:solidFill>
              </a:rPr>
              <a:t> качества сестринской медицинской помощи может быть представлен следующим образом: 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  <a:sym typeface="Symbol"/>
              </a:rPr>
              <a:t>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u="sng" dirty="0" smtClean="0">
                <a:solidFill>
                  <a:srgbClr val="002060"/>
                </a:solidFill>
              </a:rPr>
              <a:t>первую ступень экспертизы</a:t>
            </a:r>
            <a:r>
              <a:rPr lang="ru-RU" sz="2800" dirty="0" smtClean="0">
                <a:solidFill>
                  <a:srgbClr val="002060"/>
                </a:solidFill>
              </a:rPr>
              <a:t> осуществляет старшая медицинская сестра структурного подразделения медицинской организации;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  <a:sym typeface="Symbol"/>
              </a:rPr>
              <a:t>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u="sng" dirty="0" smtClean="0">
                <a:solidFill>
                  <a:srgbClr val="002060"/>
                </a:solidFill>
              </a:rPr>
              <a:t>вторую ступень экспертизы</a:t>
            </a:r>
            <a:r>
              <a:rPr lang="ru-RU" sz="2800" dirty="0" smtClean="0">
                <a:solidFill>
                  <a:srgbClr val="002060"/>
                </a:solidFill>
              </a:rPr>
              <a:t> проводит главная медицинская сестра или заместитель руководителя по работе с сестринским персоналом; 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  <a:sym typeface="Symbol"/>
              </a:rPr>
              <a:t>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u="sng" dirty="0" smtClean="0">
                <a:solidFill>
                  <a:srgbClr val="002060"/>
                </a:solidFill>
              </a:rPr>
              <a:t>третья ступень экспертизы</a:t>
            </a:r>
            <a:r>
              <a:rPr lang="ru-RU" sz="2800" dirty="0" smtClean="0">
                <a:solidFill>
                  <a:srgbClr val="002060"/>
                </a:solidFill>
              </a:rPr>
              <a:t> осуществляется экспертной комиссией медицинской организации по контролю качества. 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качества сестринской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707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1885" y="1233714"/>
            <a:ext cx="99132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Таким образом, </a:t>
            </a:r>
            <a:r>
              <a:rPr lang="ru-RU" sz="2800" b="1" u="sng" dirty="0" smtClean="0">
                <a:solidFill>
                  <a:srgbClr val="002060"/>
                </a:solidFill>
              </a:rPr>
              <a:t>основными направлениями работы по организации внутреннего контроля</a:t>
            </a:r>
            <a:r>
              <a:rPr lang="ru-RU" sz="2800" dirty="0" smtClean="0">
                <a:solidFill>
                  <a:srgbClr val="002060"/>
                </a:solidFill>
              </a:rPr>
              <a:t> качества сестринской медицинской помощи в медицинской организации являются:</a:t>
            </a:r>
          </a:p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       проверка требований к качеству подготовки кадров;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 многоуровневая экспертиза качества сестринской медицинской помощи;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     организация работы Совета по качеству как главного органа управления по качеству оказания медицинской помощи в медицинской организации;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качества сестринской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707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1885" y="1233714"/>
            <a:ext cx="99132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 smtClean="0">
              <a:solidFill>
                <a:srgbClr val="002060"/>
              </a:solidFill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 организация работы комиссии по качеству Совета медицинских сестёр;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 оценка соответствия профессиональной деятельности медицинской сестры стандартам оказания сестринской медицинской помощи; 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 оценка деятельности медицинского персонала по индикаторам качества;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- анализ обращений граждан (пациентов).</a:t>
            </a: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онтроль </a:t>
            </a:r>
            <a:r>
              <a:rPr lang="ru-RU" sz="3600" b="1" dirty="0" smtClean="0">
                <a:solidFill>
                  <a:schemeClr val="accent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качества сестринской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33713"/>
            <a:ext cx="1031603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0" indent="-449263" algn="just">
              <a:buAutoNum type="arabicPeriod"/>
            </a:pPr>
            <a:r>
              <a:rPr lang="ru-RU" sz="3200" dirty="0" smtClean="0"/>
              <a:t>     </a:t>
            </a:r>
            <a:r>
              <a:rPr lang="ru-RU" sz="3200" dirty="0" smtClean="0">
                <a:solidFill>
                  <a:srgbClr val="002060"/>
                </a:solidFill>
              </a:rPr>
              <a:t>Подготовительный этап. На данном этапе планируется контроль качества медицинской помощи и определяется порядок проведения экспертной оценки и анкетирования.</a:t>
            </a:r>
          </a:p>
          <a:p>
            <a:pPr marL="449263" lvl="0" indent="-449263" algn="just">
              <a:buAutoNum type="arabicPeriod"/>
            </a:pPr>
            <a:r>
              <a:rPr lang="ru-RU" sz="3200" dirty="0" smtClean="0">
                <a:solidFill>
                  <a:srgbClr val="002060"/>
                </a:solidFill>
              </a:rPr>
              <a:t>     Проведение экспертной оценки с ведением экспертных карт (оценка качества технологии (процесса) деятельности медицинских сестёр).</a:t>
            </a:r>
          </a:p>
          <a:p>
            <a:pPr marL="449263" lvl="0" indent="-449263" algn="just"/>
            <a:r>
              <a:rPr lang="ru-RU" sz="3200" dirty="0" smtClean="0">
                <a:solidFill>
                  <a:srgbClr val="002060"/>
                </a:solidFill>
              </a:rPr>
              <a:t>3. Социологическое исследование. Оценивается удовлетворённость пациентов качеством сестринского обслуживания (оценка результата сестринской помощи).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организации контроля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E49EB0-6E61-4F59-9555-041E22B4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696277"/>
            <a:ext cx="9849522" cy="4638261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3200" b="1" dirty="0">
                <a:latin typeface="+mj-lt"/>
              </a:rPr>
              <a:t>	</a:t>
            </a:r>
            <a:endParaRPr lang="ru-RU" sz="2800" dirty="0">
              <a:latin typeface="+mj-lt"/>
            </a:endParaRPr>
          </a:p>
        </p:txBody>
      </p:sp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33713"/>
            <a:ext cx="1031603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200" dirty="0" smtClean="0"/>
              <a:t>4. </a:t>
            </a:r>
            <a:r>
              <a:rPr lang="ru-RU" sz="3200" dirty="0" smtClean="0">
                <a:solidFill>
                  <a:srgbClr val="002060"/>
                </a:solidFill>
              </a:rPr>
              <a:t>Обработка карт экспертной оценки, а также анкет. На данном этапе проводится расчёт показателей, составляются аналитические таблицы и далее информация передаётся на различные уровни управления. </a:t>
            </a:r>
          </a:p>
          <a:p>
            <a:pPr lvl="0" algn="just"/>
            <a:r>
              <a:rPr lang="ru-RU" sz="3200" dirty="0" smtClean="0">
                <a:solidFill>
                  <a:srgbClr val="002060"/>
                </a:solidFill>
              </a:rPr>
              <a:t>5. Анализ полученной информации.</a:t>
            </a: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6. Разработка программ устранения недостатков (развития сестринской деятельности) и их реализация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организации контроля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93486" y="290286"/>
            <a:ext cx="8940800" cy="6081485"/>
          </a:xfrm>
        </p:spPr>
        <p:txBody>
          <a:bodyPr>
            <a:noAutofit/>
          </a:bodyPr>
          <a:lstStyle/>
          <a:p>
            <a:pPr algn="just"/>
            <a:r>
              <a:rPr lang="ru-RU" sz="2800" b="1" i="1" dirty="0" smtClean="0">
                <a:solidFill>
                  <a:schemeClr val="accent2"/>
                </a:solidFill>
              </a:rPr>
              <a:t>Качество сестринской медицинской помощи (КСМП)</a:t>
            </a:r>
            <a:r>
              <a:rPr lang="ru-RU" sz="2800" b="1" dirty="0" smtClean="0">
                <a:solidFill>
                  <a:schemeClr val="accent2"/>
                </a:solidFill>
              </a:rPr>
              <a:t> – </a:t>
            </a:r>
            <a:r>
              <a:rPr lang="ru-RU" sz="2800" b="1" dirty="0" smtClean="0">
                <a:solidFill>
                  <a:srgbClr val="002060"/>
                </a:solidFill>
              </a:rPr>
              <a:t>совокупность характеристик, подтверждающих соответствие оказанной сестринской медицинской помощи имеющимся потребностям пациента (населения), его ожиданиям, современному уровню медицинской науки и технологии</a:t>
            </a:r>
          </a:p>
          <a:p>
            <a:pPr algn="just"/>
            <a:r>
              <a:rPr lang="ru-RU" sz="2800" b="1" i="1" dirty="0" smtClean="0">
                <a:solidFill>
                  <a:schemeClr val="accent2"/>
                </a:solidFill>
              </a:rPr>
              <a:t>Контроль качества сестринской медицинской  помощи </a:t>
            </a:r>
            <a:r>
              <a:rPr lang="ru-RU" sz="2800" b="1" dirty="0" smtClean="0">
                <a:solidFill>
                  <a:srgbClr val="002060"/>
                </a:solidFill>
              </a:rPr>
              <a:t>– система наблюдения и проверки процесса сестринской деятельности и её результатов, обеспечивающая достижение организацией высокого уровня эффективности сестринской помощи</a:t>
            </a:r>
            <a:r>
              <a:rPr lang="ru-RU" sz="2800" b="1" baseline="300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3794" name="AutoShape 2" descr="https://detectivebookshop.ru/image/10198754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33713"/>
            <a:ext cx="1031603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Для повышения качества деятельности медицинской сестры в медицинских организациях разрабатывают </a:t>
            </a:r>
            <a:r>
              <a:rPr lang="ru-RU" sz="3200" b="1" u="sng" dirty="0" smtClean="0">
                <a:solidFill>
                  <a:srgbClr val="002060"/>
                </a:solidFill>
              </a:rPr>
              <a:t>стратегию непрерывного повышения качества </a:t>
            </a:r>
            <a:r>
              <a:rPr lang="ru-RU" sz="3200" b="1" dirty="0" smtClean="0">
                <a:solidFill>
                  <a:srgbClr val="002060"/>
                </a:solidFill>
              </a:rPr>
              <a:t>(СНПК) </a:t>
            </a:r>
            <a:r>
              <a:rPr lang="ru-RU" sz="3200" b="1" u="sng" dirty="0" smtClean="0">
                <a:solidFill>
                  <a:srgbClr val="002060"/>
                </a:solidFill>
              </a:rPr>
              <a:t>деятельности медицинской сестры</a:t>
            </a:r>
            <a:r>
              <a:rPr lang="ru-RU" sz="3200" b="1" dirty="0" smtClean="0">
                <a:solidFill>
                  <a:srgbClr val="002060"/>
                </a:solidFill>
              </a:rPr>
              <a:t>. Внедрение стратегии непрерывного улучшения качества состоит из трёх этапов: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Пути повышения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4" y="1233713"/>
            <a:ext cx="103160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1. </a:t>
            </a:r>
            <a:r>
              <a:rPr lang="ru-RU" sz="3200" dirty="0" smtClean="0">
                <a:solidFill>
                  <a:srgbClr val="002060"/>
                </a:solidFill>
              </a:rPr>
              <a:t>Творческий этап. Формирование банка проблем в области качества. Анализ факторов и условий, влияющих на проблему. Разработка предложений по решению проблемы. Оформление и подача предложений в управленческую структуру.</a:t>
            </a: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2. Рассмотрение предложений. Принятие решений.</a:t>
            </a:r>
          </a:p>
          <a:p>
            <a:pPr algn="just"/>
            <a:r>
              <a:rPr lang="ru-RU" sz="3200" dirty="0" smtClean="0">
                <a:solidFill>
                  <a:srgbClr val="002060"/>
                </a:solidFill>
              </a:rPr>
              <a:t>3. Реализация предложений. Внедрение, определение и расчёт эффектов по результатам внедрения. Материальное и моральное стимулирование участников деятельности по повышению качества.</a:t>
            </a: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Пути повышения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3" y="1233713"/>
            <a:ext cx="104321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u="sng" dirty="0" smtClean="0">
                <a:solidFill>
                  <a:srgbClr val="002060"/>
                </a:solidFill>
              </a:rPr>
              <a:t>Стратегия непрерывного повышения качества деятельности медсестры</a:t>
            </a:r>
            <a:r>
              <a:rPr lang="ru-RU" sz="3200" dirty="0" smtClean="0">
                <a:solidFill>
                  <a:srgbClr val="002060"/>
                </a:solidFill>
              </a:rPr>
              <a:t> предусматривает планирование и выполнение следующих мероприятий:</a:t>
            </a:r>
          </a:p>
          <a:p>
            <a:pPr lvl="0" algn="just"/>
            <a:r>
              <a:rPr lang="ru-RU" sz="3200" i="1" dirty="0" smtClean="0">
                <a:solidFill>
                  <a:srgbClr val="002060"/>
                </a:solidFill>
              </a:rPr>
              <a:t>1. Повышение квалификации</a:t>
            </a:r>
            <a:r>
              <a:rPr lang="ru-RU" sz="3200" dirty="0" smtClean="0">
                <a:solidFill>
                  <a:srgbClr val="002060"/>
                </a:solidFill>
              </a:rPr>
              <a:t> медсестёр по специальности в соответствии с принципами всеобщности, обязательности, непрерывности, иерархической последовательности (обучение осуществляется сверху вниз по иерархической структуре).</a:t>
            </a:r>
          </a:p>
          <a:p>
            <a:pPr lvl="0" algn="just"/>
            <a:r>
              <a:rPr lang="ru-RU" sz="3200" i="1" dirty="0" smtClean="0">
                <a:solidFill>
                  <a:srgbClr val="002060"/>
                </a:solidFill>
              </a:rPr>
              <a:t>2. Улучшение физического</a:t>
            </a:r>
            <a:r>
              <a:rPr lang="ru-RU" sz="3200" dirty="0" smtClean="0">
                <a:solidFill>
                  <a:srgbClr val="002060"/>
                </a:solidFill>
              </a:rPr>
              <a:t> (медицинские осмотры, ЛФК, физиотерапия, сауна и др.) и </a:t>
            </a:r>
            <a:r>
              <a:rPr lang="ru-RU" sz="3200" i="1" dirty="0" smtClean="0">
                <a:solidFill>
                  <a:srgbClr val="002060"/>
                </a:solidFill>
              </a:rPr>
              <a:t>психического здоровья</a:t>
            </a:r>
            <a:r>
              <a:rPr lang="ru-RU" sz="3200" dirty="0" smtClean="0">
                <a:solidFill>
                  <a:srgbClr val="002060"/>
                </a:solidFill>
              </a:rPr>
              <a:t> (организация психологической помощи, тренинги и др.).</a:t>
            </a: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Пути повышения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3" y="1233713"/>
            <a:ext cx="104321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200" i="1" dirty="0" smtClean="0">
                <a:solidFill>
                  <a:srgbClr val="002060"/>
                </a:solidFill>
              </a:rPr>
              <a:t>4. Формирование мотивации</a:t>
            </a:r>
            <a:r>
              <a:rPr lang="ru-RU" sz="3200" dirty="0" smtClean="0">
                <a:solidFill>
                  <a:srgbClr val="002060"/>
                </a:solidFill>
              </a:rPr>
              <a:t> к повышению качества услуг с использованием моральных (предоставление возможности карьерного роста, участие в инновациях, выполнение программ и др.) и материальных стимулов (премирование, материальное вознаграждение за участие в инновациях и др.).</a:t>
            </a:r>
          </a:p>
          <a:p>
            <a:pPr lvl="0" algn="just"/>
            <a:r>
              <a:rPr lang="ru-RU" sz="3200" i="1" dirty="0" smtClean="0">
                <a:solidFill>
                  <a:srgbClr val="002060"/>
                </a:solidFill>
              </a:rPr>
              <a:t>5. Формирование корпоративной культуры</a:t>
            </a:r>
            <a:r>
              <a:rPr lang="ru-RU" sz="3200" dirty="0" smtClean="0">
                <a:solidFill>
                  <a:srgbClr val="002060"/>
                </a:solidFill>
              </a:rPr>
              <a:t> (сильный лидер, долговременная приверженность коллектива установившимся традициям, подлинная забота о благосостоянии медсестёр и пациентов).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Пути повышения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3" y="1233713"/>
            <a:ext cx="1043214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200" i="1" dirty="0" smtClean="0">
                <a:solidFill>
                  <a:srgbClr val="002060"/>
                </a:solidFill>
              </a:rPr>
              <a:t>5. Активизация творческой деятельности</a:t>
            </a:r>
            <a:r>
              <a:rPr lang="ru-RU" sz="3200" dirty="0" smtClean="0">
                <a:solidFill>
                  <a:srgbClr val="002060"/>
                </a:solidFill>
              </a:rPr>
              <a:t> путём формирования атмосферы творчества и соревнования, организации и проведения семинаров, конференций по обмену опытом, «круглых столов» и </a:t>
            </a:r>
            <a:r>
              <a:rPr lang="ru-RU" sz="3200" dirty="0" smtClean="0">
                <a:solidFill>
                  <a:srgbClr val="002060"/>
                </a:solidFill>
              </a:rPr>
              <a:t>др.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Пути повышения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4" name="AutoShape 4" descr="https://avatars.mds.yandex.net/get-zen_doc/1712263/pub_5dc112ede4fff000aca5818f_5dc1169eecfb8000af2da7ed/scale_12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6" name="AutoShape 6" descr="https://alev.biz/wp-content/uploads/2016/12/12f60b5571842477b69f042835ff86da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48" name="AutoShape 8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0" name="AutoShape 10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852" name="AutoShape 12" descr="https://veramed-clinic.ru/upload/images/Narcology/xmedicina.jpg.pagespeed.ic.Q4UDV78eEc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71283" y="1233713"/>
            <a:ext cx="1043214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 smtClean="0">
                <a:solidFill>
                  <a:srgbClr val="002060"/>
                </a:solidFill>
              </a:rPr>
              <a:t>Современная СНПК сестринской помощи обеспечивается </a:t>
            </a:r>
            <a:r>
              <a:rPr lang="ru-RU" sz="2800" b="1" u="sng" dirty="0" smtClean="0">
                <a:solidFill>
                  <a:srgbClr val="002060"/>
                </a:solidFill>
              </a:rPr>
              <a:t>документом</a:t>
            </a:r>
            <a:r>
              <a:rPr lang="ru-RU" sz="2800" dirty="0" smtClean="0">
                <a:solidFill>
                  <a:srgbClr val="002060"/>
                </a:solidFill>
              </a:rPr>
              <a:t>, раскрывающим политику медицинской организации  в области качества сестринских услуг, который утверждается руководителем, а также </a:t>
            </a:r>
            <a:r>
              <a:rPr lang="ru-RU" sz="2800" b="1" u="sng" dirty="0" smtClean="0">
                <a:solidFill>
                  <a:srgbClr val="002060"/>
                </a:solidFill>
              </a:rPr>
              <a:t>организационными</a:t>
            </a:r>
            <a:r>
              <a:rPr lang="ru-RU" sz="2800" dirty="0" smtClean="0">
                <a:solidFill>
                  <a:srgbClr val="002060"/>
                </a:solidFill>
              </a:rPr>
              <a:t> (устав, положение, штатное расписание, должностные инструкции, регистрационное свидетельство о государственной регистрации, свидетельство о постановке на учёт в налоговом органе и др., обеспечивающие эффективную деятельность учреждения), </a:t>
            </a:r>
            <a:r>
              <a:rPr lang="ru-RU" sz="2800" b="1" u="sng" dirty="0" smtClean="0">
                <a:solidFill>
                  <a:srgbClr val="002060"/>
                </a:solidFill>
              </a:rPr>
              <a:t>плановыми</a:t>
            </a:r>
            <a:r>
              <a:rPr lang="ru-RU" sz="2800" dirty="0" smtClean="0">
                <a:solidFill>
                  <a:srgbClr val="002060"/>
                </a:solidFill>
              </a:rPr>
              <a:t> (комплексный план, перспективный план, программа, график, схема, генеральная схема), </a:t>
            </a:r>
            <a:r>
              <a:rPr lang="ru-RU" sz="2800" b="1" u="sng" dirty="0" smtClean="0">
                <a:solidFill>
                  <a:srgbClr val="002060"/>
                </a:solidFill>
              </a:rPr>
              <a:t>распорядительными</a:t>
            </a:r>
            <a:r>
              <a:rPr lang="ru-RU" sz="2800" dirty="0" smtClean="0">
                <a:solidFill>
                  <a:srgbClr val="002060"/>
                </a:solidFill>
              </a:rPr>
              <a:t> (приказы, распоряжения) документами.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9938" name="AutoShape 2" descr="https://accessories.mypartnershop.ru/img/101747211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16056" y="-39867"/>
            <a:ext cx="10684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Пути повышения качества сестринской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медицинской помощи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52377A1-C8B6-481F-9033-CA2F13388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>
                <a:solidFill>
                  <a:srgbClr val="002060"/>
                </a:solidFill>
              </a:rPr>
              <a:t>СПАСИБО ЗА </a:t>
            </a:r>
            <a:r>
              <a:rPr lang="ru-RU" sz="4800" b="1" dirty="0" smtClean="0">
                <a:solidFill>
                  <a:srgbClr val="002060"/>
                </a:solidFill>
              </a:rPr>
              <a:t>ВНИМАНИЕ!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42ABCE-82C2-4EF0-8A3A-017B248FF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030" y="599168"/>
            <a:ext cx="9691913" cy="52539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solidFill>
                  <a:schemeClr val="accent2"/>
                </a:solidFill>
              </a:rPr>
              <a:t>С позиций </a:t>
            </a:r>
            <a:r>
              <a:rPr lang="ru-RU" sz="3200" b="1" i="1" dirty="0" smtClean="0">
                <a:solidFill>
                  <a:srgbClr val="002060"/>
                </a:solidFill>
              </a:rPr>
              <a:t>организации</a:t>
            </a:r>
            <a:r>
              <a:rPr lang="ru-RU" sz="3200" b="1" dirty="0" smtClean="0">
                <a:solidFill>
                  <a:schemeClr val="accent2"/>
                </a:solidFill>
              </a:rPr>
              <a:t> сестринской помощи </a:t>
            </a:r>
            <a:r>
              <a:rPr lang="ru-RU" sz="3200" b="1" u="sng" dirty="0" smtClean="0">
                <a:solidFill>
                  <a:schemeClr val="accent2"/>
                </a:solidFill>
              </a:rPr>
              <a:t>общими</a:t>
            </a:r>
            <a:r>
              <a:rPr lang="ru-RU" sz="3200" b="1" dirty="0" smtClean="0">
                <a:solidFill>
                  <a:schemeClr val="accent2"/>
                </a:solidFill>
              </a:rPr>
              <a:t> </a:t>
            </a:r>
            <a:r>
              <a:rPr lang="ru-RU" sz="3200" b="1" u="sng" dirty="0" smtClean="0">
                <a:solidFill>
                  <a:schemeClr val="accent2"/>
                </a:solidFill>
              </a:rPr>
              <a:t>критериями </a:t>
            </a:r>
            <a:r>
              <a:rPr lang="ru-RU" sz="3200" b="1" dirty="0" smtClean="0">
                <a:solidFill>
                  <a:schemeClr val="accent2"/>
                </a:solidFill>
              </a:rPr>
              <a:t>контроля качества для разных категорий сестринского персонала являются: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эффективность;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экономичность;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адекватность;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научно-технический прогресс;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своевременность;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доступность;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достаточность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pic>
        <p:nvPicPr>
          <p:cNvPr id="34818" name="Picture 2" descr="https://i.mycdn.me/i?r=AzEPZsRbOZEKgBhR0XGMT1Rk-CMPL4aYHEujehTAA7yfnKaKTM5SRkZCeTgDn6uOy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24975" y="2943224"/>
            <a:ext cx="2867025" cy="3914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42ABCE-82C2-4EF0-8A3A-017B248FF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172" y="599168"/>
            <a:ext cx="9927772" cy="52539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solidFill>
                  <a:schemeClr val="accent2"/>
                </a:solidFill>
              </a:rPr>
              <a:t>С позиций </a:t>
            </a:r>
            <a:r>
              <a:rPr lang="ru-RU" sz="3200" b="1" i="1" dirty="0" smtClean="0">
                <a:solidFill>
                  <a:srgbClr val="002060"/>
                </a:solidFill>
              </a:rPr>
              <a:t>оказания</a:t>
            </a:r>
            <a:r>
              <a:rPr lang="ru-RU" sz="3200" b="1" dirty="0" smtClean="0">
                <a:solidFill>
                  <a:schemeClr val="accent2"/>
                </a:solidFill>
              </a:rPr>
              <a:t> сестринской помощи </a:t>
            </a:r>
            <a:r>
              <a:rPr lang="ru-RU" sz="3200" b="1" u="sng" dirty="0" smtClean="0">
                <a:solidFill>
                  <a:schemeClr val="accent2"/>
                </a:solidFill>
              </a:rPr>
              <a:t>общими</a:t>
            </a:r>
            <a:r>
              <a:rPr lang="ru-RU" sz="3200" b="1" dirty="0" smtClean="0">
                <a:solidFill>
                  <a:schemeClr val="accent2"/>
                </a:solidFill>
              </a:rPr>
              <a:t> </a:t>
            </a:r>
            <a:r>
              <a:rPr lang="ru-RU" sz="3200" b="1" u="sng" dirty="0" smtClean="0">
                <a:solidFill>
                  <a:schemeClr val="accent2"/>
                </a:solidFill>
              </a:rPr>
              <a:t>критериями</a:t>
            </a:r>
            <a:r>
              <a:rPr lang="ru-RU" sz="3200" b="1" dirty="0" smtClean="0">
                <a:solidFill>
                  <a:schemeClr val="accent2"/>
                </a:solidFill>
              </a:rPr>
              <a:t> контроля качества для разных категорий сестринского персонала являются:</a:t>
            </a:r>
          </a:p>
          <a:p>
            <a:pPr marL="0" indent="0" algn="just">
              <a:buNone/>
            </a:pPr>
            <a:endParaRPr lang="ru-RU" sz="3200" b="1" dirty="0" smtClean="0">
              <a:solidFill>
                <a:schemeClr val="accent2"/>
              </a:solidFill>
            </a:endParaRP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своевременное выполнение врачебных назначений; 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соблюдение сестринских стандартов; 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теоретическая и практическая подготовленность </a:t>
            </a:r>
          </a:p>
          <a:p>
            <a:pPr lvl="0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сестёр; 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соблюдение технологий ухода за пациентами </a:t>
            </a:r>
          </a:p>
          <a:p>
            <a:pPr lvl="0"/>
            <a:endParaRPr lang="ru-RU" sz="2800" b="1" dirty="0"/>
          </a:p>
        </p:txBody>
      </p:sp>
      <p:pic>
        <p:nvPicPr>
          <p:cNvPr id="34818" name="Picture 2" descr="https://i.mycdn.me/i?r=AzEPZsRbOZEKgBhR0XGMT1Rk-CMPL4aYHEujehTAA7yfnKaKTM5SRkZCeTgDn6uOy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2971" y="3425370"/>
            <a:ext cx="2569029" cy="34326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42ABCE-82C2-4EF0-8A3A-017B248FF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172" y="599168"/>
            <a:ext cx="9927772" cy="5253997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отсутствие осложнений у пациентов; 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соблюдение правил внутреннего распорядка и </a:t>
            </a:r>
          </a:p>
          <a:p>
            <a:pPr lvl="0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санитарно-эпидемиологического режима; 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своевременное обеспечение лекарственными средствами и перевязочными материалами; 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подготовленность пациентов к исследованиям;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правильное ведение документации;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удовлетворённость пациента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4818" name="Picture 2" descr="https://i.mycdn.me/i?r=AzEPZsRbOZEKgBhR0XGMT1Rk-CMPL4aYHEujehTAA7yfnKaKTM5SRkZCeTgDn6uOy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2971" y="3425370"/>
            <a:ext cx="2569029" cy="34326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8629" y="332656"/>
            <a:ext cx="11039783" cy="6048672"/>
          </a:xfrm>
        </p:spPr>
        <p:txBody>
          <a:bodyPr>
            <a:normAutofit/>
          </a:bodyPr>
          <a:lstStyle/>
          <a:p>
            <a:pPr marL="0" indent="449263">
              <a:buNone/>
            </a:pPr>
            <a:r>
              <a:rPr lang="ru-RU" sz="2800" b="1" dirty="0" smtClean="0">
                <a:solidFill>
                  <a:schemeClr val="accent2"/>
                </a:solidFill>
              </a:rPr>
              <a:t>Контроль и оценка качества сестринской медицинской </a:t>
            </a:r>
          </a:p>
          <a:p>
            <a:pPr marL="0" indent="449263">
              <a:buNone/>
            </a:pPr>
            <a:r>
              <a:rPr lang="ru-RU" sz="2800" b="1" dirty="0" smtClean="0">
                <a:solidFill>
                  <a:schemeClr val="accent2"/>
                </a:solidFill>
              </a:rPr>
              <a:t> помощи проводится с учётом трёх основных подходов: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структурный подход; </a:t>
            </a:r>
          </a:p>
          <a:p>
            <a:pPr lvl="0"/>
            <a:r>
              <a:rPr lang="ru-RU" sz="2800" b="1" dirty="0" smtClean="0">
                <a:solidFill>
                  <a:srgbClr val="002060"/>
                </a:solidFill>
              </a:rPr>
              <a:t>процессный подход;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результативный подход</a:t>
            </a:r>
            <a:endParaRPr lang="ru-RU" sz="2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s://present5.com/presentation/8634859_456088025/image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4686" y="1714499"/>
            <a:ext cx="5907314" cy="51435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5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858" y="332086"/>
            <a:ext cx="9564914" cy="65973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u="sng" dirty="0" smtClean="0">
                <a:solidFill>
                  <a:schemeClr val="accent2"/>
                </a:solidFill>
              </a:rPr>
              <a:t>Структурный подход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– это предварительное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изучение и оценка условий работы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медицинской службы, включающие персонал,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помещения и оборудование.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Такой подход даёт возможность определить потенциальные возможности кадровых и материально-технических ресурсов конкретного медицинского учреждения для выполнения диагностических, лечебных и профилактических мероприятий в установленном объёме и качественно. 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Медицинская организация, которая обеспечена высокопрофессиональными работниками, современным оборудованием и оснащением, имеет больше шансов на хороший результат.</a:t>
            </a:r>
          </a:p>
          <a:p>
            <a:endParaRPr lang="ru-RU" dirty="0"/>
          </a:p>
        </p:txBody>
      </p:sp>
      <p:pic>
        <p:nvPicPr>
          <p:cNvPr id="4" name="Picture 4" descr="https://present5.com/presentation/8634859_456088025/image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7429" y="0"/>
            <a:ext cx="4644571" cy="29318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601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 descr="https://detectivebookshop.ru/image/10198754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40229" y="1320801"/>
          <a:ext cx="10261600" cy="5283200"/>
        </p:xfrm>
        <a:graphic>
          <a:graphicData uri="http://schemas.openxmlformats.org/drawingml/2006/table">
            <a:tbl>
              <a:tblPr/>
              <a:tblGrid>
                <a:gridCol w="10261600"/>
              </a:tblGrid>
              <a:tr h="8446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Возможности медицинской организации</a:t>
                      </a:r>
                      <a:endParaRPr lang="ru-RU" sz="2800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8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 укомплектованность сестринским персоналом;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 заработная плата, премии;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 материально-техническое обеспечение лечебного учреждения;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 возможность повышения квалификации;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-внедрение новых сестринских технологий;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-внутренний и внешний контроль над работой сестринского персонала;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-микроклимат в сестринском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коллективе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 и др.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233714" y="350260"/>
            <a:ext cx="949234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Факторы, определяющие «структурное качество»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деятельности медицинских сестёр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Arial/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1940</TotalTime>
  <Words>1661</Words>
  <Application>Microsoft Office PowerPoint</Application>
  <PresentationFormat>Широкоэкранный</PresentationFormat>
  <Paragraphs>164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2" baseType="lpstr">
      <vt:lpstr>Arial</vt:lpstr>
      <vt:lpstr>Calibri</vt:lpstr>
      <vt:lpstr>Symbol</vt:lpstr>
      <vt:lpstr>Times New Roman</vt:lpstr>
      <vt:lpstr>Wingdings 3</vt:lpstr>
      <vt:lpstr>Аспект</vt:lpstr>
      <vt:lpstr>Контроль качества сестринской медицинской помощи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стационарной медицинской помощи</dc:title>
  <dc:creator>user user</dc:creator>
  <cp:lastModifiedBy>user</cp:lastModifiedBy>
  <cp:revision>262</cp:revision>
  <dcterms:created xsi:type="dcterms:W3CDTF">2019-04-03T19:10:12Z</dcterms:created>
  <dcterms:modified xsi:type="dcterms:W3CDTF">2021-03-09T08:12:46Z</dcterms:modified>
</cp:coreProperties>
</file>