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sldIdLst>
    <p:sldId id="256" r:id="rId2"/>
    <p:sldId id="268" r:id="rId3"/>
    <p:sldId id="744" r:id="rId4"/>
    <p:sldId id="693" r:id="rId5"/>
    <p:sldId id="694" r:id="rId6"/>
    <p:sldId id="746" r:id="rId7"/>
    <p:sldId id="747" r:id="rId8"/>
    <p:sldId id="721" r:id="rId9"/>
    <p:sldId id="723" r:id="rId10"/>
    <p:sldId id="633" r:id="rId11"/>
    <p:sldId id="748" r:id="rId12"/>
    <p:sldId id="750" r:id="rId13"/>
    <p:sldId id="749" r:id="rId14"/>
    <p:sldId id="754" r:id="rId15"/>
    <p:sldId id="755" r:id="rId16"/>
    <p:sldId id="753" r:id="rId17"/>
    <p:sldId id="752" r:id="rId18"/>
    <p:sldId id="697" r:id="rId19"/>
    <p:sldId id="725" r:id="rId20"/>
    <p:sldId id="726" r:id="rId21"/>
    <p:sldId id="727" r:id="rId22"/>
    <p:sldId id="728" r:id="rId23"/>
    <p:sldId id="729" r:id="rId24"/>
    <p:sldId id="730" r:id="rId25"/>
    <p:sldId id="731" r:id="rId26"/>
    <p:sldId id="736" r:id="rId27"/>
    <p:sldId id="732" r:id="rId28"/>
    <p:sldId id="733" r:id="rId29"/>
    <p:sldId id="734" r:id="rId30"/>
    <p:sldId id="735" r:id="rId31"/>
    <p:sldId id="737" r:id="rId32"/>
    <p:sldId id="743" r:id="rId33"/>
    <p:sldId id="738" r:id="rId34"/>
    <p:sldId id="739" r:id="rId35"/>
    <p:sldId id="740" r:id="rId36"/>
    <p:sldId id="741" r:id="rId37"/>
    <p:sldId id="742" r:id="rId38"/>
    <p:sldId id="614" r:id="rId3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85" autoAdjust="0"/>
    <p:restoredTop sz="94660"/>
  </p:normalViewPr>
  <p:slideViewPr>
    <p:cSldViewPr snapToGrid="0">
      <p:cViewPr>
        <p:scale>
          <a:sx n="66" d="100"/>
          <a:sy n="66" d="100"/>
        </p:scale>
        <p:origin x="-1038" y="-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C939-48C5-4119-A7B2-7C0A644C6F73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178A-DD58-489A-8B9F-2EDB6939DD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4154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C939-48C5-4119-A7B2-7C0A644C6F73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178A-DD58-489A-8B9F-2EDB6939DD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4405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C939-48C5-4119-A7B2-7C0A644C6F73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178A-DD58-489A-8B9F-2EDB6939DD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70664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C939-48C5-4119-A7B2-7C0A644C6F73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178A-DD58-489A-8B9F-2EDB6939DD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03864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C939-48C5-4119-A7B2-7C0A644C6F73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178A-DD58-489A-8B9F-2EDB6939DD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824869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C939-48C5-4119-A7B2-7C0A644C6F73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178A-DD58-489A-8B9F-2EDB6939DD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90713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C939-48C5-4119-A7B2-7C0A644C6F73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178A-DD58-489A-8B9F-2EDB6939DD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0317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C939-48C5-4119-A7B2-7C0A644C6F73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178A-DD58-489A-8B9F-2EDB6939DD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7126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C939-48C5-4119-A7B2-7C0A644C6F73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178A-DD58-489A-8B9F-2EDB6939DD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907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C939-48C5-4119-A7B2-7C0A644C6F73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178A-DD58-489A-8B9F-2EDB6939DD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5576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C939-48C5-4119-A7B2-7C0A644C6F73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178A-DD58-489A-8B9F-2EDB6939DD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347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C939-48C5-4119-A7B2-7C0A644C6F73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178A-DD58-489A-8B9F-2EDB6939DD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293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C939-48C5-4119-A7B2-7C0A644C6F73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178A-DD58-489A-8B9F-2EDB6939DD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675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C939-48C5-4119-A7B2-7C0A644C6F73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178A-DD58-489A-8B9F-2EDB6939DD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080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C939-48C5-4119-A7B2-7C0A644C6F73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178A-DD58-489A-8B9F-2EDB6939DD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854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C939-48C5-4119-A7B2-7C0A644C6F73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178A-DD58-489A-8B9F-2EDB6939DD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4587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1C939-48C5-4119-A7B2-7C0A644C6F73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CD98178A-DD58-489A-8B9F-2EDB6939DD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38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  <p:sldLayoutId id="2147484040" r:id="rId12"/>
    <p:sldLayoutId id="2147484041" r:id="rId13"/>
    <p:sldLayoutId id="2147484042" r:id="rId14"/>
    <p:sldLayoutId id="2147484043" r:id="rId15"/>
    <p:sldLayoutId id="214748404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ltant.ru/document/cons_doc_LAW_310187/6a4a5b5468ba8b99831699f7d048d2a5d7710610/#dst100146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ant.ru/document/cons_doc_LAW_141711/c335af07929c2b2a5df5b1a0380b9e39598f60be/#dst100005" TargetMode="External"/><Relationship Id="rId2" Type="http://schemas.openxmlformats.org/officeDocument/2006/relationships/hyperlink" Target="http://www.consultant.ru/document/cons_doc_LAW_141711/a561c729a5c41cc7f478b665c356e27638a45269/#dst100003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ltant.ru/document/cons_doc_LAW_320476/5743bad76e8b6b962af2fe73b167eb35e035a937/#dst337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ltant.ru/document/cons_doc_LAW_312518/c0ac4d7d539403c0a46baf4565fa9c90554b6efc/#dst100008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2">
                <a:lumMod val="20000"/>
                <a:lumOff val="8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AA1EBC7-3670-4300-A7F3-EAD85E5AF2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5086" y="377372"/>
            <a:ext cx="9956800" cy="1523999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  <a:t>Контроль качества медицинской помощи</a:t>
            </a:r>
            <a:endParaRPr lang="ru-RU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4818" name="AutoShape 2" descr="https://oktnews.ru/source/444444/den-medik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4820" name="AutoShape 4" descr="https://fairgaze.com/images/uploadedimages/thumbs/0001789_medical_40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4822" name="AutoShape 6" descr="https://fairgaze.com/images/uploadedimages/thumbs/0001789_medical_40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4824" name="AutoShape 8" descr="https://fairgaze.com/images/uploadedimages/thumbs/0001789_medical_40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5842" name="Picture 2" descr="http://abc.az/cdn/2018/july/20/medium/healthinsurance49577485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3086" y="1930399"/>
            <a:ext cx="8636000" cy="49276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2271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2E49EB0-6E61-4F59-9555-041E22B41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6192" y="1783363"/>
            <a:ext cx="11675165" cy="4638261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ru-RU" sz="3200" b="1" dirty="0">
                <a:latin typeface="+mj-lt"/>
              </a:rPr>
              <a:t>	</a:t>
            </a:r>
            <a:endParaRPr lang="ru-RU" sz="2800" dirty="0">
              <a:latin typeface="+mj-lt"/>
            </a:endParaRPr>
          </a:p>
        </p:txBody>
      </p:sp>
      <p:sp>
        <p:nvSpPr>
          <p:cNvPr id="35842" name="AutoShape 2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4" name="AutoShape 4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6" name="AutoShape 6" descr="https://alev.biz/wp-content/uploads/2016/12/12f60b5571842477b69f042835ff86da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8" name="AutoShape 8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0" name="AutoShape 10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2" name="AutoShape 12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85800" y="1582057"/>
            <a:ext cx="55553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>
                <a:solidFill>
                  <a:srgbClr val="002060"/>
                </a:solidFill>
              </a:rPr>
              <a:t>Одним из основоположников теории качества в сфере здравоохранения </a:t>
            </a:r>
            <a:r>
              <a:rPr lang="ru-RU" sz="3200" b="1" u="sng" dirty="0" smtClean="0">
                <a:solidFill>
                  <a:srgbClr val="002060"/>
                </a:solidFill>
              </a:rPr>
              <a:t>А. </a:t>
            </a:r>
            <a:r>
              <a:rPr lang="ru-RU" sz="3200" b="1" u="sng" dirty="0" err="1" smtClean="0">
                <a:solidFill>
                  <a:srgbClr val="002060"/>
                </a:solidFill>
              </a:rPr>
              <a:t>Донабедианом</a:t>
            </a:r>
            <a:r>
              <a:rPr lang="ru-RU" sz="3200" b="1" dirty="0" smtClean="0">
                <a:solidFill>
                  <a:srgbClr val="002060"/>
                </a:solidFill>
              </a:rPr>
              <a:t> в 1988 г. была предложена «триада»: представление о качестве как совокупности трёх составляющих – 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структуры, процесса, результата 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9938" name="AutoShape 2" descr="https://accessories.mypartnershop.ru/img/101747211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9698" name="AutoShape 2" descr="https://present5.com/presentation/8634859_456088025/image-2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9700" name="Picture 4" descr="https://present5.com/presentation/8634859_456088025/image-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4686" y="1714499"/>
            <a:ext cx="5907314" cy="5143501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798285" y="537029"/>
            <a:ext cx="984068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Оценка КМП требует изучения ресурсов, технологий, результатов. </a:t>
            </a:r>
          </a:p>
        </p:txBody>
      </p:sp>
    </p:spTree>
    <p:extLst>
      <p:ext uri="{BB962C8B-B14F-4D97-AF65-F5344CB8AC3E}">
        <p14:creationId xmlns:p14="http://schemas.microsoft.com/office/powerpoint/2010/main" val="423634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537030" y="57150"/>
            <a:ext cx="8069942" cy="449103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Качество структуры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это компонент качества медицинской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помощи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описывающий условия ее оказания. В понятие «условия»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включаются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квалификация кадров, наличие и состояние оборудования,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рациональность его использования,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состояние зданий и помещений, лекарственное обеспечение в медицинском учреждении, наличие и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пополнение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расходных материалов и т.д. 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Качество структуры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может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определяться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 по отношению к медицинскому учреждению в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целом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его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материально-технической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базой, кадровым обеспечением, организацией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работы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сервисными условиями (в этом случае говорят о возможностях МО оказывать медицинские услуги должного уровня), так и к каждому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медицинскому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работнику в отдельности. </a:t>
            </a:r>
          </a:p>
          <a:p>
            <a:pPr marL="0" indent="0" algn="just">
              <a:buNone/>
            </a:pP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4" descr="https://present5.com/presentation/8634859_456088025/image-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7943" y="0"/>
            <a:ext cx="3614057" cy="382451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6045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870857" y="57150"/>
            <a:ext cx="6458857" cy="449103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Качество </a:t>
            </a:r>
            <a:r>
              <a:rPr lang="ru-RU" sz="2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процесса (технологии)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это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компонент медицинской помощи,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описывающий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насколько комплекс лечебно-диагностических мероприятий,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оказанных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конкретному больному, был оптимален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Важный принцип, лежащей в основе процессуального подхода к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системе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обеспечения качества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это создание таких условий, когда ошибка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конкретного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исполнителя или случайное отклонение от нормального процесса выполнения медицинской технологии не приводит к ухудшению результата медицинской помощи.</a:t>
            </a:r>
          </a:p>
        </p:txBody>
      </p:sp>
      <p:pic>
        <p:nvPicPr>
          <p:cNvPr id="4" name="Picture 4" descr="https://present5.com/presentation/8634859_456088025/image-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7429" y="0"/>
            <a:ext cx="4644571" cy="412205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6045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8286" y="620688"/>
            <a:ext cx="6386285" cy="568714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Качество результата </a:t>
            </a:r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это компонент качества медицинской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помощи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описывающий отношение фактически достигнутых результатов с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реально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достижимым (планируемыми). В зависимости от оцениваемого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объекта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 планируемыми результатами можно понимать:</a:t>
            </a:r>
          </a:p>
          <a:p>
            <a:pPr algn="just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динамику состояния здоровья конкретного пациента;</a:t>
            </a:r>
          </a:p>
          <a:p>
            <a:pPr algn="just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результаты лечения всех больных в медицинском учреждении за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отчётный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период;</a:t>
            </a:r>
          </a:p>
          <a:p>
            <a:pPr algn="just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состояние здоровья населения территории</a:t>
            </a:r>
          </a:p>
        </p:txBody>
      </p:sp>
      <p:pic>
        <p:nvPicPr>
          <p:cNvPr id="4" name="Picture 4" descr="https://present5.com/presentation/8634859_456088025/image-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32914" y="1"/>
            <a:ext cx="4659086" cy="45719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7166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E42ABCE-82C2-4EF0-8A3A-017B248FFD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584654"/>
            <a:ext cx="10475685" cy="5569403"/>
          </a:xfrm>
        </p:spPr>
        <p:txBody>
          <a:bodyPr>
            <a:noAutofit/>
          </a:bodyPr>
          <a:lstStyle/>
          <a:p>
            <a:pPr marL="0" indent="449263" algn="just">
              <a:buNone/>
            </a:pPr>
            <a:r>
              <a:rPr lang="ru-RU" sz="3600" b="1" dirty="0" smtClean="0">
                <a:solidFill>
                  <a:schemeClr val="accent2"/>
                </a:solidFill>
              </a:rPr>
              <a:t>Наиболее общими характеристиками (критериями), по которых структурируют КМП, являются:</a:t>
            </a:r>
            <a:r>
              <a:rPr lang="ru-RU" sz="3600" dirty="0" smtClean="0">
                <a:solidFill>
                  <a:srgbClr val="002060"/>
                </a:solidFill>
              </a:rPr>
              <a:t> </a:t>
            </a:r>
            <a:r>
              <a:rPr lang="ru-RU" sz="3600" b="1" i="1" dirty="0" smtClean="0">
                <a:solidFill>
                  <a:srgbClr val="002060"/>
                </a:solidFill>
              </a:rPr>
              <a:t>адекватность, доступность, преемственность, безопасность, своевременность, эффективность, ориентированность на пациента</a:t>
            </a:r>
            <a:r>
              <a:rPr lang="ru-RU" sz="3600" dirty="0" smtClean="0">
                <a:solidFill>
                  <a:srgbClr val="002060"/>
                </a:solidFill>
              </a:rPr>
              <a:t>, </a:t>
            </a:r>
            <a:r>
              <a:rPr lang="ru-RU" sz="3600" b="1" i="1" dirty="0" smtClean="0">
                <a:solidFill>
                  <a:srgbClr val="002060"/>
                </a:solidFill>
              </a:rPr>
              <a:t>т.е. способность удовлетворить его нужды и ожидания и др. </a:t>
            </a:r>
          </a:p>
          <a:p>
            <a:pPr marL="0" indent="449263" algn="just">
              <a:buNone/>
            </a:pPr>
            <a:r>
              <a:rPr lang="ru-RU" sz="3600" dirty="0" smtClean="0">
                <a:solidFill>
                  <a:srgbClr val="002060"/>
                </a:solidFill>
              </a:rPr>
              <a:t>Для каждого критерия разрабатываются </a:t>
            </a:r>
            <a:r>
              <a:rPr lang="ru-RU" sz="3600" b="1" dirty="0" smtClean="0">
                <a:solidFill>
                  <a:schemeClr val="accent2"/>
                </a:solidFill>
              </a:rPr>
              <a:t>показатели (индикаторы), </a:t>
            </a:r>
            <a:r>
              <a:rPr lang="ru-RU" sz="3600" dirty="0" smtClean="0">
                <a:solidFill>
                  <a:srgbClr val="002060"/>
                </a:solidFill>
              </a:rPr>
              <a:t>по которым оценивается качество. 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05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812801" y="1130188"/>
          <a:ext cx="10203542" cy="1198627"/>
        </p:xfrm>
        <a:graphic>
          <a:graphicData uri="http://schemas.openxmlformats.org/drawingml/2006/table">
            <a:tbl>
              <a:tblPr/>
              <a:tblGrid>
                <a:gridCol w="3396342"/>
                <a:gridCol w="6807200"/>
              </a:tblGrid>
              <a:tr h="30672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 smtClean="0">
                          <a:solidFill>
                            <a:schemeClr val="accent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Показатель (критерий)</a:t>
                      </a:r>
                      <a:endParaRPr lang="ru-RU" sz="2000" i="1" dirty="0">
                        <a:solidFill>
                          <a:schemeClr val="accent2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solidFill>
                            <a:schemeClr val="accent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Содержание</a:t>
                      </a:r>
                      <a:endParaRPr lang="ru-RU" sz="2000" i="1" dirty="0">
                        <a:solidFill>
                          <a:schemeClr val="accent2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1427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Адекватность медицинской помощи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Соответствие оказанной медицинской помощи современным нормам (т.е. стандартам и клиническим рекомендациям)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812800" y="2340428"/>
          <a:ext cx="10203543" cy="4416552"/>
        </p:xfrm>
        <a:graphic>
          <a:graphicData uri="http://schemas.openxmlformats.org/drawingml/2006/table">
            <a:tbl>
              <a:tblPr/>
              <a:tblGrid>
                <a:gridCol w="3396343"/>
                <a:gridCol w="6807200"/>
              </a:tblGrid>
              <a:tr h="365971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29155" algn="l"/>
                        </a:tabLs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Доступность медицинской помощи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Возможность получать необходимую медицинскую помощь в необходимые сроки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9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Преемственность медицинской помощи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Координация медицинской помощи, оказываемой пациенту в разное время, разными специалистами и лечебными учреждениями.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956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Безопасность процесса лечения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Гарантии безопасности и отсутствия вредных воздействий на пациента в медицинском учреждении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956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Своевременность оказания медицинской помощи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Оказание медицинской помощи тогда, когда это необходимо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956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Эффективность медицинской помощи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Достижение запланированных результатов медицинской помощи с минимальными затратами, усилиями и издержками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1941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Ориентированность на пациента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Участие пациента и его близких в процессе принятия решений, относящихся к его здоровью, а также удовлетворённость медицинской помощью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175657" y="522515"/>
            <a:ext cx="94342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2"/>
                </a:solidFill>
              </a:rPr>
              <a:t>Наиболее общие характеристики (критерии) КМП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88605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66971" y="692695"/>
            <a:ext cx="5954546" cy="2689133"/>
          </a:xfrm>
        </p:spPr>
        <p:txBody>
          <a:bodyPr>
            <a:noAutofit/>
          </a:bodyPr>
          <a:lstStyle/>
          <a:p>
            <a:pPr fontAlgn="base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5660571" y="261257"/>
            <a:ext cx="5341258" cy="5780105"/>
          </a:xfrm>
        </p:spPr>
        <p:txBody>
          <a:bodyPr>
            <a:normAutofit fontScale="25000" lnSpcReduction="20000"/>
          </a:bodyPr>
          <a:lstStyle/>
          <a:p>
            <a:pPr algn="just"/>
            <a:endParaRPr lang="ru-RU" sz="3000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ru-RU" sz="3600" dirty="0" smtClean="0">
                <a:solidFill>
                  <a:srgbClr val="002060"/>
                </a:solidFill>
              </a:rPr>
              <a:t>    </a:t>
            </a:r>
            <a:r>
              <a:rPr lang="ru-RU" sz="12800" b="1" dirty="0" smtClean="0">
                <a:solidFill>
                  <a:schemeClr val="accent2"/>
                </a:solidFill>
              </a:rPr>
              <a:t>Конкретные критерии качества</a:t>
            </a:r>
            <a:r>
              <a:rPr lang="ru-RU" sz="12800" dirty="0" smtClean="0">
                <a:solidFill>
                  <a:srgbClr val="002060"/>
                </a:solidFill>
              </a:rPr>
              <a:t> по </a:t>
            </a:r>
            <a:r>
              <a:rPr lang="ru-RU" sz="12800" b="1" dirty="0" smtClean="0">
                <a:solidFill>
                  <a:srgbClr val="002060"/>
                </a:solidFill>
              </a:rPr>
              <a:t>группам заболеваний </a:t>
            </a:r>
            <a:r>
              <a:rPr lang="ru-RU" sz="12800" dirty="0" smtClean="0">
                <a:solidFill>
                  <a:srgbClr val="002060"/>
                </a:solidFill>
              </a:rPr>
              <a:t>(состояний) и по </a:t>
            </a:r>
            <a:r>
              <a:rPr lang="ru-RU" sz="12800" b="1" dirty="0" smtClean="0">
                <a:solidFill>
                  <a:srgbClr val="002060"/>
                </a:solidFill>
              </a:rPr>
              <a:t>условиям оказания медицинской помощи </a:t>
            </a:r>
            <a:r>
              <a:rPr lang="ru-RU" sz="12800" dirty="0" smtClean="0">
                <a:solidFill>
                  <a:srgbClr val="002060"/>
                </a:solidFill>
              </a:rPr>
              <a:t>(в амбулаторных условиях, в условиях дневного стационара и стационарных условиях) утверждены </a:t>
            </a:r>
            <a:r>
              <a:rPr lang="ru-RU" sz="12800" b="1" dirty="0" smtClean="0">
                <a:solidFill>
                  <a:srgbClr val="002060"/>
                </a:solidFill>
              </a:rPr>
              <a:t>Приказом МЗ РФ от 10 мая 2017 года № 203н «Об утверждении критериев оценки качества медицинской помощи»</a:t>
            </a:r>
          </a:p>
          <a:p>
            <a:pPr algn="just">
              <a:buNone/>
            </a:pP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>
                <a:solidFill>
                  <a:srgbClr val="002060"/>
                </a:solidFill>
              </a:rPr>
              <a:t> </a:t>
            </a:r>
            <a:endParaRPr lang="ru-RU" sz="2800" dirty="0">
              <a:solidFill>
                <a:srgbClr val="002060"/>
              </a:solidFill>
            </a:endParaRPr>
          </a:p>
        </p:txBody>
      </p:sp>
      <p:pic>
        <p:nvPicPr>
          <p:cNvPr id="5" name="Объект 6">
            <a:extLst>
              <a:ext uri="{FF2B5EF4-FFF2-40B4-BE49-F238E27FC236}">
                <a16:creationId xmlns="" xmlns:a16="http://schemas.microsoft.com/office/drawing/2014/main" id="{3771B0B3-7754-634C-95A1-8224CFB6650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253" y="449942"/>
            <a:ext cx="5333348" cy="6088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5509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66971" y="692695"/>
            <a:ext cx="5954546" cy="2689133"/>
          </a:xfrm>
        </p:spPr>
        <p:txBody>
          <a:bodyPr>
            <a:noAutofit/>
          </a:bodyPr>
          <a:lstStyle/>
          <a:p>
            <a:pPr fontAlgn="base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677334" y="261257"/>
            <a:ext cx="10208380" cy="5780105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800" dirty="0" smtClean="0">
                <a:solidFill>
                  <a:srgbClr val="002060"/>
                </a:solidFill>
              </a:rPr>
              <a:t>Критерии оценки качества медицинской помощи, утверждённые </a:t>
            </a:r>
            <a:r>
              <a:rPr lang="ru-RU" sz="2800" b="1" dirty="0" smtClean="0">
                <a:solidFill>
                  <a:srgbClr val="002060"/>
                </a:solidFill>
              </a:rPr>
              <a:t>приказом МЗ РФ от 10 мая 2017 года № 203н, </a:t>
            </a:r>
            <a:r>
              <a:rPr lang="ru-RU" sz="2800" dirty="0" smtClean="0">
                <a:solidFill>
                  <a:srgbClr val="002060"/>
                </a:solidFill>
              </a:rPr>
              <a:t> применяются </a:t>
            </a:r>
            <a:r>
              <a:rPr lang="ru-RU" sz="2800" b="1" dirty="0" smtClean="0">
                <a:solidFill>
                  <a:srgbClr val="002060"/>
                </a:solidFill>
              </a:rPr>
              <a:t>при оказании медицинской помощи в медицинских и иных организациях, осуществляющих медицинскую деятельность</a:t>
            </a:r>
            <a:r>
              <a:rPr lang="ru-RU" sz="2800" dirty="0" smtClean="0">
                <a:solidFill>
                  <a:srgbClr val="002060"/>
                </a:solidFill>
              </a:rPr>
              <a:t>, имеющих лицензию на медицинскую деятельность, полученную в порядке, установленном законодательством Российской Федерации.</a:t>
            </a:r>
          </a:p>
          <a:p>
            <a:pPr algn="just">
              <a:buNone/>
            </a:pPr>
            <a:endParaRPr lang="ru-RU" sz="2800" dirty="0" smtClean="0">
              <a:solidFill>
                <a:srgbClr val="002060"/>
              </a:solidFill>
            </a:endParaRPr>
          </a:p>
          <a:p>
            <a:pPr algn="just"/>
            <a:r>
              <a:rPr lang="ru-RU" sz="2800" dirty="0" smtClean="0">
                <a:solidFill>
                  <a:srgbClr val="002060"/>
                </a:solidFill>
              </a:rPr>
              <a:t>Критерии качества применяются в </a:t>
            </a:r>
            <a:r>
              <a:rPr lang="ru-RU" sz="2800" b="1" dirty="0" smtClean="0">
                <a:solidFill>
                  <a:srgbClr val="002060"/>
                </a:solidFill>
              </a:rPr>
              <a:t>целях оценки своевременности оказания медицинской помощи, правильности выбора методов </a:t>
            </a:r>
            <a:r>
              <a:rPr lang="ru-RU" sz="2800" dirty="0" smtClean="0">
                <a:solidFill>
                  <a:srgbClr val="002060"/>
                </a:solidFill>
              </a:rPr>
              <a:t>профилактики, диагностики, лечения и реабилитации, степени достижения запланированного результата.</a:t>
            </a:r>
          </a:p>
          <a:p>
            <a:pPr algn="just"/>
            <a:endParaRPr lang="ru-RU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5509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2E49EB0-6E61-4F59-9555-041E22B41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7164" y="1696277"/>
            <a:ext cx="11675165" cy="4638261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ru-RU" sz="3200" b="1" dirty="0">
                <a:latin typeface="+mj-lt"/>
              </a:rPr>
              <a:t>	</a:t>
            </a:r>
            <a:endParaRPr lang="ru-RU" sz="2800" dirty="0">
              <a:latin typeface="+mj-lt"/>
            </a:endParaRPr>
          </a:p>
        </p:txBody>
      </p:sp>
      <p:sp>
        <p:nvSpPr>
          <p:cNvPr id="35842" name="AutoShape 2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4" name="AutoShape 4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6" name="AutoShape 6" descr="https://alev.biz/wp-content/uploads/2016/12/12f60b5571842477b69f042835ff86da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8" name="AutoShape 8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0" name="AutoShape 10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2" name="AutoShape 12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85799" y="1088571"/>
            <a:ext cx="90097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600" b="1" dirty="0" smtClean="0">
              <a:solidFill>
                <a:srgbClr val="002060"/>
              </a:solidFill>
            </a:endParaRPr>
          </a:p>
          <a:p>
            <a:r>
              <a:rPr lang="ru-RU" sz="3600" b="1" dirty="0" smtClean="0">
                <a:solidFill>
                  <a:srgbClr val="002060"/>
                </a:solidFill>
              </a:rPr>
              <a:t>Контроль качества и безопасности медицинской деятельности осуществляется в следующих формах:</a:t>
            </a:r>
          </a:p>
          <a:p>
            <a:endParaRPr lang="ru-RU" sz="3600" b="1" dirty="0" smtClean="0">
              <a:solidFill>
                <a:srgbClr val="002060"/>
              </a:solidFill>
            </a:endParaRPr>
          </a:p>
          <a:p>
            <a:r>
              <a:rPr lang="ru-RU" sz="3600" b="1" dirty="0" smtClean="0">
                <a:solidFill>
                  <a:srgbClr val="002060"/>
                </a:solidFill>
              </a:rPr>
              <a:t>1) государственный контроль;</a:t>
            </a:r>
          </a:p>
          <a:p>
            <a:r>
              <a:rPr lang="ru-RU" sz="3600" b="1" dirty="0" smtClean="0">
                <a:solidFill>
                  <a:srgbClr val="002060"/>
                </a:solidFill>
              </a:rPr>
              <a:t>2) ведомственный контроль;</a:t>
            </a:r>
          </a:p>
          <a:p>
            <a:r>
              <a:rPr lang="ru-RU" sz="3600" b="1" dirty="0" smtClean="0">
                <a:solidFill>
                  <a:srgbClr val="002060"/>
                </a:solidFill>
              </a:rPr>
              <a:t>3) внутренний контроль</a:t>
            </a:r>
            <a:endParaRPr lang="ru-RU" sz="3600" b="1" dirty="0" smtClean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39938" name="AutoShape 2" descr="https://accessories.mypartnershop.ru/img/101747211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-16056" y="-39867"/>
            <a:ext cx="106840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Формы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к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онтроля качества и безопасности медицинской деятельности 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Picture 3" descr="https://present5.com/presentation/3a13befa18b2028be69a11c4c5cd8fae/image-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02286" y="3352801"/>
            <a:ext cx="4789714" cy="3505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3634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2E49EB0-6E61-4F59-9555-041E22B41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7164" y="1696277"/>
            <a:ext cx="11675165" cy="4638261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ru-RU" sz="3200" b="1" dirty="0">
                <a:latin typeface="+mj-lt"/>
              </a:rPr>
              <a:t>	</a:t>
            </a:r>
            <a:endParaRPr lang="ru-RU" sz="2800" dirty="0">
              <a:latin typeface="+mj-lt"/>
            </a:endParaRPr>
          </a:p>
        </p:txBody>
      </p:sp>
      <p:sp>
        <p:nvSpPr>
          <p:cNvPr id="35842" name="AutoShape 2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4" name="AutoShape 4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6" name="AutoShape 6" descr="https://alev.biz/wp-content/uploads/2016/12/12f60b5571842477b69f042835ff86da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8" name="AutoShape 8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0" name="AutoShape 10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2" name="AutoShape 12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85798" y="1262742"/>
            <a:ext cx="928551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6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Государственный контроль качества и безопасности медицинской деятельности осуществляется </a:t>
            </a:r>
            <a:r>
              <a:rPr lang="ru-RU" sz="3600" b="1" u="sng" dirty="0" smtClean="0">
                <a:solidFill>
                  <a:srgbClr val="002060"/>
                </a:solidFill>
              </a:rPr>
              <a:t>органами государственного контроля </a:t>
            </a:r>
            <a:r>
              <a:rPr lang="ru-RU" sz="3600" b="1" dirty="0" smtClean="0">
                <a:solidFill>
                  <a:srgbClr val="002060"/>
                </a:solidFill>
              </a:rPr>
              <a:t>в соответствии с их полномочиями (</a:t>
            </a:r>
            <a:r>
              <a:rPr lang="ru-RU" sz="3600" b="1" dirty="0" err="1" smtClean="0">
                <a:solidFill>
                  <a:srgbClr val="002060"/>
                </a:solidFill>
              </a:rPr>
              <a:t>Росздравнадзор</a:t>
            </a:r>
            <a:r>
              <a:rPr lang="ru-RU" sz="3600" b="1" dirty="0" smtClean="0">
                <a:solidFill>
                  <a:srgbClr val="002060"/>
                </a:solidFill>
              </a:rPr>
              <a:t>, </a:t>
            </a:r>
            <a:r>
              <a:rPr lang="ru-RU" sz="3600" b="1" dirty="0" err="1" smtClean="0">
                <a:solidFill>
                  <a:srgbClr val="002060"/>
                </a:solidFill>
              </a:rPr>
              <a:t>Роспотребнадзор</a:t>
            </a:r>
            <a:r>
              <a:rPr lang="ru-RU" sz="3600" b="1" dirty="0" smtClean="0">
                <a:solidFill>
                  <a:srgbClr val="002060"/>
                </a:solidFill>
              </a:rPr>
              <a:t> и др.).  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39938" name="AutoShape 2" descr="https://accessories.mypartnershop.ru/img/101747211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-16056" y="-39867"/>
            <a:ext cx="106840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Государственный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к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онтроль качества и безопасности медицинской деятельности 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34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93486" y="290286"/>
            <a:ext cx="5457371" cy="6081485"/>
          </a:xfrm>
        </p:spPr>
        <p:txBody>
          <a:bodyPr>
            <a:noAutofit/>
          </a:bodyPr>
          <a:lstStyle/>
          <a:p>
            <a:pPr algn="just"/>
            <a:r>
              <a:rPr lang="ru-RU" sz="2800" b="1" dirty="0" smtClean="0">
                <a:solidFill>
                  <a:schemeClr val="accent2"/>
                </a:solidFill>
              </a:rPr>
              <a:t>Качество медицинской помощи (КПМ)</a:t>
            </a:r>
            <a:r>
              <a:rPr lang="ru-RU" sz="2800" dirty="0" smtClean="0">
                <a:solidFill>
                  <a:srgbClr val="002060"/>
                </a:solidFill>
              </a:rPr>
              <a:t> является одним из наиболее распространённых объектов изучения и тем обсуждения в управлении здравоохранением.</a:t>
            </a:r>
          </a:p>
          <a:p>
            <a:pPr algn="just"/>
            <a:r>
              <a:rPr lang="ru-RU" sz="2800" dirty="0" smtClean="0">
                <a:solidFill>
                  <a:srgbClr val="002060"/>
                </a:solidFill>
              </a:rPr>
              <a:t> В Федеральном законе №323 «Об основах охраны здоровья граждан в Российской Федерации» доступность и качество медицинской помощи определены как основные принципы охраны здоровья граждан РФ</a:t>
            </a:r>
          </a:p>
        </p:txBody>
      </p:sp>
      <p:sp>
        <p:nvSpPr>
          <p:cNvPr id="33794" name="AutoShape 2" descr="https://detectivebookshop.ru/image/101987543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3796" name="Picture 4" descr="http://www.booksiti.net.ru/books/664310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2113" y="333829"/>
            <a:ext cx="4586515" cy="58637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8605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2E49EB0-6E61-4F59-9555-041E22B41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7164" y="1696277"/>
            <a:ext cx="11675165" cy="4638261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ru-RU" sz="3200" b="1" dirty="0">
                <a:latin typeface="+mj-lt"/>
              </a:rPr>
              <a:t>	</a:t>
            </a:r>
            <a:endParaRPr lang="ru-RU" sz="2800" dirty="0">
              <a:latin typeface="+mj-lt"/>
            </a:endParaRPr>
          </a:p>
        </p:txBody>
      </p:sp>
      <p:sp>
        <p:nvSpPr>
          <p:cNvPr id="35842" name="AutoShape 2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4" name="AutoShape 4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6" name="AutoShape 6" descr="https://alev.biz/wp-content/uploads/2016/12/12f60b5571842477b69f042835ff86da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8" name="AutoShape 8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0" name="AutoShape 10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2" name="AutoShape 12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85798" y="1262742"/>
            <a:ext cx="969191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solidFill>
                  <a:srgbClr val="002060"/>
                </a:solidFill>
              </a:rPr>
              <a:t>Включает в себя:</a:t>
            </a:r>
          </a:p>
          <a:p>
            <a:pPr lvl="0" algn="just"/>
            <a:r>
              <a:rPr lang="ru-RU" sz="3200" dirty="0" smtClean="0">
                <a:solidFill>
                  <a:srgbClr val="002060"/>
                </a:solidFill>
              </a:rPr>
              <a:t>1) проведение проверок соблюдения органами государственной власти РФ, органами местного самоуправления, государственными внебюджетными фондами, медицинскими организациями и фармацевтическими организациями </a:t>
            </a:r>
            <a:r>
              <a:rPr lang="ru-RU" sz="3200" u="sng" dirty="0" smtClean="0">
                <a:solidFill>
                  <a:schemeClr val="accent2"/>
                </a:solidFill>
              </a:rPr>
              <a:t>прав граждан</a:t>
            </a:r>
            <a:r>
              <a:rPr lang="ru-RU" sz="3200" dirty="0" smtClean="0">
                <a:solidFill>
                  <a:srgbClr val="002060"/>
                </a:solidFill>
              </a:rPr>
              <a:t> в сфере охраны здоровья;</a:t>
            </a:r>
          </a:p>
          <a:p>
            <a:pPr lvl="0" algn="just"/>
            <a:r>
              <a:rPr lang="ru-RU" sz="3200" dirty="0" smtClean="0">
                <a:solidFill>
                  <a:srgbClr val="002060"/>
                </a:solidFill>
              </a:rPr>
              <a:t>2) осуществление </a:t>
            </a:r>
            <a:r>
              <a:rPr lang="ru-RU" sz="3200" u="sng" dirty="0" smtClean="0">
                <a:solidFill>
                  <a:srgbClr val="002060"/>
                </a:solidFill>
                <a:hlinkClick r:id="rId2"/>
              </a:rPr>
              <a:t>лицензирования</a:t>
            </a:r>
            <a:r>
              <a:rPr lang="ru-RU" sz="3200" dirty="0" smtClean="0">
                <a:solidFill>
                  <a:srgbClr val="002060"/>
                </a:solidFill>
              </a:rPr>
              <a:t> медицинской деятельности в соответствии с законодательством РФ о лицензировании отдельных видов деятельности;</a:t>
            </a:r>
          </a:p>
        </p:txBody>
      </p:sp>
      <p:sp>
        <p:nvSpPr>
          <p:cNvPr id="39938" name="AutoShape 2" descr="https://accessories.mypartnershop.ru/img/101747211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-16056" y="-39867"/>
            <a:ext cx="106840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Государственный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к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онтроль качества и безопасности медицинской деятельности 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34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2E49EB0-6E61-4F59-9555-041E22B41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7164" y="1696277"/>
            <a:ext cx="11675165" cy="4638261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ru-RU" sz="3200" b="1" dirty="0">
                <a:latin typeface="+mj-lt"/>
              </a:rPr>
              <a:t>	</a:t>
            </a:r>
            <a:endParaRPr lang="ru-RU" sz="2800" dirty="0">
              <a:latin typeface="+mj-lt"/>
            </a:endParaRPr>
          </a:p>
        </p:txBody>
      </p:sp>
      <p:sp>
        <p:nvSpPr>
          <p:cNvPr id="35842" name="AutoShape 2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4" name="AutoShape 4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6" name="AutoShape 6" descr="https://alev.biz/wp-content/uploads/2016/12/12f60b5571842477b69f042835ff86da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8" name="AutoShape 8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0" name="AutoShape 10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2" name="AutoShape 12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85798" y="1262742"/>
            <a:ext cx="969191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solidFill>
                  <a:srgbClr val="002060"/>
                </a:solidFill>
              </a:rPr>
              <a:t>Включает в себя:</a:t>
            </a:r>
          </a:p>
          <a:p>
            <a:pPr algn="just"/>
            <a:endParaRPr lang="ru-RU" sz="3200" dirty="0" smtClean="0">
              <a:solidFill>
                <a:srgbClr val="002060"/>
              </a:solidFill>
            </a:endParaRPr>
          </a:p>
          <a:p>
            <a:pPr algn="just"/>
            <a:r>
              <a:rPr lang="ru-RU" sz="3200" dirty="0" smtClean="0">
                <a:solidFill>
                  <a:srgbClr val="002060"/>
                </a:solidFill>
              </a:rPr>
              <a:t>3) проведение проверок применения медицинскими организациями </a:t>
            </a:r>
            <a:r>
              <a:rPr lang="ru-RU" sz="3200" dirty="0" smtClean="0">
                <a:solidFill>
                  <a:srgbClr val="002060"/>
                </a:solidFill>
                <a:hlinkClick r:id="rId2"/>
              </a:rPr>
              <a:t>порядков</a:t>
            </a:r>
            <a:r>
              <a:rPr lang="ru-RU" sz="3200" dirty="0" smtClean="0">
                <a:solidFill>
                  <a:srgbClr val="002060"/>
                </a:solidFill>
              </a:rPr>
              <a:t> оказания медицинской помощи и </a:t>
            </a:r>
            <a:r>
              <a:rPr lang="ru-RU" sz="3200" dirty="0" smtClean="0">
                <a:solidFill>
                  <a:srgbClr val="002060"/>
                </a:solidFill>
                <a:hlinkClick r:id="rId3"/>
              </a:rPr>
              <a:t>стандартов</a:t>
            </a:r>
            <a:r>
              <a:rPr lang="ru-RU" sz="3200" dirty="0" smtClean="0">
                <a:solidFill>
                  <a:srgbClr val="002060"/>
                </a:solidFill>
              </a:rPr>
              <a:t> медицинской помощи;</a:t>
            </a:r>
          </a:p>
          <a:p>
            <a:pPr algn="just"/>
            <a:endParaRPr lang="ru-RU" sz="3200" dirty="0" smtClean="0">
              <a:solidFill>
                <a:srgbClr val="002060"/>
              </a:solidFill>
            </a:endParaRPr>
          </a:p>
          <a:p>
            <a:pPr algn="just"/>
            <a:r>
              <a:rPr lang="ru-RU" sz="3200" dirty="0" smtClean="0">
                <a:solidFill>
                  <a:srgbClr val="002060"/>
                </a:solidFill>
              </a:rPr>
              <a:t>4) проведение проверок соблюдения медицинскими организациями </a:t>
            </a:r>
            <a:r>
              <a:rPr lang="ru-RU" sz="3200" u="sng" dirty="0" smtClean="0">
                <a:solidFill>
                  <a:schemeClr val="accent2"/>
                </a:solidFill>
              </a:rPr>
              <a:t>порядков проведения медицинских экспертиз, диспансеризации, медицинских осмотров и медицинских освидетельствований</a:t>
            </a:r>
            <a:r>
              <a:rPr lang="ru-RU" sz="3200" dirty="0" smtClean="0">
                <a:solidFill>
                  <a:srgbClr val="002060"/>
                </a:solidFill>
              </a:rPr>
              <a:t>;</a:t>
            </a:r>
          </a:p>
        </p:txBody>
      </p:sp>
      <p:sp>
        <p:nvSpPr>
          <p:cNvPr id="39938" name="AutoShape 2" descr="https://accessories.mypartnershop.ru/img/101747211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-16056" y="-39867"/>
            <a:ext cx="106840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Государственный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к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онтроль качества и безопасности медицинской деятельности 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34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2E49EB0-6E61-4F59-9555-041E22B41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7164" y="1696277"/>
            <a:ext cx="11675165" cy="4638261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ru-RU" sz="3200" b="1" dirty="0">
                <a:latin typeface="+mj-lt"/>
              </a:rPr>
              <a:t>	</a:t>
            </a:r>
            <a:endParaRPr lang="ru-RU" sz="2800" dirty="0">
              <a:latin typeface="+mj-lt"/>
            </a:endParaRPr>
          </a:p>
        </p:txBody>
      </p:sp>
      <p:sp>
        <p:nvSpPr>
          <p:cNvPr id="35842" name="AutoShape 2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4" name="AutoShape 4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6" name="AutoShape 6" descr="https://alev.biz/wp-content/uploads/2016/12/12f60b5571842477b69f042835ff86da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8" name="AutoShape 8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0" name="AutoShape 10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2" name="AutoShape 12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85798" y="1262742"/>
            <a:ext cx="9691915" cy="50552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solidFill>
                  <a:srgbClr val="002060"/>
                </a:solidFill>
              </a:rPr>
              <a:t>Включает в себя:</a:t>
            </a:r>
          </a:p>
          <a:p>
            <a:pPr algn="just"/>
            <a:endParaRPr lang="ru-RU" sz="1050" dirty="0" smtClean="0">
              <a:solidFill>
                <a:srgbClr val="002060"/>
              </a:solidFill>
            </a:endParaRPr>
          </a:p>
          <a:p>
            <a:pPr algn="just"/>
            <a:r>
              <a:rPr lang="ru-RU" sz="2800" dirty="0" smtClean="0">
                <a:solidFill>
                  <a:srgbClr val="002060"/>
                </a:solidFill>
              </a:rPr>
              <a:t>5) проведение проверок </a:t>
            </a:r>
            <a:r>
              <a:rPr lang="ru-RU" sz="2800" u="sng" dirty="0" smtClean="0">
                <a:solidFill>
                  <a:schemeClr val="accent2"/>
                </a:solidFill>
              </a:rPr>
              <a:t>соблюдения</a:t>
            </a:r>
            <a:r>
              <a:rPr lang="ru-RU" sz="2800" dirty="0" smtClean="0">
                <a:solidFill>
                  <a:srgbClr val="002060"/>
                </a:solidFill>
              </a:rPr>
              <a:t> медицинскими организациями требований по </a:t>
            </a:r>
            <a:r>
              <a:rPr lang="ru-RU" sz="2800" u="sng" dirty="0" smtClean="0">
                <a:solidFill>
                  <a:schemeClr val="accent2"/>
                </a:solidFill>
              </a:rPr>
              <a:t>безопасному применению и эксплуатации медицинских изделий и их утилизации </a:t>
            </a:r>
            <a:r>
              <a:rPr lang="ru-RU" sz="2800" dirty="0" smtClean="0">
                <a:solidFill>
                  <a:srgbClr val="002060"/>
                </a:solidFill>
              </a:rPr>
              <a:t>(уничтожению);</a:t>
            </a:r>
          </a:p>
          <a:p>
            <a:pPr algn="just"/>
            <a:endParaRPr lang="ru-RU" sz="2800" dirty="0" smtClean="0">
              <a:solidFill>
                <a:srgbClr val="002060"/>
              </a:solidFill>
            </a:endParaRPr>
          </a:p>
          <a:p>
            <a:pPr algn="just"/>
            <a:r>
              <a:rPr lang="ru-RU" sz="2800" dirty="0" smtClean="0">
                <a:solidFill>
                  <a:srgbClr val="002060"/>
                </a:solidFill>
              </a:rPr>
              <a:t>6) проведение проверок </a:t>
            </a:r>
            <a:r>
              <a:rPr lang="ru-RU" sz="2800" u="sng" dirty="0" smtClean="0">
                <a:solidFill>
                  <a:schemeClr val="accent2"/>
                </a:solidFill>
              </a:rPr>
              <a:t>соблюдения</a:t>
            </a:r>
            <a:r>
              <a:rPr lang="ru-RU" sz="2800" dirty="0" smtClean="0">
                <a:solidFill>
                  <a:srgbClr val="002060"/>
                </a:solidFill>
              </a:rPr>
              <a:t> медицинскими </a:t>
            </a:r>
            <a:r>
              <a:rPr lang="ru-RU" sz="2800" u="sng" dirty="0" smtClean="0">
                <a:solidFill>
                  <a:schemeClr val="accent2"/>
                </a:solidFill>
              </a:rPr>
              <a:t>работниками, руководителями медицинских организаций, фармацевтическими работниками и руководителями аптечных организаций ограничений</a:t>
            </a:r>
            <a:r>
              <a:rPr lang="ru-RU" sz="2800" dirty="0" smtClean="0">
                <a:solidFill>
                  <a:srgbClr val="002060"/>
                </a:solidFill>
              </a:rPr>
              <a:t>, применяемых к ним при осуществлении профессиональной деятельности;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9938" name="AutoShape 2" descr="https://accessories.mypartnershop.ru/img/101747211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-16056" y="-39867"/>
            <a:ext cx="106840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Государственный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к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онтроль качества и безопасности медицинской деятельности 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34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2E49EB0-6E61-4F59-9555-041E22B41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7164" y="1696277"/>
            <a:ext cx="11675165" cy="4638261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ru-RU" sz="3200" b="1" dirty="0">
                <a:latin typeface="+mj-lt"/>
              </a:rPr>
              <a:t>	</a:t>
            </a:r>
            <a:endParaRPr lang="ru-RU" sz="2800" dirty="0">
              <a:latin typeface="+mj-lt"/>
            </a:endParaRPr>
          </a:p>
        </p:txBody>
      </p:sp>
      <p:sp>
        <p:nvSpPr>
          <p:cNvPr id="35842" name="AutoShape 2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4" name="AutoShape 4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6" name="AutoShape 6" descr="https://alev.biz/wp-content/uploads/2016/12/12f60b5571842477b69f042835ff86da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8" name="AutoShape 8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0" name="AutoShape 10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2" name="AutoShape 12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85798" y="1262742"/>
            <a:ext cx="9691915" cy="41934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solidFill>
                  <a:srgbClr val="002060"/>
                </a:solidFill>
              </a:rPr>
              <a:t>Включает в себя:</a:t>
            </a:r>
          </a:p>
          <a:p>
            <a:pPr algn="just"/>
            <a:endParaRPr lang="ru-RU" sz="1050" dirty="0" smtClean="0">
              <a:solidFill>
                <a:srgbClr val="002060"/>
              </a:solidFill>
            </a:endParaRPr>
          </a:p>
          <a:p>
            <a:pPr algn="just"/>
            <a:r>
              <a:rPr lang="ru-RU" sz="2800" dirty="0" smtClean="0">
                <a:solidFill>
                  <a:srgbClr val="002060"/>
                </a:solidFill>
              </a:rPr>
              <a:t>7) проведение проверок </a:t>
            </a:r>
            <a:r>
              <a:rPr lang="ru-RU" sz="2800" u="sng" dirty="0" smtClean="0">
                <a:solidFill>
                  <a:schemeClr val="accent2"/>
                </a:solidFill>
              </a:rPr>
              <a:t>организации и осуществления ведомственного контроля и внутреннего контроля качества</a:t>
            </a:r>
            <a:r>
              <a:rPr lang="ru-RU" sz="2800" dirty="0" smtClean="0">
                <a:solidFill>
                  <a:srgbClr val="002060"/>
                </a:solidFill>
              </a:rPr>
              <a:t> и безопасности медицинской деятельности органами и организациями;</a:t>
            </a:r>
          </a:p>
          <a:p>
            <a:pPr algn="just"/>
            <a:endParaRPr lang="ru-RU" sz="2800" dirty="0" smtClean="0">
              <a:solidFill>
                <a:srgbClr val="002060"/>
              </a:solidFill>
            </a:endParaRPr>
          </a:p>
          <a:p>
            <a:pPr algn="just"/>
            <a:r>
              <a:rPr lang="ru-RU" sz="2800" dirty="0" smtClean="0">
                <a:solidFill>
                  <a:srgbClr val="002060"/>
                </a:solidFill>
              </a:rPr>
              <a:t>8) проведение </a:t>
            </a:r>
            <a:r>
              <a:rPr lang="ru-RU" sz="2800" u="sng" dirty="0" smtClean="0">
                <a:solidFill>
                  <a:srgbClr val="002060"/>
                </a:solidFill>
                <a:hlinkClick r:id="rId2"/>
              </a:rPr>
              <a:t>контрольных закупок</a:t>
            </a:r>
            <a:r>
              <a:rPr lang="ru-RU" sz="2800" dirty="0" smtClean="0">
                <a:solidFill>
                  <a:srgbClr val="002060"/>
                </a:solidFill>
              </a:rPr>
              <a:t> в целях проверки соблюдения медицинской организацией порядка и условий предоставления платных медицинских услуг.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9938" name="AutoShape 2" descr="https://accessories.mypartnershop.ru/img/101747211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-16056" y="-39867"/>
            <a:ext cx="106840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Государственный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к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онтроль качества и безопасности медицинской деятельности 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34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2E49EB0-6E61-4F59-9555-041E22B41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7165" y="1696277"/>
            <a:ext cx="9849522" cy="4638261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ru-RU" sz="3200" b="1" dirty="0">
                <a:latin typeface="+mj-lt"/>
              </a:rPr>
              <a:t>	</a:t>
            </a:r>
            <a:endParaRPr lang="ru-RU" sz="2800" dirty="0">
              <a:latin typeface="+mj-lt"/>
            </a:endParaRPr>
          </a:p>
        </p:txBody>
      </p:sp>
      <p:sp>
        <p:nvSpPr>
          <p:cNvPr id="35842" name="AutoShape 2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4" name="AutoShape 4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6" name="AutoShape 6" descr="https://alev.biz/wp-content/uploads/2016/12/12f60b5571842477b69f042835ff86da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8" name="AutoShape 8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0" name="AutoShape 10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2" name="AutoShape 12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85798" y="1262742"/>
            <a:ext cx="969191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600" u="sng" dirty="0" smtClean="0">
              <a:solidFill>
                <a:srgbClr val="002060"/>
              </a:solidFill>
              <a:hlinkClick r:id="rId2"/>
            </a:endParaRPr>
          </a:p>
          <a:p>
            <a:pPr algn="ctr"/>
            <a:r>
              <a:rPr lang="ru-RU" sz="3600" b="1" u="sng" dirty="0" smtClean="0">
                <a:solidFill>
                  <a:srgbClr val="002060"/>
                </a:solidFill>
                <a:hlinkClick r:id="rId2"/>
              </a:rPr>
              <a:t>Порядок</a:t>
            </a:r>
            <a:r>
              <a:rPr lang="ru-RU" sz="3600" b="1" dirty="0" smtClean="0">
                <a:solidFill>
                  <a:srgbClr val="002060"/>
                </a:solidFill>
              </a:rPr>
              <a:t> организации и проведения государственного контроля качества и безопасности медицинской деятельности устанавливается Правительством Российской Федерации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39938" name="AutoShape 2" descr="https://accessories.mypartnershop.ru/img/101747211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-16056" y="-39867"/>
            <a:ext cx="106840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Государственный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к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онтроль качества и безопасности медицинской деятельности 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34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2E49EB0-6E61-4F59-9555-041E22B41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7165" y="1696277"/>
            <a:ext cx="9849522" cy="4638261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ru-RU" sz="3200" b="1" dirty="0">
                <a:latin typeface="+mj-lt"/>
              </a:rPr>
              <a:t>	</a:t>
            </a:r>
            <a:endParaRPr lang="ru-RU" sz="2800" dirty="0">
              <a:latin typeface="+mj-lt"/>
            </a:endParaRPr>
          </a:p>
        </p:txBody>
      </p:sp>
      <p:sp>
        <p:nvSpPr>
          <p:cNvPr id="35842" name="AutoShape 2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4" name="AutoShape 4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6" name="AutoShape 6" descr="https://alev.biz/wp-content/uploads/2016/12/12f60b5571842477b69f042835ff86da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8" name="AutoShape 8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0" name="AutoShape 10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2" name="AutoShape 12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85798" y="1262742"/>
            <a:ext cx="776151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rgbClr val="002060"/>
                </a:solidFill>
              </a:rPr>
              <a:t>Федеральными органами исполнительной власти и органами исполнительной власти субъектов РФ (</a:t>
            </a:r>
            <a:r>
              <a:rPr lang="ru-RU" sz="3600" u="sng" dirty="0" smtClean="0">
                <a:solidFill>
                  <a:srgbClr val="002060"/>
                </a:solidFill>
              </a:rPr>
              <a:t>Министерством здравоохранения РФ, Министерствами здравоохранения субъектов РФ</a:t>
            </a:r>
            <a:r>
              <a:rPr lang="ru-RU" sz="3600" dirty="0" smtClean="0">
                <a:solidFill>
                  <a:srgbClr val="002060"/>
                </a:solidFill>
              </a:rPr>
              <a:t>) осуществляется </a:t>
            </a:r>
            <a:r>
              <a:rPr lang="ru-RU" sz="3600" u="sng" dirty="0" smtClean="0">
                <a:solidFill>
                  <a:srgbClr val="002060"/>
                </a:solidFill>
              </a:rPr>
              <a:t>ведомственный</a:t>
            </a:r>
            <a:r>
              <a:rPr lang="ru-RU" sz="3600" dirty="0" smtClean="0">
                <a:solidFill>
                  <a:srgbClr val="002060"/>
                </a:solidFill>
              </a:rPr>
              <a:t> контроль качества и безопасности медицинской деятельности подведомственных им органов и организаций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39938" name="AutoShape 2" descr="https://accessories.mypartnershop.ru/img/101747211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-16056" y="-39867"/>
            <a:ext cx="106840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Ведомственный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к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онтроль качества и безопасности медицинской деятельности 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3" descr="https://present5.com/presentation/3a13befa18b2028be69a11c4c5cd8fae/image-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36000" y="3788229"/>
            <a:ext cx="3556000" cy="30697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3634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2E49EB0-6E61-4F59-9555-041E22B41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7165" y="1696277"/>
            <a:ext cx="9849522" cy="4638261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ru-RU" sz="3200" b="1" dirty="0">
                <a:latin typeface="+mj-lt"/>
              </a:rPr>
              <a:t>	</a:t>
            </a:r>
            <a:endParaRPr lang="ru-RU" sz="2800" dirty="0">
              <a:latin typeface="+mj-lt"/>
            </a:endParaRPr>
          </a:p>
        </p:txBody>
      </p:sp>
      <p:sp>
        <p:nvSpPr>
          <p:cNvPr id="35842" name="AutoShape 2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4" name="AutoShape 4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6" name="AutoShape 6" descr="https://alev.biz/wp-content/uploads/2016/12/12f60b5571842477b69f042835ff86da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8" name="AutoShape 8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0" name="AutoShape 10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2" name="AutoShape 12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85798" y="1262742"/>
            <a:ext cx="776151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rgbClr val="002060"/>
                </a:solidFill>
              </a:rPr>
              <a:t>К проверкам при осуществлении ведомственного контроля так же могут привлекаться </a:t>
            </a:r>
            <a:r>
              <a:rPr lang="ru-RU" sz="3600" u="sng" dirty="0" smtClean="0">
                <a:solidFill>
                  <a:srgbClr val="002060"/>
                </a:solidFill>
              </a:rPr>
              <a:t>научные и иные организации, учёные и специалисты, за исключением лиц</a:t>
            </a:r>
            <a:r>
              <a:rPr lang="ru-RU" sz="3600" dirty="0" smtClean="0">
                <a:solidFill>
                  <a:srgbClr val="002060"/>
                </a:solidFill>
              </a:rPr>
              <a:t>, состоящих с подведомственным органом или организацией в трудовых или иных договорных отношениях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9938" name="AutoShape 2" descr="https://accessories.mypartnershop.ru/img/101747211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-16056" y="-39867"/>
            <a:ext cx="106840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Ведомственный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к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онтроль качества и безопасности медицинской деятельности 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3" descr="https://present5.com/presentation/3a13befa18b2028be69a11c4c5cd8fae/image-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36000" y="3788229"/>
            <a:ext cx="3556000" cy="30697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3634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2E49EB0-6E61-4F59-9555-041E22B41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7165" y="1696277"/>
            <a:ext cx="9849522" cy="4638261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ru-RU" sz="3200" b="1" dirty="0">
                <a:latin typeface="+mj-lt"/>
              </a:rPr>
              <a:t>	</a:t>
            </a:r>
            <a:endParaRPr lang="ru-RU" sz="2800" dirty="0">
              <a:latin typeface="+mj-lt"/>
            </a:endParaRPr>
          </a:p>
        </p:txBody>
      </p:sp>
      <p:sp>
        <p:nvSpPr>
          <p:cNvPr id="35842" name="AutoShape 2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4" name="AutoShape 4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6" name="AutoShape 6" descr="https://alev.biz/wp-content/uploads/2016/12/12f60b5571842477b69f042835ff86da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8" name="AutoShape 8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0" name="AutoShape 10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2" name="AutoShape 12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71284" y="1233713"/>
            <a:ext cx="1079500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solidFill>
                  <a:srgbClr val="002060"/>
                </a:solidFill>
              </a:rPr>
              <a:t>В системе ведомственного контроля качества медицинской помощи осуществляется:</a:t>
            </a:r>
          </a:p>
          <a:p>
            <a:pPr algn="just"/>
            <a:r>
              <a:rPr lang="ru-RU" sz="2800" dirty="0" smtClean="0">
                <a:solidFill>
                  <a:srgbClr val="002060"/>
                </a:solidFill>
              </a:rPr>
              <a:t> 1) оценка </a:t>
            </a:r>
            <a:r>
              <a:rPr lang="ru-RU" sz="2800" u="sng" dirty="0" smtClean="0">
                <a:solidFill>
                  <a:schemeClr val="accent2"/>
                </a:solidFill>
              </a:rPr>
              <a:t>состояния и использования кадровых и материально-технических ресурсов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smtClean="0">
                <a:solidFill>
                  <a:srgbClr val="002060"/>
                </a:solidFill>
              </a:rPr>
              <a:t>медицинских </a:t>
            </a:r>
            <a:r>
              <a:rPr lang="ru-RU" sz="2800" smtClean="0">
                <a:solidFill>
                  <a:srgbClr val="002060"/>
                </a:solidFill>
              </a:rPr>
              <a:t>организаций </a:t>
            </a:r>
            <a:r>
              <a:rPr lang="ru-RU" sz="2800" dirty="0" smtClean="0">
                <a:solidFill>
                  <a:srgbClr val="002060"/>
                </a:solidFill>
              </a:rPr>
              <a:t>(т.е. контроль структурного качества помощи, оказываемой медицинским учреждениям в целом);</a:t>
            </a:r>
          </a:p>
          <a:p>
            <a:pPr algn="just"/>
            <a:r>
              <a:rPr lang="ru-RU" sz="2800" dirty="0" smtClean="0">
                <a:solidFill>
                  <a:srgbClr val="002060"/>
                </a:solidFill>
              </a:rPr>
              <a:t> 2) экспертиза </a:t>
            </a:r>
            <a:r>
              <a:rPr lang="ru-RU" sz="2800" u="sng" dirty="0" smtClean="0">
                <a:solidFill>
                  <a:schemeClr val="accent2"/>
                </a:solidFill>
              </a:rPr>
              <a:t>процесса оказания медицинской помощи </a:t>
            </a:r>
            <a:r>
              <a:rPr lang="ru-RU" sz="2800" dirty="0" smtClean="0">
                <a:solidFill>
                  <a:srgbClr val="002060"/>
                </a:solidFill>
              </a:rPr>
              <a:t>конкретным пациентам (т.е. контроль технологического компонента качества медицинской помощи);</a:t>
            </a:r>
          </a:p>
          <a:p>
            <a:pPr algn="just"/>
            <a:r>
              <a:rPr lang="ru-RU" sz="2800" dirty="0" smtClean="0">
                <a:solidFill>
                  <a:srgbClr val="002060"/>
                </a:solidFill>
              </a:rPr>
              <a:t>3) </a:t>
            </a:r>
            <a:r>
              <a:rPr lang="ru-RU" sz="2800" u="sng" dirty="0" smtClean="0">
                <a:solidFill>
                  <a:schemeClr val="accent2"/>
                </a:solidFill>
              </a:rPr>
              <a:t>выявление и обоснование дефектов, врачебных ошибок </a:t>
            </a:r>
            <a:r>
              <a:rPr lang="ru-RU" sz="2800" dirty="0" smtClean="0">
                <a:solidFill>
                  <a:srgbClr val="002060"/>
                </a:solidFill>
              </a:rPr>
              <a:t>и других факторов, оказавших негативное действие и повлекших за собой снижение эффективности медицинской помощи;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9938" name="AutoShape 2" descr="https://accessories.mypartnershop.ru/img/101747211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-16056" y="-39867"/>
            <a:ext cx="106840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Ведомственный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к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онтроль качества и безопасности медицинской деятельности 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34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2E49EB0-6E61-4F59-9555-041E22B41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7165" y="1696277"/>
            <a:ext cx="9849522" cy="4638261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ru-RU" sz="3200" b="1" dirty="0">
                <a:latin typeface="+mj-lt"/>
              </a:rPr>
              <a:t>	</a:t>
            </a:r>
            <a:endParaRPr lang="ru-RU" sz="2800" dirty="0">
              <a:latin typeface="+mj-lt"/>
            </a:endParaRPr>
          </a:p>
        </p:txBody>
      </p:sp>
      <p:sp>
        <p:nvSpPr>
          <p:cNvPr id="35842" name="AutoShape 2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4" name="AutoShape 4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6" name="AutoShape 6" descr="https://alev.biz/wp-content/uploads/2016/12/12f60b5571842477b69f042835ff86da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8" name="AutoShape 8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0" name="AutoShape 10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2" name="AutoShape 12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71284" y="1204684"/>
            <a:ext cx="1079500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solidFill>
                  <a:srgbClr val="002060"/>
                </a:solidFill>
              </a:rPr>
              <a:t>В системе ведомственного контроля качества медицинской помощи осуществляется:</a:t>
            </a:r>
          </a:p>
          <a:p>
            <a:pPr algn="just"/>
            <a:r>
              <a:rPr lang="ru-RU" sz="2800" dirty="0" smtClean="0">
                <a:solidFill>
                  <a:srgbClr val="002060"/>
                </a:solidFill>
              </a:rPr>
              <a:t>4) </a:t>
            </a:r>
            <a:r>
              <a:rPr lang="ru-RU" sz="2800" u="sng" dirty="0" smtClean="0">
                <a:solidFill>
                  <a:schemeClr val="accent2"/>
                </a:solidFill>
              </a:rPr>
              <a:t>подготовка рекомендаций для руководителей медицинских организации и органов управления здравоохранением</a:t>
            </a:r>
            <a:r>
              <a:rPr lang="ru-RU" sz="2800" dirty="0" smtClean="0">
                <a:solidFill>
                  <a:srgbClr val="002060"/>
                </a:solidFill>
              </a:rPr>
              <a:t>, направленных на предупреждение врачебных ошибок и дефектов в работе и способствующих повышению качества и эффективности медицинской помощи;</a:t>
            </a:r>
          </a:p>
          <a:p>
            <a:pPr algn="just"/>
            <a:r>
              <a:rPr lang="ru-RU" sz="2800" dirty="0" smtClean="0">
                <a:solidFill>
                  <a:srgbClr val="002060"/>
                </a:solidFill>
              </a:rPr>
              <a:t>5) </a:t>
            </a:r>
            <a:r>
              <a:rPr lang="ru-RU" sz="2800" u="sng" dirty="0" smtClean="0">
                <a:solidFill>
                  <a:schemeClr val="accent2"/>
                </a:solidFill>
              </a:rPr>
              <a:t>изучение удовлетворённости пациентов </a:t>
            </a:r>
            <a:r>
              <a:rPr lang="ru-RU" sz="2800" dirty="0" smtClean="0">
                <a:solidFill>
                  <a:srgbClr val="002060"/>
                </a:solidFill>
              </a:rPr>
              <a:t>от их взаимодействия с системой здравоохранения;</a:t>
            </a:r>
          </a:p>
          <a:p>
            <a:pPr algn="just"/>
            <a:r>
              <a:rPr lang="ru-RU" sz="2800" dirty="0" smtClean="0">
                <a:solidFill>
                  <a:srgbClr val="002060"/>
                </a:solidFill>
              </a:rPr>
              <a:t>6) </a:t>
            </a:r>
            <a:r>
              <a:rPr lang="ru-RU" sz="2800" u="sng" dirty="0" smtClean="0">
                <a:solidFill>
                  <a:schemeClr val="accent2"/>
                </a:solidFill>
              </a:rPr>
              <a:t>расчёт и анализ показателей</a:t>
            </a:r>
            <a:r>
              <a:rPr lang="ru-RU" sz="2800" dirty="0" smtClean="0">
                <a:solidFill>
                  <a:srgbClr val="002060"/>
                </a:solidFill>
              </a:rPr>
              <a:t>, характеризующих </a:t>
            </a:r>
            <a:r>
              <a:rPr lang="ru-RU" sz="2800" u="sng" dirty="0" smtClean="0">
                <a:solidFill>
                  <a:schemeClr val="accent2"/>
                </a:solidFill>
              </a:rPr>
              <a:t>качество и эффективность</a:t>
            </a:r>
            <a:r>
              <a:rPr lang="ru-RU" sz="2800" dirty="0" smtClean="0">
                <a:solidFill>
                  <a:srgbClr val="002060"/>
                </a:solidFill>
              </a:rPr>
              <a:t> медицинской помощи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9938" name="AutoShape 2" descr="https://accessories.mypartnershop.ru/img/101747211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-16056" y="-39867"/>
            <a:ext cx="106840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Ведомственный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к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онтроль качества и безопасности медицинской деятельности 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34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2E49EB0-6E61-4F59-9555-041E22B41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7165" y="1696277"/>
            <a:ext cx="9849522" cy="4638261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ru-RU" sz="3200" b="1" dirty="0">
                <a:latin typeface="+mj-lt"/>
              </a:rPr>
              <a:t>	</a:t>
            </a:r>
            <a:endParaRPr lang="ru-RU" sz="2800" dirty="0">
              <a:latin typeface="+mj-lt"/>
            </a:endParaRPr>
          </a:p>
        </p:txBody>
      </p:sp>
      <p:sp>
        <p:nvSpPr>
          <p:cNvPr id="35842" name="AutoShape 2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4" name="AutoShape 4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6" name="AutoShape 6" descr="https://alev.biz/wp-content/uploads/2016/12/12f60b5571842477b69f042835ff86da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8" name="AutoShape 8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0" name="AutoShape 10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2" name="AutoShape 12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71284" y="1233713"/>
            <a:ext cx="1079500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solidFill>
                  <a:srgbClr val="002060"/>
                </a:solidFill>
              </a:rPr>
              <a:t>Проверки при осуществлении ведомственного контроля подразделяются на </a:t>
            </a:r>
            <a:r>
              <a:rPr lang="ru-RU" sz="2800" u="sng" dirty="0" smtClean="0">
                <a:solidFill>
                  <a:schemeClr val="accent2"/>
                </a:solidFill>
              </a:rPr>
              <a:t>целевые и комплексные</a:t>
            </a:r>
            <a:r>
              <a:rPr lang="ru-RU" sz="2800" dirty="0" smtClean="0">
                <a:solidFill>
                  <a:srgbClr val="002060"/>
                </a:solidFill>
              </a:rPr>
              <a:t>. </a:t>
            </a:r>
          </a:p>
          <a:p>
            <a:pPr algn="just"/>
            <a:endParaRPr lang="ru-RU" sz="2800" dirty="0" smtClean="0">
              <a:solidFill>
                <a:srgbClr val="002060"/>
              </a:solidFill>
            </a:endParaRPr>
          </a:p>
          <a:p>
            <a:pPr algn="just"/>
            <a:r>
              <a:rPr lang="ru-RU" sz="2800" b="1" u="sng" dirty="0" smtClean="0">
                <a:solidFill>
                  <a:schemeClr val="accent2"/>
                </a:solidFill>
              </a:rPr>
              <a:t>Целевые проверки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dirty="0" smtClean="0">
                <a:solidFill>
                  <a:srgbClr val="002060"/>
                </a:solidFill>
              </a:rPr>
              <a:t>проводятся в рамках рассмотрения конкретного случая оказания (неоказания) гражданину медицинской помощи, обращения, жалобы, факта, отдельных показателей деятельности подведомственной организации. </a:t>
            </a:r>
          </a:p>
          <a:p>
            <a:pPr algn="just"/>
            <a:endParaRPr lang="ru-RU" sz="2800" dirty="0" smtClean="0">
              <a:solidFill>
                <a:srgbClr val="002060"/>
              </a:solidFill>
            </a:endParaRPr>
          </a:p>
          <a:p>
            <a:pPr algn="just"/>
            <a:r>
              <a:rPr lang="ru-RU" sz="2800" b="1" u="sng" dirty="0" smtClean="0">
                <a:solidFill>
                  <a:schemeClr val="accent2"/>
                </a:solidFill>
              </a:rPr>
              <a:t>Комплексные проверки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dirty="0" smtClean="0">
                <a:solidFill>
                  <a:srgbClr val="002060"/>
                </a:solidFill>
              </a:rPr>
              <a:t>проводятся в целях исследования совокупности показателей, случаев, обращений, жалоб, фактов, обобщённых по однородному признаку, а также деятельности подведомственного органа или организации в целом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9938" name="AutoShape 2" descr="https://accessories.mypartnershop.ru/img/101747211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-16056" y="-39867"/>
            <a:ext cx="106840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Ведомственный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к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онтроль качества и безопасности медицинской деятельности 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34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41600" y="290287"/>
            <a:ext cx="8892601" cy="479489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b="1" u="sng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Основными нормативными документами при проведении контроля </a:t>
            </a:r>
            <a:r>
              <a:rPr lang="ru-RU" sz="2000" b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качества </a:t>
            </a:r>
            <a:r>
              <a:rPr lang="ru-RU" sz="2000" b="1" u="sng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являются</a:t>
            </a:r>
            <a:r>
              <a:rPr lang="ru-RU" sz="2000" u="sng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1600" b="1" dirty="0" smtClean="0">
                <a:solidFill>
                  <a:srgbClr val="002060"/>
                </a:solidFill>
              </a:rPr>
              <a:t>Федеральный закон №323 «Об основах охраны здоровья граждан в Российской Федерации»</a:t>
            </a:r>
            <a:r>
              <a:rPr lang="ru-RU" sz="1600" b="1" dirty="0" smtClean="0">
                <a:solidFill>
                  <a:srgbClr val="002060"/>
                </a:solidFill>
                <a:cs typeface="Times New Roman" pitchFamily="18" charset="0"/>
              </a:rPr>
              <a:t>.</a:t>
            </a:r>
          </a:p>
          <a:p>
            <a:pPr algn="just"/>
            <a:r>
              <a:rPr lang="ru-RU" sz="1600" b="1" dirty="0" smtClean="0">
                <a:solidFill>
                  <a:srgbClr val="002060"/>
                </a:solidFill>
                <a:cs typeface="Times New Roman" pitchFamily="18" charset="0"/>
              </a:rPr>
              <a:t>Закон РФ от 07.02.92 №2300-1 «О защите прав потребителей».</a:t>
            </a:r>
          </a:p>
          <a:p>
            <a:pPr algn="just"/>
            <a:r>
              <a:rPr lang="ru-RU" sz="1600" b="1" dirty="0" smtClean="0">
                <a:solidFill>
                  <a:srgbClr val="002060"/>
                </a:solidFill>
                <a:cs typeface="Times New Roman" pitchFamily="18" charset="0"/>
              </a:rPr>
              <a:t>Закон </a:t>
            </a:r>
            <a:r>
              <a:rPr lang="ru-RU" sz="1600" b="1" dirty="0">
                <a:solidFill>
                  <a:srgbClr val="002060"/>
                </a:solidFill>
                <a:cs typeface="Times New Roman" pitchFamily="18" charset="0"/>
              </a:rPr>
              <a:t>РФ от 10.06.93-1 «О стандартизации</a:t>
            </a:r>
            <a:r>
              <a:rPr lang="ru-RU" sz="1600" b="1" dirty="0" smtClean="0">
                <a:solidFill>
                  <a:srgbClr val="002060"/>
                </a:solidFill>
                <a:cs typeface="Times New Roman" pitchFamily="18" charset="0"/>
              </a:rPr>
              <a:t>».</a:t>
            </a:r>
          </a:p>
          <a:p>
            <a:pPr algn="just"/>
            <a:r>
              <a:rPr lang="ru-RU" sz="1600" b="1" dirty="0" smtClean="0">
                <a:solidFill>
                  <a:srgbClr val="002060"/>
                </a:solidFill>
              </a:rPr>
              <a:t>Федеральный закон от 29.11.2010 № 326-ФЗ «Об обязательном медицинском страховании в Российской Федерации»</a:t>
            </a:r>
          </a:p>
          <a:p>
            <a:pPr algn="just"/>
            <a:r>
              <a:rPr lang="ru-RU" sz="1600" b="1" dirty="0" smtClean="0">
                <a:solidFill>
                  <a:srgbClr val="002060"/>
                </a:solidFill>
              </a:rPr>
              <a:t>Постановление Правительства РФ от 12 ноября 2012 г. № 1152</a:t>
            </a:r>
            <a:br>
              <a:rPr lang="ru-RU" sz="1600" b="1" dirty="0" smtClean="0">
                <a:solidFill>
                  <a:srgbClr val="002060"/>
                </a:solidFill>
              </a:rPr>
            </a:br>
            <a:r>
              <a:rPr lang="ru-RU" sz="1600" b="1" dirty="0" smtClean="0">
                <a:solidFill>
                  <a:srgbClr val="002060"/>
                </a:solidFill>
              </a:rPr>
              <a:t>«Об утверждении Положения о государственном контроле качества и безопасности медицинской деятельности»</a:t>
            </a:r>
          </a:p>
          <a:p>
            <a:pPr algn="just"/>
            <a:r>
              <a:rPr lang="ru-RU" sz="1600" b="1" dirty="0" smtClean="0">
                <a:solidFill>
                  <a:srgbClr val="002060"/>
                </a:solidFill>
              </a:rPr>
              <a:t>Приказ Минздрава России от 21.12.2012 № 1340н «Об утверждении порядка организации и проведения ведомственного контроля качества и безопасности медицинской деятельности»</a:t>
            </a:r>
          </a:p>
          <a:p>
            <a:pPr algn="just"/>
            <a:r>
              <a:rPr lang="ru-RU" sz="1600" b="1" dirty="0" smtClean="0">
                <a:solidFill>
                  <a:srgbClr val="002060"/>
                </a:solidFill>
              </a:rPr>
              <a:t>Приказ Минздрава России от 07.06.2019 N 381н «Об утверждении Требований к организации и проведению внутреннего контроля качества и безопасности медицинской деятельности»</a:t>
            </a:r>
          </a:p>
          <a:p>
            <a:pPr algn="just"/>
            <a:r>
              <a:rPr lang="ru-RU" sz="1600" b="1" dirty="0" smtClean="0">
                <a:solidFill>
                  <a:srgbClr val="002060"/>
                </a:solidFill>
              </a:rPr>
              <a:t>Приказ Минздрава России от 10 мая 2017 года № 203н «Об утверждении критериев оценки качества медицинской помощи»</a:t>
            </a:r>
            <a:endParaRPr lang="ru-RU" sz="1600" b="1" dirty="0">
              <a:solidFill>
                <a:srgbClr val="002060"/>
              </a:solidFill>
              <a:cs typeface="Times New Roman" pitchFamily="18" charset="0"/>
            </a:endParaRPr>
          </a:p>
          <a:p>
            <a:pPr algn="just"/>
            <a:r>
              <a:rPr lang="ru-RU" sz="1600" b="1" dirty="0" smtClean="0">
                <a:solidFill>
                  <a:srgbClr val="002060"/>
                </a:solidFill>
                <a:cs typeface="Times New Roman" pitchFamily="18" charset="0"/>
              </a:rPr>
              <a:t>Другие </a:t>
            </a:r>
            <a:r>
              <a:rPr lang="ru-RU" sz="1600" b="1" dirty="0">
                <a:solidFill>
                  <a:srgbClr val="002060"/>
                </a:solidFill>
                <a:cs typeface="Times New Roman" pitchFamily="18" charset="0"/>
              </a:rPr>
              <a:t>законодательные акты и </a:t>
            </a:r>
            <a:r>
              <a:rPr lang="ru-RU" sz="1600" b="1" dirty="0" smtClean="0">
                <a:solidFill>
                  <a:srgbClr val="002060"/>
                </a:solidFill>
                <a:cs typeface="Times New Roman" pitchFamily="18" charset="0"/>
              </a:rPr>
              <a:t>приказы</a:t>
            </a:r>
            <a:endParaRPr lang="ru-RU" sz="1600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0124EA1A-B233-C044-B5EB-449E38890B9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1259" y="934582"/>
            <a:ext cx="2162627" cy="2026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58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2E49EB0-6E61-4F59-9555-041E22B41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7165" y="1696277"/>
            <a:ext cx="9849522" cy="4638261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ru-RU" sz="3200" b="1" dirty="0">
                <a:latin typeface="+mj-lt"/>
              </a:rPr>
              <a:t>	</a:t>
            </a:r>
            <a:endParaRPr lang="ru-RU" sz="2800" dirty="0">
              <a:latin typeface="+mj-lt"/>
            </a:endParaRPr>
          </a:p>
        </p:txBody>
      </p:sp>
      <p:sp>
        <p:nvSpPr>
          <p:cNvPr id="35842" name="AutoShape 2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4" name="AutoShape 4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6" name="AutoShape 6" descr="https://alev.biz/wp-content/uploads/2016/12/12f60b5571842477b69f042835ff86da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8" name="AutoShape 8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0" name="AutoShape 10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2" name="AutoShape 12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71283" y="1233713"/>
            <a:ext cx="11041745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u="sng" dirty="0" smtClean="0">
                <a:solidFill>
                  <a:schemeClr val="accent2"/>
                </a:solidFill>
              </a:rPr>
              <a:t>Плановые</a:t>
            </a:r>
            <a:r>
              <a:rPr lang="ru-RU" sz="2800" dirty="0" smtClean="0">
                <a:solidFill>
                  <a:srgbClr val="002060"/>
                </a:solidFill>
              </a:rPr>
              <a:t> проверки в отношении подведомственной организации осуществляются не чаще чем 1 раз в год.</a:t>
            </a:r>
          </a:p>
          <a:p>
            <a:pPr algn="just"/>
            <a:endParaRPr lang="ru-RU" sz="1000" dirty="0" smtClean="0">
              <a:solidFill>
                <a:srgbClr val="002060"/>
              </a:solidFill>
            </a:endParaRPr>
          </a:p>
          <a:p>
            <a:pPr algn="just"/>
            <a:r>
              <a:rPr lang="ru-RU" sz="2800" b="1" u="sng" dirty="0" smtClean="0">
                <a:solidFill>
                  <a:schemeClr val="accent2"/>
                </a:solidFill>
              </a:rPr>
              <a:t>Внеплановые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dirty="0" smtClean="0">
                <a:solidFill>
                  <a:srgbClr val="002060"/>
                </a:solidFill>
              </a:rPr>
              <a:t>проверки осуществляются в следующих случаях:</a:t>
            </a:r>
          </a:p>
          <a:p>
            <a:pPr algn="just"/>
            <a:r>
              <a:rPr lang="ru-RU" sz="2800" dirty="0" smtClean="0">
                <a:solidFill>
                  <a:srgbClr val="002060"/>
                </a:solidFill>
              </a:rPr>
              <a:t> а) при поступлении в орган исполнительной власти обращений граждан, юридических лиц и индивидуальных предпринимателей с жалобами на нарушения прав и законных интересов подведомственными органами и организациями;</a:t>
            </a:r>
          </a:p>
          <a:p>
            <a:pPr algn="just"/>
            <a:endParaRPr lang="ru-RU" sz="1000" dirty="0" smtClean="0">
              <a:solidFill>
                <a:srgbClr val="002060"/>
              </a:solidFill>
            </a:endParaRPr>
          </a:p>
          <a:p>
            <a:pPr algn="just"/>
            <a:r>
              <a:rPr lang="ru-RU" sz="2800" dirty="0" smtClean="0">
                <a:solidFill>
                  <a:srgbClr val="002060"/>
                </a:solidFill>
              </a:rPr>
              <a:t> б) в целях контроля исполнения ранее выданных поручений либо предписаний;</a:t>
            </a:r>
          </a:p>
          <a:p>
            <a:pPr algn="just"/>
            <a:r>
              <a:rPr lang="ru-RU" sz="2800" dirty="0" smtClean="0">
                <a:solidFill>
                  <a:srgbClr val="002060"/>
                </a:solidFill>
              </a:rPr>
              <a:t> в) </a:t>
            </a:r>
            <a:r>
              <a:rPr lang="ru-RU" sz="2800" dirty="0" err="1" smtClean="0">
                <a:solidFill>
                  <a:srgbClr val="002060"/>
                </a:solidFill>
              </a:rPr>
              <a:t>в</a:t>
            </a:r>
            <a:r>
              <a:rPr lang="ru-RU" sz="2800" dirty="0" smtClean="0">
                <a:solidFill>
                  <a:srgbClr val="002060"/>
                </a:solidFill>
              </a:rPr>
              <a:t> целях проверки представленных подведомственными органами и организациями статистической отчётности или данных мониторинга и в др. случаях; 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9938" name="AutoShape 2" descr="https://accessories.mypartnershop.ru/img/101747211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-16056" y="-39867"/>
            <a:ext cx="106840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Ведомственный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к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онтроль качества и безопасности медицинской деятельности 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34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2E49EB0-6E61-4F59-9555-041E22B41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7165" y="1696277"/>
            <a:ext cx="9849522" cy="4638261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ru-RU" sz="3200" b="1" dirty="0">
                <a:latin typeface="+mj-lt"/>
              </a:rPr>
              <a:t>	</a:t>
            </a:r>
            <a:endParaRPr lang="ru-RU" sz="2800" dirty="0">
              <a:latin typeface="+mj-lt"/>
            </a:endParaRPr>
          </a:p>
        </p:txBody>
      </p:sp>
      <p:sp>
        <p:nvSpPr>
          <p:cNvPr id="35842" name="AutoShape 2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4" name="AutoShape 4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6" name="AutoShape 6" descr="https://alev.biz/wp-content/uploads/2016/12/12f60b5571842477b69f042835ff86da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8" name="AutoShape 8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0" name="AutoShape 10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2" name="AutoShape 12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71284" y="1233713"/>
            <a:ext cx="781957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rgbClr val="002060"/>
                </a:solidFill>
              </a:rPr>
              <a:t>Внутренний контроль осуществляется </a:t>
            </a:r>
            <a:r>
              <a:rPr lang="ru-RU" sz="3200" u="sng" dirty="0" smtClean="0">
                <a:solidFill>
                  <a:srgbClr val="002060"/>
                </a:solidFill>
              </a:rPr>
              <a:t>медицинскими организациями </a:t>
            </a:r>
            <a:r>
              <a:rPr lang="ru-RU" sz="3200" dirty="0" smtClean="0">
                <a:solidFill>
                  <a:srgbClr val="002060"/>
                </a:solidFill>
              </a:rPr>
              <a:t>государственной, муниципальной и частной систем здравоохранения. </a:t>
            </a:r>
          </a:p>
          <a:p>
            <a:pPr algn="ctr"/>
            <a:endParaRPr lang="ru-RU" sz="3200" dirty="0" smtClean="0">
              <a:solidFill>
                <a:srgbClr val="002060"/>
              </a:solidFill>
            </a:endParaRPr>
          </a:p>
          <a:p>
            <a:pPr algn="ctr"/>
            <a:r>
              <a:rPr lang="ru-RU" sz="3200" dirty="0" smtClean="0">
                <a:solidFill>
                  <a:srgbClr val="002060"/>
                </a:solidFill>
              </a:rPr>
              <a:t>Ответственным за организацию и проведение внутреннего контроля является руководитель медицинской организации либо уполномоченный им заместитель руководителя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9938" name="AutoShape 2" descr="https://accessories.mypartnershop.ru/img/101747211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-16056" y="-39867"/>
            <a:ext cx="106840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Внутренний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к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онтроль качества и безопасности медицинской деятельности 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3" descr="https://present5.com/presentation/3a13befa18b2028be69a11c4c5cd8fae/image-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36000" y="3788229"/>
            <a:ext cx="3556000" cy="30697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3634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2E49EB0-6E61-4F59-9555-041E22B41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7165" y="1696277"/>
            <a:ext cx="9849522" cy="4638261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ru-RU" sz="3200" b="1" dirty="0">
                <a:latin typeface="+mj-lt"/>
              </a:rPr>
              <a:t>	</a:t>
            </a:r>
            <a:endParaRPr lang="ru-RU" sz="2800" dirty="0">
              <a:latin typeface="+mj-lt"/>
            </a:endParaRPr>
          </a:p>
        </p:txBody>
      </p:sp>
      <p:sp>
        <p:nvSpPr>
          <p:cNvPr id="35842" name="AutoShape 2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4" name="AutoShape 4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6" name="AutoShape 6" descr="https://alev.biz/wp-content/uploads/2016/12/12f60b5571842477b69f042835ff86da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8" name="AutoShape 8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0" name="AutoShape 10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2" name="AutoShape 12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91885" y="1233713"/>
            <a:ext cx="8273143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С 1 января 2019 года внутренний контроль качества и безопасности медицинской деятельности перестал осуществляться в порядке, установленном руководителями медицинских организаций.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Теперь его осуществление должно быть в соответствии с требованиями к его организации и проведению, утвержденными уполномоченным федеральным органом исполнительной власти (Минздравом России)</a:t>
            </a:r>
          </a:p>
        </p:txBody>
      </p:sp>
      <p:sp>
        <p:nvSpPr>
          <p:cNvPr id="39938" name="AutoShape 2" descr="https://accessories.mypartnershop.ru/img/101747211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-16056" y="-39867"/>
            <a:ext cx="106840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Внутренний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к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онтроль качества и безопасности медицинской деятельности 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3" descr="https://present5.com/presentation/3a13befa18b2028be69a11c4c5cd8fae/image-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36000" y="3788229"/>
            <a:ext cx="3556000" cy="30697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3634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2E49EB0-6E61-4F59-9555-041E22B41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7165" y="1696277"/>
            <a:ext cx="9849522" cy="4638261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ru-RU" sz="3200" b="1" dirty="0">
                <a:latin typeface="+mj-lt"/>
              </a:rPr>
              <a:t>	</a:t>
            </a:r>
            <a:endParaRPr lang="ru-RU" sz="2800" dirty="0">
              <a:latin typeface="+mj-lt"/>
            </a:endParaRPr>
          </a:p>
        </p:txBody>
      </p:sp>
      <p:sp>
        <p:nvSpPr>
          <p:cNvPr id="35842" name="AutoShape 2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4" name="AutoShape 4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6" name="AutoShape 6" descr="https://alev.biz/wp-content/uploads/2016/12/12f60b5571842477b69f042835ff86da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8" name="AutoShape 8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0" name="AutoShape 10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2" name="AutoShape 12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71284" y="1233713"/>
            <a:ext cx="1031603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solidFill>
                  <a:srgbClr val="002060"/>
                </a:solidFill>
              </a:rPr>
              <a:t>Внутренний контроль качества медицинской помощи включает оценку следующих показателей:</a:t>
            </a:r>
          </a:p>
          <a:p>
            <a:pPr algn="just"/>
            <a:endParaRPr lang="ru-RU" sz="3200" dirty="0" smtClean="0">
              <a:solidFill>
                <a:srgbClr val="002060"/>
              </a:solidFill>
            </a:endParaRPr>
          </a:p>
          <a:p>
            <a:pPr algn="just"/>
            <a:r>
              <a:rPr lang="ru-RU" sz="3200" dirty="0" smtClean="0">
                <a:solidFill>
                  <a:srgbClr val="002060"/>
                </a:solidFill>
              </a:rPr>
              <a:t>1) </a:t>
            </a:r>
            <a:r>
              <a:rPr lang="ru-RU" sz="3200" u="sng" dirty="0" smtClean="0">
                <a:solidFill>
                  <a:schemeClr val="accent2"/>
                </a:solidFill>
              </a:rPr>
              <a:t>наличие</a:t>
            </a:r>
            <a:r>
              <a:rPr lang="ru-RU" sz="3200" dirty="0" smtClean="0">
                <a:solidFill>
                  <a:srgbClr val="002060"/>
                </a:solidFill>
              </a:rPr>
              <a:t> в медицинской организации </a:t>
            </a:r>
            <a:r>
              <a:rPr lang="ru-RU" sz="3200" u="sng" dirty="0" smtClean="0">
                <a:solidFill>
                  <a:schemeClr val="accent2"/>
                </a:solidFill>
              </a:rPr>
              <a:t>нормативных правовых актов</a:t>
            </a:r>
            <a:r>
              <a:rPr lang="ru-RU" sz="3200" dirty="0" smtClean="0">
                <a:solidFill>
                  <a:srgbClr val="002060"/>
                </a:solidFill>
              </a:rPr>
              <a:t> (в том числе, изданных федеральными органами государственной власти, органами государственной власти субъектов Российской Федерации, органами местного самоуправления), регламентирующих вопросы организации медицинской деятельности;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9938" name="AutoShape 2" descr="https://accessories.mypartnershop.ru/img/101747211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-16056" y="-39867"/>
            <a:ext cx="106840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Внутренний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к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онтроль качества и безопасности медицинской деятельности 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34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2E49EB0-6E61-4F59-9555-041E22B41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7165" y="1696277"/>
            <a:ext cx="9849522" cy="4638261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ru-RU" sz="3200" b="1" dirty="0">
                <a:latin typeface="+mj-lt"/>
              </a:rPr>
              <a:t>	</a:t>
            </a:r>
            <a:endParaRPr lang="ru-RU" sz="2800" dirty="0">
              <a:latin typeface="+mj-lt"/>
            </a:endParaRPr>
          </a:p>
        </p:txBody>
      </p:sp>
      <p:sp>
        <p:nvSpPr>
          <p:cNvPr id="35842" name="AutoShape 2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4" name="AutoShape 4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6" name="AutoShape 6" descr="https://alev.biz/wp-content/uploads/2016/12/12f60b5571842477b69f042835ff86da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8" name="AutoShape 8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0" name="AutoShape 10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2" name="AutoShape 12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71284" y="1204685"/>
            <a:ext cx="1031603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solidFill>
                  <a:srgbClr val="002060"/>
                </a:solidFill>
              </a:rPr>
              <a:t>Внутренний контроль качества медицинской помощи включает оценку следующих показателей:</a:t>
            </a:r>
          </a:p>
          <a:p>
            <a:pPr algn="just"/>
            <a:endParaRPr lang="ru-RU" sz="3200" dirty="0" smtClean="0">
              <a:solidFill>
                <a:srgbClr val="002060"/>
              </a:solidFill>
            </a:endParaRPr>
          </a:p>
          <a:p>
            <a:pPr algn="just"/>
            <a:r>
              <a:rPr lang="ru-RU" sz="2800" dirty="0" smtClean="0">
                <a:solidFill>
                  <a:srgbClr val="002060"/>
                </a:solidFill>
              </a:rPr>
              <a:t>2) обеспечение </a:t>
            </a:r>
            <a:r>
              <a:rPr lang="ru-RU" sz="2800" u="sng" dirty="0" smtClean="0">
                <a:solidFill>
                  <a:schemeClr val="accent2"/>
                </a:solidFill>
              </a:rPr>
              <a:t>оказания медицинской помощи </a:t>
            </a:r>
            <a:r>
              <a:rPr lang="ru-RU" sz="2800" dirty="0" smtClean="0">
                <a:solidFill>
                  <a:srgbClr val="002060"/>
                </a:solidFill>
              </a:rPr>
              <a:t>в медицинской организации в соответствии с </a:t>
            </a:r>
            <a:r>
              <a:rPr lang="ru-RU" sz="2800" u="sng" dirty="0" smtClean="0">
                <a:solidFill>
                  <a:schemeClr val="accent2"/>
                </a:solidFill>
              </a:rPr>
              <a:t>порядками</a:t>
            </a:r>
            <a:r>
              <a:rPr lang="ru-RU" sz="2800" dirty="0" smtClean="0">
                <a:solidFill>
                  <a:srgbClr val="002060"/>
                </a:solidFill>
              </a:rPr>
              <a:t> оказания медицинской помощи, с учетом </a:t>
            </a:r>
            <a:r>
              <a:rPr lang="ru-RU" sz="2800" u="sng" dirty="0" smtClean="0">
                <a:solidFill>
                  <a:schemeClr val="accent2"/>
                </a:solidFill>
              </a:rPr>
              <a:t>стандартов</a:t>
            </a:r>
            <a:r>
              <a:rPr lang="ru-RU" sz="2800" dirty="0" smtClean="0">
                <a:solidFill>
                  <a:srgbClr val="002060"/>
                </a:solidFill>
              </a:rPr>
              <a:t> медицинской помощи, на основе клинических рекомендаций;</a:t>
            </a:r>
          </a:p>
          <a:p>
            <a:pPr algn="just"/>
            <a:endParaRPr lang="ru-RU" sz="2800" dirty="0" smtClean="0">
              <a:solidFill>
                <a:srgbClr val="002060"/>
              </a:solidFill>
            </a:endParaRPr>
          </a:p>
          <a:p>
            <a:pPr algn="just"/>
            <a:r>
              <a:rPr lang="ru-RU" sz="2800" dirty="0" smtClean="0">
                <a:solidFill>
                  <a:srgbClr val="002060"/>
                </a:solidFill>
              </a:rPr>
              <a:t>3) </a:t>
            </a:r>
            <a:r>
              <a:rPr lang="ru-RU" sz="2800" u="sng" dirty="0" smtClean="0">
                <a:solidFill>
                  <a:schemeClr val="accent2"/>
                </a:solidFill>
              </a:rPr>
              <a:t>обеспечение взаимодействия медицинской организации</a:t>
            </a:r>
            <a:r>
              <a:rPr lang="ru-RU" sz="2800" dirty="0" smtClean="0">
                <a:solidFill>
                  <a:srgbClr val="002060"/>
                </a:solidFill>
              </a:rPr>
              <a:t> с медицинскими </a:t>
            </a:r>
            <a:r>
              <a:rPr lang="ru-RU" sz="2800" u="sng" dirty="0" smtClean="0">
                <a:solidFill>
                  <a:schemeClr val="accent2"/>
                </a:solidFill>
              </a:rPr>
              <a:t>организациями, оказывающими скорую, в том числе скорую специализированную, медицинскую помощь</a:t>
            </a:r>
            <a:r>
              <a:rPr lang="ru-RU" sz="2800" dirty="0" smtClean="0">
                <a:solidFill>
                  <a:srgbClr val="002060"/>
                </a:solidFill>
              </a:rPr>
              <a:t>, центрами медицины катастроф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9938" name="AutoShape 2" descr="https://accessories.mypartnershop.ru/img/101747211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-16056" y="-39867"/>
            <a:ext cx="106840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Внутренний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к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онтроль качества и безопасности медицинской деятельности 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34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2E49EB0-6E61-4F59-9555-041E22B41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7165" y="1696277"/>
            <a:ext cx="9849522" cy="4638261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ru-RU" sz="3200" b="1" dirty="0">
                <a:latin typeface="+mj-lt"/>
              </a:rPr>
              <a:t>	</a:t>
            </a:r>
            <a:endParaRPr lang="ru-RU" sz="2800" dirty="0">
              <a:latin typeface="+mj-lt"/>
            </a:endParaRPr>
          </a:p>
        </p:txBody>
      </p:sp>
      <p:sp>
        <p:nvSpPr>
          <p:cNvPr id="35842" name="AutoShape 2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4" name="AutoShape 4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6" name="AutoShape 6" descr="https://alev.biz/wp-content/uploads/2016/12/12f60b5571842477b69f042835ff86da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8" name="AutoShape 8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0" name="AutoShape 10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2" name="AutoShape 12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71284" y="1204685"/>
            <a:ext cx="1031603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solidFill>
                  <a:srgbClr val="002060"/>
                </a:solidFill>
              </a:rPr>
              <a:t>Внутренний контроль качества медицинской помощи включает оценку следующих показателей:</a:t>
            </a:r>
          </a:p>
          <a:p>
            <a:pPr algn="just"/>
            <a:endParaRPr lang="ru-RU" sz="3200" dirty="0" smtClean="0">
              <a:solidFill>
                <a:srgbClr val="002060"/>
              </a:solidFill>
            </a:endParaRPr>
          </a:p>
          <a:p>
            <a:pPr algn="just"/>
            <a:r>
              <a:rPr lang="ru-RU" sz="2800" dirty="0" smtClean="0">
                <a:solidFill>
                  <a:srgbClr val="002060"/>
                </a:solidFill>
              </a:rPr>
              <a:t>4) соблюдение </a:t>
            </a:r>
            <a:r>
              <a:rPr lang="ru-RU" sz="2800" u="sng" dirty="0" smtClean="0">
                <a:solidFill>
                  <a:schemeClr val="accent2"/>
                </a:solidFill>
              </a:rPr>
              <a:t>безопасных условий при транспортировке пациента</a:t>
            </a:r>
            <a:r>
              <a:rPr lang="ru-RU" sz="2800" dirty="0" smtClean="0">
                <a:solidFill>
                  <a:srgbClr val="002060"/>
                </a:solidFill>
              </a:rPr>
              <a:t> (в пределах медицинской организации и (или) переводе в другую медицинскую организацию);</a:t>
            </a:r>
          </a:p>
          <a:p>
            <a:pPr algn="just"/>
            <a:endParaRPr lang="ru-RU" sz="2800" dirty="0" smtClean="0">
              <a:solidFill>
                <a:srgbClr val="002060"/>
              </a:solidFill>
            </a:endParaRPr>
          </a:p>
          <a:p>
            <a:pPr algn="just"/>
            <a:r>
              <a:rPr lang="ru-RU" sz="2800" dirty="0" smtClean="0">
                <a:solidFill>
                  <a:srgbClr val="002060"/>
                </a:solidFill>
              </a:rPr>
              <a:t>5</a:t>
            </a:r>
            <a:r>
              <a:rPr lang="ru-RU" sz="2800" u="sng" dirty="0" smtClean="0">
                <a:solidFill>
                  <a:schemeClr val="accent2"/>
                </a:solidFill>
              </a:rPr>
              <a:t>) обеспечение преемственности оказания медицинской помощи на всех этапах</a:t>
            </a:r>
            <a:r>
              <a:rPr lang="ru-RU" sz="2800" dirty="0" smtClean="0">
                <a:solidFill>
                  <a:srgbClr val="002060"/>
                </a:solidFill>
              </a:rPr>
              <a:t> (в том числе при переводе пациента, выписке из медицинской организации, передаче дежурства и иных обстоятельствах) с соблюдением требований к ведению медицинской документации;</a:t>
            </a:r>
          </a:p>
        </p:txBody>
      </p:sp>
      <p:sp>
        <p:nvSpPr>
          <p:cNvPr id="39938" name="AutoShape 2" descr="https://accessories.mypartnershop.ru/img/101747211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-16056" y="-39867"/>
            <a:ext cx="106840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Внутренний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к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онтроль качества и безопасности медицинской деятельности 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34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2E49EB0-6E61-4F59-9555-041E22B41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7165" y="1696277"/>
            <a:ext cx="9849522" cy="4638261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ru-RU" sz="3200" b="1" dirty="0">
                <a:latin typeface="+mj-lt"/>
              </a:rPr>
              <a:t>	</a:t>
            </a:r>
            <a:endParaRPr lang="ru-RU" sz="2800" dirty="0">
              <a:latin typeface="+mj-lt"/>
            </a:endParaRPr>
          </a:p>
        </p:txBody>
      </p:sp>
      <p:sp>
        <p:nvSpPr>
          <p:cNvPr id="35842" name="AutoShape 2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4" name="AutoShape 4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6" name="AutoShape 6" descr="https://alev.biz/wp-content/uploads/2016/12/12f60b5571842477b69f042835ff86da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8" name="AutoShape 8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0" name="AutoShape 10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2" name="AutoShape 12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85798" y="1175656"/>
            <a:ext cx="1031603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solidFill>
                  <a:srgbClr val="002060"/>
                </a:solidFill>
              </a:rPr>
              <a:t>Внутренний контроль качества медицинской помощи включает оценку следующих показателей:</a:t>
            </a:r>
          </a:p>
          <a:p>
            <a:pPr algn="just"/>
            <a:endParaRPr lang="ru-RU" sz="3200" dirty="0" smtClean="0">
              <a:solidFill>
                <a:srgbClr val="002060"/>
              </a:solidFill>
            </a:endParaRPr>
          </a:p>
          <a:p>
            <a:pPr algn="just"/>
            <a:r>
              <a:rPr lang="ru-RU" sz="3200" dirty="0" smtClean="0">
                <a:solidFill>
                  <a:srgbClr val="002060"/>
                </a:solidFill>
              </a:rPr>
              <a:t>6) осуществление </a:t>
            </a:r>
            <a:r>
              <a:rPr lang="ru-RU" sz="3200" u="sng" dirty="0" smtClean="0">
                <a:solidFill>
                  <a:schemeClr val="accent2"/>
                </a:solidFill>
              </a:rPr>
              <a:t>сортировки пациентов</a:t>
            </a:r>
            <a:r>
              <a:rPr lang="ru-RU" sz="3200" dirty="0" smtClean="0">
                <a:solidFill>
                  <a:srgbClr val="002060"/>
                </a:solidFill>
              </a:rPr>
              <a:t> при поступлении и (или) обращении в зависимости от тяжести состояния и перечня необходимых медицинских вмешательств;</a:t>
            </a:r>
          </a:p>
          <a:p>
            <a:pPr algn="just"/>
            <a:endParaRPr lang="ru-RU" sz="3200" dirty="0" smtClean="0">
              <a:solidFill>
                <a:srgbClr val="002060"/>
              </a:solidFill>
            </a:endParaRPr>
          </a:p>
          <a:p>
            <a:pPr algn="just"/>
            <a:r>
              <a:rPr lang="ru-RU" sz="3200" dirty="0" smtClean="0">
                <a:solidFill>
                  <a:srgbClr val="002060"/>
                </a:solidFill>
              </a:rPr>
              <a:t>7) обеспечение </a:t>
            </a:r>
            <a:r>
              <a:rPr lang="ru-RU" sz="3200" u="sng" dirty="0" smtClean="0">
                <a:solidFill>
                  <a:schemeClr val="accent2"/>
                </a:solidFill>
              </a:rPr>
              <a:t>своевременного оказания медицинской помощи</a:t>
            </a:r>
            <a:r>
              <a:rPr lang="ru-RU" sz="3200" dirty="0" smtClean="0">
                <a:solidFill>
                  <a:srgbClr val="002060"/>
                </a:solidFill>
              </a:rPr>
              <a:t> при поступлении и (или) обращении пациента, а также на всех этапах ее оказания;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9938" name="AutoShape 2" descr="https://accessories.mypartnershop.ru/img/101747211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-16056" y="-39867"/>
            <a:ext cx="106840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Внутренний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к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онтроль качества и безопасности медицинской деятельности 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34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2E49EB0-6E61-4F59-9555-041E22B41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7165" y="1696277"/>
            <a:ext cx="9849522" cy="4638261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ru-RU" sz="3200" b="1" dirty="0">
                <a:latin typeface="+mj-lt"/>
              </a:rPr>
              <a:t>	</a:t>
            </a:r>
            <a:endParaRPr lang="ru-RU" sz="2800" dirty="0">
              <a:latin typeface="+mj-lt"/>
            </a:endParaRPr>
          </a:p>
        </p:txBody>
      </p:sp>
      <p:sp>
        <p:nvSpPr>
          <p:cNvPr id="35842" name="AutoShape 2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4" name="AutoShape 4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6" name="AutoShape 6" descr="https://alev.biz/wp-content/uploads/2016/12/12f60b5571842477b69f042835ff86da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8" name="AutoShape 8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0" name="AutoShape 10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2" name="AutoShape 12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85798" y="1175656"/>
            <a:ext cx="10316030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solidFill>
                  <a:srgbClr val="002060"/>
                </a:solidFill>
              </a:rPr>
              <a:t>Внутренний контроль качества медицинской помощи включает оценку следующих показателей:</a:t>
            </a:r>
          </a:p>
          <a:p>
            <a:pPr algn="just"/>
            <a:endParaRPr lang="ru-RU" sz="900" dirty="0" smtClean="0">
              <a:solidFill>
                <a:srgbClr val="002060"/>
              </a:solidFill>
            </a:endParaRPr>
          </a:p>
          <a:p>
            <a:pPr algn="just"/>
            <a:r>
              <a:rPr lang="ru-RU" sz="2800" dirty="0" smtClean="0">
                <a:solidFill>
                  <a:srgbClr val="002060"/>
                </a:solidFill>
              </a:rPr>
              <a:t>8) обеспечение </a:t>
            </a:r>
            <a:r>
              <a:rPr lang="ru-RU" sz="2800" u="sng" dirty="0" smtClean="0">
                <a:solidFill>
                  <a:schemeClr val="accent2"/>
                </a:solidFill>
              </a:rPr>
              <a:t>соблюдения врачебной тайны</a:t>
            </a:r>
            <a:r>
              <a:rPr lang="ru-RU" sz="2800" dirty="0" smtClean="0">
                <a:solidFill>
                  <a:srgbClr val="002060"/>
                </a:solidFill>
              </a:rPr>
              <a:t>, в том числе конфиденциальности персональных данных, используемых в медицинских информационных системах медицинских организаций, при осуществлении медицинской деятельности;</a:t>
            </a:r>
          </a:p>
          <a:p>
            <a:pPr algn="just"/>
            <a:r>
              <a:rPr lang="ru-RU" sz="2800" dirty="0" smtClean="0">
                <a:solidFill>
                  <a:srgbClr val="002060"/>
                </a:solidFill>
              </a:rPr>
              <a:t>9) обеспечение </a:t>
            </a:r>
            <a:r>
              <a:rPr lang="ru-RU" sz="2800" u="sng" dirty="0" smtClean="0">
                <a:solidFill>
                  <a:schemeClr val="accent2"/>
                </a:solidFill>
              </a:rPr>
              <a:t>комфортных условий пребывания пациентов</a:t>
            </a:r>
            <a:r>
              <a:rPr lang="ru-RU" sz="2800" dirty="0" smtClean="0">
                <a:solidFill>
                  <a:srgbClr val="002060"/>
                </a:solidFill>
              </a:rPr>
              <a:t> в медицинских организациях, включая организацию мест ожидания для пациентов, законных представителей и членов семей пациентов;</a:t>
            </a:r>
          </a:p>
          <a:p>
            <a:pPr algn="just"/>
            <a:r>
              <a:rPr lang="ru-RU" sz="2800" dirty="0" smtClean="0">
                <a:solidFill>
                  <a:srgbClr val="002060"/>
                </a:solidFill>
              </a:rPr>
              <a:t>10) осуществление </a:t>
            </a:r>
            <a:r>
              <a:rPr lang="ru-RU" sz="2800" u="sng" dirty="0" smtClean="0">
                <a:solidFill>
                  <a:schemeClr val="accent2"/>
                </a:solidFill>
              </a:rPr>
              <a:t>мероприятий</a:t>
            </a:r>
            <a:r>
              <a:rPr lang="ru-RU" sz="2800" dirty="0" smtClean="0">
                <a:solidFill>
                  <a:srgbClr val="002060"/>
                </a:solidFill>
              </a:rPr>
              <a:t> по организации </a:t>
            </a:r>
            <a:r>
              <a:rPr lang="ru-RU" sz="2800" u="sng" dirty="0" smtClean="0">
                <a:solidFill>
                  <a:schemeClr val="accent2"/>
                </a:solidFill>
              </a:rPr>
              <a:t>безопасного применения лекарственных препаратов</a:t>
            </a:r>
            <a:r>
              <a:rPr lang="ru-RU" sz="2800" dirty="0" smtClean="0">
                <a:solidFill>
                  <a:srgbClr val="002060"/>
                </a:solidFill>
              </a:rPr>
              <a:t>   и  т.д.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9938" name="AutoShape 2" descr="https://accessories.mypartnershop.ru/img/101747211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-16056" y="-39867"/>
            <a:ext cx="106840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Внутренний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к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онтроль качества и безопасности медицинской деятельности 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34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52377A1-C8B6-481F-9033-CA2F13388F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800" b="1" dirty="0">
                <a:solidFill>
                  <a:srgbClr val="002060"/>
                </a:solidFill>
              </a:rPr>
              <a:t>СПАСИБО ЗА </a:t>
            </a:r>
            <a:r>
              <a:rPr lang="ru-RU" sz="4800" b="1" dirty="0" smtClean="0">
                <a:solidFill>
                  <a:srgbClr val="002060"/>
                </a:solidFill>
              </a:rPr>
              <a:t>ВНИМАНИЕ!</a:t>
            </a:r>
            <a:endParaRPr lang="ru-RU" sz="4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E42ABCE-82C2-4EF0-8A3A-017B248FFD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8030" y="599168"/>
            <a:ext cx="9067799" cy="5253997"/>
          </a:xfrm>
        </p:spPr>
        <p:txBody>
          <a:bodyPr>
            <a:noAutofit/>
          </a:bodyPr>
          <a:lstStyle/>
          <a:p>
            <a:pPr marL="0" indent="363538" algn="just">
              <a:buNone/>
            </a:pPr>
            <a:r>
              <a:rPr lang="ru-RU" sz="3600" b="1" i="1" dirty="0" smtClean="0">
                <a:solidFill>
                  <a:schemeClr val="accent2"/>
                </a:solidFill>
              </a:rPr>
              <a:t>Качество медицинской помощи </a:t>
            </a:r>
            <a:r>
              <a:rPr lang="ru-RU" sz="3600" dirty="0" smtClean="0">
                <a:solidFill>
                  <a:srgbClr val="002060"/>
                </a:solidFill>
              </a:rPr>
              <a:t>– это совокупность характеристик, подтверждающих соответствие оказанной медицинской помощи установленным </a:t>
            </a:r>
            <a:r>
              <a:rPr lang="ru-RU" sz="3600" u="sng" dirty="0" smtClean="0">
                <a:solidFill>
                  <a:srgbClr val="002060"/>
                </a:solidFill>
              </a:rPr>
              <a:t>стандартам технологий</a:t>
            </a:r>
            <a:r>
              <a:rPr lang="ru-RU" sz="3600" dirty="0" smtClean="0">
                <a:solidFill>
                  <a:srgbClr val="002060"/>
                </a:solidFill>
              </a:rPr>
              <a:t> её оказания, а также </a:t>
            </a:r>
            <a:r>
              <a:rPr lang="ru-RU" sz="3600" u="sng" dirty="0" smtClean="0">
                <a:solidFill>
                  <a:srgbClr val="002060"/>
                </a:solidFill>
              </a:rPr>
              <a:t>ожиданиям пациента</a:t>
            </a:r>
            <a:r>
              <a:rPr lang="ru-RU" sz="3600" dirty="0" smtClean="0">
                <a:solidFill>
                  <a:srgbClr val="002060"/>
                </a:solidFill>
              </a:rPr>
              <a:t>. </a:t>
            </a:r>
          </a:p>
          <a:p>
            <a:pPr marL="0" indent="0" algn="just">
              <a:buNone/>
            </a:pPr>
            <a:r>
              <a:rPr lang="ru-RU" sz="3600" dirty="0" smtClean="0">
                <a:solidFill>
                  <a:srgbClr val="002060"/>
                </a:solidFill>
              </a:rPr>
              <a:t>   Обеспечение качества и безопасности медицинской помощи является важнейшей задачей медицинской деятельности на всех этапах её оказания </a:t>
            </a:r>
            <a:endParaRPr lang="ru-RU" sz="36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05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5" name="Group 142"/>
          <p:cNvGrpSpPr>
            <a:grpSpLocks/>
          </p:cNvGrpSpPr>
          <p:nvPr/>
        </p:nvGrpSpPr>
        <p:grpSpPr bwMode="auto">
          <a:xfrm>
            <a:off x="793070" y="1161142"/>
            <a:ext cx="8946016" cy="5225204"/>
            <a:chOff x="1317" y="1440"/>
            <a:chExt cx="9823" cy="6401"/>
          </a:xfrm>
        </p:grpSpPr>
        <p:sp>
          <p:nvSpPr>
            <p:cNvPr id="49" name="Oval 45"/>
            <p:cNvSpPr>
              <a:spLocks noChangeArrowheads="1"/>
            </p:cNvSpPr>
            <p:nvPr/>
          </p:nvSpPr>
          <p:spPr bwMode="auto">
            <a:xfrm>
              <a:off x="4000" y="1440"/>
              <a:ext cx="3889" cy="17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Times New Roman" pitchFamily="18" charset="0"/>
                  <a:cs typeface="Arial" pitchFamily="34" charset="0"/>
                </a:rPr>
                <a:t>ПЛАНИРОВАНИЕ КАЧЕСТВА</a:t>
              </a:r>
              <a:endPara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" name="Oval 57"/>
            <p:cNvSpPr>
              <a:spLocks noChangeArrowheads="1"/>
            </p:cNvSpPr>
            <p:nvPr/>
          </p:nvSpPr>
          <p:spPr bwMode="auto">
            <a:xfrm>
              <a:off x="7798" y="3654"/>
              <a:ext cx="3219" cy="224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Times New Roman" pitchFamily="18" charset="0"/>
                  <a:cs typeface="Arial" pitchFamily="34" charset="0"/>
                </a:rPr>
                <a:t>КОНРОЛЬ И АНАЛИЗ КАЧЕСТВА</a:t>
              </a:r>
              <a:endPara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" name="Text Box 58"/>
            <p:cNvSpPr txBox="1">
              <a:spLocks noChangeArrowheads="1"/>
            </p:cNvSpPr>
            <p:nvPr/>
          </p:nvSpPr>
          <p:spPr bwMode="auto">
            <a:xfrm>
              <a:off x="8144" y="1861"/>
              <a:ext cx="2974" cy="117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1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Times New Roman" pitchFamily="18" charset="0"/>
                  <a:cs typeface="Arial" pitchFamily="34" charset="0"/>
                </a:rPr>
                <a:t>Установление целей, задач, стандартов правил</a:t>
              </a:r>
              <a:endPara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64" name="AutoShape 61"/>
            <p:cNvCxnSpPr>
              <a:cxnSpLocks noChangeShapeType="1"/>
            </p:cNvCxnSpPr>
            <p:nvPr/>
          </p:nvCxnSpPr>
          <p:spPr bwMode="auto">
            <a:xfrm>
              <a:off x="7716" y="2863"/>
              <a:ext cx="1155" cy="73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65" name="AutoShape 62"/>
            <p:cNvCxnSpPr>
              <a:cxnSpLocks noChangeShapeType="1"/>
            </p:cNvCxnSpPr>
            <p:nvPr/>
          </p:nvCxnSpPr>
          <p:spPr bwMode="auto">
            <a:xfrm flipH="1">
              <a:off x="4962" y="5013"/>
              <a:ext cx="2862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69" name="Oval 63"/>
            <p:cNvSpPr>
              <a:spLocks noChangeArrowheads="1"/>
            </p:cNvSpPr>
            <p:nvPr/>
          </p:nvSpPr>
          <p:spPr bwMode="auto">
            <a:xfrm>
              <a:off x="1671" y="3777"/>
              <a:ext cx="3333" cy="1877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Times New Roman" pitchFamily="18" charset="0"/>
                  <a:cs typeface="Arial" pitchFamily="34" charset="0"/>
                </a:rPr>
                <a:t>МЕРОПРИЯТИЯ ПО УЛУЧШЕНИЮ КАЧЕСТВА</a:t>
              </a:r>
              <a:endPara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" name="Text Box 65"/>
            <p:cNvSpPr txBox="1">
              <a:spLocks noChangeArrowheads="1"/>
            </p:cNvSpPr>
            <p:nvPr/>
          </p:nvSpPr>
          <p:spPr bwMode="auto">
            <a:xfrm>
              <a:off x="7186" y="6094"/>
              <a:ext cx="3954" cy="130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1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Times New Roman" pitchFamily="18" charset="0"/>
                  <a:cs typeface="Arial" pitchFamily="34" charset="0"/>
                </a:rPr>
                <a:t>Экспертиза, лицензирование, аккредитация, сертификация, индикаторы</a:t>
              </a:r>
              <a:endPara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" name="Text Box 67"/>
            <p:cNvSpPr txBox="1">
              <a:spLocks noChangeArrowheads="1"/>
            </p:cNvSpPr>
            <p:nvPr/>
          </p:nvSpPr>
          <p:spPr bwMode="auto">
            <a:xfrm>
              <a:off x="1317" y="5903"/>
              <a:ext cx="4776" cy="193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1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Times New Roman" pitchFamily="18" charset="0"/>
                  <a:cs typeface="Arial" pitchFamily="34" charset="0"/>
                </a:rPr>
                <a:t>Непрерывное повышение квалификации кадров, внедрение клинических рекомендаций, мотивация медицинских работников</a:t>
              </a:r>
              <a:endPara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81" name="AutoShape 68"/>
            <p:cNvCxnSpPr>
              <a:cxnSpLocks noChangeShapeType="1"/>
            </p:cNvCxnSpPr>
            <p:nvPr/>
          </p:nvCxnSpPr>
          <p:spPr bwMode="auto">
            <a:xfrm flipV="1">
              <a:off x="2990" y="2940"/>
              <a:ext cx="1264" cy="73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1596571" y="220355"/>
            <a:ext cx="7837715" cy="5847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Этапы управления КМП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05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8629" y="332656"/>
            <a:ext cx="11039783" cy="604867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26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ОСНОВНЫЕ </a:t>
            </a:r>
            <a:r>
              <a:rPr lang="ru-RU" sz="2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ПРИНЦИПЫ УПРАВЛЕНИЯ КАЧЕСТВОМ</a:t>
            </a:r>
          </a:p>
          <a:p>
            <a:pPr marL="0" indent="0" algn="ctr">
              <a:buNone/>
            </a:pPr>
            <a:r>
              <a:rPr lang="ru-RU" sz="2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МЕДИЦИНСКОЙ ПОМОЩИ</a:t>
            </a:r>
            <a:endParaRPr lang="ru-RU" sz="26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3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Удовлетворение </a:t>
            </a:r>
            <a:r>
              <a:rPr lang="ru-RU" sz="2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потребностей и ожиданий внешнего потребителя (пациента) и внутреннего (медицинского работника)</a:t>
            </a:r>
            <a:endParaRPr lang="ru-RU" sz="2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Необходимо выяснить, что нужно потребителю, чего он хочет и чего ожидает от медицинской помощи. Именно ожидания и удовлетворенность потребителя заставляют изменить всю систему оказания медицинской помощи и построить ее в соответствии с этими ожиданиями, что позволяет правильно оценить направление в поиске улучшения качества медицинской </a:t>
            </a: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помощи</a:t>
            </a:r>
            <a:endParaRPr lang="ru-RU" sz="2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   Системный </a:t>
            </a:r>
            <a:r>
              <a:rPr lang="ru-RU" sz="2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подход</a:t>
            </a:r>
            <a:endParaRPr lang="ru-RU" sz="2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Работу системы здравоохранения можно представить как совокупность подсистем и происходящих в них процессов. Поэтому для получения лучших результатов медицинской помощи необходимо провести анализ системы, определить приоритетные проблемы и найти возможные решения по ее </a:t>
            </a: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изменению</a:t>
            </a:r>
            <a:endParaRPr lang="ru-RU" sz="2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2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2857" y="332086"/>
            <a:ext cx="11839759" cy="6597352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Работа 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рабочих группах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Позволяет объединить представителей различных сторон медицинской помощи: пациентов и представителей всех процессов ее оказания, фармацевтических фирм и должностных лиц здравоохранения. Включение их в команду позволяет использовать глубокие детальные знания каждого о соответствующем элементе системы, что является принципиально важным для нахождения оптимального решения изменения системы в целом и ее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процессов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Научная 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методология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Позволяет на основе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научных данных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выбрать приоритетную проблему, оценить ее размеры и значимость, разработать план действий, включающий преобразование процессов системы и самой системы; поставить эксперимент для проверки правильности намеченных изменений, оценить результаты эксперимента, внедрить в практику здравоохранения изменения, приведшие к улучшению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качества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601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362857" y="290286"/>
            <a:ext cx="5820229" cy="608148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dirty="0" smtClean="0">
                <a:solidFill>
                  <a:srgbClr val="002060"/>
                </a:solidFill>
              </a:rPr>
              <a:t>Качество медицинской помощи (ст. 10 Федерального закона № 323-ФЗ) обеспечивается наличием необходимого количества медицинских работников и уровнем их квалификации; применением порядков оказания и стандартов медицинской помощи; предоставлением гарантированного объёма медицинской помощи в соответствии с программой государственных гарантий бесплатного оказания гражданам медицинской помощи</a:t>
            </a:r>
          </a:p>
          <a:p>
            <a:r>
              <a:rPr lang="ru-RU" sz="2800" dirty="0" smtClean="0"/>
              <a:t>  </a:t>
            </a:r>
            <a:endParaRPr lang="ru-RU" sz="2800" dirty="0"/>
          </a:p>
        </p:txBody>
      </p:sp>
      <p:sp>
        <p:nvSpPr>
          <p:cNvPr id="33794" name="AutoShape 2" descr="https://detectivebookshop.ru/image/101987543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3796" name="Picture 4" descr="http://www.booksiti.net.ru/books/664310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87886" y="333829"/>
            <a:ext cx="4310742" cy="58637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8605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362857" y="290286"/>
            <a:ext cx="5820229" cy="608148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u="sng" dirty="0" smtClean="0">
                <a:solidFill>
                  <a:srgbClr val="002060"/>
                </a:solidFill>
              </a:rPr>
              <a:t>Экспертиза качества медицинской помощи </a:t>
            </a:r>
            <a:r>
              <a:rPr lang="ru-RU" sz="2800" dirty="0" smtClean="0">
                <a:solidFill>
                  <a:srgbClr val="002060"/>
                </a:solidFill>
              </a:rPr>
              <a:t>(ст. 64 Федерального закона № 323-ФЗ) проводится </a:t>
            </a:r>
            <a:r>
              <a:rPr lang="ru-RU" sz="2800" u="sng" dirty="0" smtClean="0">
                <a:solidFill>
                  <a:srgbClr val="002060"/>
                </a:solidFill>
              </a:rPr>
              <a:t>в целях </a:t>
            </a:r>
            <a:r>
              <a:rPr lang="ru-RU" sz="2800" dirty="0" smtClean="0">
                <a:solidFill>
                  <a:srgbClr val="002060"/>
                </a:solidFill>
              </a:rPr>
              <a:t>выявления нарушений при оказании медицинской помощи, в том числе оценки своевременности её оказания, правильности выбора  методов профилактики, диагностики, лечения и реабилитации, степени достижения запланированного результата  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3794" name="AutoShape 2" descr="https://detectivebookshop.ru/image/101987543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3796" name="Picture 4" descr="http://www.booksiti.net.ru/books/664310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87886" y="333829"/>
            <a:ext cx="4310742" cy="58637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8605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Arial/Times New Roman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1558</TotalTime>
  <Words>2217</Words>
  <Application>Microsoft Office PowerPoint</Application>
  <PresentationFormat>Произвольный</PresentationFormat>
  <Paragraphs>199</Paragraphs>
  <Slides>38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39" baseType="lpstr">
      <vt:lpstr>Аспект</vt:lpstr>
      <vt:lpstr>Контроль качества медицинской помощи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</vt:lpstr>
      <vt:lpstr>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стационарной медицинской помощи</dc:title>
  <dc:creator>user user</dc:creator>
  <cp:lastModifiedBy>Samsung</cp:lastModifiedBy>
  <cp:revision>205</cp:revision>
  <dcterms:created xsi:type="dcterms:W3CDTF">2019-04-03T19:10:12Z</dcterms:created>
  <dcterms:modified xsi:type="dcterms:W3CDTF">2021-09-21T12:09:28Z</dcterms:modified>
</cp:coreProperties>
</file>