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279" r:id="rId3"/>
    <p:sldId id="316" r:id="rId4"/>
    <p:sldId id="315" r:id="rId5"/>
    <p:sldId id="317" r:id="rId6"/>
    <p:sldId id="318" r:id="rId7"/>
    <p:sldId id="319" r:id="rId8"/>
    <p:sldId id="320" r:id="rId9"/>
    <p:sldId id="292" r:id="rId10"/>
    <p:sldId id="276" r:id="rId11"/>
    <p:sldId id="321" r:id="rId12"/>
    <p:sldId id="322" r:id="rId13"/>
    <p:sldId id="323" r:id="rId14"/>
    <p:sldId id="314" r:id="rId15"/>
    <p:sldId id="324" r:id="rId16"/>
    <p:sldId id="325" r:id="rId17"/>
    <p:sldId id="326" r:id="rId18"/>
    <p:sldId id="327" r:id="rId19"/>
    <p:sldId id="336" r:id="rId20"/>
    <p:sldId id="338" r:id="rId21"/>
    <p:sldId id="337" r:id="rId22"/>
    <p:sldId id="328" r:id="rId23"/>
    <p:sldId id="329" r:id="rId24"/>
    <p:sldId id="330" r:id="rId25"/>
    <p:sldId id="331" r:id="rId26"/>
    <p:sldId id="332" r:id="rId27"/>
    <p:sldId id="333" r:id="rId28"/>
    <p:sldId id="334" r:id="rId29"/>
    <p:sldId id="283" r:id="rId30"/>
    <p:sldId id="335" r:id="rId31"/>
    <p:sldId id="284"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1" autoAdjust="0"/>
    <p:restoredTop sz="94660" autoAdjust="0"/>
  </p:normalViewPr>
  <p:slideViewPr>
    <p:cSldViewPr snapToGrid="0">
      <p:cViewPr>
        <p:scale>
          <a:sx n="75" d="100"/>
          <a:sy n="75" d="100"/>
        </p:scale>
        <p:origin x="-600"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5/13/2021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5/13/2021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89611"/>
            <a:ext cx="11734799" cy="4062549"/>
          </a:xfrm>
        </p:spPr>
        <p:txBody>
          <a:bodyPr>
            <a:normAutofit fontScale="90000"/>
          </a:bodyPr>
          <a:lstStyle/>
          <a:p>
            <a:r>
              <a:rPr lang="ru-RU" sz="7200" b="1" dirty="0" smtClean="0"/>
              <a:t/>
            </a:r>
            <a:br>
              <a:rPr lang="ru-RU" sz="7200" b="1" dirty="0" smtClean="0"/>
            </a:br>
            <a:r>
              <a:rPr lang="ru-RU" sz="7200" b="1" dirty="0" smtClean="0"/>
              <a:t/>
            </a:r>
            <a:br>
              <a:rPr lang="ru-RU" sz="7200" b="1" dirty="0" smtClean="0"/>
            </a:br>
            <a:r>
              <a:rPr lang="ru-RU" sz="7200" b="1" dirty="0" smtClean="0">
                <a:solidFill>
                  <a:schemeClr val="tx2"/>
                </a:solidFill>
              </a:rPr>
              <a:t/>
            </a:r>
            <a:br>
              <a:rPr lang="ru-RU" sz="7200" b="1" dirty="0" smtClean="0">
                <a:solidFill>
                  <a:schemeClr val="tx2"/>
                </a:solidFill>
              </a:rPr>
            </a:br>
            <a:r>
              <a:rPr lang="ru-RU" sz="6600" b="1" dirty="0" smtClean="0">
                <a:solidFill>
                  <a:schemeClr val="tx2"/>
                </a:solidFill>
                <a:latin typeface="tahoma"/>
              </a:rPr>
              <a:t>Экспертиза стойкой утраты трудоспособности</a:t>
            </a:r>
            <a:r>
              <a:rPr lang="ru-RU" sz="6600" dirty="0" smtClean="0">
                <a:solidFill>
                  <a:srgbClr val="003366"/>
                </a:solidFill>
                <a:latin typeface="tahoma"/>
              </a:rPr>
              <a:t/>
            </a:r>
            <a:br>
              <a:rPr lang="ru-RU" sz="6600" dirty="0" smtClean="0">
                <a:solidFill>
                  <a:srgbClr val="003366"/>
                </a:solidFill>
                <a:latin typeface="tahoma"/>
              </a:rPr>
            </a:br>
            <a:endParaRPr lang="ru-RU" sz="7200" b="1" dirty="0"/>
          </a:p>
        </p:txBody>
      </p:sp>
      <p:sp>
        <p:nvSpPr>
          <p:cNvPr id="3" name="Содержимое 2"/>
          <p:cNvSpPr>
            <a:spLocks noGrp="1"/>
          </p:cNvSpPr>
          <p:nvPr>
            <p:ph sz="quarter" idx="13"/>
          </p:nvPr>
        </p:nvSpPr>
        <p:spPr>
          <a:xfrm>
            <a:off x="12422775" y="5564777"/>
            <a:ext cx="391887" cy="226422"/>
          </a:xfrm>
        </p:spPr>
        <p:txBody>
          <a:bodyPr>
            <a:normAutofit fontScale="40000" lnSpcReduction="20000"/>
          </a:bodyPr>
          <a:lstStyle/>
          <a:p>
            <a:endParaRPr lang="ru-RU" dirty="0"/>
          </a:p>
        </p:txBody>
      </p:sp>
      <p:pic>
        <p:nvPicPr>
          <p:cNvPr id="2050" name="Picture 2" descr="C:\Users\Роксана\Desktop\Новый-рисунок-7.png"/>
          <p:cNvPicPr>
            <a:picLocks noChangeAspect="1" noChangeArrowheads="1"/>
          </p:cNvPicPr>
          <p:nvPr/>
        </p:nvPicPr>
        <p:blipFill>
          <a:blip r:embed="rId2"/>
          <a:srcRect/>
          <a:stretch>
            <a:fillRect/>
          </a:stretch>
        </p:blipFill>
        <p:spPr bwMode="auto">
          <a:xfrm>
            <a:off x="9052560" y="169818"/>
            <a:ext cx="2939143" cy="288911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00885" y="368958"/>
            <a:ext cx="10363826" cy="4712493"/>
          </a:xfrm>
        </p:spPr>
        <p:txBody>
          <a:bodyPr>
            <a:noAutofit/>
          </a:bodyPr>
          <a:lstStyle/>
          <a:p>
            <a:pPr marL="0" indent="0" algn="ctr">
              <a:buNone/>
            </a:pPr>
            <a:r>
              <a:rPr lang="ru-RU" sz="2800" b="1" cap="none" dirty="0" smtClean="0">
                <a:solidFill>
                  <a:srgbClr val="C00000"/>
                </a:solidFill>
                <a:latin typeface="Times New Roman" panose="02020603050405020304" pitchFamily="18" charset="0"/>
                <a:cs typeface="Times New Roman" panose="02020603050405020304" pitchFamily="18" charset="0"/>
              </a:rPr>
              <a:t>Состав бюро МСЭ</a:t>
            </a:r>
          </a:p>
          <a:p>
            <a:pPr marL="0" indent="0" algn="ctr">
              <a:buNone/>
            </a:pPr>
            <a:endParaRPr lang="ru-RU" sz="2800" b="1" cap="none" dirty="0">
              <a:solidFill>
                <a:srgbClr val="C00000"/>
              </a:solidFill>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r>
              <a:rPr lang="ru-RU" sz="2800" b="1" cap="none" dirty="0" smtClean="0">
                <a:solidFill>
                  <a:srgbClr val="002060"/>
                </a:solidFill>
                <a:latin typeface="Times New Roman" panose="02020603050405020304" pitchFamily="18" charset="0"/>
                <a:cs typeface="Times New Roman" panose="02020603050405020304" pitchFamily="18" charset="0"/>
              </a:rPr>
              <a:t>В состав бюро (экспертного состава главного бюро, экспертного состава Федерального бюро) входят не менее 3 специалистов. </a:t>
            </a:r>
          </a:p>
          <a:p>
            <a:pPr lvl="0" algn="just">
              <a:buFont typeface="Wingdings" panose="05000000000000000000" pitchFamily="2" charset="2"/>
              <a:buChar char="Ø"/>
            </a:pPr>
            <a:r>
              <a:rPr lang="ru-RU" sz="2800" b="1" cap="none" dirty="0" smtClean="0">
                <a:solidFill>
                  <a:srgbClr val="002060"/>
                </a:solidFill>
                <a:latin typeface="Times New Roman" panose="02020603050405020304" pitchFamily="18" charset="0"/>
                <a:cs typeface="Times New Roman" panose="02020603050405020304" pitchFamily="18" charset="0"/>
              </a:rPr>
              <a:t>Состав специалистов формируется из врачей по медико-социальной экспертизе, психологов, специалистов по реабилитации, специалистов по социальной работе(при необходимости).</a:t>
            </a:r>
          </a:p>
          <a:p>
            <a:pPr lvl="0">
              <a:buNone/>
            </a:pPr>
            <a:endParaRPr lang="ru-RU" sz="2400" cap="none" dirty="0">
              <a:latin typeface="Times New Roman" panose="02020603050405020304" pitchFamily="18" charset="0"/>
              <a:cs typeface="Times New Roman" panose="02020603050405020304" pitchFamily="18" charset="0"/>
            </a:endParaRPr>
          </a:p>
          <a:p>
            <a:pPr lvl="0" algn="just">
              <a:buFont typeface="Wingdings" panose="05000000000000000000" pitchFamily="2" charset="2"/>
              <a:buChar char="Ø"/>
            </a:pPr>
            <a:endParaRPr lang="ru-RU" sz="1400" cap="none"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236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Медико-социальная экспертиза гражданина проводится </a:t>
            </a:r>
            <a:r>
              <a:rPr lang="ru-RU" sz="2400" b="1" cap="none" dirty="0">
                <a:solidFill>
                  <a:srgbClr val="C00000"/>
                </a:solidFill>
                <a:latin typeface="Times New Roman" pitchFamily="18" charset="0"/>
                <a:cs typeface="Times New Roman" pitchFamily="18" charset="0"/>
              </a:rPr>
              <a:t>в бюро по месту жительства</a:t>
            </a:r>
            <a:r>
              <a:rPr lang="ru-RU" sz="2400" b="1" cap="none" dirty="0">
                <a:solidFill>
                  <a:srgbClr val="002060"/>
                </a:solidFill>
                <a:latin typeface="Times New Roman" pitchFamily="18" charset="0"/>
                <a:cs typeface="Times New Roman" pitchFamily="18" charset="0"/>
              </a:rPr>
              <a:t> (по месту пребывания, по месту нахождения пенсионного дела инвалида, выехавшего на постоянное жительство за пределы Российской Федерации).</a:t>
            </a: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 </a:t>
            </a: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smtClean="0">
                <a:solidFill>
                  <a:srgbClr val="C00000"/>
                </a:solidFill>
                <a:latin typeface="Times New Roman" pitchFamily="18" charset="0"/>
                <a:cs typeface="Times New Roman" pitchFamily="18" charset="0"/>
              </a:rPr>
              <a:t>В </a:t>
            </a:r>
            <a:r>
              <a:rPr lang="ru-RU" sz="2400" b="1" cap="none" dirty="0">
                <a:solidFill>
                  <a:srgbClr val="C00000"/>
                </a:solidFill>
                <a:latin typeface="Times New Roman" pitchFamily="18" charset="0"/>
                <a:cs typeface="Times New Roman" pitchFamily="18" charset="0"/>
              </a:rPr>
              <a:t>главном бюро </a:t>
            </a:r>
            <a:r>
              <a:rPr lang="ru-RU" sz="2400" b="1" cap="none" dirty="0">
                <a:solidFill>
                  <a:srgbClr val="002060"/>
                </a:solidFill>
                <a:latin typeface="Times New Roman" pitchFamily="18" charset="0"/>
                <a:cs typeface="Times New Roman" pitchFamily="18" charset="0"/>
              </a:rPr>
              <a:t>медико-социальная экспертиза гражданина проводится в случае обжалования им решения территориального бюро, а также по направлению территориального бюро в случаях, требующих специальных видов обследования.</a:t>
            </a:r>
          </a:p>
        </p:txBody>
      </p:sp>
    </p:spTree>
    <p:extLst>
      <p:ext uri="{BB962C8B-B14F-4D97-AF65-F5344CB8AC3E}">
        <p14:creationId xmlns:p14="http://schemas.microsoft.com/office/powerpoint/2010/main" val="3986018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r>
              <a:rPr lang="ru-RU" sz="2400" b="1" cap="none" dirty="0" smtClean="0">
                <a:solidFill>
                  <a:srgbClr val="C00000"/>
                </a:solidFill>
                <a:latin typeface="Times New Roman" pitchFamily="18" charset="0"/>
                <a:cs typeface="Times New Roman" pitchFamily="18" charset="0"/>
              </a:rPr>
              <a:t> В Федеральном бюро</a:t>
            </a:r>
            <a:r>
              <a:rPr lang="ru-RU" sz="2400" b="1" cap="none" dirty="0" smtClean="0">
                <a:solidFill>
                  <a:srgbClr val="002060"/>
                </a:solidFill>
                <a:latin typeface="Times New Roman" pitchFamily="18" charset="0"/>
                <a:cs typeface="Times New Roman" pitchFamily="18" charset="0"/>
              </a:rPr>
              <a:t> </a:t>
            </a:r>
            <a:r>
              <a:rPr lang="ru-RU" sz="2400" b="1" cap="none" dirty="0">
                <a:solidFill>
                  <a:srgbClr val="002060"/>
                </a:solidFill>
                <a:latin typeface="Times New Roman" pitchFamily="18" charset="0"/>
                <a:cs typeface="Times New Roman" pitchFamily="18" charset="0"/>
              </a:rPr>
              <a:t>медико-социальная экспертиза гражданина проводится в случае обжалования им решения главного бюро, а также по направлению главного бюро в случаях, требующих особо сложных специальных видов обследования.</a:t>
            </a: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 </a:t>
            </a: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smtClean="0">
                <a:solidFill>
                  <a:srgbClr val="002060"/>
                </a:solidFill>
                <a:latin typeface="Times New Roman" pitchFamily="18" charset="0"/>
                <a:cs typeface="Times New Roman" pitchFamily="18" charset="0"/>
              </a:rPr>
              <a:t>Медико-социальная </a:t>
            </a:r>
            <a:r>
              <a:rPr lang="ru-RU" sz="2400" b="1" cap="none" dirty="0">
                <a:solidFill>
                  <a:srgbClr val="002060"/>
                </a:solidFill>
                <a:latin typeface="Times New Roman" pitchFamily="18" charset="0"/>
                <a:cs typeface="Times New Roman" pitchFamily="18" charset="0"/>
              </a:rPr>
              <a:t>экспертиза может проводиться </a:t>
            </a:r>
            <a:r>
              <a:rPr lang="ru-RU" sz="2400" b="1" cap="none" dirty="0">
                <a:solidFill>
                  <a:srgbClr val="C00000"/>
                </a:solidFill>
                <a:latin typeface="Times New Roman" pitchFamily="18" charset="0"/>
                <a:cs typeface="Times New Roman" pitchFamily="18" charset="0"/>
              </a:rPr>
              <a:t>на дому</a:t>
            </a:r>
            <a:r>
              <a:rPr lang="ru-RU" sz="2400" b="1" cap="none" dirty="0">
                <a:solidFill>
                  <a:srgbClr val="002060"/>
                </a:solidFill>
                <a:latin typeface="Times New Roman" pitchFamily="18" charset="0"/>
                <a:cs typeface="Times New Roman" pitchFamily="18" charset="0"/>
              </a:rPr>
              <a:t> в случае, если гражданин не может явиться в бюро (главное бюро, Федеральное бюро) по состоянию здоровья.</a:t>
            </a:r>
          </a:p>
        </p:txBody>
      </p:sp>
    </p:spTree>
    <p:extLst>
      <p:ext uri="{BB962C8B-B14F-4D97-AF65-F5344CB8AC3E}">
        <p14:creationId xmlns:p14="http://schemas.microsoft.com/office/powerpoint/2010/main" val="2654530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 Медико-социальная экспертиза проводится по </a:t>
            </a:r>
            <a:r>
              <a:rPr lang="ru-RU" sz="2400" b="1" cap="none" dirty="0">
                <a:solidFill>
                  <a:srgbClr val="C00000"/>
                </a:solidFill>
                <a:latin typeface="Times New Roman" pitchFamily="18" charset="0"/>
                <a:cs typeface="Times New Roman" pitchFamily="18" charset="0"/>
              </a:rPr>
              <a:t>заявлению гражданина</a:t>
            </a:r>
            <a:r>
              <a:rPr lang="ru-RU" sz="2400" b="1" cap="none" dirty="0">
                <a:solidFill>
                  <a:srgbClr val="002060"/>
                </a:solidFill>
                <a:latin typeface="Times New Roman" pitchFamily="18" charset="0"/>
                <a:cs typeface="Times New Roman" pitchFamily="18" charset="0"/>
              </a:rPr>
              <a:t> (его законного или уполномоченного представителя</a:t>
            </a:r>
            <a:r>
              <a:rPr lang="ru-RU" sz="2400" b="1" cap="none" dirty="0" smtClean="0">
                <a:solidFill>
                  <a:srgbClr val="002060"/>
                </a:solidFill>
                <a:latin typeface="Times New Roman" pitchFamily="18" charset="0"/>
                <a:cs typeface="Times New Roman" pitchFamily="18" charset="0"/>
              </a:rPr>
              <a:t>).</a:t>
            </a:r>
          </a:p>
          <a:p>
            <a:pPr indent="444500" algn="just">
              <a:lnSpc>
                <a:spcPct val="150000"/>
              </a:lnSpc>
              <a:spcBef>
                <a:spcPts val="0"/>
              </a:spcBef>
            </a:pPr>
            <a:r>
              <a:rPr lang="ru-RU" sz="2400" b="1" cap="none" dirty="0" smtClean="0">
                <a:solidFill>
                  <a:srgbClr val="002060"/>
                </a:solidFill>
                <a:latin typeface="Times New Roman" pitchFamily="18" charset="0"/>
                <a:cs typeface="Times New Roman" pitchFamily="18" charset="0"/>
              </a:rPr>
              <a:t>Заявление </a:t>
            </a:r>
            <a:r>
              <a:rPr lang="ru-RU" sz="2400" b="1" cap="none" dirty="0">
                <a:solidFill>
                  <a:srgbClr val="002060"/>
                </a:solidFill>
                <a:latin typeface="Times New Roman" pitchFamily="18" charset="0"/>
                <a:cs typeface="Times New Roman" pitchFamily="18" charset="0"/>
              </a:rPr>
              <a:t>подаётся в бюро в письменной форме с приложением </a:t>
            </a:r>
            <a:r>
              <a:rPr lang="ru-RU" sz="2400" b="1" cap="none" dirty="0">
                <a:solidFill>
                  <a:srgbClr val="C00000"/>
                </a:solidFill>
                <a:latin typeface="Times New Roman" pitchFamily="18" charset="0"/>
                <a:cs typeface="Times New Roman" pitchFamily="18" charset="0"/>
              </a:rPr>
              <a:t>направления</a:t>
            </a:r>
            <a:r>
              <a:rPr lang="ru-RU" sz="2400" b="1" cap="none" dirty="0">
                <a:solidFill>
                  <a:srgbClr val="002060"/>
                </a:solidFill>
                <a:latin typeface="Times New Roman" pitchFamily="18" charset="0"/>
                <a:cs typeface="Times New Roman" pitchFamily="18" charset="0"/>
              </a:rPr>
              <a:t> </a:t>
            </a:r>
            <a:r>
              <a:rPr lang="ru-RU" sz="2400" b="1" cap="none" dirty="0">
                <a:solidFill>
                  <a:srgbClr val="C00000"/>
                </a:solidFill>
                <a:latin typeface="Times New Roman" pitchFamily="18" charset="0"/>
                <a:cs typeface="Times New Roman" pitchFamily="18" charset="0"/>
              </a:rPr>
              <a:t>на медико-социальную экспертизу </a:t>
            </a:r>
            <a:r>
              <a:rPr lang="ru-RU" sz="2400" b="1" cap="none" dirty="0" smtClean="0">
                <a:solidFill>
                  <a:srgbClr val="002060"/>
                </a:solidFill>
                <a:latin typeface="Times New Roman" pitchFamily="18" charset="0"/>
                <a:cs typeface="Times New Roman" pitchFamily="18" charset="0"/>
              </a:rPr>
              <a:t>(форма </a:t>
            </a:r>
            <a:r>
              <a:rPr lang="ru-RU" sz="2400" b="1" cap="none" dirty="0">
                <a:solidFill>
                  <a:srgbClr val="002060"/>
                </a:solidFill>
                <a:latin typeface="Times New Roman" pitchFamily="18" charset="0"/>
                <a:cs typeface="Times New Roman" pitchFamily="18" charset="0"/>
              </a:rPr>
              <a:t>№ </a:t>
            </a:r>
            <a:r>
              <a:rPr lang="ru-RU" sz="2400" b="1" cap="none" dirty="0" smtClean="0">
                <a:solidFill>
                  <a:srgbClr val="002060"/>
                </a:solidFill>
                <a:latin typeface="Times New Roman" pitchFamily="18" charset="0"/>
                <a:cs typeface="Times New Roman" pitchFamily="18" charset="0"/>
              </a:rPr>
              <a:t>088/у), </a:t>
            </a:r>
            <a:r>
              <a:rPr lang="ru-RU" sz="2400" b="1" cap="none" dirty="0">
                <a:solidFill>
                  <a:srgbClr val="002060"/>
                </a:solidFill>
                <a:latin typeface="Times New Roman" pitchFamily="18" charset="0"/>
                <a:cs typeface="Times New Roman" pitchFamily="18" charset="0"/>
              </a:rPr>
              <a:t>выданного </a:t>
            </a:r>
            <a:r>
              <a:rPr lang="ru-RU" sz="2400" b="1" u="sng" cap="none" dirty="0">
                <a:solidFill>
                  <a:srgbClr val="C00000"/>
                </a:solidFill>
                <a:latin typeface="Times New Roman" pitchFamily="18" charset="0"/>
                <a:cs typeface="Times New Roman" pitchFamily="18" charset="0"/>
              </a:rPr>
              <a:t>медицинской организацией (органом, осуществляющим пенсионное обеспечение, органом социальной защиты населения</a:t>
            </a:r>
            <a:r>
              <a:rPr lang="ru-RU" sz="2400" b="1" cap="none" dirty="0">
                <a:solidFill>
                  <a:srgbClr val="002060"/>
                </a:solidFill>
                <a:latin typeface="Times New Roman" pitchFamily="18" charset="0"/>
                <a:cs typeface="Times New Roman" pitchFamily="18" charset="0"/>
              </a:rPr>
              <a:t>), и медицинских документов, подтверждающих нарушение здоровья.</a:t>
            </a:r>
          </a:p>
        </p:txBody>
      </p:sp>
    </p:spTree>
    <p:extLst>
      <p:ext uri="{BB962C8B-B14F-4D97-AF65-F5344CB8AC3E}">
        <p14:creationId xmlns:p14="http://schemas.microsoft.com/office/powerpoint/2010/main" val="1669713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оксана\Desktop\2.png"/>
          <p:cNvPicPr>
            <a:picLocks noChangeAspect="1" noChangeArrowheads="1"/>
          </p:cNvPicPr>
          <p:nvPr/>
        </p:nvPicPr>
        <p:blipFill>
          <a:blip r:embed="rId2"/>
          <a:srcRect/>
          <a:stretch>
            <a:fillRect/>
          </a:stretch>
        </p:blipFill>
        <p:spPr bwMode="auto">
          <a:xfrm>
            <a:off x="450532" y="660400"/>
            <a:ext cx="10204768" cy="5511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  </a:t>
            </a:r>
            <a:r>
              <a:rPr lang="ru-RU" sz="2400" b="1" cap="none" dirty="0" smtClean="0">
                <a:solidFill>
                  <a:srgbClr val="C00000"/>
                </a:solidFill>
                <a:latin typeface="Times New Roman" pitchFamily="18" charset="0"/>
                <a:cs typeface="Times New Roman" pitchFamily="18" charset="0"/>
              </a:rPr>
              <a:t>Признание </a:t>
            </a:r>
            <a:r>
              <a:rPr lang="ru-RU" sz="2400" b="1" cap="none" dirty="0">
                <a:solidFill>
                  <a:srgbClr val="C00000"/>
                </a:solidFill>
                <a:latin typeface="Times New Roman" pitchFamily="18" charset="0"/>
                <a:cs typeface="Times New Roman" pitchFamily="18" charset="0"/>
              </a:rPr>
              <a:t>гражданина инвалидом </a:t>
            </a:r>
            <a:r>
              <a:rPr lang="ru-RU" sz="2400" b="1" cap="none" dirty="0">
                <a:solidFill>
                  <a:srgbClr val="002060"/>
                </a:solidFill>
                <a:latin typeface="Times New Roman" pitchFamily="18" charset="0"/>
                <a:cs typeface="Times New Roman" pitchFamily="18" charset="0"/>
              </a:rPr>
              <a:t>осуществляется исходя из комплексной оценки состояния организма гражданина на основе анализа его клинико-функциональных, социально-бытовых, профессионально-трудовых и психологических данных с использованием </a:t>
            </a:r>
            <a:r>
              <a:rPr lang="ru-RU" sz="2400" b="1" cap="none" dirty="0">
                <a:solidFill>
                  <a:srgbClr val="C00000"/>
                </a:solidFill>
                <a:latin typeface="Times New Roman" pitchFamily="18" charset="0"/>
                <a:cs typeface="Times New Roman" pitchFamily="18" charset="0"/>
              </a:rPr>
              <a:t>классификаций и критериев, утверждаемых Министерством труда и социальной защиты Российской Федерации</a:t>
            </a:r>
            <a:r>
              <a:rPr lang="ru-RU" sz="2400" b="1" cap="none" dirty="0">
                <a:solidFill>
                  <a:srgbClr val="002060"/>
                </a:solidFill>
                <a:latin typeface="Times New Roman" pitchFamily="18" charset="0"/>
                <a:cs typeface="Times New Roman" pitchFamily="18" charset="0"/>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0" y="3898900"/>
            <a:ext cx="6083300" cy="277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680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fontScale="92500" lnSpcReduction="10000"/>
          </a:bodyPr>
          <a:lstStyle/>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  </a:t>
            </a:r>
            <a:r>
              <a:rPr lang="ru-RU" sz="2400" b="1" cap="none" dirty="0">
                <a:solidFill>
                  <a:srgbClr val="C00000"/>
                </a:solidFill>
                <a:latin typeface="Times New Roman" pitchFamily="18" charset="0"/>
                <a:cs typeface="Times New Roman" pitchFamily="18" charset="0"/>
              </a:rPr>
              <a:t>Условиями признания гражданина инвалидом являются</a:t>
            </a:r>
            <a:r>
              <a:rPr lang="ru-RU" sz="2400" b="1" cap="none" dirty="0" smtClean="0">
                <a:solidFill>
                  <a:srgbClr val="C00000"/>
                </a:solidFill>
                <a:latin typeface="Times New Roman" pitchFamily="18" charset="0"/>
                <a:cs typeface="Times New Roman" pitchFamily="18" charset="0"/>
              </a:rPr>
              <a:t>:</a:t>
            </a:r>
          </a:p>
          <a:p>
            <a:pPr indent="444500" algn="just">
              <a:lnSpc>
                <a:spcPct val="150000"/>
              </a:lnSpc>
              <a:spcBef>
                <a:spcPts val="0"/>
              </a:spcBef>
            </a:pPr>
            <a:endParaRPr lang="ru-RU" sz="2400" b="1" cap="none" dirty="0">
              <a:solidFill>
                <a:srgbClr val="C00000"/>
              </a:solidFill>
              <a:latin typeface="Times New Roman" pitchFamily="18" charset="0"/>
              <a:cs typeface="Times New Roman" pitchFamily="18" charset="0"/>
            </a:endParaRP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а) нарушение здоровья со стойким расстройством функций организма, обусловленное заболеваниями, последствиями травм или дефектами</a:t>
            </a:r>
            <a:r>
              <a:rPr lang="ru-RU" sz="2400" b="1" cap="none" dirty="0" smtClean="0">
                <a:solidFill>
                  <a:srgbClr val="002060"/>
                </a:solidFill>
                <a:latin typeface="Times New Roman" pitchFamily="18" charset="0"/>
                <a:cs typeface="Times New Roman" pitchFamily="18" charset="0"/>
              </a:rPr>
              <a:t>;</a:t>
            </a:r>
          </a:p>
          <a:p>
            <a:pPr indent="444500" algn="just">
              <a:lnSpc>
                <a:spcPct val="150000"/>
              </a:lnSpc>
              <a:spcBef>
                <a:spcPts val="0"/>
              </a:spcBef>
            </a:pPr>
            <a:r>
              <a:rPr lang="ru-RU" sz="2400" b="1" cap="none" dirty="0" smtClean="0">
                <a:solidFill>
                  <a:srgbClr val="002060"/>
                </a:solidFill>
                <a:latin typeface="Times New Roman" pitchFamily="18" charset="0"/>
                <a:cs typeface="Times New Roman" pitchFamily="18" charset="0"/>
              </a:rPr>
              <a:t>б</a:t>
            </a:r>
            <a:r>
              <a:rPr lang="ru-RU" sz="2400" b="1" cap="none" dirty="0">
                <a:solidFill>
                  <a:srgbClr val="002060"/>
                </a:solidFill>
                <a:latin typeface="Times New Roman" pitchFamily="18" charset="0"/>
                <a:cs typeface="Times New Roman" pitchFamily="18" charset="0"/>
              </a:rPr>
              <a:t>) ограничение жизнедеятельности (полная или частичная утрата гражданином способности или возможности осуществлять самообслуживание, самостоятельно передвигаться, ориентироваться, общаться, контролировать свое поведение, обучаться или заниматься трудовой деятельностью</a:t>
            </a:r>
            <a:r>
              <a:rPr lang="ru-RU" sz="2400" b="1" cap="none" dirty="0" smtClean="0">
                <a:solidFill>
                  <a:srgbClr val="002060"/>
                </a:solidFill>
                <a:latin typeface="Times New Roman" pitchFamily="18" charset="0"/>
                <a:cs typeface="Times New Roman" pitchFamily="18" charset="0"/>
              </a:rPr>
              <a:t>);</a:t>
            </a: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 в) необходимость в мерах социальной защиты, включая реабилитацию и </a:t>
            </a:r>
            <a:r>
              <a:rPr lang="ru-RU" sz="2400" b="1" cap="none" dirty="0" err="1">
                <a:solidFill>
                  <a:srgbClr val="002060"/>
                </a:solidFill>
                <a:latin typeface="Times New Roman" pitchFamily="18" charset="0"/>
                <a:cs typeface="Times New Roman" pitchFamily="18" charset="0"/>
              </a:rPr>
              <a:t>абилитацию</a:t>
            </a:r>
            <a:r>
              <a:rPr lang="ru-RU" sz="2400" b="1" cap="none" dirty="0">
                <a:solidFill>
                  <a:srgbClr val="002060"/>
                </a:solidFill>
                <a:latin typeface="Times New Roman" pitchFamily="18" charset="0"/>
                <a:cs typeface="Times New Roman" pitchFamily="18" charset="0"/>
              </a:rPr>
              <a:t>.</a:t>
            </a:r>
          </a:p>
          <a:p>
            <a:pPr indent="444500" algn="just">
              <a:lnSpc>
                <a:spcPct val="150000"/>
              </a:lnSpc>
              <a:spcBef>
                <a:spcPts val="0"/>
              </a:spcBef>
            </a:pPr>
            <a:endParaRPr lang="ru-RU" sz="2400" b="1" cap="none"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615310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fontScale="92500" lnSpcReduction="10000"/>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err="1" smtClean="0">
                <a:solidFill>
                  <a:srgbClr val="C00000"/>
                </a:solidFill>
                <a:latin typeface="Times New Roman" pitchFamily="18" charset="0"/>
                <a:cs typeface="Times New Roman" pitchFamily="18" charset="0"/>
              </a:rPr>
              <a:t>Абилита́ция</a:t>
            </a:r>
            <a:r>
              <a:rPr lang="ru-RU" sz="2400" b="1" cap="none" dirty="0" smtClean="0">
                <a:solidFill>
                  <a:srgbClr val="C00000"/>
                </a:solidFill>
                <a:latin typeface="Times New Roman" pitchFamily="18" charset="0"/>
                <a:cs typeface="Times New Roman" pitchFamily="18" charset="0"/>
              </a:rPr>
              <a:t> </a:t>
            </a:r>
            <a:r>
              <a:rPr lang="ru-RU" sz="2400" b="1" cap="none" dirty="0">
                <a:solidFill>
                  <a:srgbClr val="C00000"/>
                </a:solidFill>
                <a:latin typeface="Times New Roman" pitchFamily="18" charset="0"/>
                <a:cs typeface="Times New Roman" pitchFamily="18" charset="0"/>
              </a:rPr>
              <a:t>(лат. </a:t>
            </a:r>
            <a:r>
              <a:rPr lang="ru-RU" sz="2400" b="1" cap="none" dirty="0" err="1">
                <a:solidFill>
                  <a:srgbClr val="C00000"/>
                </a:solidFill>
                <a:latin typeface="Times New Roman" pitchFamily="18" charset="0"/>
                <a:cs typeface="Times New Roman" pitchFamily="18" charset="0"/>
              </a:rPr>
              <a:t>abilitatios</a:t>
            </a:r>
            <a:r>
              <a:rPr lang="ru-RU" sz="2400" b="1" cap="none" dirty="0">
                <a:solidFill>
                  <a:srgbClr val="C00000"/>
                </a:solidFill>
                <a:latin typeface="Times New Roman" pitchFamily="18" charset="0"/>
                <a:cs typeface="Times New Roman" pitchFamily="18" charset="0"/>
              </a:rPr>
              <a:t> — удобный, приспособительный) </a:t>
            </a:r>
            <a:r>
              <a:rPr lang="ru-RU" sz="2400" b="1" cap="none" dirty="0">
                <a:solidFill>
                  <a:srgbClr val="002060"/>
                </a:solidFill>
                <a:latin typeface="Times New Roman" pitchFamily="18" charset="0"/>
                <a:cs typeface="Times New Roman" pitchFamily="18" charset="0"/>
              </a:rPr>
              <a:t>— это лечебные и/или социальные мероприятия по отношению к инвалидам или морально подорванным людям (осуждённым и проч.), направленные на адаптацию их к жизни. В более широком смысле слова, </a:t>
            </a:r>
            <a:r>
              <a:rPr lang="ru-RU" sz="2400" b="1" cap="none" dirty="0" err="1">
                <a:solidFill>
                  <a:srgbClr val="002060"/>
                </a:solidFill>
                <a:latin typeface="Times New Roman" pitchFamily="18" charset="0"/>
                <a:cs typeface="Times New Roman" pitchFamily="18" charset="0"/>
              </a:rPr>
              <a:t>абилитация</a:t>
            </a:r>
            <a:r>
              <a:rPr lang="ru-RU" sz="2400" b="1" cap="none" dirty="0">
                <a:solidFill>
                  <a:srgbClr val="002060"/>
                </a:solidFill>
                <a:latin typeface="Times New Roman" pitchFamily="18" charset="0"/>
                <a:cs typeface="Times New Roman" pitchFamily="18" charset="0"/>
              </a:rPr>
              <a:t> — подготовка к какому-либо роду деятельности.</a:t>
            </a: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Также </a:t>
            </a:r>
            <a:r>
              <a:rPr lang="ru-RU" sz="2400" b="1" cap="none" dirty="0" err="1">
                <a:solidFill>
                  <a:srgbClr val="C00000"/>
                </a:solidFill>
                <a:latin typeface="Times New Roman" pitchFamily="18" charset="0"/>
                <a:cs typeface="Times New Roman" pitchFamily="18" charset="0"/>
              </a:rPr>
              <a:t>абилитация</a:t>
            </a:r>
            <a:r>
              <a:rPr lang="ru-RU" sz="2400" b="1" cap="none" dirty="0">
                <a:solidFill>
                  <a:srgbClr val="002060"/>
                </a:solidFill>
                <a:latin typeface="Times New Roman" pitchFamily="18" charset="0"/>
                <a:cs typeface="Times New Roman" pitchFamily="18" charset="0"/>
              </a:rPr>
              <a:t> </a:t>
            </a:r>
            <a:r>
              <a:rPr lang="ru-RU" sz="2400" b="1" cap="none" dirty="0" smtClean="0">
                <a:solidFill>
                  <a:srgbClr val="002060"/>
                </a:solidFill>
                <a:latin typeface="Times New Roman" pitchFamily="18" charset="0"/>
                <a:cs typeface="Times New Roman" pitchFamily="18" charset="0"/>
              </a:rPr>
              <a:t>- </a:t>
            </a:r>
            <a:r>
              <a:rPr lang="ru-RU" sz="2400" b="1" cap="none" dirty="0">
                <a:solidFill>
                  <a:srgbClr val="002060"/>
                </a:solidFill>
                <a:latin typeface="Times New Roman" pitchFamily="18" charset="0"/>
                <a:cs typeface="Times New Roman" pitchFamily="18" charset="0"/>
              </a:rPr>
              <a:t>это система лечебно-педагогических мероприятий, направленных на предупреждение и лечение патологических состояний у детей раннего возраста (еще не адаптировавшихся к социальной среде), приводящих к утрате возможности трудиться, учиться и быть хорошо адаптированным к жизни в обществе.</a:t>
            </a:r>
          </a:p>
        </p:txBody>
      </p:sp>
    </p:spTree>
    <p:extLst>
      <p:ext uri="{BB962C8B-B14F-4D97-AF65-F5344CB8AC3E}">
        <p14:creationId xmlns:p14="http://schemas.microsoft.com/office/powerpoint/2010/main" val="1087297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nSpc>
                <a:spcPct val="150000"/>
              </a:lnSpc>
              <a:spcBef>
                <a:spcPts val="0"/>
              </a:spcBef>
            </a:pPr>
            <a:r>
              <a:rPr lang="ru-RU" sz="2800" b="1" cap="none" dirty="0">
                <a:solidFill>
                  <a:srgbClr val="002060"/>
                </a:solidFill>
                <a:latin typeface="Times New Roman" pitchFamily="18" charset="0"/>
                <a:cs typeface="Times New Roman" pitchFamily="18" charset="0"/>
              </a:rPr>
              <a:t>В зависимости от степени выраженности стойких расстройств функций организма  гражданину, признанному инвалидом, устанавливается </a:t>
            </a:r>
            <a:r>
              <a:rPr lang="ru-RU" sz="2800" b="1" cap="none" dirty="0">
                <a:solidFill>
                  <a:srgbClr val="C00000"/>
                </a:solidFill>
                <a:latin typeface="Times New Roman" pitchFamily="18" charset="0"/>
                <a:cs typeface="Times New Roman" pitchFamily="18" charset="0"/>
              </a:rPr>
              <a:t>I, II или III группа инвалидности</a:t>
            </a:r>
            <a:r>
              <a:rPr lang="ru-RU" sz="2800" b="1" cap="none" dirty="0">
                <a:solidFill>
                  <a:srgbClr val="002060"/>
                </a:solidFill>
                <a:latin typeface="Times New Roman" pitchFamily="18" charset="0"/>
                <a:cs typeface="Times New Roman" pitchFamily="18" charset="0"/>
              </a:rPr>
              <a:t>, </a:t>
            </a:r>
            <a:endParaRPr lang="ru-RU" sz="2800" b="1" cap="none" dirty="0" smtClean="0">
              <a:solidFill>
                <a:srgbClr val="002060"/>
              </a:solidFill>
              <a:latin typeface="Times New Roman" pitchFamily="18" charset="0"/>
              <a:cs typeface="Times New Roman" pitchFamily="18" charset="0"/>
            </a:endParaRPr>
          </a:p>
          <a:p>
            <a:pPr indent="444500">
              <a:lnSpc>
                <a:spcPct val="150000"/>
              </a:lnSpc>
              <a:spcBef>
                <a:spcPts val="0"/>
              </a:spcBef>
            </a:pPr>
            <a:r>
              <a:rPr lang="ru-RU" sz="2800" b="1" cap="none" dirty="0" smtClean="0">
                <a:solidFill>
                  <a:srgbClr val="002060"/>
                </a:solidFill>
                <a:latin typeface="Times New Roman" pitchFamily="18" charset="0"/>
                <a:cs typeface="Times New Roman" pitchFamily="18" charset="0"/>
              </a:rPr>
              <a:t>а </a:t>
            </a:r>
            <a:r>
              <a:rPr lang="ru-RU" sz="2800" b="1" cap="none" dirty="0">
                <a:solidFill>
                  <a:srgbClr val="002060"/>
                </a:solidFill>
                <a:latin typeface="Times New Roman" pitchFamily="18" charset="0"/>
                <a:cs typeface="Times New Roman" pitchFamily="18" charset="0"/>
              </a:rPr>
              <a:t>гражданину в возрасте </a:t>
            </a:r>
            <a:r>
              <a:rPr lang="ru-RU" sz="2800" b="1" cap="none" dirty="0">
                <a:solidFill>
                  <a:srgbClr val="C00000"/>
                </a:solidFill>
                <a:latin typeface="Times New Roman" pitchFamily="18" charset="0"/>
                <a:cs typeface="Times New Roman" pitchFamily="18" charset="0"/>
              </a:rPr>
              <a:t>до 18 лет - категория «ребенок-инвалид».</a:t>
            </a:r>
          </a:p>
          <a:p>
            <a:pPr indent="444500" algn="just">
              <a:lnSpc>
                <a:spcPct val="150000"/>
              </a:lnSpc>
              <a:spcBef>
                <a:spcPts val="0"/>
              </a:spcBef>
            </a:pPr>
            <a:endParaRPr lang="ru-RU" sz="2400" b="1" u="sng" cap="none"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774692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3400" y="393700"/>
            <a:ext cx="10732126" cy="5536837"/>
          </a:xfrm>
        </p:spPr>
        <p:txBody>
          <a:bodyPr>
            <a:normAutofit fontScale="25000" lnSpcReduction="20000"/>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spcBef>
                <a:spcPts val="0"/>
              </a:spcBef>
            </a:pPr>
            <a:r>
              <a:rPr lang="ru-RU" sz="7200" b="1" cap="none" dirty="0">
                <a:solidFill>
                  <a:srgbClr val="C00000"/>
                </a:solidFill>
                <a:latin typeface="Times New Roman" pitchFamily="18" charset="0"/>
                <a:cs typeface="Times New Roman" pitchFamily="18" charset="0"/>
              </a:rPr>
              <a:t>Определение 1 группы инвалидности</a:t>
            </a:r>
          </a:p>
          <a:p>
            <a:pPr indent="444500" algn="just">
              <a:spcBef>
                <a:spcPts val="0"/>
              </a:spcBef>
            </a:pPr>
            <a:r>
              <a:rPr lang="ru-RU" sz="7200" b="1" cap="none" dirty="0">
                <a:solidFill>
                  <a:srgbClr val="002060"/>
                </a:solidFill>
                <a:latin typeface="Times New Roman" pitchFamily="18" charset="0"/>
                <a:cs typeface="Times New Roman" pitchFamily="18" charset="0"/>
              </a:rPr>
              <a:t>Критерием для определения первой группы инвалидности является социальная недостаточность, требующая социальной защиты или помощи, вследствие нарушения здоровья со стойким значительно выраженным расстройством функций организма, обусловленным заболеваниями, последствиями травм или дефектами, приводящими к резко выраженному ограничению одной из категории жизнедеятельности либо их сочетанию.</a:t>
            </a:r>
          </a:p>
          <a:p>
            <a:pPr indent="444500" algn="just">
              <a:spcBef>
                <a:spcPts val="0"/>
              </a:spcBef>
            </a:pPr>
            <a:endParaRPr lang="ru-RU" sz="7200" b="1" cap="none" dirty="0">
              <a:solidFill>
                <a:srgbClr val="002060"/>
              </a:solidFill>
              <a:latin typeface="Times New Roman" pitchFamily="18" charset="0"/>
              <a:cs typeface="Times New Roman" pitchFamily="18" charset="0"/>
            </a:endParaRPr>
          </a:p>
          <a:p>
            <a:pPr indent="444500" algn="just">
              <a:spcBef>
                <a:spcPts val="0"/>
              </a:spcBef>
            </a:pPr>
            <a:r>
              <a:rPr lang="ru-RU" sz="7200" b="1" cap="none" dirty="0">
                <a:solidFill>
                  <a:srgbClr val="C00000"/>
                </a:solidFill>
                <a:latin typeface="Times New Roman" pitchFamily="18" charset="0"/>
                <a:cs typeface="Times New Roman" pitchFamily="18" charset="0"/>
              </a:rPr>
              <a:t>Определение 2 группы инвалидности</a:t>
            </a:r>
          </a:p>
          <a:p>
            <a:pPr indent="444500" algn="just">
              <a:spcBef>
                <a:spcPts val="0"/>
              </a:spcBef>
            </a:pPr>
            <a:r>
              <a:rPr lang="ru-RU" sz="7200" b="1" cap="none" dirty="0">
                <a:solidFill>
                  <a:srgbClr val="002060"/>
                </a:solidFill>
                <a:latin typeface="Times New Roman" pitchFamily="18" charset="0"/>
                <a:cs typeface="Times New Roman" pitchFamily="18" charset="0"/>
              </a:rPr>
              <a:t>Критерием для установления второй группы инвалидности является социальная недостаточность, требующая социальной защиты или помощи, вследствие нарушения здоровья со стойким выраженным расстройством функций организма, обусловленным заболеваниями, последствиями травм или дефектами, приводящими к выраженному ограничению одной из категорий жизнедеятельности либо их </a:t>
            </a:r>
            <a:r>
              <a:rPr lang="ru-RU" sz="7200" b="1" cap="none" dirty="0" smtClean="0">
                <a:solidFill>
                  <a:srgbClr val="002060"/>
                </a:solidFill>
                <a:latin typeface="Times New Roman" pitchFamily="18" charset="0"/>
                <a:cs typeface="Times New Roman" pitchFamily="18" charset="0"/>
              </a:rPr>
              <a:t>сочетанию.</a:t>
            </a:r>
            <a:endParaRPr lang="ru-RU" sz="7200" b="1" cap="none" dirty="0">
              <a:solidFill>
                <a:srgbClr val="002060"/>
              </a:solidFill>
              <a:latin typeface="Times New Roman" pitchFamily="18" charset="0"/>
              <a:cs typeface="Times New Roman" pitchFamily="18" charset="0"/>
            </a:endParaRPr>
          </a:p>
          <a:p>
            <a:pPr indent="444500" algn="just">
              <a:spcBef>
                <a:spcPts val="0"/>
              </a:spcBef>
            </a:pPr>
            <a:endParaRPr lang="ru-RU" sz="7200" b="1" cap="none" dirty="0">
              <a:solidFill>
                <a:srgbClr val="002060"/>
              </a:solidFill>
              <a:latin typeface="Times New Roman" pitchFamily="18" charset="0"/>
              <a:cs typeface="Times New Roman" pitchFamily="18" charset="0"/>
            </a:endParaRPr>
          </a:p>
          <a:p>
            <a:pPr indent="444500" algn="just">
              <a:spcBef>
                <a:spcPts val="0"/>
              </a:spcBef>
            </a:pPr>
            <a:r>
              <a:rPr lang="ru-RU" sz="7200" b="1" cap="none" dirty="0">
                <a:solidFill>
                  <a:srgbClr val="C00000"/>
                </a:solidFill>
                <a:latin typeface="Times New Roman" pitchFamily="18" charset="0"/>
                <a:cs typeface="Times New Roman" pitchFamily="18" charset="0"/>
              </a:rPr>
              <a:t>Определение 3 группы инвалидности</a:t>
            </a:r>
          </a:p>
          <a:p>
            <a:pPr indent="444500" algn="just">
              <a:spcBef>
                <a:spcPts val="0"/>
              </a:spcBef>
            </a:pPr>
            <a:r>
              <a:rPr lang="ru-RU" sz="7200" b="1" cap="none" dirty="0">
                <a:solidFill>
                  <a:srgbClr val="002060"/>
                </a:solidFill>
                <a:latin typeface="Times New Roman" pitchFamily="18" charset="0"/>
                <a:cs typeface="Times New Roman" pitchFamily="18" charset="0"/>
              </a:rPr>
              <a:t>Критерием для определения третьей группы инвалидности является социальная недостаточность, требующая социальной защиты или помощи, вследствие нарушения здоровья со стойкими незначительно или умеренно выраженными расстройствами функций организма, обусловленными заболеваниями, последствиями травм или дефектами, приводящими к не резко или умеренно выраженному ограничению одной из категорий жизнедеятельности или их </a:t>
            </a:r>
            <a:r>
              <a:rPr lang="ru-RU" sz="7200" b="1" cap="none" dirty="0" smtClean="0">
                <a:solidFill>
                  <a:srgbClr val="002060"/>
                </a:solidFill>
                <a:latin typeface="Times New Roman" pitchFamily="18" charset="0"/>
                <a:cs typeface="Times New Roman" pitchFamily="18" charset="0"/>
              </a:rPr>
              <a:t>сочетание.</a:t>
            </a:r>
          </a:p>
        </p:txBody>
      </p:sp>
    </p:spTree>
    <p:extLst>
      <p:ext uri="{BB962C8B-B14F-4D97-AF65-F5344CB8AC3E}">
        <p14:creationId xmlns:p14="http://schemas.microsoft.com/office/powerpoint/2010/main" val="2838564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596328"/>
          </a:xfrm>
        </p:spPr>
        <p:txBody>
          <a:bodyPr>
            <a:normAutofit fontScale="90000"/>
          </a:bodyPr>
          <a:lstStyle/>
          <a:p>
            <a:r>
              <a:rPr lang="ru-RU" b="1" cap="none" dirty="0" smtClean="0">
                <a:latin typeface="Times New Roman" panose="02020603050405020304" pitchFamily="18" charset="0"/>
                <a:cs typeface="Times New Roman" panose="02020603050405020304" pitchFamily="18" charset="0"/>
              </a:rPr>
              <a:t/>
            </a:r>
            <a:br>
              <a:rPr lang="ru-RU" b="1" cap="none"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sz="quarter" idx="13"/>
          </p:nvPr>
        </p:nvSpPr>
        <p:spPr>
          <a:xfrm>
            <a:off x="913774" y="627017"/>
            <a:ext cx="10363826" cy="5551714"/>
          </a:xfrm>
        </p:spPr>
        <p:txBody>
          <a:bodyPr>
            <a:normAutofit/>
          </a:bodyPr>
          <a:lstStyle/>
          <a:p>
            <a:pPr marL="0" indent="0" algn="ctr">
              <a:buNone/>
            </a:pPr>
            <a:r>
              <a:rPr lang="ru-RU" b="1" cap="none" dirty="0" smtClean="0">
                <a:latin typeface="Times New Roman" panose="02020603050405020304" pitchFamily="18" charset="0"/>
                <a:cs typeface="Times New Roman" panose="02020603050405020304" pitchFamily="18" charset="0"/>
              </a:rPr>
              <a:t>  </a:t>
            </a:r>
          </a:p>
          <a:p>
            <a:pPr marL="0" indent="0" algn="just">
              <a:buNone/>
            </a:pPr>
            <a:r>
              <a:rPr lang="ru-RU" sz="2800" b="1" cap="none" dirty="0" smtClean="0">
                <a:solidFill>
                  <a:srgbClr val="C00000"/>
                </a:solidFill>
                <a:latin typeface="Times New Roman" panose="02020603050405020304" pitchFamily="18" charset="0"/>
                <a:cs typeface="Times New Roman" panose="02020603050405020304" pitchFamily="18" charset="0"/>
              </a:rPr>
              <a:t>     </a:t>
            </a:r>
            <a:r>
              <a:rPr lang="ru-RU" sz="2800" b="1" cap="none" dirty="0">
                <a:solidFill>
                  <a:srgbClr val="C00000"/>
                </a:solidFill>
                <a:latin typeface="Times New Roman" panose="02020603050405020304" pitchFamily="18" charset="0"/>
                <a:cs typeface="Times New Roman" panose="02020603050405020304" pitchFamily="18" charset="0"/>
              </a:rPr>
              <a:t>Стойкая нетрудоспособность (инвалидность)</a:t>
            </a:r>
            <a:r>
              <a:rPr lang="ru-RU" sz="2800" b="1" cap="none" dirty="0">
                <a:solidFill>
                  <a:srgbClr val="002060"/>
                </a:solidFill>
                <a:latin typeface="Times New Roman" panose="02020603050405020304" pitchFamily="18" charset="0"/>
                <a:cs typeface="Times New Roman" panose="02020603050405020304" pitchFamily="18" charset="0"/>
              </a:rPr>
              <a:t> – социальная недостаточность вследствие нарушения  здоровья со стойким расстройством функций организма, приводящая к ограничению жизнедеятельности и необходимости социальной защиты.</a:t>
            </a:r>
          </a:p>
          <a:p>
            <a:pPr marL="0" indent="0" algn="just">
              <a:buNone/>
            </a:pPr>
            <a:r>
              <a:rPr lang="ru-RU" sz="2800" b="1" cap="none" dirty="0">
                <a:solidFill>
                  <a:srgbClr val="002060"/>
                </a:solidFill>
                <a:latin typeface="Times New Roman" panose="02020603050405020304" pitchFamily="18" charset="0"/>
                <a:cs typeface="Times New Roman" panose="02020603050405020304" pitchFamily="18" charset="0"/>
              </a:rPr>
              <a:t>Стойкое (постоянное или длительное) нарушение трудоспособности также может быть </a:t>
            </a:r>
            <a:r>
              <a:rPr lang="ru-RU" sz="2800" b="1" cap="none" dirty="0">
                <a:solidFill>
                  <a:srgbClr val="C00000"/>
                </a:solidFill>
                <a:latin typeface="Times New Roman" panose="02020603050405020304" pitchFamily="18" charset="0"/>
                <a:cs typeface="Times New Roman" panose="02020603050405020304" pitchFamily="18" charset="0"/>
              </a:rPr>
              <a:t>полным или частичным</a:t>
            </a:r>
            <a:r>
              <a:rPr lang="ru-RU" sz="2800" b="1" cap="none" dirty="0">
                <a:solidFill>
                  <a:srgbClr val="002060"/>
                </a:solidFill>
                <a:latin typeface="Times New Roman" panose="02020603050405020304" pitchFamily="18" charset="0"/>
                <a:cs typeface="Times New Roman" panose="02020603050405020304" pitchFamily="18" charset="0"/>
              </a:rPr>
              <a:t>, то есть в виде полной утраты трудоспособности или значительного её ограничения.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3400" y="393700"/>
            <a:ext cx="10732126" cy="5536837"/>
          </a:xfrm>
        </p:spPr>
        <p:txBody>
          <a:bodyPr>
            <a:normAutofit fontScale="25000" lnSpcReduction="20000"/>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spcBef>
                <a:spcPts val="0"/>
              </a:spcBef>
            </a:pPr>
            <a:r>
              <a:rPr lang="ru-RU" sz="8000" b="1" cap="none" dirty="0">
                <a:solidFill>
                  <a:srgbClr val="002060"/>
                </a:solidFill>
                <a:latin typeface="Times New Roman" pitchFamily="18" charset="0"/>
                <a:cs typeface="Times New Roman" pitchFamily="18" charset="0"/>
              </a:rPr>
              <a:t>Выделяется </a:t>
            </a:r>
            <a:r>
              <a:rPr lang="ru-RU" sz="8000" b="1" cap="none" dirty="0">
                <a:solidFill>
                  <a:srgbClr val="C00000"/>
                </a:solidFill>
                <a:latin typeface="Times New Roman" pitchFamily="18" charset="0"/>
                <a:cs typeface="Times New Roman" pitchFamily="18" charset="0"/>
              </a:rPr>
              <a:t>4 степени</a:t>
            </a:r>
            <a:r>
              <a:rPr lang="ru-RU" sz="8000" b="1" cap="none" dirty="0">
                <a:solidFill>
                  <a:srgbClr val="002060"/>
                </a:solidFill>
                <a:latin typeface="Times New Roman" pitchFamily="18" charset="0"/>
                <a:cs typeface="Times New Roman" pitchFamily="18" charset="0"/>
              </a:rPr>
              <a:t> выраженности стойких нарушений функций организма человека, обусловленных несчастным случаем на производстве или профессиональным заболеванием, которые оцениваются в процентах и устанавливаются в диапазоне от 10 до 100 процентов с шагом в 10 процентов:</a:t>
            </a:r>
          </a:p>
          <a:p>
            <a:pPr indent="444500" algn="just">
              <a:spcBef>
                <a:spcPts val="0"/>
              </a:spcBef>
            </a:pPr>
            <a:endParaRPr lang="ru-RU" sz="8000" b="1" cap="none" dirty="0">
              <a:solidFill>
                <a:srgbClr val="002060"/>
              </a:solidFill>
              <a:latin typeface="Times New Roman" pitchFamily="18" charset="0"/>
              <a:cs typeface="Times New Roman" pitchFamily="18" charset="0"/>
            </a:endParaRPr>
          </a:p>
          <a:p>
            <a:pPr indent="444500" algn="just">
              <a:spcBef>
                <a:spcPts val="0"/>
              </a:spcBef>
            </a:pPr>
            <a:r>
              <a:rPr lang="ru-RU" sz="8000" b="1" cap="none" dirty="0">
                <a:solidFill>
                  <a:srgbClr val="C00000"/>
                </a:solidFill>
                <a:latin typeface="Times New Roman" pitchFamily="18" charset="0"/>
                <a:cs typeface="Times New Roman" pitchFamily="18" charset="0"/>
              </a:rPr>
              <a:t>I степень </a:t>
            </a:r>
            <a:r>
              <a:rPr lang="ru-RU" sz="8000" b="1" cap="none" dirty="0">
                <a:solidFill>
                  <a:srgbClr val="002060"/>
                </a:solidFill>
                <a:latin typeface="Times New Roman" pitchFamily="18" charset="0"/>
                <a:cs typeface="Times New Roman" pitchFamily="18" charset="0"/>
              </a:rPr>
              <a:t>- стойкие незначительные нарушения функций организма человека, обусловленные несчастным случаем на производстве или профессиональным заболеванием, в диапазоне от 10 до 30 процентов;</a:t>
            </a:r>
          </a:p>
          <a:p>
            <a:pPr indent="444500" algn="just">
              <a:spcBef>
                <a:spcPts val="0"/>
              </a:spcBef>
            </a:pPr>
            <a:r>
              <a:rPr lang="ru-RU" sz="8000" b="1" cap="none" dirty="0" smtClean="0">
                <a:solidFill>
                  <a:srgbClr val="C00000"/>
                </a:solidFill>
                <a:latin typeface="Times New Roman" pitchFamily="18" charset="0"/>
                <a:cs typeface="Times New Roman" pitchFamily="18" charset="0"/>
              </a:rPr>
              <a:t>II </a:t>
            </a:r>
            <a:r>
              <a:rPr lang="ru-RU" sz="8000" b="1" cap="none" dirty="0">
                <a:solidFill>
                  <a:srgbClr val="C00000"/>
                </a:solidFill>
                <a:latin typeface="Times New Roman" pitchFamily="18" charset="0"/>
                <a:cs typeface="Times New Roman" pitchFamily="18" charset="0"/>
              </a:rPr>
              <a:t>степень </a:t>
            </a:r>
            <a:r>
              <a:rPr lang="ru-RU" sz="8000" b="1" cap="none" dirty="0">
                <a:solidFill>
                  <a:srgbClr val="002060"/>
                </a:solidFill>
                <a:latin typeface="Times New Roman" pitchFamily="18" charset="0"/>
                <a:cs typeface="Times New Roman" pitchFamily="18" charset="0"/>
              </a:rPr>
              <a:t>- стойкие умеренные нарушения функций организма человека, обусловленные несчастным случаем на производстве или профессиональным заболеванием, в диапазоне от 40 до 60 процентов;</a:t>
            </a:r>
          </a:p>
          <a:p>
            <a:pPr indent="444500" algn="just">
              <a:spcBef>
                <a:spcPts val="0"/>
              </a:spcBef>
            </a:pPr>
            <a:r>
              <a:rPr lang="ru-RU" sz="8000" b="1" cap="none" dirty="0" smtClean="0">
                <a:solidFill>
                  <a:srgbClr val="C00000"/>
                </a:solidFill>
                <a:latin typeface="Times New Roman" pitchFamily="18" charset="0"/>
                <a:cs typeface="Times New Roman" pitchFamily="18" charset="0"/>
              </a:rPr>
              <a:t>III </a:t>
            </a:r>
            <a:r>
              <a:rPr lang="ru-RU" sz="8000" b="1" cap="none" dirty="0">
                <a:solidFill>
                  <a:srgbClr val="C00000"/>
                </a:solidFill>
                <a:latin typeface="Times New Roman" pitchFamily="18" charset="0"/>
                <a:cs typeface="Times New Roman" pitchFamily="18" charset="0"/>
              </a:rPr>
              <a:t>степень </a:t>
            </a:r>
            <a:r>
              <a:rPr lang="ru-RU" sz="8000" b="1" cap="none" dirty="0">
                <a:solidFill>
                  <a:srgbClr val="002060"/>
                </a:solidFill>
                <a:latin typeface="Times New Roman" pitchFamily="18" charset="0"/>
                <a:cs typeface="Times New Roman" pitchFamily="18" charset="0"/>
              </a:rPr>
              <a:t>- стойкие выраженные нарушения функций организма человека, обусловленные несчастным случаем на производстве или профессиональным заболеванием, в диапазоне от 70 до 80 процентов;</a:t>
            </a:r>
          </a:p>
          <a:p>
            <a:pPr indent="444500" algn="just">
              <a:spcBef>
                <a:spcPts val="0"/>
              </a:spcBef>
            </a:pPr>
            <a:r>
              <a:rPr lang="ru-RU" sz="8000" b="1" cap="none" dirty="0" smtClean="0">
                <a:solidFill>
                  <a:srgbClr val="C00000"/>
                </a:solidFill>
                <a:latin typeface="Times New Roman" pitchFamily="18" charset="0"/>
                <a:cs typeface="Times New Roman" pitchFamily="18" charset="0"/>
              </a:rPr>
              <a:t>IV </a:t>
            </a:r>
            <a:r>
              <a:rPr lang="ru-RU" sz="8000" b="1" cap="none" dirty="0">
                <a:solidFill>
                  <a:srgbClr val="C00000"/>
                </a:solidFill>
                <a:latin typeface="Times New Roman" pitchFamily="18" charset="0"/>
                <a:cs typeface="Times New Roman" pitchFamily="18" charset="0"/>
              </a:rPr>
              <a:t>степень </a:t>
            </a:r>
            <a:r>
              <a:rPr lang="ru-RU" sz="8000" b="1" cap="none" dirty="0">
                <a:solidFill>
                  <a:srgbClr val="002060"/>
                </a:solidFill>
                <a:latin typeface="Times New Roman" pitchFamily="18" charset="0"/>
                <a:cs typeface="Times New Roman" pitchFamily="18" charset="0"/>
              </a:rPr>
              <a:t>- стойкие значительно выраженные нарушения функций организма человека, обусловленные несчастным случаем на производстве или профессиональным заболеванием, в диапазоне от 90 до 100 процентов.</a:t>
            </a:r>
            <a:endParaRPr lang="ru-RU" sz="8000" b="1" cap="none"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917427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nSpc>
                <a:spcPct val="150000"/>
              </a:lnSpc>
              <a:spcBef>
                <a:spcPts val="0"/>
              </a:spcBef>
            </a:pPr>
            <a:r>
              <a:rPr lang="ru-RU" sz="2800" b="1" cap="none" dirty="0" smtClean="0">
                <a:solidFill>
                  <a:srgbClr val="002060"/>
                </a:solidFill>
                <a:latin typeface="Times New Roman" pitchFamily="18" charset="0"/>
                <a:cs typeface="Times New Roman" pitchFamily="18" charset="0"/>
              </a:rPr>
              <a:t>Инвалидность </a:t>
            </a:r>
            <a:r>
              <a:rPr lang="ru-RU" sz="2800" b="1" cap="none" dirty="0">
                <a:solidFill>
                  <a:srgbClr val="C00000"/>
                </a:solidFill>
                <a:latin typeface="Times New Roman" pitchFamily="18" charset="0"/>
                <a:cs typeface="Times New Roman" pitchFamily="18" charset="0"/>
              </a:rPr>
              <a:t>I группы </a:t>
            </a:r>
            <a:r>
              <a:rPr lang="ru-RU" sz="2800" b="1" cap="none" dirty="0">
                <a:solidFill>
                  <a:srgbClr val="002060"/>
                </a:solidFill>
                <a:latin typeface="Times New Roman" pitchFamily="18" charset="0"/>
                <a:cs typeface="Times New Roman" pitchFamily="18" charset="0"/>
              </a:rPr>
              <a:t>устанавливается на </a:t>
            </a:r>
            <a:r>
              <a:rPr lang="ru-RU" sz="2800" b="1" cap="none" dirty="0">
                <a:solidFill>
                  <a:srgbClr val="C00000"/>
                </a:solidFill>
                <a:latin typeface="Times New Roman" pitchFamily="18" charset="0"/>
                <a:cs typeface="Times New Roman" pitchFamily="18" charset="0"/>
              </a:rPr>
              <a:t>2 года</a:t>
            </a:r>
            <a:r>
              <a:rPr lang="ru-RU" sz="2800" b="1" cap="none" dirty="0">
                <a:solidFill>
                  <a:srgbClr val="002060"/>
                </a:solidFill>
                <a:latin typeface="Times New Roman" pitchFamily="18" charset="0"/>
                <a:cs typeface="Times New Roman" pitchFamily="18" charset="0"/>
              </a:rPr>
              <a:t>, </a:t>
            </a:r>
            <a:endParaRPr lang="ru-RU" sz="2800" b="1" cap="none" dirty="0" smtClean="0">
              <a:solidFill>
                <a:srgbClr val="002060"/>
              </a:solidFill>
              <a:latin typeface="Times New Roman" pitchFamily="18" charset="0"/>
              <a:cs typeface="Times New Roman" pitchFamily="18" charset="0"/>
            </a:endParaRPr>
          </a:p>
          <a:p>
            <a:pPr indent="444500">
              <a:lnSpc>
                <a:spcPct val="150000"/>
              </a:lnSpc>
              <a:spcBef>
                <a:spcPts val="0"/>
              </a:spcBef>
            </a:pPr>
            <a:r>
              <a:rPr lang="ru-RU" sz="2800" b="1" cap="none" dirty="0" smtClean="0">
                <a:solidFill>
                  <a:srgbClr val="C00000"/>
                </a:solidFill>
                <a:latin typeface="Times New Roman" pitchFamily="18" charset="0"/>
                <a:cs typeface="Times New Roman" pitchFamily="18" charset="0"/>
              </a:rPr>
              <a:t>II </a:t>
            </a:r>
            <a:r>
              <a:rPr lang="ru-RU" sz="2800" b="1" cap="none" dirty="0">
                <a:solidFill>
                  <a:srgbClr val="C00000"/>
                </a:solidFill>
                <a:latin typeface="Times New Roman" pitchFamily="18" charset="0"/>
                <a:cs typeface="Times New Roman" pitchFamily="18" charset="0"/>
              </a:rPr>
              <a:t>и III групп - на 1 год.</a:t>
            </a:r>
          </a:p>
          <a:p>
            <a:pPr indent="444500">
              <a:lnSpc>
                <a:spcPct val="150000"/>
              </a:lnSpc>
              <a:spcBef>
                <a:spcPts val="0"/>
              </a:spcBef>
            </a:pPr>
            <a:r>
              <a:rPr lang="ru-RU" sz="2800" b="1" cap="none" dirty="0">
                <a:solidFill>
                  <a:srgbClr val="002060"/>
                </a:solidFill>
                <a:latin typeface="Times New Roman" pitchFamily="18" charset="0"/>
                <a:cs typeface="Times New Roman" pitchFamily="18" charset="0"/>
              </a:rPr>
              <a:t>Категория "ребенок-инвалид" устанавливается на 1 год, 2 года, 5 </a:t>
            </a:r>
            <a:r>
              <a:rPr lang="ru-RU" sz="2800" b="1" cap="none" dirty="0" smtClean="0">
                <a:solidFill>
                  <a:srgbClr val="002060"/>
                </a:solidFill>
                <a:latin typeface="Times New Roman" pitchFamily="18" charset="0"/>
                <a:cs typeface="Times New Roman" pitchFamily="18" charset="0"/>
              </a:rPr>
              <a:t>лет </a:t>
            </a:r>
            <a:r>
              <a:rPr lang="ru-RU" sz="2800" b="1" u="sng" cap="none" dirty="0" smtClean="0">
                <a:solidFill>
                  <a:srgbClr val="FF0000"/>
                </a:solidFill>
                <a:latin typeface="Times New Roman" pitchFamily="18" charset="0"/>
                <a:cs typeface="Times New Roman" pitchFamily="18" charset="0"/>
              </a:rPr>
              <a:t>только до </a:t>
            </a:r>
            <a:r>
              <a:rPr lang="ru-RU" sz="2800" b="1" u="sng" cap="none" dirty="0">
                <a:solidFill>
                  <a:srgbClr val="FF0000"/>
                </a:solidFill>
                <a:latin typeface="Times New Roman" pitchFamily="18" charset="0"/>
                <a:cs typeface="Times New Roman" pitchFamily="18" charset="0"/>
              </a:rPr>
              <a:t>достижения гражданином возраста 18 </a:t>
            </a:r>
            <a:r>
              <a:rPr lang="ru-RU" sz="2800" b="1" u="sng" cap="none" dirty="0" smtClean="0">
                <a:solidFill>
                  <a:srgbClr val="FF0000"/>
                </a:solidFill>
                <a:latin typeface="Times New Roman" pitchFamily="18" charset="0"/>
                <a:cs typeface="Times New Roman" pitchFamily="18" charset="0"/>
              </a:rPr>
              <a:t>лет (либо 14 лет).</a:t>
            </a:r>
            <a:endParaRPr lang="ru-RU" sz="2800" b="1" u="sng" cap="none"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493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Переосвидетельствование инвалидов </a:t>
            </a:r>
            <a:r>
              <a:rPr lang="ru-RU" sz="2400" b="1" cap="none" dirty="0">
                <a:solidFill>
                  <a:srgbClr val="C00000"/>
                </a:solidFill>
                <a:latin typeface="Times New Roman" pitchFamily="18" charset="0"/>
                <a:cs typeface="Times New Roman" pitchFamily="18" charset="0"/>
              </a:rPr>
              <a:t>I группы </a:t>
            </a:r>
            <a:r>
              <a:rPr lang="ru-RU" sz="2400" b="1" cap="none" dirty="0">
                <a:solidFill>
                  <a:srgbClr val="002060"/>
                </a:solidFill>
                <a:latin typeface="Times New Roman" pitchFamily="18" charset="0"/>
                <a:cs typeface="Times New Roman" pitchFamily="18" charset="0"/>
              </a:rPr>
              <a:t>проводится </a:t>
            </a:r>
            <a:r>
              <a:rPr lang="ru-RU" sz="2400" b="1" cap="none" dirty="0">
                <a:solidFill>
                  <a:srgbClr val="C00000"/>
                </a:solidFill>
                <a:latin typeface="Times New Roman" pitchFamily="18" charset="0"/>
                <a:cs typeface="Times New Roman" pitchFamily="18" charset="0"/>
              </a:rPr>
              <a:t>1 раз в 2 года</a:t>
            </a:r>
            <a:r>
              <a:rPr lang="ru-RU" sz="2400" b="1" cap="none" dirty="0">
                <a:solidFill>
                  <a:srgbClr val="002060"/>
                </a:solidFill>
                <a:latin typeface="Times New Roman" pitchFamily="18" charset="0"/>
                <a:cs typeface="Times New Roman" pitchFamily="18" charset="0"/>
              </a:rPr>
              <a:t>, инвалидов </a:t>
            </a:r>
            <a:r>
              <a:rPr lang="ru-RU" sz="2400" b="1" cap="none" dirty="0">
                <a:solidFill>
                  <a:srgbClr val="C00000"/>
                </a:solidFill>
                <a:latin typeface="Times New Roman" pitchFamily="18" charset="0"/>
                <a:cs typeface="Times New Roman" pitchFamily="18" charset="0"/>
              </a:rPr>
              <a:t>II и III групп </a:t>
            </a:r>
            <a:r>
              <a:rPr lang="ru-RU" sz="2400" b="1" cap="none" dirty="0">
                <a:solidFill>
                  <a:srgbClr val="002060"/>
                </a:solidFill>
                <a:latin typeface="Times New Roman" pitchFamily="18" charset="0"/>
                <a:cs typeface="Times New Roman" pitchFamily="18" charset="0"/>
              </a:rPr>
              <a:t>- </a:t>
            </a:r>
            <a:r>
              <a:rPr lang="ru-RU" sz="2400" b="1" cap="none" dirty="0">
                <a:solidFill>
                  <a:srgbClr val="C00000"/>
                </a:solidFill>
                <a:latin typeface="Times New Roman" pitchFamily="18" charset="0"/>
                <a:cs typeface="Times New Roman" pitchFamily="18" charset="0"/>
              </a:rPr>
              <a:t>1 раз в год</a:t>
            </a:r>
            <a:r>
              <a:rPr lang="ru-RU" sz="2400" b="1" cap="none" dirty="0">
                <a:solidFill>
                  <a:srgbClr val="002060"/>
                </a:solidFill>
                <a:latin typeface="Times New Roman" pitchFamily="18" charset="0"/>
                <a:cs typeface="Times New Roman" pitchFamily="18" charset="0"/>
              </a:rPr>
              <a:t>, а детей-инвалидов - 1 раз в течение срока, на который ребенку установлена категория «ребенок-инвалид».</a:t>
            </a:r>
            <a:endParaRPr lang="ru-RU" sz="2400" b="1" cap="none" dirty="0" smtClean="0">
              <a:solidFill>
                <a:srgbClr val="00206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400" y="3238500"/>
            <a:ext cx="84328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4200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Установление группы инвалидности </a:t>
            </a:r>
            <a:r>
              <a:rPr lang="ru-RU" sz="2400" b="1" cap="none" dirty="0">
                <a:solidFill>
                  <a:srgbClr val="C00000"/>
                </a:solidFill>
                <a:latin typeface="Times New Roman" pitchFamily="18" charset="0"/>
                <a:cs typeface="Times New Roman" pitchFamily="18" charset="0"/>
              </a:rPr>
              <a:t>без указания срока переосвидетельствования</a:t>
            </a:r>
            <a:r>
              <a:rPr lang="ru-RU" sz="2400" b="1" cap="none" dirty="0">
                <a:solidFill>
                  <a:srgbClr val="002060"/>
                </a:solidFill>
                <a:latin typeface="Times New Roman" pitchFamily="18" charset="0"/>
                <a:cs typeface="Times New Roman" pitchFamily="18" charset="0"/>
              </a:rPr>
              <a:t> (категории "ребенок-инвалид" до достижения гражданином возраста 18 лет) может быть осуществлено при первичном признании гражданина инвалидом (установлении категории "ребенок-инвалид") </a:t>
            </a:r>
            <a:r>
              <a:rPr lang="ru-RU" sz="2400" b="1" cap="none" dirty="0">
                <a:solidFill>
                  <a:srgbClr val="C00000"/>
                </a:solidFill>
                <a:latin typeface="Times New Roman" pitchFamily="18" charset="0"/>
                <a:cs typeface="Times New Roman" pitchFamily="18" charset="0"/>
              </a:rPr>
              <a:t>при отсутствии положительных результатов реабилитационных или </a:t>
            </a:r>
            <a:r>
              <a:rPr lang="ru-RU" sz="2400" b="1" cap="none" dirty="0" err="1">
                <a:solidFill>
                  <a:srgbClr val="C00000"/>
                </a:solidFill>
                <a:latin typeface="Times New Roman" pitchFamily="18" charset="0"/>
                <a:cs typeface="Times New Roman" pitchFamily="18" charset="0"/>
              </a:rPr>
              <a:t>абилитационных</a:t>
            </a:r>
            <a:r>
              <a:rPr lang="ru-RU" sz="2400" b="1" cap="none" dirty="0">
                <a:solidFill>
                  <a:srgbClr val="C00000"/>
                </a:solidFill>
                <a:latin typeface="Times New Roman" pitchFamily="18" charset="0"/>
                <a:cs typeface="Times New Roman" pitchFamily="18" charset="0"/>
              </a:rPr>
              <a:t> мероприятий</a:t>
            </a:r>
            <a:r>
              <a:rPr lang="ru-RU" sz="2400" b="1" cap="none" dirty="0">
                <a:solidFill>
                  <a:srgbClr val="002060"/>
                </a:solidFill>
                <a:latin typeface="Times New Roman" pitchFamily="18" charset="0"/>
                <a:cs typeface="Times New Roman" pitchFamily="18" charset="0"/>
              </a:rPr>
              <a:t>, проведённых гражданину до его направления на медико-социальную экспертизу</a:t>
            </a:r>
            <a:endParaRPr lang="ru-RU" sz="2400" b="1" cap="none"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8184514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a:solidFill>
                  <a:srgbClr val="C00000"/>
                </a:solidFill>
                <a:latin typeface="Times New Roman" pitchFamily="18" charset="0"/>
                <a:cs typeface="Times New Roman" pitchFamily="18" charset="0"/>
              </a:rPr>
              <a:t>Переосвидетельствование</a:t>
            </a:r>
            <a:r>
              <a:rPr lang="ru-RU" sz="2400" b="1" cap="none" dirty="0">
                <a:solidFill>
                  <a:srgbClr val="002060"/>
                </a:solidFill>
                <a:latin typeface="Times New Roman" pitchFamily="18" charset="0"/>
                <a:cs typeface="Times New Roman" pitchFamily="18" charset="0"/>
              </a:rPr>
              <a:t> гражданина, инвалидность которому установлена </a:t>
            </a:r>
            <a:r>
              <a:rPr lang="ru-RU" sz="2400" b="1" cap="none" dirty="0">
                <a:solidFill>
                  <a:srgbClr val="C00000"/>
                </a:solidFill>
                <a:latin typeface="Times New Roman" pitchFamily="18" charset="0"/>
                <a:cs typeface="Times New Roman" pitchFamily="18" charset="0"/>
              </a:rPr>
              <a:t>без указания срока переосвидетельствования</a:t>
            </a:r>
            <a:r>
              <a:rPr lang="ru-RU" sz="2400" b="1" cap="none" dirty="0">
                <a:solidFill>
                  <a:srgbClr val="002060"/>
                </a:solidFill>
                <a:latin typeface="Times New Roman" pitchFamily="18" charset="0"/>
                <a:cs typeface="Times New Roman" pitchFamily="18" charset="0"/>
              </a:rPr>
              <a:t>, может проводиться </a:t>
            </a:r>
            <a:r>
              <a:rPr lang="ru-RU" sz="2400" b="1" cap="none" dirty="0">
                <a:solidFill>
                  <a:srgbClr val="C00000"/>
                </a:solidFill>
                <a:latin typeface="Times New Roman" pitchFamily="18" charset="0"/>
                <a:cs typeface="Times New Roman" pitchFamily="18" charset="0"/>
              </a:rPr>
              <a:t>по его личному заявлению </a:t>
            </a:r>
            <a:r>
              <a:rPr lang="ru-RU" sz="2400" b="1" cap="none" dirty="0">
                <a:solidFill>
                  <a:srgbClr val="002060"/>
                </a:solidFill>
                <a:latin typeface="Times New Roman" pitchFamily="18" charset="0"/>
                <a:cs typeface="Times New Roman" pitchFamily="18" charset="0"/>
              </a:rPr>
              <a:t>(заявлению его законного или уполномоченного представителя), либо по </a:t>
            </a:r>
            <a:r>
              <a:rPr lang="ru-RU" sz="2400" b="1" cap="none" dirty="0">
                <a:solidFill>
                  <a:srgbClr val="C00000"/>
                </a:solidFill>
                <a:latin typeface="Times New Roman" pitchFamily="18" charset="0"/>
                <a:cs typeface="Times New Roman" pitchFamily="18" charset="0"/>
              </a:rPr>
              <a:t>направлению медицинской организации</a:t>
            </a:r>
            <a:r>
              <a:rPr lang="ru-RU" sz="2400" b="1" cap="none" dirty="0">
                <a:solidFill>
                  <a:srgbClr val="002060"/>
                </a:solidFill>
                <a:latin typeface="Times New Roman" pitchFamily="18" charset="0"/>
                <a:cs typeface="Times New Roman" pitchFamily="18" charset="0"/>
              </a:rPr>
              <a:t> в связи с изменением состояния здоровья, либо при осуществлении главным бюро, Федеральным бюро контроля за решениями, принятыми соответственно бюро или главным бюро.</a:t>
            </a:r>
            <a:endParaRPr lang="ru-RU" sz="2400" b="1" cap="none"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0040053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lnSpcReduction="10000"/>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По результатам медико-социальной экспертизы гражданина составляется </a:t>
            </a:r>
            <a:r>
              <a:rPr lang="ru-RU" sz="2400" b="1" u="sng" cap="none" dirty="0" smtClean="0">
                <a:solidFill>
                  <a:srgbClr val="C00000"/>
                </a:solidFill>
                <a:latin typeface="Times New Roman" pitchFamily="18" charset="0"/>
                <a:cs typeface="Times New Roman" pitchFamily="18" charset="0"/>
              </a:rPr>
              <a:t>АКТ</a:t>
            </a:r>
            <a:r>
              <a:rPr lang="ru-RU" sz="2400" b="1" cap="none" dirty="0" smtClean="0">
                <a:solidFill>
                  <a:srgbClr val="002060"/>
                </a:solidFill>
                <a:latin typeface="Times New Roman" pitchFamily="18" charset="0"/>
                <a:cs typeface="Times New Roman" pitchFamily="18" charset="0"/>
              </a:rPr>
              <a:t>, </a:t>
            </a:r>
            <a:r>
              <a:rPr lang="ru-RU" sz="2400" b="1" cap="none" dirty="0">
                <a:solidFill>
                  <a:srgbClr val="002060"/>
                </a:solidFill>
                <a:latin typeface="Times New Roman" pitchFamily="18" charset="0"/>
                <a:cs typeface="Times New Roman" pitchFamily="18" charset="0"/>
              </a:rPr>
              <a:t>который подписывается </a:t>
            </a:r>
            <a:r>
              <a:rPr lang="ru-RU" sz="2400" b="1" cap="none" dirty="0">
                <a:solidFill>
                  <a:srgbClr val="C00000"/>
                </a:solidFill>
                <a:latin typeface="Times New Roman" pitchFamily="18" charset="0"/>
                <a:cs typeface="Times New Roman" pitchFamily="18" charset="0"/>
              </a:rPr>
              <a:t>руководителем соответствующего бюро </a:t>
            </a:r>
            <a:r>
              <a:rPr lang="ru-RU" sz="2400" b="1" cap="none" dirty="0">
                <a:solidFill>
                  <a:srgbClr val="002060"/>
                </a:solidFill>
                <a:latin typeface="Times New Roman" pitchFamily="18" charset="0"/>
                <a:cs typeface="Times New Roman" pitchFamily="18" charset="0"/>
              </a:rPr>
              <a:t>(главного бюро, Федерального бюро) и </a:t>
            </a:r>
            <a:r>
              <a:rPr lang="ru-RU" sz="2400" b="1" cap="none" dirty="0">
                <a:solidFill>
                  <a:srgbClr val="C00000"/>
                </a:solidFill>
                <a:latin typeface="Times New Roman" pitchFamily="18" charset="0"/>
                <a:cs typeface="Times New Roman" pitchFamily="18" charset="0"/>
              </a:rPr>
              <a:t>специалистами, принимавшими решение</a:t>
            </a:r>
            <a:r>
              <a:rPr lang="ru-RU" sz="2400" b="1" cap="none" dirty="0">
                <a:solidFill>
                  <a:srgbClr val="002060"/>
                </a:solidFill>
                <a:latin typeface="Times New Roman" pitchFamily="18" charset="0"/>
                <a:cs typeface="Times New Roman" pitchFamily="18" charset="0"/>
              </a:rPr>
              <a:t>.</a:t>
            </a: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В акт медико-социальной экспертизы гражданина заносятся или приобщаются к нему заключения консультантов, привлекаемых к проведению медико-социальной экспертизы, перечень документов и основные сведения, послужившие основанием для принятия решения об установлении инвалидности.</a:t>
            </a:r>
          </a:p>
        </p:txBody>
      </p:sp>
    </p:spTree>
    <p:extLst>
      <p:ext uri="{BB962C8B-B14F-4D97-AF65-F5344CB8AC3E}">
        <p14:creationId xmlns:p14="http://schemas.microsoft.com/office/powerpoint/2010/main" val="1681545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a:solidFill>
                  <a:srgbClr val="C00000"/>
                </a:solidFill>
                <a:latin typeface="Times New Roman" pitchFamily="18" charset="0"/>
                <a:cs typeface="Times New Roman" pitchFamily="18" charset="0"/>
              </a:rPr>
              <a:t>Акт</a:t>
            </a:r>
            <a:r>
              <a:rPr lang="ru-RU" sz="2400" b="1" cap="none" dirty="0">
                <a:solidFill>
                  <a:srgbClr val="002060"/>
                </a:solidFill>
                <a:latin typeface="Times New Roman" pitchFamily="18" charset="0"/>
                <a:cs typeface="Times New Roman" pitchFamily="18" charset="0"/>
              </a:rPr>
              <a:t> медико-социальной экспертизы гражданина, </a:t>
            </a:r>
            <a:r>
              <a:rPr lang="ru-RU" sz="2400" b="1" cap="none" dirty="0">
                <a:solidFill>
                  <a:srgbClr val="C00000"/>
                </a:solidFill>
                <a:latin typeface="Times New Roman" pitchFamily="18" charset="0"/>
                <a:cs typeface="Times New Roman" pitchFamily="18" charset="0"/>
              </a:rPr>
              <a:t>протокол</a:t>
            </a:r>
            <a:r>
              <a:rPr lang="ru-RU" sz="2400" b="1" cap="none" dirty="0">
                <a:solidFill>
                  <a:srgbClr val="002060"/>
                </a:solidFill>
                <a:latin typeface="Times New Roman" pitchFamily="18" charset="0"/>
                <a:cs typeface="Times New Roman" pitchFamily="18" charset="0"/>
              </a:rPr>
              <a:t> проведения медико-социальной экспертизы гражданина, составленная бюро МСЭ индивидуальная </a:t>
            </a:r>
            <a:r>
              <a:rPr lang="ru-RU" sz="2400" b="1" cap="none" dirty="0">
                <a:solidFill>
                  <a:srgbClr val="C00000"/>
                </a:solidFill>
                <a:latin typeface="Times New Roman" pitchFamily="18" charset="0"/>
                <a:cs typeface="Times New Roman" pitchFamily="18" charset="0"/>
              </a:rPr>
              <a:t>программа реабилитации или </a:t>
            </a:r>
            <a:r>
              <a:rPr lang="ru-RU" sz="2400" b="1" cap="none" dirty="0" err="1">
                <a:solidFill>
                  <a:srgbClr val="C00000"/>
                </a:solidFill>
                <a:latin typeface="Times New Roman" pitchFamily="18" charset="0"/>
                <a:cs typeface="Times New Roman" pitchFamily="18" charset="0"/>
              </a:rPr>
              <a:t>абилитации</a:t>
            </a:r>
            <a:r>
              <a:rPr lang="ru-RU" sz="2400" b="1" cap="none" dirty="0">
                <a:solidFill>
                  <a:srgbClr val="002060"/>
                </a:solidFill>
                <a:latin typeface="Times New Roman" pitchFamily="18" charset="0"/>
                <a:cs typeface="Times New Roman" pitchFamily="18" charset="0"/>
              </a:rPr>
              <a:t> гражданина формируются в </a:t>
            </a:r>
            <a:r>
              <a:rPr lang="ru-RU" sz="2400" b="1" cap="none" dirty="0">
                <a:solidFill>
                  <a:srgbClr val="C00000"/>
                </a:solidFill>
                <a:latin typeface="Times New Roman" pitchFamily="18" charset="0"/>
                <a:cs typeface="Times New Roman" pitchFamily="18" charset="0"/>
              </a:rPr>
              <a:t>дело медико-социальной экспертизы гражданина</a:t>
            </a:r>
            <a:r>
              <a:rPr lang="ru-RU" sz="2400" b="1" cap="none" dirty="0" smtClean="0">
                <a:solidFill>
                  <a:srgbClr val="C00000"/>
                </a:solidFill>
                <a:latin typeface="Times New Roman" pitchFamily="18" charset="0"/>
                <a:cs typeface="Times New Roman" pitchFamily="18" charset="0"/>
              </a:rPr>
              <a:t>.</a:t>
            </a:r>
            <a:endParaRPr lang="ru-RU" sz="2400" b="1" cap="none" dirty="0">
              <a:solidFill>
                <a:srgbClr val="C0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300" y="3359150"/>
            <a:ext cx="50546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4155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smtClean="0">
                <a:solidFill>
                  <a:srgbClr val="002060"/>
                </a:solidFill>
                <a:latin typeface="Times New Roman" pitchFamily="18" charset="0"/>
                <a:cs typeface="Times New Roman" pitchFamily="18" charset="0"/>
              </a:rPr>
              <a:t>В </a:t>
            </a:r>
            <a:r>
              <a:rPr lang="ru-RU" sz="2400" b="1" cap="none" dirty="0">
                <a:solidFill>
                  <a:srgbClr val="002060"/>
                </a:solidFill>
                <a:latin typeface="Times New Roman" pitchFamily="18" charset="0"/>
                <a:cs typeface="Times New Roman" pitchFamily="18" charset="0"/>
              </a:rPr>
              <a:t>случаях, требующих </a:t>
            </a:r>
            <a:r>
              <a:rPr lang="ru-RU" sz="2400" b="1" cap="none" dirty="0">
                <a:solidFill>
                  <a:srgbClr val="C00000"/>
                </a:solidFill>
                <a:latin typeface="Times New Roman" pitchFamily="18" charset="0"/>
                <a:cs typeface="Times New Roman" pitchFamily="18" charset="0"/>
              </a:rPr>
              <a:t>специальных видов обследования </a:t>
            </a:r>
            <a:r>
              <a:rPr lang="ru-RU" sz="2400" b="1" cap="none" dirty="0">
                <a:solidFill>
                  <a:srgbClr val="002060"/>
                </a:solidFill>
                <a:latin typeface="Times New Roman" pitchFamily="18" charset="0"/>
                <a:cs typeface="Times New Roman" pitchFamily="18" charset="0"/>
              </a:rPr>
              <a:t>гражданина в целях установления структуры и степени ограничения жизнедеятельности, реабилитационного потенциала, а также получения иных дополнительных сведений, может составляться </a:t>
            </a:r>
            <a:r>
              <a:rPr lang="ru-RU" sz="2400" b="1" cap="none" dirty="0">
                <a:solidFill>
                  <a:srgbClr val="C00000"/>
                </a:solidFill>
                <a:latin typeface="Times New Roman" pitchFamily="18" charset="0"/>
                <a:cs typeface="Times New Roman" pitchFamily="18" charset="0"/>
              </a:rPr>
              <a:t>программа дополнительного обследования</a:t>
            </a:r>
            <a:r>
              <a:rPr lang="ru-RU" sz="2400" b="1" cap="none" dirty="0">
                <a:solidFill>
                  <a:srgbClr val="002060"/>
                </a:solidFill>
                <a:latin typeface="Times New Roman" pitchFamily="18" charset="0"/>
                <a:cs typeface="Times New Roman" pitchFamily="18" charset="0"/>
              </a:rPr>
              <a:t>, которая утверждается руководителем соответствующего бюро (главного бюро, Федерального бюро). </a:t>
            </a:r>
            <a:endParaRPr lang="ru-RU" sz="2400" b="1" cap="none" dirty="0" smtClean="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76559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293224" y="393700"/>
            <a:ext cx="9972302" cy="5536837"/>
          </a:xfrm>
        </p:spPr>
        <p:txBody>
          <a:bodyPr>
            <a:normAutofit fontScale="92500" lnSpcReduction="20000"/>
          </a:bodyPr>
          <a:lstStyle/>
          <a:p>
            <a:pPr indent="444500" algn="just">
              <a:lnSpc>
                <a:spcPct val="150000"/>
              </a:lnSpc>
              <a:spcBef>
                <a:spcPts val="0"/>
              </a:spcBef>
            </a:pPr>
            <a:endParaRPr lang="ru-RU" sz="2400" b="1" cap="none" dirty="0" smtClean="0">
              <a:solidFill>
                <a:srgbClr val="002060"/>
              </a:solidFill>
              <a:latin typeface="Times New Roman" pitchFamily="18" charset="0"/>
              <a:cs typeface="Times New Roman" pitchFamily="18" charset="0"/>
            </a:endParaRPr>
          </a:p>
          <a:p>
            <a:pPr indent="444500" algn="just">
              <a:lnSpc>
                <a:spcPct val="150000"/>
              </a:lnSpc>
              <a:spcBef>
                <a:spcPts val="0"/>
              </a:spcBef>
            </a:pPr>
            <a:r>
              <a:rPr lang="ru-RU" sz="2400" b="1" cap="none" dirty="0">
                <a:solidFill>
                  <a:srgbClr val="C00000"/>
                </a:solidFill>
                <a:latin typeface="Times New Roman" pitchFamily="18" charset="0"/>
                <a:cs typeface="Times New Roman" pitchFamily="18" charset="0"/>
              </a:rPr>
              <a:t>Выписка из акта медико-социальной экспертизы </a:t>
            </a:r>
            <a:r>
              <a:rPr lang="ru-RU" sz="2400" b="1" cap="none" dirty="0">
                <a:solidFill>
                  <a:srgbClr val="002060"/>
                </a:solidFill>
                <a:latin typeface="Times New Roman" pitchFamily="18" charset="0"/>
                <a:cs typeface="Times New Roman" pitchFamily="18" charset="0"/>
              </a:rPr>
              <a:t>гражданина, признанного инвалидом, направляется соответствующим бюро (главным бюро, Федеральным бюро) в орган, осуществляющий его пенсионное обеспечение, в 3-дневный срок со дня принятия решения о признании гражданина инвалидом. </a:t>
            </a:r>
          </a:p>
          <a:p>
            <a:pPr indent="444500" algn="just">
              <a:lnSpc>
                <a:spcPct val="150000"/>
              </a:lnSpc>
              <a:spcBef>
                <a:spcPts val="0"/>
              </a:spcBef>
            </a:pPr>
            <a:r>
              <a:rPr lang="ru-RU" sz="2400" b="1" cap="none" dirty="0">
                <a:solidFill>
                  <a:srgbClr val="002060"/>
                </a:solidFill>
                <a:latin typeface="Times New Roman" pitchFamily="18" charset="0"/>
                <a:cs typeface="Times New Roman" pitchFamily="18" charset="0"/>
              </a:rPr>
              <a:t>   </a:t>
            </a:r>
            <a:r>
              <a:rPr lang="ru-RU" sz="2400" b="1" u="sng" cap="none" dirty="0">
                <a:solidFill>
                  <a:srgbClr val="002060"/>
                </a:solidFill>
                <a:latin typeface="Times New Roman" pitchFamily="18" charset="0"/>
                <a:cs typeface="Times New Roman" pitchFamily="18" charset="0"/>
              </a:rPr>
              <a:t>Гражданину, признанному инвалидом</a:t>
            </a:r>
            <a:r>
              <a:rPr lang="ru-RU" sz="2400" b="1" cap="none" dirty="0">
                <a:solidFill>
                  <a:srgbClr val="002060"/>
                </a:solidFill>
                <a:latin typeface="Times New Roman" pitchFamily="18" charset="0"/>
                <a:cs typeface="Times New Roman" pitchFamily="18" charset="0"/>
              </a:rPr>
              <a:t>, выдаются </a:t>
            </a:r>
            <a:r>
              <a:rPr lang="ru-RU" sz="2400" b="1" cap="none" dirty="0">
                <a:solidFill>
                  <a:srgbClr val="C00000"/>
                </a:solidFill>
                <a:latin typeface="Times New Roman" pitchFamily="18" charset="0"/>
                <a:cs typeface="Times New Roman" pitchFamily="18" charset="0"/>
              </a:rPr>
              <a:t>справка</a:t>
            </a:r>
            <a:r>
              <a:rPr lang="ru-RU" sz="2400" b="1" cap="none" dirty="0">
                <a:solidFill>
                  <a:srgbClr val="002060"/>
                </a:solidFill>
                <a:latin typeface="Times New Roman" pitchFamily="18" charset="0"/>
                <a:cs typeface="Times New Roman" pitchFamily="18" charset="0"/>
              </a:rPr>
              <a:t>, подтверждающая факт установления инвалидности, с указанием группы инвалидности, а также индивидуальная программа реабилитации или </a:t>
            </a:r>
            <a:r>
              <a:rPr lang="ru-RU" sz="2400" b="1" cap="none" dirty="0" err="1">
                <a:solidFill>
                  <a:srgbClr val="002060"/>
                </a:solidFill>
                <a:latin typeface="Times New Roman" pitchFamily="18" charset="0"/>
                <a:cs typeface="Times New Roman" pitchFamily="18" charset="0"/>
              </a:rPr>
              <a:t>абилитации</a:t>
            </a:r>
            <a:r>
              <a:rPr lang="ru-RU" sz="2400" b="1" cap="none" dirty="0">
                <a:solidFill>
                  <a:srgbClr val="002060"/>
                </a:solidFill>
                <a:latin typeface="Times New Roman" pitchFamily="18" charset="0"/>
                <a:cs typeface="Times New Roman" pitchFamily="18" charset="0"/>
              </a:rPr>
              <a:t>.</a:t>
            </a:r>
          </a:p>
          <a:p>
            <a:pPr indent="444500" algn="just">
              <a:lnSpc>
                <a:spcPct val="150000"/>
              </a:lnSpc>
              <a:spcBef>
                <a:spcPts val="0"/>
              </a:spcBef>
            </a:pPr>
            <a:r>
              <a:rPr lang="ru-RU" sz="2400" b="1" u="sng" cap="none" dirty="0">
                <a:solidFill>
                  <a:srgbClr val="002060"/>
                </a:solidFill>
                <a:latin typeface="Times New Roman" pitchFamily="18" charset="0"/>
                <a:cs typeface="Times New Roman" pitchFamily="18" charset="0"/>
              </a:rPr>
              <a:t>Гражданину, не признанному инвалидом</a:t>
            </a:r>
            <a:r>
              <a:rPr lang="ru-RU" sz="2400" b="1" cap="none" dirty="0">
                <a:solidFill>
                  <a:srgbClr val="002060"/>
                </a:solidFill>
                <a:latin typeface="Times New Roman" pitchFamily="18" charset="0"/>
                <a:cs typeface="Times New Roman" pitchFamily="18" charset="0"/>
              </a:rPr>
              <a:t>, по его желанию выдаётся </a:t>
            </a:r>
            <a:r>
              <a:rPr lang="ru-RU" sz="2400" b="1" cap="none" dirty="0">
                <a:solidFill>
                  <a:srgbClr val="C00000"/>
                </a:solidFill>
                <a:latin typeface="Times New Roman" pitchFamily="18" charset="0"/>
                <a:cs typeface="Times New Roman" pitchFamily="18" charset="0"/>
              </a:rPr>
              <a:t>справка о результатах медико-социальной экспертизы</a:t>
            </a:r>
            <a:r>
              <a:rPr lang="ru-RU" sz="2400" b="1" cap="none"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563057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217505"/>
          </a:xfrm>
        </p:spPr>
        <p:txBody>
          <a:bodyPr>
            <a:noAutofit/>
          </a:bodyPr>
          <a:lstStyle/>
          <a:p>
            <a:r>
              <a:rPr lang="ru-RU" sz="2800" b="1" dirty="0" smtClean="0">
                <a:solidFill>
                  <a:srgbClr val="C00000"/>
                </a:solidFill>
                <a:latin typeface="Times New Roman" pitchFamily="18" charset="0"/>
                <a:cs typeface="Times New Roman" pitchFamily="18" charset="0"/>
              </a:rPr>
              <a:t>Реабилитация инвалидов</a:t>
            </a: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913774" y="1894114"/>
            <a:ext cx="10363826" cy="4441372"/>
          </a:xfrm>
        </p:spPr>
        <p:txBody>
          <a:bodyPr>
            <a:normAutofit/>
          </a:bodyPr>
          <a:lstStyle/>
          <a:p>
            <a:pPr algn="ctr">
              <a:buNone/>
            </a:pPr>
            <a:r>
              <a:rPr lang="ru-RU" dirty="0" smtClean="0"/>
              <a:t>    </a:t>
            </a:r>
            <a:r>
              <a:rPr lang="ru-RU" sz="2800" b="1" cap="none" dirty="0" smtClean="0">
                <a:solidFill>
                  <a:srgbClr val="002060"/>
                </a:solidFill>
                <a:latin typeface="Times New Roman" pitchFamily="18" charset="0"/>
                <a:cs typeface="Times New Roman" pitchFamily="18" charset="0"/>
              </a:rPr>
              <a:t>система медицинских, психологических, педагогических, социально-экономических мероприятий, направленных на устранение или возможно более полную компенсацию ограничений жизнедеятельности, вызванных нарушением здоровья со стойким расстройством функций организма </a:t>
            </a:r>
          </a:p>
          <a:p>
            <a:pPr marL="0" indent="0">
              <a:buNone/>
            </a:pPr>
            <a:endParaRPr lang="ru-RU" cap="none" dirty="0" smtClean="0"/>
          </a:p>
          <a:p>
            <a:pPr>
              <a:buNone/>
            </a:pPr>
            <a:endParaRPr lang="ru-RU" b="1" cap="none" dirty="0" smtClean="0"/>
          </a:p>
          <a:p>
            <a:endParaRPr lang="ru-RU" dirty="0"/>
          </a:p>
        </p:txBody>
      </p:sp>
      <p:pic>
        <p:nvPicPr>
          <p:cNvPr id="1026" name="Picture 2" descr="C:\Users\Роксана\Desktop\f61ccbb667fdfe262fad57f77e1bdeb2.jpg"/>
          <p:cNvPicPr>
            <a:picLocks noChangeAspect="1" noChangeArrowheads="1"/>
          </p:cNvPicPr>
          <p:nvPr/>
        </p:nvPicPr>
        <p:blipFill>
          <a:blip r:embed="rId2"/>
          <a:srcRect/>
          <a:stretch>
            <a:fillRect/>
          </a:stretch>
        </p:blipFill>
        <p:spPr bwMode="auto">
          <a:xfrm>
            <a:off x="0" y="0"/>
            <a:ext cx="2551701" cy="169817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596328"/>
          </a:xfrm>
        </p:spPr>
        <p:txBody>
          <a:bodyPr>
            <a:normAutofit fontScale="90000"/>
          </a:bodyPr>
          <a:lstStyle/>
          <a:p>
            <a:r>
              <a:rPr lang="ru-RU" b="1" cap="none" dirty="0" smtClean="0">
                <a:latin typeface="Times New Roman" panose="02020603050405020304" pitchFamily="18" charset="0"/>
                <a:cs typeface="Times New Roman" panose="02020603050405020304" pitchFamily="18" charset="0"/>
              </a:rPr>
              <a:t/>
            </a:r>
            <a:br>
              <a:rPr lang="ru-RU" b="1" cap="none"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sz="quarter" idx="13"/>
          </p:nvPr>
        </p:nvSpPr>
        <p:spPr>
          <a:xfrm>
            <a:off x="913774" y="627017"/>
            <a:ext cx="10363826" cy="5551714"/>
          </a:xfrm>
        </p:spPr>
        <p:txBody>
          <a:bodyPr>
            <a:normAutofit/>
          </a:bodyPr>
          <a:lstStyle/>
          <a:p>
            <a:pPr marL="0" indent="0" algn="ctr">
              <a:buNone/>
            </a:pPr>
            <a:r>
              <a:rPr lang="ru-RU" b="1" cap="none" dirty="0" smtClean="0">
                <a:latin typeface="Times New Roman" panose="02020603050405020304" pitchFamily="18" charset="0"/>
                <a:cs typeface="Times New Roman" panose="02020603050405020304" pitchFamily="18" charset="0"/>
              </a:rPr>
              <a:t>  </a:t>
            </a:r>
          </a:p>
          <a:p>
            <a:pPr marL="0" indent="0" algn="ctr">
              <a:buNone/>
            </a:pPr>
            <a:r>
              <a:rPr lang="ru-RU" sz="2800" b="1" cap="none" dirty="0" smtClean="0">
                <a:solidFill>
                  <a:srgbClr val="C00000"/>
                </a:solidFill>
                <a:latin typeface="Times New Roman" panose="02020603050405020304" pitchFamily="18" charset="0"/>
                <a:cs typeface="Times New Roman" panose="02020603050405020304" pitchFamily="18" charset="0"/>
              </a:rPr>
              <a:t>     </a:t>
            </a:r>
            <a:r>
              <a:rPr lang="ru-RU" sz="2800" b="1" cap="none" dirty="0">
                <a:solidFill>
                  <a:srgbClr val="002060"/>
                </a:solidFill>
                <a:latin typeface="Times New Roman" panose="02020603050405020304" pitchFamily="18" charset="0"/>
                <a:cs typeface="Times New Roman" panose="02020603050405020304" pitchFamily="18" charset="0"/>
              </a:rPr>
              <a:t>Граждане, имеющие стойкие ограничения жизнедеятельности и трудоспособности, нуждающиеся в социальной защите, по заключению врачебной </a:t>
            </a:r>
            <a:r>
              <a:rPr lang="ru-RU" sz="2800" b="1" cap="none" dirty="0" smtClean="0">
                <a:solidFill>
                  <a:srgbClr val="002060"/>
                </a:solidFill>
                <a:latin typeface="Times New Roman" panose="02020603050405020304" pitchFamily="18" charset="0"/>
                <a:cs typeface="Times New Roman" panose="02020603050405020304" pitchFamily="18" charset="0"/>
              </a:rPr>
              <a:t>комиссии медицинской организации </a:t>
            </a:r>
            <a:r>
              <a:rPr lang="ru-RU" sz="2800" b="1" cap="none" dirty="0">
                <a:solidFill>
                  <a:srgbClr val="002060"/>
                </a:solidFill>
                <a:latin typeface="Times New Roman" panose="02020603050405020304" pitchFamily="18" charset="0"/>
                <a:cs typeface="Times New Roman" panose="02020603050405020304" pitchFamily="18" charset="0"/>
              </a:rPr>
              <a:t>направляются </a:t>
            </a:r>
            <a:endParaRPr lang="ru-RU" sz="2800" b="1" cap="none" dirty="0" smtClean="0">
              <a:solidFill>
                <a:srgbClr val="002060"/>
              </a:solidFill>
              <a:latin typeface="Times New Roman" panose="02020603050405020304" pitchFamily="18" charset="0"/>
              <a:cs typeface="Times New Roman" panose="02020603050405020304" pitchFamily="18" charset="0"/>
            </a:endParaRPr>
          </a:p>
          <a:p>
            <a:pPr marL="0" indent="0" algn="ctr">
              <a:buNone/>
            </a:pPr>
            <a:r>
              <a:rPr lang="ru-RU" sz="2800" b="1" cap="none" dirty="0" smtClean="0">
                <a:solidFill>
                  <a:srgbClr val="002060"/>
                </a:solidFill>
                <a:latin typeface="Times New Roman" panose="02020603050405020304" pitchFamily="18" charset="0"/>
                <a:cs typeface="Times New Roman" panose="02020603050405020304" pitchFamily="18" charset="0"/>
              </a:rPr>
              <a:t>на </a:t>
            </a:r>
            <a:r>
              <a:rPr lang="ru-RU" sz="2800" b="1" cap="none" dirty="0" smtClean="0">
                <a:solidFill>
                  <a:srgbClr val="C00000"/>
                </a:solidFill>
                <a:latin typeface="Times New Roman" panose="02020603050405020304" pitchFamily="18" charset="0"/>
                <a:cs typeface="Times New Roman" panose="02020603050405020304" pitchFamily="18" charset="0"/>
              </a:rPr>
              <a:t>медико-социальную </a:t>
            </a:r>
            <a:r>
              <a:rPr lang="ru-RU" sz="2800" b="1" cap="none" dirty="0">
                <a:solidFill>
                  <a:srgbClr val="C00000"/>
                </a:solidFill>
                <a:latin typeface="Times New Roman" panose="02020603050405020304" pitchFamily="18" charset="0"/>
                <a:cs typeface="Times New Roman" panose="02020603050405020304" pitchFamily="18" charset="0"/>
              </a:rPr>
              <a:t>экспертизу (МСЭ).</a:t>
            </a:r>
          </a:p>
        </p:txBody>
      </p:sp>
    </p:spTree>
    <p:extLst>
      <p:ext uri="{BB962C8B-B14F-4D97-AF65-F5344CB8AC3E}">
        <p14:creationId xmlns:p14="http://schemas.microsoft.com/office/powerpoint/2010/main" val="40023710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217505"/>
          </a:xfrm>
        </p:spPr>
        <p:txBody>
          <a:bodyPr>
            <a:noAutofit/>
          </a:bodyPr>
          <a:lstStyle/>
          <a:p>
            <a:r>
              <a:rPr lang="ru-RU" sz="2800" b="1" dirty="0" smtClean="0">
                <a:solidFill>
                  <a:srgbClr val="C00000"/>
                </a:solidFill>
                <a:latin typeface="Times New Roman" pitchFamily="18" charset="0"/>
                <a:cs typeface="Times New Roman" pitchFamily="18" charset="0"/>
              </a:rPr>
              <a:t>Реабилитация инвалидов</a:t>
            </a: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sz="quarter" idx="13"/>
          </p:nvPr>
        </p:nvSpPr>
        <p:spPr>
          <a:xfrm>
            <a:off x="901074" y="1295400"/>
            <a:ext cx="10363826" cy="5040086"/>
          </a:xfrm>
        </p:spPr>
        <p:txBody>
          <a:bodyPr>
            <a:normAutofit fontScale="92500"/>
          </a:bodyPr>
          <a:lstStyle/>
          <a:p>
            <a:pPr>
              <a:buNone/>
            </a:pPr>
            <a:r>
              <a:rPr lang="ru-RU" dirty="0" smtClean="0"/>
              <a:t>    </a:t>
            </a:r>
            <a:endParaRPr lang="ru-RU" sz="2200" cap="none" dirty="0" smtClean="0">
              <a:latin typeface="Times New Roman" pitchFamily="18" charset="0"/>
              <a:cs typeface="Times New Roman" pitchFamily="18" charset="0"/>
            </a:endParaRPr>
          </a:p>
          <a:p>
            <a:pPr algn="just">
              <a:buNone/>
            </a:pPr>
            <a:r>
              <a:rPr lang="ru-RU" sz="2200" cap="none" dirty="0" smtClean="0">
                <a:latin typeface="Times New Roman" pitchFamily="18" charset="0"/>
                <a:cs typeface="Times New Roman" pitchFamily="18" charset="0"/>
              </a:rPr>
              <a:t> </a:t>
            </a:r>
            <a:r>
              <a:rPr lang="ru-RU" sz="2200" b="1" cap="none" dirty="0" smtClean="0">
                <a:solidFill>
                  <a:srgbClr val="002060"/>
                </a:solidFill>
                <a:latin typeface="Times New Roman" pitchFamily="18" charset="0"/>
                <a:cs typeface="Times New Roman" pitchFamily="18" charset="0"/>
              </a:rPr>
              <a:t>По классификации ВОЗ выделяют 3 основных вида реабилитации:</a:t>
            </a:r>
          </a:p>
          <a:p>
            <a:pPr marL="457200" indent="-457200" algn="just">
              <a:buFont typeface="+mj-lt"/>
              <a:buAutoNum type="arabicPeriod"/>
            </a:pPr>
            <a:r>
              <a:rPr lang="ru-RU" sz="2200" b="1" cap="none" dirty="0" smtClean="0">
                <a:solidFill>
                  <a:srgbClr val="C00000"/>
                </a:solidFill>
                <a:latin typeface="Times New Roman" pitchFamily="18" charset="0"/>
                <a:cs typeface="Times New Roman" pitchFamily="18" charset="0"/>
              </a:rPr>
              <a:t>Медицинская реабилитация </a:t>
            </a:r>
            <a:r>
              <a:rPr lang="ru-RU" sz="2200" b="1" cap="none" dirty="0" smtClean="0">
                <a:solidFill>
                  <a:srgbClr val="002060"/>
                </a:solidFill>
                <a:latin typeface="Times New Roman" pitchFamily="18" charset="0"/>
                <a:cs typeface="Times New Roman" pitchFamily="18" charset="0"/>
              </a:rPr>
              <a:t>– комплекс лечебных мер воздействия, направленных на восстановление нарушенных или утраченных функций и здоровья больных и инвалидов.</a:t>
            </a:r>
          </a:p>
          <a:p>
            <a:pPr marL="457200" indent="-457200" algn="just">
              <a:buFont typeface="+mj-lt"/>
              <a:buAutoNum type="arabicPeriod"/>
            </a:pPr>
            <a:r>
              <a:rPr lang="ru-RU" sz="2200" b="1" cap="none" dirty="0" smtClean="0">
                <a:solidFill>
                  <a:srgbClr val="C00000"/>
                </a:solidFill>
                <a:latin typeface="Times New Roman" pitchFamily="18" charset="0"/>
                <a:cs typeface="Times New Roman" pitchFamily="18" charset="0"/>
              </a:rPr>
              <a:t>Профессиональная реабилитация </a:t>
            </a:r>
            <a:r>
              <a:rPr lang="ru-RU" sz="2200" b="1" cap="none" dirty="0" smtClean="0">
                <a:solidFill>
                  <a:srgbClr val="002060"/>
                </a:solidFill>
                <a:latin typeface="Times New Roman" pitchFamily="18" charset="0"/>
                <a:cs typeface="Times New Roman" pitchFamily="18" charset="0"/>
              </a:rPr>
              <a:t>– система государственных и общественных мер, направленных на возвращение или включение инвалида в общественно-полезный труд в соответствии с состоянием его здоровья, трудоспособности, личными склонностями и желаниями. Система мер профессиональной реабилитации включает: профессиональное обучение, подготовку производства с использованием труда инвалидов, трудоустройство инвалидов, динамическое наблюдение и контроль рациональности трудоустройства.</a:t>
            </a:r>
          </a:p>
          <a:p>
            <a:endParaRPr lang="ru-RU" cap="none" dirty="0" smtClean="0"/>
          </a:p>
          <a:p>
            <a:pPr>
              <a:buNone/>
            </a:pPr>
            <a:endParaRPr lang="ru-RU" b="1" cap="none" dirty="0" smtClean="0"/>
          </a:p>
          <a:p>
            <a:endParaRPr lang="ru-RU" dirty="0"/>
          </a:p>
        </p:txBody>
      </p:sp>
      <p:pic>
        <p:nvPicPr>
          <p:cNvPr id="1026" name="Picture 2" descr="C:\Users\Роксана\Desktop\f61ccbb667fdfe262fad57f77e1bdeb2.jpg"/>
          <p:cNvPicPr>
            <a:picLocks noChangeAspect="1" noChangeArrowheads="1"/>
          </p:cNvPicPr>
          <p:nvPr/>
        </p:nvPicPr>
        <p:blipFill>
          <a:blip r:embed="rId2"/>
          <a:srcRect/>
          <a:stretch>
            <a:fillRect/>
          </a:stretch>
        </p:blipFill>
        <p:spPr bwMode="auto">
          <a:xfrm>
            <a:off x="0" y="0"/>
            <a:ext cx="2551701" cy="1698171"/>
          </a:xfrm>
          <a:prstGeom prst="rect">
            <a:avLst/>
          </a:prstGeom>
          <a:noFill/>
        </p:spPr>
      </p:pic>
    </p:spTree>
    <p:extLst>
      <p:ext uri="{BB962C8B-B14F-4D97-AF65-F5344CB8AC3E}">
        <p14:creationId xmlns:p14="http://schemas.microsoft.com/office/powerpoint/2010/main" val="10673365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913774" y="1175658"/>
            <a:ext cx="10363826" cy="4615542"/>
          </a:xfrm>
        </p:spPr>
        <p:txBody>
          <a:bodyPr>
            <a:normAutofit fontScale="92500"/>
          </a:bodyPr>
          <a:lstStyle/>
          <a:p>
            <a:pPr marL="457200" lvl="0" indent="-457200" algn="just" hangingPunct="0">
              <a:lnSpc>
                <a:spcPct val="150000"/>
              </a:lnSpc>
              <a:spcAft>
                <a:spcPts val="0"/>
              </a:spcAft>
              <a:buNone/>
              <a:tabLst>
                <a:tab pos="-630555" algn="l"/>
                <a:tab pos="180340" algn="l"/>
                <a:tab pos="228600" algn="l"/>
                <a:tab pos="685800" algn="l"/>
              </a:tabLst>
            </a:pPr>
            <a:r>
              <a:rPr lang="ru-RU" sz="2800" b="1" cap="none" dirty="0" smtClean="0">
                <a:latin typeface="Times New Roman"/>
                <a:ea typeface="Times New Roman"/>
              </a:rPr>
              <a:t>     </a:t>
            </a:r>
            <a:r>
              <a:rPr lang="en-US" sz="2800" b="1" cap="none" dirty="0" smtClean="0">
                <a:solidFill>
                  <a:srgbClr val="C00000"/>
                </a:solidFill>
                <a:latin typeface="Times New Roman"/>
                <a:ea typeface="Times New Roman"/>
              </a:rPr>
              <a:t>3</a:t>
            </a:r>
            <a:r>
              <a:rPr lang="ru-RU" sz="2800" b="1" cap="none" dirty="0" smtClean="0">
                <a:solidFill>
                  <a:srgbClr val="C00000"/>
                </a:solidFill>
                <a:latin typeface="Times New Roman"/>
                <a:ea typeface="Times New Roman"/>
              </a:rPr>
              <a:t>.  Социальная реабилитация </a:t>
            </a:r>
            <a:r>
              <a:rPr lang="ru-RU" sz="2800" b="1" cap="none" dirty="0" smtClean="0">
                <a:solidFill>
                  <a:srgbClr val="002060"/>
                </a:solidFill>
                <a:latin typeface="Times New Roman"/>
                <a:ea typeface="Times New Roman"/>
              </a:rPr>
              <a:t>– система социальных, психологических, педагогических, правовых и экономических мер, направленных на создание условий для преодоления инвалидами ограничений жизнедеятельности и социальной недостаточности путем восстановления социальных навыков и связей, достижения свободной и независимой жизнедеятельности вместе и наравне со здоровыми гражданами. </a:t>
            </a:r>
          </a:p>
          <a:p>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p:txBody>
          <a:bodyPr>
            <a:normAutofit/>
          </a:bodyPr>
          <a:lstStyle/>
          <a:p>
            <a:pPr algn="ctr">
              <a:buNone/>
            </a:pPr>
            <a:r>
              <a:rPr lang="ru-RU" sz="3200" b="1" dirty="0" smtClean="0">
                <a:latin typeface="Times New Roman" pitchFamily="18" charset="0"/>
                <a:cs typeface="Times New Roman" pitchFamily="18" charset="0"/>
              </a:rPr>
              <a:t>Спасибо за внимание</a:t>
            </a:r>
            <a:endParaRPr lang="ru-RU"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596328"/>
          </a:xfrm>
        </p:spPr>
        <p:txBody>
          <a:bodyPr>
            <a:normAutofit fontScale="90000"/>
          </a:bodyPr>
          <a:lstStyle/>
          <a:p>
            <a:r>
              <a:rPr lang="ru-RU" b="1" cap="none" dirty="0" smtClean="0">
                <a:latin typeface="Times New Roman" panose="02020603050405020304" pitchFamily="18" charset="0"/>
                <a:cs typeface="Times New Roman" panose="02020603050405020304" pitchFamily="18" charset="0"/>
              </a:rPr>
              <a:t/>
            </a:r>
            <a:br>
              <a:rPr lang="ru-RU" b="1" cap="none"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sz="quarter" idx="13"/>
          </p:nvPr>
        </p:nvSpPr>
        <p:spPr>
          <a:xfrm>
            <a:off x="913774" y="627017"/>
            <a:ext cx="10363826" cy="5551714"/>
          </a:xfrm>
        </p:spPr>
        <p:txBody>
          <a:bodyPr>
            <a:normAutofit fontScale="92500"/>
          </a:bodyPr>
          <a:lstStyle/>
          <a:p>
            <a:pPr marL="0" indent="0" algn="ctr">
              <a:buNone/>
            </a:pPr>
            <a:r>
              <a:rPr lang="ru-RU" b="1" cap="none" dirty="0" smtClean="0">
                <a:latin typeface="Times New Roman" panose="02020603050405020304" pitchFamily="18" charset="0"/>
                <a:cs typeface="Times New Roman" panose="02020603050405020304" pitchFamily="18" charset="0"/>
              </a:rPr>
              <a:t>  </a:t>
            </a:r>
          </a:p>
          <a:p>
            <a:pPr marL="0" indent="0" algn="just">
              <a:buNone/>
            </a:pPr>
            <a:r>
              <a:rPr lang="ru-RU" b="1" cap="none" dirty="0" smtClean="0">
                <a:latin typeface="Times New Roman" panose="02020603050405020304" pitchFamily="18" charset="0"/>
                <a:cs typeface="Times New Roman" panose="02020603050405020304" pitchFamily="18" charset="0"/>
              </a:rPr>
              <a:t>     </a:t>
            </a:r>
            <a:r>
              <a:rPr lang="ru-RU" sz="2400" b="1" cap="none" dirty="0" smtClean="0">
                <a:solidFill>
                  <a:srgbClr val="C00000"/>
                </a:solidFill>
                <a:latin typeface="Times New Roman" panose="02020603050405020304" pitchFamily="18" charset="0"/>
                <a:cs typeface="Times New Roman" panose="02020603050405020304" pitchFamily="18" charset="0"/>
              </a:rPr>
              <a:t>Медико-социальная экспертиза </a:t>
            </a:r>
            <a:r>
              <a:rPr lang="ru-RU" sz="2400" b="1" cap="none" dirty="0" smtClean="0">
                <a:solidFill>
                  <a:srgbClr val="002060"/>
                </a:solidFill>
                <a:latin typeface="Times New Roman" panose="02020603050405020304" pitchFamily="18" charset="0"/>
                <a:cs typeface="Times New Roman" panose="02020603050405020304" pitchFamily="18" charset="0"/>
              </a:rPr>
              <a:t>- определение в установленном порядке потребностей </a:t>
            </a:r>
            <a:r>
              <a:rPr lang="ru-RU" sz="2400" b="1" cap="none" dirty="0" err="1" smtClean="0">
                <a:solidFill>
                  <a:srgbClr val="002060"/>
                </a:solidFill>
                <a:latin typeface="Times New Roman" panose="02020603050405020304" pitchFamily="18" charset="0"/>
                <a:cs typeface="Times New Roman" panose="02020603050405020304" pitchFamily="18" charset="0"/>
              </a:rPr>
              <a:t>освидетельствуемого</a:t>
            </a:r>
            <a:r>
              <a:rPr lang="ru-RU" sz="2400" b="1" cap="none" dirty="0" smtClean="0">
                <a:solidFill>
                  <a:srgbClr val="002060"/>
                </a:solidFill>
                <a:latin typeface="Times New Roman" panose="02020603050405020304" pitchFamily="18" charset="0"/>
                <a:cs typeface="Times New Roman" panose="02020603050405020304" pitchFamily="18" charset="0"/>
              </a:rPr>
              <a:t> лица в мерах социальной защиты, включая реабилитацию, на основе оценки ограничений жизнедеятельности, вызванных стойким расстройством функций организма (Федеральный закон от 24.11.1995 № 181-ФЗ «О социальной защите инвалидов в Российской Федерации» (гл. 2)).</a:t>
            </a:r>
          </a:p>
          <a:p>
            <a:pPr marL="0" indent="0" algn="just">
              <a:buNone/>
            </a:pPr>
            <a:endParaRPr lang="ru-RU" sz="2400" b="1" cap="none"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400" b="1" cap="none" dirty="0" smtClean="0">
                <a:solidFill>
                  <a:srgbClr val="002060"/>
                </a:solidFill>
                <a:latin typeface="Times New Roman" panose="02020603050405020304" pitchFamily="18" charset="0"/>
                <a:cs typeface="Times New Roman" panose="02020603050405020304" pitchFamily="18" charset="0"/>
              </a:rPr>
              <a:t>       </a:t>
            </a:r>
            <a:r>
              <a:rPr lang="ru-RU" sz="2400" b="1" cap="none" dirty="0" smtClean="0">
                <a:solidFill>
                  <a:srgbClr val="C00000"/>
                </a:solidFill>
                <a:latin typeface="Times New Roman" panose="02020603050405020304" pitchFamily="18" charset="0"/>
                <a:cs typeface="Times New Roman" panose="02020603050405020304" pitchFamily="18" charset="0"/>
              </a:rPr>
              <a:t>Медико-социальная экспертиза </a:t>
            </a:r>
            <a:r>
              <a:rPr lang="ru-RU" sz="2400" b="1" cap="none" dirty="0" smtClean="0">
                <a:solidFill>
                  <a:srgbClr val="002060"/>
                </a:solidFill>
                <a:latin typeface="Times New Roman" panose="02020603050405020304" pitchFamily="18" charset="0"/>
                <a:cs typeface="Times New Roman" panose="02020603050405020304" pitchFamily="18" charset="0"/>
              </a:rPr>
              <a:t>-  один из видов медицинской экспертизы, которая устанавливает причину и группу инвалидности, степень утраты трудоспособности, определяет виды и объем реабилитации и </a:t>
            </a:r>
            <a:r>
              <a:rPr lang="ru-RU" sz="2400" b="1" cap="none" dirty="0" err="1" smtClean="0">
                <a:solidFill>
                  <a:srgbClr val="002060"/>
                </a:solidFill>
                <a:latin typeface="Times New Roman" panose="02020603050405020304" pitchFamily="18" charset="0"/>
                <a:cs typeface="Times New Roman" panose="02020603050405020304" pitchFamily="18" charset="0"/>
              </a:rPr>
              <a:t>абилитации</a:t>
            </a:r>
            <a:r>
              <a:rPr lang="ru-RU" sz="2400" b="1" cap="none" dirty="0" smtClean="0">
                <a:solidFill>
                  <a:srgbClr val="002060"/>
                </a:solidFill>
                <a:latin typeface="Times New Roman" panose="02020603050405020304" pitchFamily="18" charset="0"/>
                <a:cs typeface="Times New Roman" panose="02020603050405020304" pitchFamily="18" charset="0"/>
              </a:rPr>
              <a:t>, меры социальной защиты, дает рекомендации по трудовому устройству граждан.</a:t>
            </a:r>
          </a:p>
        </p:txBody>
      </p:sp>
    </p:spTree>
    <p:extLst>
      <p:ext uri="{BB962C8B-B14F-4D97-AF65-F5344CB8AC3E}">
        <p14:creationId xmlns:p14="http://schemas.microsoft.com/office/powerpoint/2010/main" val="99216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596328"/>
          </a:xfrm>
        </p:spPr>
        <p:txBody>
          <a:bodyPr>
            <a:normAutofit fontScale="90000"/>
          </a:bodyPr>
          <a:lstStyle/>
          <a:p>
            <a:r>
              <a:rPr lang="ru-RU" b="1" cap="none" dirty="0" smtClean="0">
                <a:latin typeface="Times New Roman" panose="02020603050405020304" pitchFamily="18" charset="0"/>
                <a:cs typeface="Times New Roman" panose="02020603050405020304" pitchFamily="18" charset="0"/>
              </a:rPr>
              <a:t/>
            </a:r>
            <a:br>
              <a:rPr lang="ru-RU" b="1" cap="none"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sz="quarter" idx="13"/>
          </p:nvPr>
        </p:nvSpPr>
        <p:spPr>
          <a:xfrm>
            <a:off x="913774" y="627017"/>
            <a:ext cx="10363826" cy="5551714"/>
          </a:xfrm>
        </p:spPr>
        <p:txBody>
          <a:bodyPr>
            <a:normAutofit fontScale="92500" lnSpcReduction="10000"/>
          </a:bodyPr>
          <a:lstStyle/>
          <a:p>
            <a:pPr marL="0" indent="0" algn="ctr">
              <a:buNone/>
            </a:pPr>
            <a:r>
              <a:rPr lang="ru-RU" b="1" cap="none" dirty="0" smtClean="0">
                <a:latin typeface="Times New Roman" panose="02020603050405020304" pitchFamily="18" charset="0"/>
                <a:cs typeface="Times New Roman" panose="02020603050405020304" pitchFamily="18" charset="0"/>
              </a:rPr>
              <a:t>  </a:t>
            </a:r>
          </a:p>
          <a:p>
            <a:pPr marL="0" indent="0" algn="just">
              <a:buNone/>
            </a:pPr>
            <a:r>
              <a:rPr lang="ru-RU" b="1" cap="none" dirty="0" smtClean="0">
                <a:latin typeface="Times New Roman" panose="02020603050405020304" pitchFamily="18" charset="0"/>
                <a:cs typeface="Times New Roman" panose="02020603050405020304" pitchFamily="18" charset="0"/>
              </a:rPr>
              <a:t>     </a:t>
            </a:r>
            <a:r>
              <a:rPr lang="ru-RU" sz="2400" b="1" cap="none" dirty="0">
                <a:solidFill>
                  <a:srgbClr val="C00000"/>
                </a:solidFill>
                <a:latin typeface="Times New Roman" panose="02020603050405020304" pitchFamily="18" charset="0"/>
                <a:cs typeface="Times New Roman" panose="02020603050405020304" pitchFamily="18" charset="0"/>
              </a:rPr>
              <a:t> </a:t>
            </a:r>
            <a:r>
              <a:rPr lang="ru-RU" sz="2400" b="1" cap="none" dirty="0">
                <a:solidFill>
                  <a:srgbClr val="002060"/>
                </a:solidFill>
                <a:latin typeface="Times New Roman" panose="02020603050405020304" pitchFamily="18" charset="0"/>
                <a:cs typeface="Times New Roman" panose="02020603050405020304" pitchFamily="18" charset="0"/>
              </a:rPr>
              <a:t>Направление на МСЭ оформляется в соответствии с </a:t>
            </a:r>
            <a:r>
              <a:rPr lang="ru-RU" sz="2400" b="1" cap="none" dirty="0">
                <a:solidFill>
                  <a:srgbClr val="C00000"/>
                </a:solidFill>
                <a:latin typeface="Times New Roman" panose="02020603050405020304" pitchFamily="18" charset="0"/>
                <a:cs typeface="Times New Roman" panose="02020603050405020304" pitchFamily="18" charset="0"/>
              </a:rPr>
              <a:t>формой № 088/у-06 «Направление на медико-социальную экспертизу организацией, оказывающей лечебно-профилактическую помощь»</a:t>
            </a:r>
            <a:r>
              <a:rPr lang="ru-RU" sz="2400" b="1" cap="none" dirty="0">
                <a:solidFill>
                  <a:srgbClr val="002060"/>
                </a:solidFill>
                <a:latin typeface="Times New Roman" panose="02020603050405020304" pitchFamily="18" charset="0"/>
                <a:cs typeface="Times New Roman" panose="02020603050405020304" pitchFamily="18" charset="0"/>
              </a:rPr>
              <a:t> при:</a:t>
            </a:r>
          </a:p>
          <a:p>
            <a:pPr algn="just">
              <a:buFontTx/>
              <a:buChar char="-"/>
            </a:pPr>
            <a:r>
              <a:rPr lang="ru-RU" sz="2400" b="1" cap="none" dirty="0" smtClean="0">
                <a:solidFill>
                  <a:srgbClr val="002060"/>
                </a:solidFill>
                <a:latin typeface="Times New Roman" panose="02020603050405020304" pitchFamily="18" charset="0"/>
                <a:cs typeface="Times New Roman" panose="02020603050405020304" pitchFamily="18" charset="0"/>
              </a:rPr>
              <a:t>очевидном </a:t>
            </a:r>
            <a:r>
              <a:rPr lang="ru-RU" sz="2400" b="1" cap="none" dirty="0">
                <a:solidFill>
                  <a:srgbClr val="002060"/>
                </a:solidFill>
                <a:latin typeface="Times New Roman" panose="02020603050405020304" pitchFamily="18" charset="0"/>
                <a:cs typeface="Times New Roman" panose="02020603050405020304" pitchFamily="18" charset="0"/>
              </a:rPr>
              <a:t>неблагоприятном клиническом и трудовом прогнозе вне зависимости от сроков временной нетрудоспособности, но не позднее 4 месяцев от даты её начала</a:t>
            </a:r>
            <a:r>
              <a:rPr lang="ru-RU" sz="2400" b="1" cap="none" dirty="0" smtClean="0">
                <a:solidFill>
                  <a:srgbClr val="002060"/>
                </a:solidFill>
                <a:latin typeface="Times New Roman" panose="02020603050405020304" pitchFamily="18" charset="0"/>
                <a:cs typeface="Times New Roman" panose="02020603050405020304" pitchFamily="18" charset="0"/>
              </a:rPr>
              <a:t>;</a:t>
            </a:r>
          </a:p>
          <a:p>
            <a:pPr marL="0" indent="0" algn="just">
              <a:buNone/>
            </a:pPr>
            <a:endParaRPr lang="ru-RU" sz="2400" b="1" cap="none" dirty="0" smtClean="0">
              <a:solidFill>
                <a:srgbClr val="002060"/>
              </a:solidFill>
              <a:latin typeface="Times New Roman" panose="02020603050405020304" pitchFamily="18" charset="0"/>
              <a:cs typeface="Times New Roman" panose="02020603050405020304" pitchFamily="18" charset="0"/>
            </a:endParaRPr>
          </a:p>
          <a:p>
            <a:pPr algn="just">
              <a:buFontTx/>
              <a:buChar char="-"/>
            </a:pPr>
            <a:r>
              <a:rPr lang="ru-RU" sz="2400" b="1" cap="none" dirty="0" smtClean="0">
                <a:solidFill>
                  <a:srgbClr val="002060"/>
                </a:solidFill>
                <a:latin typeface="Times New Roman" panose="02020603050405020304" pitchFamily="18" charset="0"/>
                <a:cs typeface="Times New Roman" panose="02020603050405020304" pitchFamily="18" charset="0"/>
              </a:rPr>
              <a:t>благоприятном </a:t>
            </a:r>
            <a:r>
              <a:rPr lang="ru-RU" sz="2400" b="1" cap="none" dirty="0">
                <a:solidFill>
                  <a:srgbClr val="002060"/>
                </a:solidFill>
                <a:latin typeface="Times New Roman" panose="02020603050405020304" pitchFamily="18" charset="0"/>
                <a:cs typeface="Times New Roman" panose="02020603050405020304" pitchFamily="18" charset="0"/>
              </a:rPr>
              <a:t>клиническом и трудовом прогнозе не позднее 10 месяцев с даты начала временной нетрудоспособности, а при состоянии после травм и реконструктивных операций, туберкулёза не позднее 12 месяцев с даты начала временной нетрудоспособности;</a:t>
            </a:r>
          </a:p>
          <a:p>
            <a:pPr marL="0" indent="0" algn="just">
              <a:buNone/>
            </a:pPr>
            <a:r>
              <a:rPr lang="ru-RU" sz="2400" b="1" cap="none" dirty="0" smtClean="0">
                <a:solidFill>
                  <a:srgbClr val="002060"/>
                </a:solidFill>
                <a:latin typeface="Times New Roman" panose="02020603050405020304" pitchFamily="18" charset="0"/>
                <a:cs typeface="Times New Roman" panose="02020603050405020304" pitchFamily="18" charset="0"/>
              </a:rPr>
              <a:t>.</a:t>
            </a:r>
          </a:p>
          <a:p>
            <a:pPr marL="0" indent="0" algn="just">
              <a:buNone/>
            </a:pPr>
            <a:endParaRPr lang="ru-RU" sz="2400" b="1" cap="none"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2227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596328"/>
          </a:xfrm>
        </p:spPr>
        <p:txBody>
          <a:bodyPr>
            <a:normAutofit fontScale="90000"/>
          </a:bodyPr>
          <a:lstStyle/>
          <a:p>
            <a:r>
              <a:rPr lang="ru-RU" b="1" cap="none" dirty="0" smtClean="0">
                <a:latin typeface="Times New Roman" panose="02020603050405020304" pitchFamily="18" charset="0"/>
                <a:cs typeface="Times New Roman" panose="02020603050405020304" pitchFamily="18" charset="0"/>
              </a:rPr>
              <a:t/>
            </a:r>
            <a:br>
              <a:rPr lang="ru-RU" b="1" cap="none"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sz="quarter" idx="13"/>
          </p:nvPr>
        </p:nvSpPr>
        <p:spPr>
          <a:xfrm>
            <a:off x="913774" y="627017"/>
            <a:ext cx="10363826" cy="5551714"/>
          </a:xfrm>
        </p:spPr>
        <p:txBody>
          <a:bodyPr>
            <a:normAutofit/>
          </a:bodyPr>
          <a:lstStyle/>
          <a:p>
            <a:pPr marL="0" indent="0" algn="ctr">
              <a:buNone/>
            </a:pPr>
            <a:r>
              <a:rPr lang="ru-RU" b="1" cap="none" dirty="0" smtClean="0">
                <a:latin typeface="Times New Roman" panose="02020603050405020304" pitchFamily="18" charset="0"/>
                <a:cs typeface="Times New Roman" panose="02020603050405020304" pitchFamily="18" charset="0"/>
              </a:rPr>
              <a:t>  </a:t>
            </a:r>
          </a:p>
          <a:p>
            <a:pPr marL="0" indent="0" algn="just">
              <a:buNone/>
            </a:pPr>
            <a:r>
              <a:rPr lang="ru-RU" b="1" cap="none" dirty="0" smtClean="0">
                <a:latin typeface="Times New Roman" panose="02020603050405020304" pitchFamily="18" charset="0"/>
                <a:cs typeface="Times New Roman" panose="02020603050405020304" pitchFamily="18" charset="0"/>
              </a:rPr>
              <a:t>     </a:t>
            </a:r>
            <a:r>
              <a:rPr lang="ru-RU" sz="2400" b="1" cap="none" dirty="0">
                <a:solidFill>
                  <a:srgbClr val="C00000"/>
                </a:solidFill>
                <a:latin typeface="Times New Roman" panose="02020603050405020304" pitchFamily="18" charset="0"/>
                <a:cs typeface="Times New Roman" panose="02020603050405020304" pitchFamily="18" charset="0"/>
              </a:rPr>
              <a:t> </a:t>
            </a:r>
            <a:r>
              <a:rPr lang="ru-RU" sz="2400" b="1" cap="none" dirty="0">
                <a:solidFill>
                  <a:srgbClr val="002060"/>
                </a:solidFill>
                <a:latin typeface="Times New Roman" panose="02020603050405020304" pitchFamily="18" charset="0"/>
                <a:cs typeface="Times New Roman" panose="02020603050405020304" pitchFamily="18" charset="0"/>
              </a:rPr>
              <a:t>Направление на МСЭ оформляется в соответствии с </a:t>
            </a:r>
            <a:r>
              <a:rPr lang="ru-RU" sz="2400" b="1" cap="none" dirty="0">
                <a:solidFill>
                  <a:srgbClr val="C00000"/>
                </a:solidFill>
                <a:latin typeface="Times New Roman" panose="02020603050405020304" pitchFamily="18" charset="0"/>
                <a:cs typeface="Times New Roman" panose="02020603050405020304" pitchFamily="18" charset="0"/>
              </a:rPr>
              <a:t>формой № 088/у-06 «Направление на медико-социальную экспертизу организацией, оказывающей лечебно-профилактическую помощь»</a:t>
            </a:r>
            <a:r>
              <a:rPr lang="ru-RU" sz="2400" b="1" cap="none" dirty="0">
                <a:solidFill>
                  <a:srgbClr val="002060"/>
                </a:solidFill>
                <a:latin typeface="Times New Roman" panose="02020603050405020304" pitchFamily="18" charset="0"/>
                <a:cs typeface="Times New Roman" panose="02020603050405020304" pitchFamily="18" charset="0"/>
              </a:rPr>
              <a:t> при:</a:t>
            </a:r>
          </a:p>
          <a:p>
            <a:pPr marL="0" indent="0" algn="just">
              <a:buNone/>
            </a:pPr>
            <a:endParaRPr lang="ru-RU" sz="2400" b="1" cap="none" dirty="0" smtClean="0">
              <a:solidFill>
                <a:srgbClr val="002060"/>
              </a:solidFill>
              <a:latin typeface="Times New Roman" panose="02020603050405020304" pitchFamily="18" charset="0"/>
              <a:cs typeface="Times New Roman" panose="02020603050405020304" pitchFamily="18" charset="0"/>
            </a:endParaRPr>
          </a:p>
          <a:p>
            <a:pPr marL="0" indent="0" algn="just">
              <a:buNone/>
            </a:pPr>
            <a:r>
              <a:rPr lang="ru-RU" sz="2400" b="1" cap="none" dirty="0" smtClean="0">
                <a:solidFill>
                  <a:srgbClr val="002060"/>
                </a:solidFill>
                <a:latin typeface="Times New Roman" panose="02020603050405020304" pitchFamily="18" charset="0"/>
                <a:cs typeface="Times New Roman" panose="02020603050405020304" pitchFamily="18" charset="0"/>
              </a:rPr>
              <a:t>- </a:t>
            </a:r>
            <a:r>
              <a:rPr lang="ru-RU" sz="2400" b="1" cap="none" dirty="0">
                <a:solidFill>
                  <a:srgbClr val="002060"/>
                </a:solidFill>
                <a:latin typeface="Times New Roman" panose="02020603050405020304" pitchFamily="18" charset="0"/>
                <a:cs typeface="Times New Roman" panose="02020603050405020304" pitchFamily="18" charset="0"/>
              </a:rPr>
              <a:t>необходимости изменения программы профессиональной реабилитации работающим инвалидам в случае ухудшения клинического и трудового прогноза независимо от группы инвалидности и сроков временной нетрудоспособности.</a:t>
            </a:r>
            <a:endParaRPr lang="ru-RU" sz="2400" b="1" cap="none"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157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596328"/>
          </a:xfrm>
        </p:spPr>
        <p:txBody>
          <a:bodyPr>
            <a:normAutofit fontScale="90000"/>
          </a:bodyPr>
          <a:lstStyle/>
          <a:p>
            <a:r>
              <a:rPr lang="ru-RU" b="1" cap="none" dirty="0" smtClean="0">
                <a:latin typeface="Times New Roman" panose="02020603050405020304" pitchFamily="18" charset="0"/>
                <a:cs typeface="Times New Roman" panose="02020603050405020304" pitchFamily="18" charset="0"/>
              </a:rPr>
              <a:t/>
            </a:r>
            <a:br>
              <a:rPr lang="ru-RU" b="1" cap="none"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sz="quarter" idx="13"/>
          </p:nvPr>
        </p:nvSpPr>
        <p:spPr>
          <a:xfrm>
            <a:off x="913774" y="627017"/>
            <a:ext cx="10363826" cy="5551714"/>
          </a:xfrm>
        </p:spPr>
        <p:txBody>
          <a:bodyPr>
            <a:normAutofit/>
          </a:bodyPr>
          <a:lstStyle/>
          <a:p>
            <a:pPr marL="0" indent="0" algn="ctr">
              <a:buNone/>
            </a:pPr>
            <a:r>
              <a:rPr lang="ru-RU" b="1" cap="none" dirty="0" smtClean="0">
                <a:latin typeface="Times New Roman" panose="02020603050405020304" pitchFamily="18" charset="0"/>
                <a:cs typeface="Times New Roman" panose="02020603050405020304" pitchFamily="18" charset="0"/>
              </a:rPr>
              <a:t>  </a:t>
            </a:r>
          </a:p>
          <a:p>
            <a:pPr marL="0" indent="0" algn="just">
              <a:buNone/>
            </a:pPr>
            <a:r>
              <a:rPr lang="ru-RU" b="1" cap="none" dirty="0" smtClean="0">
                <a:latin typeface="Times New Roman" panose="02020603050405020304" pitchFamily="18" charset="0"/>
                <a:cs typeface="Times New Roman" panose="02020603050405020304" pitchFamily="18" charset="0"/>
              </a:rPr>
              <a:t>     </a:t>
            </a:r>
            <a:r>
              <a:rPr lang="ru-RU" sz="2400" b="1" cap="none" dirty="0">
                <a:solidFill>
                  <a:srgbClr val="C00000"/>
                </a:solidFill>
                <a:latin typeface="Times New Roman" panose="02020603050405020304" pitchFamily="18" charset="0"/>
                <a:cs typeface="Times New Roman" panose="02020603050405020304" pitchFamily="18" charset="0"/>
              </a:rPr>
              <a:t> </a:t>
            </a:r>
            <a:r>
              <a:rPr lang="ru-RU" sz="2400" b="1" cap="none" dirty="0">
                <a:solidFill>
                  <a:srgbClr val="002060"/>
                </a:solidFill>
                <a:latin typeface="Times New Roman" panose="02020603050405020304" pitchFamily="18" charset="0"/>
                <a:cs typeface="Times New Roman" panose="02020603050405020304" pitchFamily="18" charset="0"/>
              </a:rPr>
              <a:t>При установлении инвалидности срок временной нетрудоспособности завершается датой, непосредственно предшествующей дню регистрации документов в учреждении МСЭ</a:t>
            </a:r>
            <a:r>
              <a:rPr lang="ru-RU" sz="2400" b="1" cap="none" dirty="0" smtClean="0">
                <a:solidFill>
                  <a:srgbClr val="002060"/>
                </a:solidFill>
                <a:latin typeface="Times New Roman" panose="02020603050405020304" pitchFamily="18" charset="0"/>
                <a:cs typeface="Times New Roman" panose="02020603050405020304" pitchFamily="18" charset="0"/>
              </a:rPr>
              <a:t>.</a:t>
            </a:r>
          </a:p>
          <a:p>
            <a:pPr marL="0" indent="0" algn="just">
              <a:buNone/>
            </a:pPr>
            <a:endParaRPr lang="ru-RU" sz="2400" b="1" cap="none" dirty="0">
              <a:solidFill>
                <a:srgbClr val="002060"/>
              </a:solidFill>
              <a:latin typeface="Times New Roman" panose="02020603050405020304" pitchFamily="18" charset="0"/>
              <a:cs typeface="Times New Roman" panose="02020603050405020304" pitchFamily="18" charset="0"/>
            </a:endParaRPr>
          </a:p>
          <a:p>
            <a:pPr marL="0" indent="444500" algn="just">
              <a:buNone/>
            </a:pPr>
            <a:r>
              <a:rPr lang="ru-RU" sz="2400" b="1" cap="none" dirty="0">
                <a:solidFill>
                  <a:srgbClr val="002060"/>
                </a:solidFill>
                <a:latin typeface="Times New Roman" panose="02020603050405020304" pitchFamily="18" charset="0"/>
                <a:cs typeface="Times New Roman" panose="02020603050405020304" pitchFamily="18" charset="0"/>
              </a:rPr>
              <a:t>Временно нетрудоспособным лицам, которым не установлена инвалидность, листок нетрудоспособности может быть продлён по решению врачебной комиссии до восстановления трудоспособности с периодичностью продления листка нетрудоспособности по решению врачебной комиссии не реже чем через 15 дней или до повторного направления на МСЭ.</a:t>
            </a:r>
          </a:p>
        </p:txBody>
      </p:sp>
    </p:spTree>
    <p:extLst>
      <p:ext uri="{BB962C8B-B14F-4D97-AF65-F5344CB8AC3E}">
        <p14:creationId xmlns:p14="http://schemas.microsoft.com/office/powerpoint/2010/main" val="582177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8"/>
            <a:ext cx="10364451" cy="596328"/>
          </a:xfrm>
        </p:spPr>
        <p:txBody>
          <a:bodyPr>
            <a:normAutofit fontScale="90000"/>
          </a:bodyPr>
          <a:lstStyle/>
          <a:p>
            <a:r>
              <a:rPr lang="ru-RU" b="1" cap="none" dirty="0" smtClean="0">
                <a:latin typeface="Times New Roman" panose="02020603050405020304" pitchFamily="18" charset="0"/>
                <a:cs typeface="Times New Roman" panose="02020603050405020304" pitchFamily="18" charset="0"/>
              </a:rPr>
              <a:t/>
            </a:r>
            <a:br>
              <a:rPr lang="ru-RU" b="1" cap="none" dirty="0" smtClean="0">
                <a:latin typeface="Times New Roman" panose="02020603050405020304" pitchFamily="18" charset="0"/>
                <a:cs typeface="Times New Roman" panose="02020603050405020304" pitchFamily="18" charset="0"/>
              </a:rPr>
            </a:br>
            <a:endParaRPr lang="ru-RU" dirty="0"/>
          </a:p>
        </p:txBody>
      </p:sp>
      <p:sp>
        <p:nvSpPr>
          <p:cNvPr id="3" name="Содержимое 2"/>
          <p:cNvSpPr>
            <a:spLocks noGrp="1"/>
          </p:cNvSpPr>
          <p:nvPr>
            <p:ph sz="quarter" idx="13"/>
          </p:nvPr>
        </p:nvSpPr>
        <p:spPr>
          <a:xfrm>
            <a:off x="913774" y="627017"/>
            <a:ext cx="10363826" cy="5551714"/>
          </a:xfrm>
        </p:spPr>
        <p:txBody>
          <a:bodyPr>
            <a:normAutofit/>
          </a:bodyPr>
          <a:lstStyle/>
          <a:p>
            <a:pPr marL="0" indent="0" algn="ctr">
              <a:buNone/>
            </a:pPr>
            <a:r>
              <a:rPr lang="ru-RU" b="1" cap="none" dirty="0" smtClean="0">
                <a:latin typeface="Times New Roman" panose="02020603050405020304" pitchFamily="18" charset="0"/>
                <a:cs typeface="Times New Roman" panose="02020603050405020304" pitchFamily="18" charset="0"/>
              </a:rPr>
              <a:t>  </a:t>
            </a:r>
          </a:p>
          <a:p>
            <a:pPr marL="0" indent="0" algn="just">
              <a:buNone/>
            </a:pPr>
            <a:r>
              <a:rPr lang="ru-RU" b="1" cap="none" dirty="0" smtClean="0">
                <a:latin typeface="Times New Roman" panose="02020603050405020304" pitchFamily="18" charset="0"/>
                <a:cs typeface="Times New Roman" panose="02020603050405020304" pitchFamily="18" charset="0"/>
              </a:rPr>
              <a:t>     </a:t>
            </a:r>
            <a:r>
              <a:rPr lang="ru-RU" sz="2400" b="1" cap="none" dirty="0">
                <a:solidFill>
                  <a:srgbClr val="C00000"/>
                </a:solidFill>
                <a:latin typeface="Times New Roman" panose="02020603050405020304" pitchFamily="18" charset="0"/>
                <a:cs typeface="Times New Roman" panose="02020603050405020304" pitchFamily="18" charset="0"/>
              </a:rPr>
              <a:t> </a:t>
            </a:r>
            <a:r>
              <a:rPr lang="ru-RU" sz="2400" b="1" cap="none" dirty="0">
                <a:solidFill>
                  <a:srgbClr val="002060"/>
                </a:solidFill>
                <a:latin typeface="Times New Roman" panose="02020603050405020304" pitchFamily="18" charset="0"/>
                <a:cs typeface="Times New Roman" panose="02020603050405020304" pitchFamily="18" charset="0"/>
              </a:rPr>
              <a:t>МСЭ осуществляется на основании  </a:t>
            </a:r>
            <a:r>
              <a:rPr lang="ru-RU" sz="2400" b="1" cap="none" dirty="0">
                <a:solidFill>
                  <a:srgbClr val="C00000"/>
                </a:solidFill>
                <a:latin typeface="Times New Roman" panose="02020603050405020304" pitchFamily="18" charset="0"/>
                <a:cs typeface="Times New Roman" panose="02020603050405020304" pitchFamily="18" charset="0"/>
              </a:rPr>
              <a:t>Постановления Правительства РФ от 20.06.2006 г. № 95  (в ред. 2020 г.) «О порядке и условиях признания лица инвалидом».</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2552700"/>
            <a:ext cx="8267699"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070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4" y="828564"/>
            <a:ext cx="10351752" cy="1065550"/>
          </a:xfrm>
        </p:spPr>
        <p:txBody>
          <a:bodyPr>
            <a:normAutofit fontScale="90000"/>
          </a:bodyPr>
          <a:lstStyle/>
          <a:p>
            <a:r>
              <a:rPr lang="ru-RU" sz="2700" b="1" dirty="0" smtClean="0">
                <a:solidFill>
                  <a:srgbClr val="002060"/>
                </a:solidFill>
                <a:latin typeface="Times New Roman" pitchFamily="18" charset="0"/>
                <a:cs typeface="Times New Roman" pitchFamily="18" charset="0"/>
              </a:rPr>
              <a:t>В </a:t>
            </a:r>
            <a:r>
              <a:rPr lang="ru-RU" sz="2700" b="1" cap="none" dirty="0" smtClean="0">
                <a:solidFill>
                  <a:srgbClr val="002060"/>
                </a:solidFill>
                <a:latin typeface="Times New Roman" pitchFamily="18" charset="0"/>
                <a:cs typeface="Times New Roman" pitchFamily="18" charset="0"/>
              </a:rPr>
              <a:t>настоящее время в Российской Федерации создана 3-уровневая система медико-социальной экспертизы.</a:t>
            </a:r>
            <a:r>
              <a:rPr lang="ru-RU" dirty="0" smtClean="0"/>
              <a:t/>
            </a:r>
            <a:br>
              <a:rPr lang="ru-RU" dirty="0" smtClean="0"/>
            </a:br>
            <a:endParaRPr lang="ru-RU" dirty="0"/>
          </a:p>
        </p:txBody>
      </p:sp>
      <p:sp>
        <p:nvSpPr>
          <p:cNvPr id="3" name="Текст 2"/>
          <p:cNvSpPr>
            <a:spLocks noGrp="1"/>
          </p:cNvSpPr>
          <p:nvPr>
            <p:ph type="body" idx="1"/>
          </p:nvPr>
        </p:nvSpPr>
        <p:spPr>
          <a:xfrm>
            <a:off x="1293224" y="1580607"/>
            <a:ext cx="9972302" cy="4349930"/>
          </a:xfrm>
        </p:spPr>
        <p:txBody>
          <a:bodyPr>
            <a:normAutofit lnSpcReduction="10000"/>
          </a:bodyPr>
          <a:lstStyle/>
          <a:p>
            <a:pPr marL="457200" indent="-457200" algn="just">
              <a:lnSpc>
                <a:spcPct val="150000"/>
              </a:lnSpc>
              <a:spcBef>
                <a:spcPts val="0"/>
              </a:spcBef>
            </a:pPr>
            <a:r>
              <a:rPr lang="ru-RU" sz="2400" b="1" cap="none" dirty="0" smtClean="0">
                <a:solidFill>
                  <a:srgbClr val="002060"/>
                </a:solidFill>
                <a:latin typeface="Times New Roman" pitchFamily="18" charset="0"/>
                <a:cs typeface="Times New Roman" pitchFamily="18" charset="0"/>
              </a:rPr>
              <a:t>Признание лица инвалидом осуществляется федеральными государственными учреждениями медико-социальной экспертизы: </a:t>
            </a:r>
          </a:p>
          <a:p>
            <a:pPr marL="457200" indent="-457200" algn="just">
              <a:lnSpc>
                <a:spcPct val="150000"/>
              </a:lnSpc>
              <a:spcBef>
                <a:spcPts val="0"/>
              </a:spcBef>
              <a:buFont typeface="Arial" pitchFamily="34" charset="0"/>
              <a:buChar char="•"/>
            </a:pPr>
            <a:r>
              <a:rPr lang="ru-RU" sz="2400" b="1" cap="none" dirty="0" smtClean="0">
                <a:solidFill>
                  <a:srgbClr val="C00000"/>
                </a:solidFill>
                <a:latin typeface="Times New Roman" pitchFamily="18" charset="0"/>
                <a:cs typeface="Times New Roman" pitchFamily="18" charset="0"/>
              </a:rPr>
              <a:t>Федеральным бюро</a:t>
            </a:r>
            <a:r>
              <a:rPr lang="ru-RU" sz="2400" b="1" cap="none" dirty="0" smtClean="0">
                <a:solidFill>
                  <a:srgbClr val="002060"/>
                </a:solidFill>
                <a:latin typeface="Times New Roman" pitchFamily="18" charset="0"/>
                <a:cs typeface="Times New Roman" pitchFamily="18" charset="0"/>
              </a:rPr>
              <a:t> медико-социальной экспертизы ,</a:t>
            </a:r>
          </a:p>
          <a:p>
            <a:pPr marL="457200" indent="-457200" algn="just">
              <a:lnSpc>
                <a:spcPct val="150000"/>
              </a:lnSpc>
              <a:spcBef>
                <a:spcPts val="0"/>
              </a:spcBef>
              <a:buFont typeface="Arial" pitchFamily="34" charset="0"/>
              <a:buChar char="•"/>
            </a:pPr>
            <a:r>
              <a:rPr lang="ru-RU" sz="2400" b="1" cap="none" dirty="0" smtClean="0">
                <a:solidFill>
                  <a:srgbClr val="C00000"/>
                </a:solidFill>
                <a:latin typeface="Times New Roman" pitchFamily="18" charset="0"/>
                <a:cs typeface="Times New Roman" pitchFamily="18" charset="0"/>
              </a:rPr>
              <a:t>Главными бюро</a:t>
            </a:r>
            <a:r>
              <a:rPr lang="ru-RU" sz="2400" b="1" cap="none" dirty="0" smtClean="0">
                <a:solidFill>
                  <a:srgbClr val="002060"/>
                </a:solidFill>
                <a:latin typeface="Times New Roman" pitchFamily="18" charset="0"/>
                <a:cs typeface="Times New Roman" pitchFamily="18" charset="0"/>
              </a:rPr>
              <a:t> медико-социальной экспертизы по соответствующему субъекту РФ, находящиеся в ведении Министерства труда и социальной защиты РФ,</a:t>
            </a:r>
          </a:p>
          <a:p>
            <a:pPr marL="457200" indent="-457200" algn="just">
              <a:lnSpc>
                <a:spcPct val="150000"/>
              </a:lnSpc>
              <a:spcBef>
                <a:spcPts val="0"/>
              </a:spcBef>
              <a:buFont typeface="Arial" pitchFamily="34" charset="0"/>
              <a:buChar char="•"/>
            </a:pPr>
            <a:r>
              <a:rPr lang="ru-RU" sz="2400" b="1" cap="none" dirty="0" smtClean="0">
                <a:solidFill>
                  <a:srgbClr val="C00000"/>
                </a:solidFill>
                <a:latin typeface="Times New Roman" pitchFamily="18" charset="0"/>
                <a:cs typeface="Times New Roman" pitchFamily="18" charset="0"/>
              </a:rPr>
              <a:t>Бюро медико-социальной экспертизы </a:t>
            </a:r>
            <a:r>
              <a:rPr lang="ru-RU" sz="2400" b="1" cap="none" dirty="0" smtClean="0">
                <a:solidFill>
                  <a:srgbClr val="002060"/>
                </a:solidFill>
                <a:latin typeface="Times New Roman" pitchFamily="18" charset="0"/>
                <a:cs typeface="Times New Roman" pitchFamily="18" charset="0"/>
              </a:rPr>
              <a:t>в городах и районах (</a:t>
            </a:r>
            <a:r>
              <a:rPr lang="ru-RU" sz="2400" b="1" cap="none" dirty="0" smtClean="0">
                <a:solidFill>
                  <a:srgbClr val="C00000"/>
                </a:solidFill>
                <a:latin typeface="Times New Roman" pitchFamily="18" charset="0"/>
                <a:cs typeface="Times New Roman" pitchFamily="18" charset="0"/>
              </a:rPr>
              <a:t>территориальными</a:t>
            </a:r>
            <a:r>
              <a:rPr lang="ru-RU" sz="2400" b="1" cap="none" dirty="0" smtClean="0">
                <a:solidFill>
                  <a:srgbClr val="002060"/>
                </a:solidFill>
                <a:latin typeface="Times New Roman" pitchFamily="18" charset="0"/>
                <a:cs typeface="Times New Roman" pitchFamily="18" charset="0"/>
              </a:rPr>
              <a:t>), являющимися филиалами главных бюро.</a:t>
            </a:r>
          </a:p>
          <a:p>
            <a:pPr algn="l"/>
            <a:endParaRPr lang="ru-RU" cap="non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1182</TotalTime>
  <Words>1807</Words>
  <Application>Microsoft Office PowerPoint</Application>
  <PresentationFormat>Произвольный</PresentationFormat>
  <Paragraphs>111</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Капля</vt:lpstr>
      <vt:lpstr>   Экспертиза стойкой утраты трудоспособности </vt:lpstr>
      <vt:lpstr> </vt:lpstr>
      <vt:lpstr> </vt:lpstr>
      <vt:lpstr> </vt:lpstr>
      <vt:lpstr> </vt:lpstr>
      <vt:lpstr> </vt:lpstr>
      <vt:lpstr> </vt:lpstr>
      <vt:lpstr> </vt:lpstr>
      <vt:lpstr>В настоящее время в Российской Федерации создана 3-уровневая система медико-социальной экспертизы.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Реабилитация инвалидов</vt:lpstr>
      <vt:lpstr>Реабилитация инвалидов</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Казанский государственный медицинский университет кафедра общественного здоровья и организации здравоохранения        Качество медицинской помощи</dc:title>
  <dc:creator>сергей</dc:creator>
  <cp:lastModifiedBy>Samsung</cp:lastModifiedBy>
  <cp:revision>150</cp:revision>
  <dcterms:created xsi:type="dcterms:W3CDTF">2014-12-01T17:08:45Z</dcterms:created>
  <dcterms:modified xsi:type="dcterms:W3CDTF">2021-05-13T14:36:19Z</dcterms:modified>
</cp:coreProperties>
</file>