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sldIdLst>
    <p:sldId id="256" r:id="rId2"/>
    <p:sldId id="268" r:id="rId3"/>
    <p:sldId id="290" r:id="rId4"/>
    <p:sldId id="289" r:id="rId5"/>
    <p:sldId id="284" r:id="rId6"/>
    <p:sldId id="270" r:id="rId7"/>
    <p:sldId id="287" r:id="rId8"/>
    <p:sldId id="288" r:id="rId9"/>
    <p:sldId id="291" r:id="rId10"/>
    <p:sldId id="296" r:id="rId11"/>
    <p:sldId id="292" r:id="rId12"/>
    <p:sldId id="293" r:id="rId13"/>
    <p:sldId id="294" r:id="rId14"/>
    <p:sldId id="295" r:id="rId15"/>
    <p:sldId id="297" r:id="rId16"/>
    <p:sldId id="298" r:id="rId17"/>
    <p:sldId id="299" r:id="rId18"/>
    <p:sldId id="300" r:id="rId19"/>
    <p:sldId id="302" r:id="rId20"/>
    <p:sldId id="303" r:id="rId21"/>
    <p:sldId id="304" r:id="rId22"/>
    <p:sldId id="308" r:id="rId23"/>
    <p:sldId id="532" r:id="rId24"/>
    <p:sldId id="590" r:id="rId25"/>
    <p:sldId id="306" r:id="rId26"/>
    <p:sldId id="279" r:id="rId27"/>
    <p:sldId id="307" r:id="rId28"/>
    <p:sldId id="271" r:id="rId29"/>
    <p:sldId id="263" r:id="rId30"/>
    <p:sldId id="272" r:id="rId31"/>
    <p:sldId id="275" r:id="rId32"/>
    <p:sldId id="273" r:id="rId33"/>
    <p:sldId id="274" r:id="rId34"/>
    <p:sldId id="267" r:id="rId35"/>
    <p:sldId id="276" r:id="rId36"/>
    <p:sldId id="277" r:id="rId37"/>
    <p:sldId id="282" r:id="rId38"/>
    <p:sldId id="283" r:id="rId39"/>
    <p:sldId id="614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21" autoAdjust="0"/>
    <p:restoredTop sz="94660"/>
  </p:normalViewPr>
  <p:slideViewPr>
    <p:cSldViewPr snapToGrid="0">
      <p:cViewPr varScale="1">
        <p:scale>
          <a:sx n="67" d="100"/>
          <a:sy n="67" d="100"/>
        </p:scale>
        <p:origin x="-107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4154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4405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170664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0386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382486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890713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7031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7126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790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5576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034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7293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67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9080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85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4587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1C939-48C5-4119-A7B2-7C0A644C6F73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93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  <p:sldLayoutId id="2147484040" r:id="rId12"/>
    <p:sldLayoutId id="2147484041" r:id="rId13"/>
    <p:sldLayoutId id="2147484042" r:id="rId14"/>
    <p:sldLayoutId id="2147484043" r:id="rId15"/>
    <p:sldLayoutId id="21474840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ed-pravo.ru/LetterMZ/1983/Instr/Instr-2.htm#066" TargetMode="External"/><Relationship Id="rId3" Type="http://schemas.openxmlformats.org/officeDocument/2006/relationships/hyperlink" Target="http://www.med-pravo.ru/LetterMZ/1983/Instr/Instr-1.htm#003" TargetMode="External"/><Relationship Id="rId7" Type="http://schemas.openxmlformats.org/officeDocument/2006/relationships/hyperlink" Target="http://www.med-pravo.ru/LetterMZ/1983/Instr/Instr-1.htm#008" TargetMode="External"/><Relationship Id="rId2" Type="http://schemas.openxmlformats.org/officeDocument/2006/relationships/hyperlink" Target="http://www.med-pravo.ru/LetterMZ/1983/Instr/Instr-1.htm#00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d-pravo.ru/LetterMZ/1983/Instr/Instr-1.htm#009" TargetMode="External"/><Relationship Id="rId5" Type="http://schemas.openxmlformats.org/officeDocument/2006/relationships/hyperlink" Target="http://www.med-pravo.ru/LetterMZ/1983/Instr/Instr-1.htm#005" TargetMode="External"/><Relationship Id="rId10" Type="http://schemas.openxmlformats.org/officeDocument/2006/relationships/hyperlink" Target="http://www.med-pravo.ru/LetterMZ/1983/Instr/Instr-2.htm#016" TargetMode="External"/><Relationship Id="rId4" Type="http://schemas.openxmlformats.org/officeDocument/2006/relationships/hyperlink" Target="http://www.med-pravo.ru/LetterMZ/1983/Instr/Instr-1.htm#004" TargetMode="External"/><Relationship Id="rId9" Type="http://schemas.openxmlformats.org/officeDocument/2006/relationships/hyperlink" Target="http://www.med-pravo.ru/LetterMZ/1983/Instr/Instr-2.htm#007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2">
                <a:lumMod val="20000"/>
                <a:lumOff val="8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AA1EBC7-3670-4300-A7F3-EAD85E5AF2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Организация стационарной медицинской помощи </a:t>
            </a:r>
          </a:p>
        </p:txBody>
      </p:sp>
    </p:spTree>
    <p:extLst>
      <p:ext uri="{BB962C8B-B14F-4D97-AF65-F5344CB8AC3E}">
        <p14:creationId xmlns:p14="http://schemas.microsoft.com/office/powerpoint/2010/main" xmlns="" val="1522713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FF165D-940E-48AA-9DE6-2D54D3E3A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E7FFEC1-1040-4F7D-94B8-BF0A4C749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8226" y="755374"/>
            <a:ext cx="10126386" cy="515584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altLang="ru-RU" sz="2800" dirty="0">
                <a:latin typeface="Times New Roman" panose="02020603050405020304" pitchFamily="18" charset="0"/>
              </a:rPr>
              <a:t>В приемное отделение больницы пациенты могут попасть разными путями:</a:t>
            </a:r>
          </a:p>
          <a:p>
            <a:pPr>
              <a:lnSpc>
                <a:spcPct val="90000"/>
              </a:lnSpc>
            </a:pPr>
            <a:r>
              <a:rPr lang="en-US" altLang="ru-RU" sz="2800" dirty="0">
                <a:latin typeface="Times New Roman" panose="02020603050405020304" pitchFamily="18" charset="0"/>
              </a:rPr>
              <a:t> </a:t>
            </a:r>
            <a:r>
              <a:rPr lang="ru-RU" altLang="ru-RU" sz="2800" dirty="0">
                <a:latin typeface="Times New Roman" panose="02020603050405020304" pitchFamily="18" charset="0"/>
              </a:rPr>
              <a:t>по направлению врачей из МО внебольничного типа (плановая госпитализация);</a:t>
            </a:r>
          </a:p>
          <a:p>
            <a:pPr>
              <a:lnSpc>
                <a:spcPct val="90000"/>
              </a:lnSpc>
            </a:pPr>
            <a:r>
              <a:rPr lang="en-US" altLang="ru-RU" sz="2800" dirty="0">
                <a:latin typeface="Times New Roman" panose="02020603050405020304" pitchFamily="18" charset="0"/>
              </a:rPr>
              <a:t> </a:t>
            </a:r>
            <a:r>
              <a:rPr lang="ru-RU" altLang="ru-RU" sz="2800" dirty="0">
                <a:latin typeface="Times New Roman" panose="02020603050405020304" pitchFamily="18" charset="0"/>
              </a:rPr>
              <a:t>в экстренном порядке (при направлении и доставке их по скорой помощи);</a:t>
            </a:r>
          </a:p>
          <a:p>
            <a:pPr>
              <a:lnSpc>
                <a:spcPct val="90000"/>
              </a:lnSpc>
            </a:pPr>
            <a:r>
              <a:rPr lang="en-US" altLang="ru-RU" sz="2800" dirty="0">
                <a:latin typeface="Times New Roman" panose="02020603050405020304" pitchFamily="18" charset="0"/>
              </a:rPr>
              <a:t> </a:t>
            </a:r>
            <a:r>
              <a:rPr lang="ru-RU" altLang="ru-RU" sz="2800" dirty="0">
                <a:latin typeface="Times New Roman" panose="02020603050405020304" pitchFamily="18" charset="0"/>
              </a:rPr>
              <a:t>путем перевода из другого стационара;</a:t>
            </a:r>
          </a:p>
          <a:p>
            <a:pPr>
              <a:lnSpc>
                <a:spcPct val="90000"/>
              </a:lnSpc>
            </a:pPr>
            <a:r>
              <a:rPr lang="en-US" altLang="ru-RU" sz="2800" dirty="0">
                <a:latin typeface="Times New Roman" panose="02020603050405020304" pitchFamily="18" charset="0"/>
              </a:rPr>
              <a:t> </a:t>
            </a:r>
            <a:r>
              <a:rPr lang="ru-RU" altLang="ru-RU" sz="2800" dirty="0">
                <a:latin typeface="Times New Roman" panose="02020603050405020304" pitchFamily="18" charset="0"/>
              </a:rPr>
              <a:t>самостоятельно   обратившись   в   приемное   отделение ("самотек").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4072608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06FFEC-9740-4533-8A78-568223ED7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B6A06A-5B69-42CE-AD39-5D0CD9B80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91" y="92765"/>
            <a:ext cx="10948021" cy="687787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ru-RU" altLang="ru-RU" sz="3000" dirty="0">
                <a:latin typeface="Times New Roman" panose="02020603050405020304" pitchFamily="18" charset="0"/>
              </a:rPr>
              <a:t>Возглавляет больницу главный врач. </a:t>
            </a:r>
          </a:p>
          <a:p>
            <a:pPr>
              <a:lnSpc>
                <a:spcPct val="80000"/>
              </a:lnSpc>
            </a:pPr>
            <a:r>
              <a:rPr lang="ru-RU" altLang="ru-RU" sz="3000" dirty="0">
                <a:latin typeface="Times New Roman" panose="02020603050405020304" pitchFamily="18" charset="0"/>
              </a:rPr>
              <a:t>Он отвечает за всю лечебно-профилактическую, административно-хозяйственную и финансовую деятельность. </a:t>
            </a:r>
          </a:p>
          <a:p>
            <a:pPr>
              <a:lnSpc>
                <a:spcPct val="80000"/>
              </a:lnSpc>
            </a:pPr>
            <a:r>
              <a:rPr lang="ru-RU" altLang="ru-RU" sz="3000" dirty="0">
                <a:latin typeface="Times New Roman" panose="02020603050405020304" pitchFamily="18" charset="0"/>
              </a:rPr>
              <a:t>Главный врач организует и контролирует правильность и своевременность обследования и лечения больных, уход за ними, </a:t>
            </a:r>
          </a:p>
          <a:p>
            <a:pPr>
              <a:lnSpc>
                <a:spcPct val="80000"/>
              </a:lnSpc>
            </a:pPr>
            <a:r>
              <a:rPr lang="ru-RU" altLang="ru-RU" sz="3000" dirty="0">
                <a:latin typeface="Times New Roman" panose="02020603050405020304" pitchFamily="18" charset="0"/>
              </a:rPr>
              <a:t>повышение квалификации медицинского персонала, </a:t>
            </a:r>
          </a:p>
          <a:p>
            <a:pPr>
              <a:lnSpc>
                <a:spcPct val="80000"/>
              </a:lnSpc>
            </a:pPr>
            <a:r>
              <a:rPr lang="ru-RU" altLang="ru-RU" sz="3000" dirty="0">
                <a:latin typeface="Times New Roman" panose="02020603050405020304" pitchFamily="18" charset="0"/>
              </a:rPr>
              <a:t>правильность ведения историй болезни, </a:t>
            </a:r>
          </a:p>
          <a:p>
            <a:pPr>
              <a:lnSpc>
                <a:spcPct val="80000"/>
              </a:lnSpc>
            </a:pPr>
            <a:r>
              <a:rPr lang="ru-RU" altLang="ru-RU" sz="3000" dirty="0">
                <a:latin typeface="Times New Roman" panose="02020603050405020304" pitchFamily="18" charset="0"/>
              </a:rPr>
              <a:t>обеспеченность больницы медицинским и хозяйственным оборудованием. </a:t>
            </a:r>
          </a:p>
          <a:p>
            <a:pPr>
              <a:lnSpc>
                <a:spcPct val="80000"/>
              </a:lnSpc>
            </a:pPr>
            <a:r>
              <a:rPr lang="ru-RU" altLang="ru-RU" sz="3000" dirty="0">
                <a:latin typeface="Times New Roman" panose="02020603050405020304" pitchFamily="18" charset="0"/>
              </a:rPr>
              <a:t>Он систематически анализирует показатели деятельности больницы, </a:t>
            </a:r>
          </a:p>
          <a:p>
            <a:pPr>
              <a:lnSpc>
                <a:spcPct val="80000"/>
              </a:lnSpc>
            </a:pPr>
            <a:r>
              <a:rPr lang="ru-RU" altLang="ru-RU" sz="3000" dirty="0">
                <a:latin typeface="Times New Roman" panose="02020603050405020304" pitchFamily="18" charset="0"/>
              </a:rPr>
              <a:t>финансово-экономическую деятельность стационара,</a:t>
            </a:r>
          </a:p>
          <a:p>
            <a:pPr>
              <a:lnSpc>
                <a:spcPct val="80000"/>
              </a:lnSpc>
            </a:pPr>
            <a:r>
              <a:rPr lang="ru-RU" altLang="ru-RU" sz="3000" dirty="0">
                <a:latin typeface="Times New Roman" panose="02020603050405020304" pitchFamily="18" charset="0"/>
              </a:rPr>
              <a:t>контролирует правильность расходования материалов и медикаментов, </a:t>
            </a:r>
          </a:p>
          <a:p>
            <a:pPr>
              <a:lnSpc>
                <a:spcPct val="80000"/>
              </a:lnSpc>
            </a:pPr>
            <a:r>
              <a:rPr lang="ru-RU" altLang="ru-RU" sz="3000" dirty="0">
                <a:latin typeface="Times New Roman" panose="02020603050405020304" pitchFamily="18" charset="0"/>
              </a:rPr>
              <a:t>отвечает за санитарное состояние больницы, </a:t>
            </a:r>
          </a:p>
          <a:p>
            <a:pPr>
              <a:lnSpc>
                <a:spcPct val="80000"/>
              </a:lnSpc>
            </a:pPr>
            <a:r>
              <a:rPr lang="ru-RU" altLang="ru-RU" sz="3000" dirty="0">
                <a:latin typeface="Times New Roman" panose="02020603050405020304" pitchFamily="18" charset="0"/>
              </a:rPr>
              <a:t>за подбор и расстановку кадров и т. 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41120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73B9C26-71E7-4D1B-9231-BD08669C6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9D42545-D2B7-409E-816F-35CF39462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583" y="106017"/>
            <a:ext cx="11001029" cy="636104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ru-RU" sz="3600" dirty="0">
                <a:latin typeface="Times New Roman" panose="02020603050405020304" pitchFamily="18" charset="0"/>
              </a:rPr>
              <a:t> </a:t>
            </a:r>
            <a:r>
              <a:rPr lang="ru-RU" altLang="ru-RU" sz="3600" dirty="0">
                <a:latin typeface="Times New Roman" panose="02020603050405020304" pitchFamily="18" charset="0"/>
              </a:rPr>
              <a:t>Первым помощником главного врача является его заместитель по медицинской части (начмед). </a:t>
            </a:r>
          </a:p>
          <a:p>
            <a:pPr>
              <a:lnSpc>
                <a:spcPct val="80000"/>
              </a:lnSpc>
            </a:pPr>
            <a:r>
              <a:rPr lang="en-US" altLang="ru-RU" sz="3600" dirty="0">
                <a:latin typeface="Times New Roman" panose="02020603050405020304" pitchFamily="18" charset="0"/>
              </a:rPr>
              <a:t> </a:t>
            </a:r>
            <a:r>
              <a:rPr lang="ru-RU" altLang="ru-RU" sz="3600" dirty="0">
                <a:latin typeface="Times New Roman" panose="02020603050405020304" pitchFamily="18" charset="0"/>
              </a:rPr>
              <a:t>Он отвечает за постановку и качество всей медицинской </a:t>
            </a:r>
            <a:r>
              <a:rPr lang="en-US" altLang="ru-RU" sz="3600" dirty="0">
                <a:latin typeface="Times New Roman" panose="02020603050405020304" pitchFamily="18" charset="0"/>
              </a:rPr>
              <a:t> </a:t>
            </a:r>
            <a:r>
              <a:rPr lang="ru-RU" altLang="ru-RU" sz="3600" dirty="0">
                <a:latin typeface="Times New Roman" panose="02020603050405020304" pitchFamily="18" charset="0"/>
              </a:rPr>
              <a:t>деятельности больницы;</a:t>
            </a:r>
          </a:p>
          <a:p>
            <a:pPr>
              <a:lnSpc>
                <a:spcPct val="80000"/>
              </a:lnSpc>
            </a:pPr>
            <a:r>
              <a:rPr lang="en-US" altLang="ru-RU" sz="3600" dirty="0">
                <a:latin typeface="Times New Roman" panose="02020603050405020304" pitchFamily="18" charset="0"/>
              </a:rPr>
              <a:t> </a:t>
            </a:r>
            <a:r>
              <a:rPr lang="ru-RU" altLang="ru-RU" sz="3600" dirty="0">
                <a:latin typeface="Times New Roman" panose="02020603050405020304" pitchFamily="18" charset="0"/>
              </a:rPr>
              <a:t>непосредственно руководит лечебно-профилактической и санитарно-противоэпидемической работой больницы,</a:t>
            </a:r>
          </a:p>
          <a:p>
            <a:pPr>
              <a:lnSpc>
                <a:spcPct val="80000"/>
              </a:lnSpc>
            </a:pPr>
            <a:r>
              <a:rPr lang="ru-RU" altLang="ru-RU" sz="3600" dirty="0">
                <a:latin typeface="Times New Roman" panose="02020603050405020304" pitchFamily="18" charset="0"/>
              </a:rPr>
              <a:t> </a:t>
            </a:r>
            <a:r>
              <a:rPr lang="en-US" altLang="ru-RU" sz="3600" dirty="0">
                <a:latin typeface="Times New Roman" panose="02020603050405020304" pitchFamily="18" charset="0"/>
              </a:rPr>
              <a:t> </a:t>
            </a:r>
            <a:r>
              <a:rPr lang="ru-RU" altLang="ru-RU" sz="3600" dirty="0">
                <a:latin typeface="Times New Roman" panose="02020603050405020304" pitchFamily="18" charset="0"/>
              </a:rPr>
              <a:t>контролирует качество диагностики, лечения и ухода за больными, </a:t>
            </a:r>
          </a:p>
          <a:p>
            <a:pPr>
              <a:lnSpc>
                <a:spcPct val="80000"/>
              </a:lnSpc>
            </a:pPr>
            <a:r>
              <a:rPr lang="en-US" altLang="ru-RU" sz="3600" dirty="0">
                <a:latin typeface="Times New Roman" panose="02020603050405020304" pitchFamily="18" charset="0"/>
              </a:rPr>
              <a:t> </a:t>
            </a:r>
            <a:r>
              <a:rPr lang="ru-RU" altLang="ru-RU" sz="3600" dirty="0">
                <a:latin typeface="Times New Roman" panose="02020603050405020304" pitchFamily="18" charset="0"/>
              </a:rPr>
              <a:t>проверяет эффективность лечебно-профилактических мероприятий, </a:t>
            </a:r>
          </a:p>
          <a:p>
            <a:pPr>
              <a:lnSpc>
                <a:spcPct val="80000"/>
              </a:lnSpc>
            </a:pPr>
            <a:r>
              <a:rPr lang="en-US" altLang="ru-RU" sz="3600" dirty="0">
                <a:latin typeface="Times New Roman" panose="02020603050405020304" pitchFamily="18" charset="0"/>
              </a:rPr>
              <a:t> </a:t>
            </a:r>
            <a:r>
              <a:rPr lang="ru-RU" altLang="ru-RU" sz="3600" dirty="0">
                <a:latin typeface="Times New Roman" panose="02020603050405020304" pitchFamily="18" charset="0"/>
              </a:rPr>
              <a:t>анализирует каждый случай смерти, </a:t>
            </a:r>
          </a:p>
          <a:p>
            <a:pPr>
              <a:lnSpc>
                <a:spcPct val="80000"/>
              </a:lnSpc>
            </a:pPr>
            <a:r>
              <a:rPr lang="en-US" altLang="ru-RU" sz="3600" dirty="0">
                <a:latin typeface="Times New Roman" panose="02020603050405020304" pitchFamily="18" charset="0"/>
              </a:rPr>
              <a:t> </a:t>
            </a:r>
            <a:r>
              <a:rPr lang="ru-RU" altLang="ru-RU" sz="3600" dirty="0">
                <a:latin typeface="Times New Roman" panose="02020603050405020304" pitchFamily="18" charset="0"/>
              </a:rPr>
              <a:t>обеспечивает правильную организацию лечебного питания и лечебной физкультуры, </a:t>
            </a:r>
          </a:p>
          <a:p>
            <a:pPr>
              <a:lnSpc>
                <a:spcPct val="80000"/>
              </a:lnSpc>
            </a:pPr>
            <a:r>
              <a:rPr lang="en-US" altLang="ru-RU" sz="3600" dirty="0">
                <a:latin typeface="Times New Roman" panose="02020603050405020304" pitchFamily="18" charset="0"/>
              </a:rPr>
              <a:t> </a:t>
            </a:r>
            <a:r>
              <a:rPr lang="ru-RU" altLang="ru-RU" sz="3600" dirty="0">
                <a:latin typeface="Times New Roman" panose="02020603050405020304" pitchFamily="18" charset="0"/>
              </a:rPr>
              <a:t>организует консультативную помощь больным и т. д.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701388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EA4C6F3-F77D-4267-8CCC-389B46926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3A58848-00EC-4E20-A286-F919BBD09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624110"/>
            <a:ext cx="11635409" cy="623389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ru-RU" sz="3600" dirty="0">
                <a:latin typeface="Times New Roman" panose="02020603050405020304" pitchFamily="18" charset="0"/>
              </a:rPr>
              <a:t> </a:t>
            </a:r>
            <a:r>
              <a:rPr lang="ru-RU" altLang="ru-RU" sz="3600" dirty="0">
                <a:latin typeface="Times New Roman" panose="02020603050405020304" pitchFamily="18" charset="0"/>
              </a:rPr>
              <a:t>Если больница объединена с поликлиникой, вводится должность заместителя главного врача по поликлинике. </a:t>
            </a:r>
          </a:p>
          <a:p>
            <a:pPr>
              <a:lnSpc>
                <a:spcPct val="80000"/>
              </a:lnSpc>
            </a:pPr>
            <a:r>
              <a:rPr lang="en-US" altLang="ru-RU" sz="3600" dirty="0">
                <a:latin typeface="Times New Roman" panose="02020603050405020304" pitchFamily="18" charset="0"/>
              </a:rPr>
              <a:t> </a:t>
            </a:r>
            <a:r>
              <a:rPr lang="ru-RU" altLang="ru-RU" sz="3600" dirty="0">
                <a:latin typeface="Times New Roman" panose="02020603050405020304" pitchFamily="18" charset="0"/>
              </a:rPr>
              <a:t>В крупных больницах с большим количеством хирургических коек (не менее 300) выделяется должность заместителя главного врача по хирургии; </a:t>
            </a:r>
          </a:p>
          <a:p>
            <a:pPr>
              <a:lnSpc>
                <a:spcPct val="80000"/>
              </a:lnSpc>
            </a:pPr>
            <a:r>
              <a:rPr lang="en-US" altLang="ru-RU" sz="3600" dirty="0">
                <a:latin typeface="Times New Roman" panose="02020603050405020304" pitchFamily="18" charset="0"/>
              </a:rPr>
              <a:t> </a:t>
            </a:r>
            <a:r>
              <a:rPr lang="ru-RU" altLang="ru-RU" sz="3600" dirty="0">
                <a:latin typeface="Times New Roman" panose="02020603050405020304" pitchFamily="18" charset="0"/>
              </a:rPr>
              <a:t>в мощных стационарах (на 1000 коек и более) выделяют должность заместителя главного врача по терапии. </a:t>
            </a:r>
          </a:p>
          <a:p>
            <a:pPr>
              <a:lnSpc>
                <a:spcPct val="80000"/>
              </a:lnSpc>
            </a:pPr>
            <a:r>
              <a:rPr lang="en-US" altLang="ru-RU" sz="3600" dirty="0">
                <a:latin typeface="Times New Roman" panose="02020603050405020304" pitchFamily="18" charset="0"/>
              </a:rPr>
              <a:t> </a:t>
            </a:r>
            <a:r>
              <a:rPr lang="ru-RU" altLang="ru-RU" sz="3600" dirty="0">
                <a:latin typeface="Times New Roman" panose="02020603050405020304" pitchFamily="18" charset="0"/>
              </a:rPr>
              <a:t>Кроме того, могут выделяться должности заместителей главного врача по экономике, по гражданской обороне и по экспертизе. </a:t>
            </a:r>
          </a:p>
          <a:p>
            <a:pPr>
              <a:lnSpc>
                <a:spcPct val="80000"/>
              </a:lnSpc>
            </a:pPr>
            <a:r>
              <a:rPr lang="en-US" altLang="ru-RU" sz="3600" dirty="0">
                <a:latin typeface="Times New Roman" panose="02020603050405020304" pitchFamily="18" charset="0"/>
              </a:rPr>
              <a:t> </a:t>
            </a:r>
            <a:r>
              <a:rPr lang="ru-RU" altLang="ru-RU" sz="3600" dirty="0">
                <a:latin typeface="Times New Roman" panose="02020603050405020304" pitchFamily="18" charset="0"/>
              </a:rPr>
              <a:t>Административно-хозяйственной частью руководит соответствующий заместитель.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680956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03D425D-9FD7-43DB-AF80-4B3F3C6F9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7926844-E0D8-4C8D-8765-2A104C8C3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817" y="357809"/>
            <a:ext cx="11251096" cy="6308034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ru-RU" altLang="zh-CN" sz="4000" dirty="0">
                <a:latin typeface="Times New Roman" panose="02020603050405020304" pitchFamily="18" charset="0"/>
              </a:rPr>
              <a:t>Помимо администрации в управление больницей входят бухгалтерия, канцелярия, кабинет медицинской статистики, архив, библиотека и т. д. </a:t>
            </a:r>
          </a:p>
          <a:p>
            <a:pPr>
              <a:lnSpc>
                <a:spcPct val="80000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ru-RU" altLang="zh-CN" sz="4000" dirty="0">
                <a:latin typeface="Times New Roman" panose="02020603050405020304" pitchFamily="18" charset="0"/>
              </a:rPr>
              <a:t>В настоящее время в больницах открыты страховые отделы, которые тоже входят в управление учреждением. </a:t>
            </a:r>
          </a:p>
          <a:p>
            <a:pPr>
              <a:lnSpc>
                <a:spcPct val="80000"/>
              </a:lnSpc>
            </a:pPr>
            <a:r>
              <a:rPr lang="ru-RU" altLang="zh-CN" sz="4000" dirty="0">
                <a:latin typeface="Times New Roman" panose="02020603050405020304" pitchFamily="18" charset="0"/>
              </a:rPr>
              <a:t>Их задачи: </a:t>
            </a:r>
          </a:p>
          <a:p>
            <a:pPr>
              <a:lnSpc>
                <a:spcPct val="80000"/>
              </a:lnSpc>
            </a:pPr>
            <a:r>
              <a:rPr lang="ru-RU" altLang="zh-CN" sz="4000" dirty="0">
                <a:latin typeface="Times New Roman" panose="02020603050405020304" pitchFamily="18" charset="0"/>
              </a:rPr>
              <a:t>работа со страховыми медицинскими организациями, </a:t>
            </a:r>
          </a:p>
          <a:p>
            <a:pPr>
              <a:lnSpc>
                <a:spcPct val="80000"/>
              </a:lnSpc>
            </a:pPr>
            <a:r>
              <a:rPr lang="ru-RU" altLang="zh-CN" sz="4000" dirty="0">
                <a:latin typeface="Times New Roman" panose="02020603050405020304" pitchFamily="18" charset="0"/>
              </a:rPr>
              <a:t>анализ обоснованности, длительности госпитализации по линии ОМС, </a:t>
            </a:r>
          </a:p>
          <a:p>
            <a:pPr>
              <a:lnSpc>
                <a:spcPct val="80000"/>
              </a:lnSpc>
            </a:pPr>
            <a:r>
              <a:rPr lang="ru-RU" altLang="zh-CN" sz="4000" dirty="0">
                <a:latin typeface="Times New Roman" panose="02020603050405020304" pitchFamily="18" charset="0"/>
              </a:rPr>
              <a:t>работа с жалобами, </a:t>
            </a:r>
          </a:p>
          <a:p>
            <a:pPr>
              <a:lnSpc>
                <a:spcPct val="80000"/>
              </a:lnSpc>
            </a:pPr>
            <a:r>
              <a:rPr lang="ru-RU" altLang="zh-CN" sz="4000" dirty="0">
                <a:latin typeface="Times New Roman" panose="02020603050405020304" pitchFamily="18" charset="0"/>
              </a:rPr>
              <a:t>анализ летальности и т. д. </a:t>
            </a:r>
            <a:endParaRPr lang="ru-RU" altLang="ru-RU" sz="4000" dirty="0">
              <a:latin typeface="Times New Roman" panose="02020603050405020304" pitchFamily="18" charset="0"/>
            </a:endParaRP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26037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9AA2867-5313-4F4C-9F16-609E542E5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E722113-CF53-4CAE-A4B2-869291EC6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45774" y="0"/>
            <a:ext cx="11650386" cy="5911222"/>
          </a:xfrm>
        </p:spPr>
        <p:txBody>
          <a:bodyPr>
            <a:normAutofit/>
          </a:bodyPr>
          <a:lstStyle/>
          <a:p>
            <a:r>
              <a:rPr lang="ru-RU" altLang="zh-CN" sz="4400" dirty="0">
                <a:latin typeface="Times New Roman" panose="02020603050405020304" pitchFamily="18" charset="0"/>
              </a:rPr>
              <a:t>Для более рационального использования коечного фонда больниц в крупных городах созданы центральные бюро госпитализации, в которые поступают сведения о свободных койках в стационарах больниц города. В таких случаях госпитализация проводится по их направлению.</a:t>
            </a:r>
            <a:endParaRPr lang="ru-RU" altLang="ru-RU" sz="4400" dirty="0">
              <a:latin typeface="Times New Roman" panose="02020603050405020304" pitchFamily="18" charset="0"/>
            </a:endParaRPr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670670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EE0EA85-793F-4190-AF2A-D0E2BBDA0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0BD6D06-5938-4A16-A054-FA00D9258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3426" y="728870"/>
            <a:ext cx="10431186" cy="518235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ru-RU" altLang="zh-CN" sz="2400" dirty="0">
                <a:latin typeface="Times New Roman" panose="02020603050405020304" pitchFamily="18" charset="0"/>
              </a:rPr>
              <a:t>В больницах мощностью 500 коек и более в штате учреждения выделяются специальные ставки врачей приемного покоя, в менее мощных больницах в приемном покое в соответствии с графиком в счет месячной нормы рабочего времени дежурят врачи отделений. </a:t>
            </a:r>
          </a:p>
          <a:p>
            <a:pPr>
              <a:lnSpc>
                <a:spcPct val="800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ru-RU" altLang="zh-CN" sz="2400" dirty="0">
                <a:latin typeface="Times New Roman" panose="02020603050405020304" pitchFamily="18" charset="0"/>
              </a:rPr>
              <a:t>В крупных многопрофильных больницах в приемном покое дежурит бригада врачей (хирург, терапевт, травматолог, рентгенолог). </a:t>
            </a:r>
          </a:p>
          <a:p>
            <a:pPr>
              <a:lnSpc>
                <a:spcPct val="800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ru-RU" altLang="zh-CN" sz="2400" dirty="0">
                <a:latin typeface="Times New Roman" panose="02020603050405020304" pitchFamily="18" charset="0"/>
              </a:rPr>
              <a:t>Кроме того, врачи приемного покоя имеют возможность вызвать врачей других специальностей, которые в это время дежурят у себя в отделении. </a:t>
            </a:r>
          </a:p>
          <a:p>
            <a:pPr>
              <a:lnSpc>
                <a:spcPct val="800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ru-RU" altLang="zh-CN" sz="2400" dirty="0">
                <a:latin typeface="Times New Roman" panose="02020603050405020304" pitchFamily="18" charset="0"/>
              </a:rPr>
              <a:t>Необходимо обеспечить приемному отделению возможность проводить срочные рентгенологические исследования, экспресс-анализы.</a:t>
            </a:r>
          </a:p>
          <a:p>
            <a:pPr>
              <a:lnSpc>
                <a:spcPct val="80000"/>
              </a:lnSpc>
            </a:pPr>
            <a:r>
              <a:rPr lang="en-US" altLang="ru-RU" sz="2400" dirty="0">
                <a:latin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</a:rPr>
              <a:t>Для оказания неотложной помощи в приемном отделении должен быть постоянный набор необходимых медикаментов и средств первой помощи. </a:t>
            </a:r>
          </a:p>
          <a:p>
            <a:pPr>
              <a:lnSpc>
                <a:spcPct val="80000"/>
              </a:lnSpc>
            </a:pPr>
            <a:r>
              <a:rPr lang="en-US" altLang="ru-RU" sz="2400" dirty="0">
                <a:latin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</a:rPr>
              <a:t>При приемном отделении организу</a:t>
            </a:r>
            <a:r>
              <a:rPr lang="ru-RU" altLang="zh-CN" sz="2400" dirty="0">
                <a:latin typeface="Times New Roman" panose="02020603050405020304" pitchFamily="18" charset="0"/>
              </a:rPr>
              <a:t>ются палаты  интенсивной терапии  и временной  изоляции больных. </a:t>
            </a:r>
            <a:endParaRPr lang="ru-RU" altLang="ru-RU" sz="2400" dirty="0">
              <a:latin typeface="Times New Roman" panose="02020603050405020304" pitchFamily="18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704967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CA33B28-1422-4421-82D7-DA3CF6DC3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C82BB88-DE55-483A-8BFE-97123C4DE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91" y="624110"/>
            <a:ext cx="10948021" cy="5287112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ru-RU" altLang="zh-CN" sz="3200" dirty="0">
                <a:latin typeface="Times New Roman" panose="02020603050405020304" pitchFamily="18" charset="0"/>
              </a:rPr>
              <a:t>Из приемного отделения больной поступает в лечебное (клиническое, медицинское) отделение. Отделения стационара обычно формируются по профилю патологии — хирургические, терапевтические, урологические и т. д. </a:t>
            </a:r>
          </a:p>
          <a:p>
            <a:pPr>
              <a:lnSpc>
                <a:spcPct val="80000"/>
              </a:lnSpc>
            </a:pP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ru-RU" altLang="zh-CN" sz="3200" dirty="0">
                <a:latin typeface="Times New Roman" panose="02020603050405020304" pitchFamily="18" charset="0"/>
              </a:rPr>
              <a:t>Оптимальной мощностью отделения крупной больницы принято считать 60—70 коек </a:t>
            </a:r>
          </a:p>
          <a:p>
            <a:pPr>
              <a:lnSpc>
                <a:spcPct val="80000"/>
              </a:lnSpc>
            </a:pPr>
            <a:r>
              <a:rPr lang="en-US" altLang="ru-RU" sz="3200" dirty="0">
                <a:latin typeface="Times New Roman" panose="02020603050405020304" pitchFamily="18" charset="0"/>
              </a:rPr>
              <a:t> </a:t>
            </a:r>
            <a:r>
              <a:rPr lang="ru-RU" altLang="ru-RU" sz="3200" dirty="0">
                <a:latin typeface="Times New Roman" panose="02020603050405020304" pitchFamily="18" charset="0"/>
              </a:rPr>
              <a:t>Оборудование палат и оснащение отделений зависят от их профиля и диктуются спецификой работы и необходимостью создания наиболее благоприятных условий для лечения больных и выполнения персоналом служебных обязанностей. </a:t>
            </a:r>
          </a:p>
          <a:p>
            <a:pPr>
              <a:lnSpc>
                <a:spcPct val="80000"/>
              </a:lnSpc>
            </a:pPr>
            <a:r>
              <a:rPr lang="en-US" altLang="ru-RU" sz="3200" dirty="0">
                <a:latin typeface="Times New Roman" panose="02020603050405020304" pitchFamily="18" charset="0"/>
              </a:rPr>
              <a:t> </a:t>
            </a:r>
            <a:r>
              <a:rPr lang="ru-RU" altLang="ru-RU" sz="3200" dirty="0">
                <a:latin typeface="Times New Roman" panose="02020603050405020304" pitchFamily="18" charset="0"/>
              </a:rPr>
              <a:t>Штаты отделений зависят от числа коек, типа и профиля учреждения.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777846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29A8251-CC40-4F7B-B029-DB7F69B91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88" y="503583"/>
            <a:ext cx="10643221" cy="591046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altLang="ru-RU" sz="2800" dirty="0">
                <a:latin typeface="Times New Roman" panose="02020603050405020304" pitchFamily="18" charset="0"/>
              </a:rPr>
              <a:t>Возглавляет работу лечебного отделения заведующий. </a:t>
            </a:r>
          </a:p>
          <a:p>
            <a:pPr>
              <a:lnSpc>
                <a:spcPct val="80000"/>
              </a:lnSpc>
            </a:pPr>
            <a:r>
              <a:rPr lang="ru-RU" altLang="ru-RU" sz="2800" dirty="0">
                <a:latin typeface="Times New Roman" panose="02020603050405020304" pitchFamily="18" charset="0"/>
              </a:rPr>
              <a:t>На должность заведующего отделением больницы назначается квалифицированный врач, имеющий опыт работы по соответствующей специальности. </a:t>
            </a:r>
          </a:p>
          <a:p>
            <a:pPr>
              <a:lnSpc>
                <a:spcPct val="80000"/>
              </a:lnSpc>
            </a:pPr>
            <a:r>
              <a:rPr lang="ru-RU" altLang="ru-RU" sz="2800" dirty="0">
                <a:latin typeface="Times New Roman" panose="02020603050405020304" pitchFamily="18" charset="0"/>
              </a:rPr>
              <a:t>Заведующий отделением осуществляет непосредственное руководство деятельностью медицинского персонала отделения и несет полную ответственность за качество и культуру медицинской помощи больным.</a:t>
            </a:r>
          </a:p>
          <a:p>
            <a:pPr>
              <a:lnSpc>
                <a:spcPct val="80000"/>
              </a:lnSpc>
            </a:pPr>
            <a:r>
              <a:rPr lang="ru-RU" altLang="ru-RU" sz="2800" dirty="0">
                <a:latin typeface="Times New Roman" panose="02020603050405020304" pitchFamily="18" charset="0"/>
              </a:rPr>
              <a:t>Ближайшим помощником заведующего отделением в его </a:t>
            </a:r>
            <a:r>
              <a:rPr lang="ru-RU" altLang="zh-CN" sz="2800" dirty="0">
                <a:latin typeface="Times New Roman" panose="02020603050405020304" pitchFamily="18" charset="0"/>
              </a:rPr>
              <a:t>работе и непосредственным организатором лечения в отделении является ординатор стационара, который непосредственно подчиняется заведующему отделением.</a:t>
            </a:r>
          </a:p>
          <a:p>
            <a:pPr>
              <a:lnSpc>
                <a:spcPct val="80000"/>
              </a:lnSpc>
            </a:pPr>
            <a:r>
              <a:rPr lang="ru-RU" altLang="zh-CN" sz="2800" dirty="0">
                <a:latin typeface="Times New Roman" panose="02020603050405020304" pitchFamily="18" charset="0"/>
              </a:rPr>
              <a:t>Врач-ординатор обычно курирует 25 больных, однако это число меняется в зависимости от профиля отделения и вида стационарного МО</a:t>
            </a:r>
            <a:endParaRPr lang="ru-RU" altLang="ru-RU" sz="2800" dirty="0">
              <a:latin typeface="Times New Roman" panose="02020603050405020304" pitchFamily="18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6221891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>
            <a:extLst>
              <a:ext uri="{FF2B5EF4-FFF2-40B4-BE49-F238E27FC236}">
                <a16:creationId xmlns:a16="http://schemas.microsoft.com/office/drawing/2014/main" xmlns="" id="{929A09D9-8616-4C10-9858-D8B65934EE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74825" y="692150"/>
            <a:ext cx="8713788" cy="54038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ru-RU" altLang="zh-CN" sz="2800">
                <a:latin typeface="Times New Roman" panose="02020603050405020304" pitchFamily="18" charset="0"/>
              </a:rPr>
              <a:t>Работа в отделении начинается с утренней конференции, так называемой пятиминутки, продолжительность которой в действительности не должна превышать 15—20 мин. </a:t>
            </a:r>
          </a:p>
          <a:p>
            <a:pPr>
              <a:lnSpc>
                <a:spcPct val="90000"/>
              </a:lnSpc>
            </a:pPr>
            <a:r>
              <a:rPr lang="en-US" altLang="zh-CN" sz="280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ru-RU" altLang="zh-CN" sz="2800">
                <a:latin typeface="Times New Roman" panose="02020603050405020304" pitchFamily="18" charset="0"/>
              </a:rPr>
              <a:t>Ежедневно ординатор отделения получает информацию от ночного дежурного медицинского персонала о состоянии больных и происшедших в их здоровье изменениях, о вновь поступивших больных, знакомится с результатами лабораторных, рентгенологических и других исследований, проводит обход больных в сопровождении медсестры </a:t>
            </a:r>
            <a:endParaRPr lang="ru-RU" altLang="ru-RU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C68BC2B-8498-4072-96D9-4B1730CF9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9986" y="478336"/>
            <a:ext cx="8911687" cy="1280890"/>
          </a:xfrm>
        </p:spPr>
        <p:txBody>
          <a:bodyPr/>
          <a:lstStyle/>
          <a:p>
            <a:pPr algn="ctr"/>
            <a:r>
              <a:rPr lang="ru-RU" b="1" dirty="0"/>
              <a:t>Больница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E42ABCE-82C2-4EF0-8A3A-017B248FF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2209" y="1497496"/>
            <a:ext cx="10232403" cy="44137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/>
              <a:t>Больницы – ключевой элемент любой системы здравоохранения на любом этапе ее развития и основные потребители ресурсов, расходуемых на оказание медицинской помощи населению. В больницах работают до половины всех врачей и три четверти медсестер.</a:t>
            </a:r>
          </a:p>
        </p:txBody>
      </p:sp>
    </p:spTree>
    <p:extLst>
      <p:ext uri="{BB962C8B-B14F-4D97-AF65-F5344CB8AC3E}">
        <p14:creationId xmlns:p14="http://schemas.microsoft.com/office/powerpoint/2010/main" xmlns="" val="886050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>
            <a:extLst>
              <a:ext uri="{FF2B5EF4-FFF2-40B4-BE49-F238E27FC236}">
                <a16:creationId xmlns:a16="http://schemas.microsoft.com/office/drawing/2014/main" xmlns="" id="{BA53258C-42B0-426E-BD08-C9275867F0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476250"/>
            <a:ext cx="8229600" cy="5619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ru-RU" altLang="zh-CN" sz="2400">
                <a:latin typeface="Times New Roman" panose="02020603050405020304" pitchFamily="18" charset="0"/>
              </a:rPr>
              <a:t>После обхода врач приступает к выполнению лечебных и диагностических манипуляций. </a:t>
            </a:r>
          </a:p>
          <a:p>
            <a:pPr>
              <a:lnSpc>
                <a:spcPct val="90000"/>
              </a:lnSpc>
            </a:pP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ru-RU" altLang="zh-CN" sz="2400">
                <a:latin typeface="Times New Roman" panose="02020603050405020304" pitchFamily="18" charset="0"/>
              </a:rPr>
              <a:t>В хирургических отделениях операции проводятся часто и до обхода больных, а в ряде случаев хирурги проводят обход своих больных, освободившись от работы в операционной. </a:t>
            </a:r>
          </a:p>
          <a:p>
            <a:pPr>
              <a:lnSpc>
                <a:spcPct val="90000"/>
              </a:lnSpc>
            </a:pP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ru-RU" altLang="zh-CN" sz="2400">
                <a:latin typeface="Times New Roman" panose="02020603050405020304" pitchFamily="18" charset="0"/>
              </a:rPr>
              <a:t>После этого врачи заполняют карты стационарного больного — важнейший медицинский документ.</a:t>
            </a:r>
          </a:p>
          <a:p>
            <a:pPr>
              <a:lnSpc>
                <a:spcPct val="90000"/>
              </a:lnSpc>
            </a:pP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ru-RU" altLang="zh-CN" sz="2400">
                <a:latin typeface="Times New Roman" panose="02020603050405020304" pitchFamily="18" charset="0"/>
              </a:rPr>
              <a:t>При выписке больных ординатор составляет эпикриз — краткое заключение о течении заболевания и состоянии пациента к моменту выписки. </a:t>
            </a:r>
          </a:p>
          <a:p>
            <a:pPr>
              <a:lnSpc>
                <a:spcPct val="90000"/>
              </a:lnSpc>
            </a:pP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ru-RU" altLang="zh-CN" sz="2400">
                <a:latin typeface="Times New Roman" panose="02020603050405020304" pitchFamily="18" charset="0"/>
              </a:rPr>
              <a:t>С картами стационарного больного выписанных, а также умерших ординатор знакомит заведующего отделением.  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xmlns="" id="{EB469D72-6166-43CA-91C6-DC7FC5D159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9289" y="188913"/>
            <a:ext cx="8218487" cy="908050"/>
          </a:xfrm>
        </p:spPr>
        <p:txBody>
          <a:bodyPr>
            <a:normAutofit fontScale="90000"/>
          </a:bodyPr>
          <a:lstStyle/>
          <a:p>
            <a:r>
              <a:rPr lang="ru-RU" altLang="zh-CN" sz="2800">
                <a:latin typeface="Times New Roman" panose="02020603050405020304" pitchFamily="18" charset="0"/>
              </a:rPr>
              <a:t>Можно выделить несколько главных функций карты стационарного больного:</a:t>
            </a:r>
            <a:r>
              <a:rPr lang="ru-RU" altLang="zh-CN" sz="4000">
                <a:latin typeface="Times New Roman" panose="02020603050405020304" pitchFamily="18" charset="0"/>
              </a:rPr>
              <a:t> </a:t>
            </a:r>
            <a:endParaRPr lang="ru-RU" altLang="ru-RU" sz="4000">
              <a:latin typeface="Times New Roman" panose="02020603050405020304" pitchFamily="18" charset="0"/>
            </a:endParaRP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xmlns="" id="{B8125523-BD4D-41B0-8542-543F6A5010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03389" y="1312864"/>
            <a:ext cx="8785225" cy="5140325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ru-RU" altLang="ru-RU" sz="2400">
                <a:latin typeface="Times New Roman" panose="02020603050405020304" pitchFamily="18" charset="0"/>
              </a:rPr>
              <a:t>карта имеет большое практическое значение — в ней сосредоточена основная лечебно-диагностическая информация о больном, в ней отражается динамика течения заболевания;</a:t>
            </a:r>
          </a:p>
          <a:p>
            <a:pPr marL="609600" indent="-609600">
              <a:lnSpc>
                <a:spcPct val="90000"/>
              </a:lnSpc>
            </a:pPr>
            <a:r>
              <a:rPr lang="ru-RU" altLang="ru-RU" sz="2400">
                <a:latin typeface="Times New Roman" panose="02020603050405020304" pitchFamily="18" charset="0"/>
              </a:rPr>
              <a:t>карта имеет педагогическое значение для обучения студентов, ординаторов, аспирантов, медсестер;</a:t>
            </a:r>
          </a:p>
          <a:p>
            <a:pPr marL="609600" indent="-609600">
              <a:lnSpc>
                <a:spcPct val="90000"/>
              </a:lnSpc>
            </a:pPr>
            <a:r>
              <a:rPr lang="ru-RU" altLang="ru-RU" sz="2400">
                <a:latin typeface="Times New Roman" panose="02020603050405020304" pitchFamily="18" charset="0"/>
              </a:rPr>
              <a:t>этот документ имеет и большое научное значение — многие научные клинико-статистические заключения основываются на данных карт стационарного больного;</a:t>
            </a:r>
          </a:p>
          <a:p>
            <a:pPr marL="609600" indent="-609600">
              <a:lnSpc>
                <a:spcPct val="90000"/>
              </a:lnSpc>
            </a:pPr>
            <a:r>
              <a:rPr lang="ru-RU" altLang="ru-RU" sz="2400">
                <a:latin typeface="Times New Roman" panose="02020603050405020304" pitchFamily="18" charset="0"/>
              </a:rPr>
              <a:t>юридическое значение карты заключается в том, что она в ряде случаев служит основным документом, являющимся главным свидетелем обвинения или защиты врача, медицинского персонала, когда возникает необходимость судебно-медицинского разбирательства;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F988FEB-2F4A-49D5-9A9B-E3172823C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E397006-4BA4-4B79-9838-F67F32718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652" y="530087"/>
            <a:ext cx="10576960" cy="617551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ru-RU" altLang="ru-RU" sz="3600" b="1" dirty="0">
                <a:solidFill>
                  <a:schemeClr val="accent1">
                    <a:lumMod val="75000"/>
                  </a:schemeClr>
                </a:solidFill>
              </a:rPr>
              <a:t>Медицинская документация</a:t>
            </a:r>
            <a:r>
              <a:rPr lang="ru-RU" altLang="ru-RU" sz="3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3600" dirty="0"/>
              <a:t>- набор документов, предназначенных для записи данных о состоянии здоровья населения и отдельных лиц, отражающих характер, объем и качество оказываемой медицинской помощи, для её организации и управления службами здравоохранения. </a:t>
            </a:r>
          </a:p>
          <a:p>
            <a:pPr>
              <a:lnSpc>
                <a:spcPct val="90000"/>
              </a:lnSpc>
              <a:buNone/>
            </a:pPr>
            <a:endParaRPr lang="ru-RU" altLang="ru-RU" sz="36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altLang="ru-RU" sz="3600" b="1" dirty="0">
                <a:solidFill>
                  <a:schemeClr val="accent1">
                    <a:lumMod val="75000"/>
                  </a:schemeClr>
                </a:solidFill>
              </a:rPr>
              <a:t>Медицинская документация</a:t>
            </a:r>
            <a:r>
              <a:rPr lang="ru-RU" altLang="ru-RU" sz="3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3600" dirty="0"/>
              <a:t>по своему характеру относится к документам сугубо служебного назначения и должна быть доступна только лицам, профессионально с ней связанным.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022411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9" name="Rectangle 3">
            <a:extLst>
              <a:ext uri="{FF2B5EF4-FFF2-40B4-BE49-F238E27FC236}">
                <a16:creationId xmlns:a16="http://schemas.microsoft.com/office/drawing/2014/main" xmlns="" id="{47114029-89C7-482F-85A5-15B899C554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47850" y="333376"/>
            <a:ext cx="8229600" cy="61309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2800" b="1" dirty="0">
                <a:solidFill>
                  <a:srgbClr val="FFCC00"/>
                </a:solidFill>
              </a:rPr>
              <a:t>Медицинская первичная документация, используемая в стационарах: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ru-RU" sz="2800" b="1" dirty="0">
              <a:solidFill>
                <a:srgbClr val="FFCC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/>
              <a:t>Журнал учета приема больных и отказов в госпитализации </a:t>
            </a:r>
            <a:r>
              <a:rPr lang="ru-RU" sz="2000" b="1" dirty="0">
                <a:hlinkClick r:id="rId2"/>
              </a:rPr>
              <a:t>ф. № 001/у</a:t>
            </a:r>
            <a:endParaRPr lang="ru-RU" sz="20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/>
              <a:t>Медицинская карта стационарного больного </a:t>
            </a:r>
            <a:r>
              <a:rPr lang="ru-RU" sz="2000" b="1" dirty="0">
                <a:hlinkClick r:id="rId3"/>
              </a:rPr>
              <a:t>ф. № 003/у</a:t>
            </a:r>
            <a:endParaRPr lang="ru-RU" sz="20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/>
              <a:t>Температурный лист </a:t>
            </a:r>
            <a:r>
              <a:rPr lang="ru-RU" sz="2000" b="1" dirty="0">
                <a:hlinkClick r:id="rId4"/>
              </a:rPr>
              <a:t>ф. № 004/у</a:t>
            </a:r>
            <a:endParaRPr lang="ru-RU" sz="20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/>
              <a:t>Лист регистрации переливания </a:t>
            </a:r>
            <a:r>
              <a:rPr lang="ru-RU" sz="2000" b="1" dirty="0" err="1"/>
              <a:t>трансфузионных</a:t>
            </a:r>
            <a:r>
              <a:rPr lang="ru-RU" sz="2000" b="1" dirty="0"/>
              <a:t> сред </a:t>
            </a:r>
            <a:r>
              <a:rPr lang="ru-RU" sz="2000" b="1" dirty="0">
                <a:hlinkClick r:id="rId5"/>
              </a:rPr>
              <a:t>ф. № 005/у</a:t>
            </a:r>
            <a:endParaRPr lang="ru-RU" sz="20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/>
              <a:t>Журнал регистрации переливания </a:t>
            </a:r>
            <a:r>
              <a:rPr lang="ru-RU" sz="2000" b="1" dirty="0" err="1"/>
              <a:t>трансфузионных</a:t>
            </a:r>
            <a:r>
              <a:rPr lang="ru-RU" sz="2000" b="1" dirty="0"/>
              <a:t> сред </a:t>
            </a:r>
            <a:r>
              <a:rPr lang="ru-RU" sz="2000" b="1" dirty="0">
                <a:hlinkClick r:id="rId6"/>
              </a:rPr>
              <a:t>ф. № 009/у</a:t>
            </a:r>
            <a:endParaRPr lang="ru-RU" sz="20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/>
              <a:t>Журнал записи оперативных вмешательств в стационаре </a:t>
            </a:r>
            <a:r>
              <a:rPr lang="ru-RU" sz="2000" b="1" dirty="0">
                <a:hlinkClick r:id="rId7"/>
              </a:rPr>
              <a:t>ф. № 008/у</a:t>
            </a:r>
            <a:endParaRPr lang="ru-RU" sz="3200" b="1" dirty="0">
              <a:solidFill>
                <a:srgbClr val="FFCC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ru-RU" sz="2000" b="1" dirty="0"/>
              <a:t>Журнал записи оперативных вмешательств в стационаре </a:t>
            </a:r>
            <a:r>
              <a:rPr lang="ru-RU" sz="2000" b="1" dirty="0">
                <a:hlinkClick r:id="rId7"/>
              </a:rPr>
              <a:t>ф. № 008/у</a:t>
            </a:r>
            <a:endParaRPr lang="ru-RU" sz="2000" b="1" dirty="0"/>
          </a:p>
          <a:p>
            <a:pPr>
              <a:lnSpc>
                <a:spcPct val="80000"/>
              </a:lnSpc>
              <a:defRPr/>
            </a:pPr>
            <a:r>
              <a:rPr lang="ru-RU" sz="2000" b="1" dirty="0"/>
              <a:t>Статистическая карта на выбывшего из стационара </a:t>
            </a:r>
            <a:r>
              <a:rPr lang="ru-RU" sz="2000" b="1" dirty="0">
                <a:hlinkClick r:id="rId8"/>
              </a:rPr>
              <a:t>ф. № 066/у</a:t>
            </a:r>
            <a:endParaRPr lang="ru-RU" sz="2000" b="1" dirty="0"/>
          </a:p>
          <a:p>
            <a:pPr>
              <a:lnSpc>
                <a:spcPct val="80000"/>
              </a:lnSpc>
              <a:defRPr/>
            </a:pPr>
            <a:r>
              <a:rPr lang="ru-RU" sz="2000" b="1" dirty="0"/>
              <a:t>Листок учета - движения больных и коечного фонда стационара </a:t>
            </a:r>
            <a:r>
              <a:rPr lang="ru-RU" sz="2000" b="1" dirty="0">
                <a:hlinkClick r:id="rId9"/>
              </a:rPr>
              <a:t>ф. № 007/у</a:t>
            </a:r>
            <a:endParaRPr lang="ru-RU" sz="2000" b="1" dirty="0"/>
          </a:p>
          <a:p>
            <a:pPr>
              <a:lnSpc>
                <a:spcPct val="80000"/>
              </a:lnSpc>
              <a:defRPr/>
            </a:pPr>
            <a:r>
              <a:rPr lang="ru-RU" sz="2000" b="1" dirty="0"/>
              <a:t>Сводная ведомость учета движения больных и коечного фонда по стационару, отделению, профилю коек </a:t>
            </a:r>
            <a:r>
              <a:rPr lang="ru-RU" sz="2000" b="1" dirty="0">
                <a:hlinkClick r:id="rId10"/>
              </a:rPr>
              <a:t>ф. № 016/у</a:t>
            </a:r>
            <a:endParaRPr lang="ru-RU" sz="2000" b="1" dirty="0"/>
          </a:p>
          <a:p>
            <a:pPr eaLnBrk="1" hangingPunct="1">
              <a:lnSpc>
                <a:spcPct val="80000"/>
              </a:lnSpc>
              <a:defRPr/>
            </a:pPr>
            <a:endParaRPr lang="ru-RU" sz="20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b="1" dirty="0">
                <a:solidFill>
                  <a:schemeClr val="folHlink"/>
                </a:solidFill>
              </a:rPr>
              <a:t>	ПРИКАЗ  МИНЗДРАВА СССР ОТ 4 ОКТЯБРЯ 1980 ГОДА №1030</a:t>
            </a:r>
            <a:r>
              <a:rPr lang="ru-RU" dirty="0">
                <a:solidFill>
                  <a:schemeClr val="folHlink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xmlns="" id="{C0824A7A-D4FB-4315-8D36-BE98AB067F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549275"/>
            <a:ext cx="8229600" cy="55816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sz="3600" b="1" dirty="0"/>
              <a:t>Основные требования, </a:t>
            </a:r>
            <a:r>
              <a:rPr lang="ru-RU" altLang="ru-RU" sz="3600" dirty="0"/>
              <a:t>предъявляемые к заполнению медицинской документации:</a:t>
            </a:r>
            <a:r>
              <a:rPr lang="ru-RU" altLang="ru-RU" dirty="0">
                <a:effectLst/>
              </a:rPr>
              <a:t> 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dirty="0">
              <a:solidFill>
                <a:schemeClr val="tx1"/>
              </a:solidFill>
              <a:effectLst/>
            </a:endParaRPr>
          </a:p>
          <a:p>
            <a:pPr lvl="1">
              <a:buClr>
                <a:srgbClr val="FFCC00"/>
              </a:buClr>
            </a:pPr>
            <a:r>
              <a:rPr lang="ru-RU" altLang="ru-RU" sz="3200" b="1" dirty="0">
                <a:solidFill>
                  <a:schemeClr val="tx1"/>
                </a:solidFill>
              </a:rPr>
              <a:t>медицинская грамотность, </a:t>
            </a:r>
          </a:p>
          <a:p>
            <a:pPr lvl="1">
              <a:buClr>
                <a:srgbClr val="FFCC00"/>
              </a:buClr>
            </a:pPr>
            <a:r>
              <a:rPr lang="ru-RU" altLang="ru-RU" sz="3200" b="1" dirty="0">
                <a:solidFill>
                  <a:schemeClr val="tx1"/>
                </a:solidFill>
              </a:rPr>
              <a:t>достоверность записей, </a:t>
            </a:r>
          </a:p>
          <a:p>
            <a:pPr lvl="1">
              <a:buClr>
                <a:srgbClr val="FFCC00"/>
              </a:buClr>
            </a:pPr>
            <a:r>
              <a:rPr lang="ru-RU" altLang="ru-RU" sz="3200" b="1" dirty="0">
                <a:solidFill>
                  <a:schemeClr val="tx1"/>
                </a:solidFill>
              </a:rPr>
              <a:t>полнота и сопоставимость записей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A38A51E-0C42-41CB-9A97-51607B5F6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0B4D610-1151-4AF5-BF17-A6DC1027C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43" y="624110"/>
            <a:ext cx="10934769" cy="52871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ru-RU" sz="3600">
                <a:latin typeface="Times New Roman" panose="02020603050405020304" pitchFamily="18" charset="0"/>
              </a:rPr>
              <a:t> </a:t>
            </a:r>
            <a:r>
              <a:rPr lang="ru-RU" altLang="ru-RU" sz="3600">
                <a:latin typeface="Times New Roman" panose="02020603050405020304" pitchFamily="18" charset="0"/>
              </a:rPr>
              <a:t>В больнице строго должны соблюдаться противоэпидемический и лечебно-охранительный режимы. </a:t>
            </a:r>
          </a:p>
          <a:p>
            <a:pPr>
              <a:lnSpc>
                <a:spcPct val="90000"/>
              </a:lnSpc>
            </a:pPr>
            <a:r>
              <a:rPr lang="en-US" altLang="ru-RU" sz="3600">
                <a:latin typeface="Times New Roman" panose="02020603050405020304" pitchFamily="18" charset="0"/>
              </a:rPr>
              <a:t> </a:t>
            </a:r>
            <a:r>
              <a:rPr lang="ru-RU" altLang="ru-RU" sz="3600">
                <a:latin typeface="Times New Roman" panose="02020603050405020304" pitchFamily="18" charset="0"/>
              </a:rPr>
              <a:t>Контроль за соблюдением противоэпидемического режима осуществляет территориальный центр Роспотребнадзора.</a:t>
            </a:r>
            <a:endParaRPr lang="ru-RU" altLang="zh-CN" sz="3600" i="1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CN" sz="3600" i="1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ru-RU" altLang="zh-CN" sz="3600" i="1">
                <a:latin typeface="Times New Roman" panose="02020603050405020304" pitchFamily="18" charset="0"/>
              </a:rPr>
              <a:t>Лечебно-охранительный режим </a:t>
            </a:r>
            <a:r>
              <a:rPr lang="ru-RU" altLang="zh-CN" sz="3600">
                <a:latin typeface="Times New Roman" panose="02020603050405020304" pitchFamily="18" charset="0"/>
              </a:rPr>
              <a:t>— это система мер, направленных на создание оптимальных условий пребывания в больнице. </a:t>
            </a:r>
            <a:endParaRPr lang="ru-RU" altLang="ru-RU" sz="3600">
              <a:latin typeface="Times New Roman" panose="02020603050405020304" pitchFamily="18" charset="0"/>
            </a:endParaRP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4839284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ADC5AA7-9946-4332-B5C8-967163E79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0716" y="491588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Организация </a:t>
            </a:r>
            <a:r>
              <a:rPr lang="ru-RU" b="1" dirty="0" err="1"/>
              <a:t>лечебноохранительного</a:t>
            </a:r>
            <a:r>
              <a:rPr lang="ru-RU" b="1" dirty="0"/>
              <a:t> режима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4B5F186-5008-4F7C-8F29-F4B0EE2E76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609" y="1219201"/>
            <a:ext cx="10893287" cy="5147212"/>
          </a:xfrm>
        </p:spPr>
        <p:txBody>
          <a:bodyPr>
            <a:normAutofit lnSpcReduction="10000"/>
          </a:bodyPr>
          <a:lstStyle/>
          <a:p>
            <a:r>
              <a:rPr lang="ru-RU" sz="2800" dirty="0"/>
              <a:t> Утренний подъем; </a:t>
            </a:r>
          </a:p>
          <a:p>
            <a:r>
              <a:rPr lang="ru-RU" sz="2800" dirty="0"/>
              <a:t> Выполнение утренних, дневных и вечерних назначений; </a:t>
            </a:r>
          </a:p>
          <a:p>
            <a:r>
              <a:rPr lang="ru-RU" sz="2800" dirty="0"/>
              <a:t> Утренняя конференция; </a:t>
            </a:r>
          </a:p>
          <a:p>
            <a:r>
              <a:rPr lang="ru-RU" sz="2800" dirty="0"/>
              <a:t> Утренний обход лечащего врача; </a:t>
            </a:r>
          </a:p>
          <a:p>
            <a:r>
              <a:rPr lang="ru-RU" sz="2800" dirty="0"/>
              <a:t> Утренний обход заведующего отделением; </a:t>
            </a:r>
          </a:p>
          <a:p>
            <a:r>
              <a:rPr lang="ru-RU" sz="2800" dirty="0"/>
              <a:t> Лечебно-диагностический процесс: утренний и дневной </a:t>
            </a:r>
          </a:p>
          <a:p>
            <a:r>
              <a:rPr lang="ru-RU" sz="2800" dirty="0"/>
              <a:t> Питание  Дневной и ночной сон; </a:t>
            </a:r>
          </a:p>
          <a:p>
            <a:r>
              <a:rPr lang="ru-RU" sz="2800" dirty="0"/>
              <a:t> Досуг; </a:t>
            </a:r>
          </a:p>
          <a:p>
            <a:r>
              <a:rPr lang="ru-RU" sz="2800" dirty="0"/>
              <a:t> Правила поведения медицинского персонала, больных и посетителей.</a:t>
            </a:r>
          </a:p>
        </p:txBody>
      </p:sp>
    </p:spTree>
    <p:extLst>
      <p:ext uri="{BB962C8B-B14F-4D97-AF65-F5344CB8AC3E}">
        <p14:creationId xmlns:p14="http://schemas.microsoft.com/office/powerpoint/2010/main" xmlns="" val="36271938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CADA940-F2B7-4484-8D5C-78704EE87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dirty="0">
                <a:latin typeface="Times New Roman" panose="02020603050405020304" pitchFamily="18" charset="0"/>
              </a:rPr>
              <a:t>Административно-хозяйственная часть. </a:t>
            </a:r>
            <a:br>
              <a:rPr lang="ru-RU" altLang="ru-RU" b="1" dirty="0">
                <a:latin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23EF4F6-7AC1-49D4-8465-A5B1FB3A6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3426" y="1325217"/>
            <a:ext cx="10431186" cy="4731779"/>
          </a:xfrm>
        </p:spPr>
        <p:txBody>
          <a:bodyPr>
            <a:normAutofit/>
          </a:bodyPr>
          <a:lstStyle/>
          <a:p>
            <a:r>
              <a:rPr lang="ru-RU" altLang="ru-RU" sz="3200" dirty="0">
                <a:latin typeface="Times New Roman" panose="02020603050405020304" pitchFamily="18" charset="0"/>
              </a:rPr>
              <a:t>В ее задачи входят поддержание в порядке здания, помещений, территории, водопровода, канализации, связи и т. д;, обеспечение учреждения автотранспортом, продуктами питания, топливом, бельем и другие хозяйственные проблемы. </a:t>
            </a:r>
          </a:p>
          <a:p>
            <a:r>
              <a:rPr lang="ru-RU" altLang="ru-RU" sz="3200" dirty="0">
                <a:latin typeface="Times New Roman" panose="02020603050405020304" pitchFamily="18" charset="0"/>
              </a:rPr>
              <a:t>В состав административно-хозяйственной части входят гараж, прачечная, кухня, котельная, складские помещения и другие подразделения.</a:t>
            </a:r>
            <a:endParaRPr lang="ru-RU" altLang="zh-CN" sz="3200" dirty="0"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075446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79E62A7-7994-4D99-95A0-E88971767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Показатели стационарной помощи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41AA975-EDBD-44DF-80FA-6D2FBC28A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88" y="1905000"/>
            <a:ext cx="10817224" cy="4006222"/>
          </a:xfrm>
        </p:spPr>
        <p:txBody>
          <a:bodyPr>
            <a:normAutofit/>
          </a:bodyPr>
          <a:lstStyle/>
          <a:p>
            <a:r>
              <a:rPr lang="ru-RU" sz="3200" dirty="0"/>
              <a:t>Обеспеченность населения стационарной помощью</a:t>
            </a:r>
          </a:p>
          <a:p>
            <a:r>
              <a:rPr lang="ru-RU" sz="3200" dirty="0"/>
              <a:t>Нагрузка медицинского персонала </a:t>
            </a:r>
          </a:p>
          <a:p>
            <a:r>
              <a:rPr lang="ru-RU" sz="3200" dirty="0"/>
              <a:t>Материально-техническая и медицинская оснащенность </a:t>
            </a:r>
          </a:p>
          <a:p>
            <a:r>
              <a:rPr lang="ru-RU" sz="3200" dirty="0"/>
              <a:t>Использование коечного фонда </a:t>
            </a:r>
          </a:p>
          <a:p>
            <a:r>
              <a:rPr lang="ru-RU" sz="3200" dirty="0"/>
              <a:t>Качество стационарной помощи и ее эффективность</a:t>
            </a:r>
          </a:p>
        </p:txBody>
      </p:sp>
    </p:spTree>
    <p:extLst>
      <p:ext uri="{BB962C8B-B14F-4D97-AF65-F5344CB8AC3E}">
        <p14:creationId xmlns:p14="http://schemas.microsoft.com/office/powerpoint/2010/main" xmlns="" val="14673287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73E8A1B-7CDD-41E8-9D16-E5B916DDA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06333"/>
            <a:ext cx="10285412" cy="1280890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Потребность населения в стационарной помощи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487C120-8972-411A-A960-070F8CC55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48" y="930488"/>
            <a:ext cx="11105321" cy="5270777"/>
          </a:xfrm>
        </p:spPr>
        <p:txBody>
          <a:bodyPr>
            <a:noAutofit/>
          </a:bodyPr>
          <a:lstStyle/>
          <a:p>
            <a:r>
              <a:rPr lang="ru-RU" sz="2000" dirty="0">
                <a:latin typeface="+mj-lt"/>
              </a:rPr>
              <a:t>Показатель объема стационарной помощи выражается в количестве койко-дней на 1000 населения. </a:t>
            </a:r>
          </a:p>
          <a:p>
            <a:r>
              <a:rPr lang="ru-RU" sz="2000" dirty="0">
                <a:latin typeface="+mj-lt"/>
              </a:rPr>
              <a:t>Потребность населения в стационарной помощи - необходимое количество среднегодовых коек на 1000 населения (К), определяются различными способами: </a:t>
            </a:r>
          </a:p>
          <a:p>
            <a:pPr marL="0" indent="0" algn="ctr">
              <a:buNone/>
            </a:pPr>
            <a:r>
              <a:rPr lang="ru-RU" sz="2800" b="1" dirty="0">
                <a:latin typeface="+mj-lt"/>
              </a:rPr>
              <a:t>1) К = (А х R x P) / (D x 100)</a:t>
            </a:r>
          </a:p>
          <a:p>
            <a:pPr marL="0" indent="0">
              <a:buNone/>
            </a:pPr>
            <a:r>
              <a:rPr lang="ru-RU" sz="2000" dirty="0">
                <a:latin typeface="+mj-lt"/>
              </a:rPr>
              <a:t> где А - уровень заболеваемости (на 1000 населения); R - процент отбора больных на госпитализацию; Р - средняя длительность пребывания больного на койке; D - среднегодовая занятость койки (число койко-дней). </a:t>
            </a:r>
          </a:p>
          <a:p>
            <a:pPr marL="0" indent="0" algn="ctr">
              <a:buNone/>
            </a:pPr>
            <a:r>
              <a:rPr lang="ru-RU" sz="3200" b="1" dirty="0">
                <a:latin typeface="+mj-lt"/>
              </a:rPr>
              <a:t>2) K = (Q x P) / (D x p) </a:t>
            </a:r>
          </a:p>
          <a:p>
            <a:pPr marL="0" indent="0">
              <a:buNone/>
            </a:pPr>
            <a:r>
              <a:rPr lang="ru-RU" sz="2000" dirty="0">
                <a:latin typeface="+mj-lt"/>
              </a:rPr>
              <a:t>где Q - общее число койко-дней, проведенных больными в стационаре в отчетном году; Р - численность населения в расчетном году; D - показатель среднего числа дней использования койки в расчетном году; p - численность населения в отчетном году. </a:t>
            </a:r>
          </a:p>
          <a:p>
            <a:pPr marL="0" indent="0" algn="ctr">
              <a:buNone/>
            </a:pPr>
            <a:r>
              <a:rPr lang="ru-RU" sz="4000" b="1" dirty="0">
                <a:latin typeface="+mj-lt"/>
              </a:rPr>
              <a:t>3) K = Y x P</a:t>
            </a:r>
          </a:p>
          <a:p>
            <a:pPr marL="0" indent="0">
              <a:buNone/>
            </a:pPr>
            <a:r>
              <a:rPr lang="ru-RU" sz="2000" dirty="0">
                <a:latin typeface="+mj-lt"/>
              </a:rPr>
              <a:t> где Y - уровень госпитализации (на 1000 населения); Р - средняя длительность пребывания больного на койке. </a:t>
            </a:r>
          </a:p>
        </p:txBody>
      </p:sp>
    </p:spTree>
    <p:extLst>
      <p:ext uri="{BB962C8B-B14F-4D97-AF65-F5344CB8AC3E}">
        <p14:creationId xmlns:p14="http://schemas.microsoft.com/office/powerpoint/2010/main" xmlns="" val="2030374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73F8C71-DB62-480C-AD7A-94779A58B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758" y="453887"/>
            <a:ext cx="10152890" cy="1573696"/>
          </a:xfrm>
        </p:spPr>
        <p:txBody>
          <a:bodyPr>
            <a:normAutofit fontScale="90000"/>
          </a:bodyPr>
          <a:lstStyle/>
          <a:p>
            <a:r>
              <a:rPr lang="ru-RU" altLang="zh-CN" b="1" dirty="0">
                <a:latin typeface="Times New Roman" panose="02020603050405020304" pitchFamily="18" charset="0"/>
              </a:rPr>
              <a:t>Можно выделить три основных организационно-функциональных блока больницы:</a:t>
            </a:r>
            <a:r>
              <a:rPr lang="ru-RU" altLang="zh-CN" dirty="0">
                <a:latin typeface="Times New Roman" panose="02020603050405020304" pitchFamily="18" charset="0"/>
              </a:rPr>
              <a:t/>
            </a:r>
            <a:br>
              <a:rPr lang="ru-RU" altLang="zh-CN" dirty="0">
                <a:latin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AFDCFB0-C99C-4584-8DEE-4D246078D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04" y="2027583"/>
            <a:ext cx="10868508" cy="3883639"/>
          </a:xfrm>
        </p:spPr>
        <p:txBody>
          <a:bodyPr/>
          <a:lstStyle/>
          <a:p>
            <a:r>
              <a:rPr lang="ru-RU" altLang="zh-CN" sz="4800" dirty="0">
                <a:latin typeface="Times New Roman" panose="02020603050405020304" pitchFamily="18" charset="0"/>
              </a:rPr>
              <a:t>управление;</a:t>
            </a:r>
          </a:p>
          <a:p>
            <a:r>
              <a:rPr lang="ru-RU" altLang="zh-CN" sz="4800" dirty="0">
                <a:latin typeface="Times New Roman" panose="02020603050405020304" pitchFamily="18" charset="0"/>
              </a:rPr>
              <a:t>стационар;</a:t>
            </a:r>
          </a:p>
          <a:p>
            <a:r>
              <a:rPr lang="ru-RU" altLang="zh-CN" sz="4800" dirty="0">
                <a:latin typeface="Times New Roman" panose="02020603050405020304" pitchFamily="18" charset="0"/>
              </a:rPr>
              <a:t>административно-хозяйственная часть. </a:t>
            </a:r>
            <a:endParaRPr lang="ru-RU" altLang="ru-RU" sz="4800" dirty="0"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051188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2813886-75F4-43A7-ADEE-DCF956F7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0261" y="152400"/>
            <a:ext cx="9768577" cy="1280890"/>
          </a:xfrm>
        </p:spPr>
        <p:txBody>
          <a:bodyPr>
            <a:normAutofit/>
          </a:bodyPr>
          <a:lstStyle/>
          <a:p>
            <a:r>
              <a:rPr lang="ru-RU" b="1" dirty="0"/>
              <a:t>Показатели обеспеченности населения стационарной помощью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0E0A21E5-B4C1-450E-8D15-E473A9FBF98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34633" y="1433290"/>
                <a:ext cx="10722734" cy="4943061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ru-RU" sz="2600" dirty="0"/>
                  <a:t>1. Число коек на 10 000 населения</a:t>
                </a:r>
              </a:p>
              <a:p>
                <a:pPr marL="0" indent="0">
                  <a:buNone/>
                </a:pPr>
                <a:r>
                  <a:rPr lang="ru-RU" dirty="0"/>
                  <a:t> </a:t>
                </a:r>
                <a:endParaRPr lang="ru-RU" sz="2800" b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ru-RU" sz="2800" b="1" dirty="0"/>
                            <m:t>Число среднегодовых коек</m:t>
                          </m:r>
                          <m:r>
                            <m:rPr>
                              <m:nor/>
                            </m:rPr>
                            <a:rPr lang="ru-RU" sz="2800" b="1" i="0" dirty="0" smtClean="0"/>
                            <m:t> х </m:t>
                          </m:r>
                          <m:r>
                            <m:rPr>
                              <m:nor/>
                            </m:rPr>
                            <a:rPr lang="ru-RU" sz="2800" b="1" dirty="0"/>
                            <m:t>100</m:t>
                          </m:r>
                          <m:r>
                            <m:rPr>
                              <m:nor/>
                            </m:rPr>
                            <a:rPr lang="ru-RU" sz="2800" b="1" i="0" dirty="0" smtClean="0"/>
                            <m:t>0</m:t>
                          </m:r>
                          <m:r>
                            <m:rPr>
                              <m:nor/>
                            </m:rPr>
                            <a:rPr lang="ru-RU" sz="2800" b="1" dirty="0"/>
                            <m:t>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ru-RU" sz="2800" b="1" dirty="0"/>
                            <m:t>Среднегодовая численность населения</m:t>
                          </m:r>
                        </m:den>
                      </m:f>
                    </m:oMath>
                  </m:oMathPara>
                </a14:m>
                <a:endParaRPr lang="ru-RU" dirty="0"/>
              </a:p>
              <a:p>
                <a:endParaRPr lang="ru-RU" dirty="0"/>
              </a:p>
              <a:p>
                <a:r>
                  <a:rPr lang="ru-RU" sz="2600" dirty="0"/>
                  <a:t>2. Уровень госпитализации населения </a:t>
                </a:r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ru-RU" sz="2800" b="1" dirty="0"/>
                            <m:t>Число госпитализированных больных х 1000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ru-RU" sz="2800" b="1" dirty="0"/>
                            <m:t>Среднегодовая численность населения</m:t>
                          </m:r>
                        </m:den>
                      </m:f>
                    </m:oMath>
                  </m:oMathPara>
                </a14:m>
                <a:endParaRPr lang="ru-RU" b="1" dirty="0"/>
              </a:p>
              <a:p>
                <a:endParaRPr lang="ru-RU" sz="2600" dirty="0"/>
              </a:p>
              <a:p>
                <a:r>
                  <a:rPr lang="ru-RU" sz="2600" dirty="0"/>
                  <a:t>3. Потребление стационарной помощи</a:t>
                </a:r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ru-RU" sz="2800" b="1" dirty="0"/>
                            <m:t>Число койко − дней </m:t>
                          </m:r>
                          <m:r>
                            <m:rPr>
                              <m:nor/>
                            </m:rPr>
                            <a:rPr lang="ru-RU" sz="2800" b="1" i="0" dirty="0" smtClean="0"/>
                            <m:t>х</m:t>
                          </m:r>
                          <m:r>
                            <m:rPr>
                              <m:nor/>
                            </m:rPr>
                            <a:rPr lang="ru-RU" sz="2800" b="1" dirty="0"/>
                            <m:t> 10000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ru-RU" sz="2800" b="1" dirty="0"/>
                            <m:t>Среднегодовая численность  населения</m:t>
                          </m:r>
                        </m:den>
                      </m:f>
                    </m:oMath>
                  </m:oMathPara>
                </a14:m>
                <a:endParaRPr lang="ru-RU" b="1" dirty="0"/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E0A21E5-B4C1-450E-8D15-E473A9FBF9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4633" y="1433290"/>
                <a:ext cx="10722734" cy="4943061"/>
              </a:xfrm>
              <a:blipFill>
                <a:blip r:embed="rId2" cstate="print"/>
                <a:stretch>
                  <a:fillRect l="-569" t="-19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5786799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ADB265-B460-4707-8616-473FF5ABC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0905" y="624110"/>
            <a:ext cx="10563708" cy="1280890"/>
          </a:xfrm>
        </p:spPr>
        <p:txBody>
          <a:bodyPr>
            <a:normAutofit/>
          </a:bodyPr>
          <a:lstStyle/>
          <a:p>
            <a:r>
              <a:rPr lang="ru-RU" b="1" dirty="0"/>
              <a:t>Показатели качества и эффективности стационарной помощи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83A7D2B-9BEA-40C5-A3AD-D8D292151A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7388" y="1904999"/>
                <a:ext cx="10817224" cy="4707835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ru-RU" sz="2400" dirty="0"/>
                  <a:t>1. Общебольничный показатель летальности </a:t>
                </a:r>
              </a:p>
              <a:p>
                <a:pPr marL="0" indent="0">
                  <a:buNone/>
                </a:pPr>
                <a:endParaRPr lang="ru-RU" sz="2400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35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ru-RU" sz="3500" b="1" dirty="0"/>
                          <m:t>Число умерших в стационаре</m:t>
                        </m:r>
                      </m:num>
                      <m:den>
                        <m:r>
                          <m:rPr>
                            <m:nor/>
                          </m:rPr>
                          <a:rPr lang="ru-RU" sz="3500" b="1" dirty="0"/>
                          <m:t>Число пролеченных больных</m:t>
                        </m:r>
                      </m:den>
                    </m:f>
                  </m:oMath>
                </a14:m>
                <a:r>
                  <a:rPr lang="ru-RU" sz="3500" b="1" dirty="0"/>
                  <a:t> х 100% </a:t>
                </a:r>
              </a:p>
              <a:p>
                <a:pPr marL="0" indent="0">
                  <a:buNone/>
                </a:pPr>
                <a:endParaRPr lang="ru-RU" sz="2400" dirty="0"/>
              </a:p>
              <a:p>
                <a:r>
                  <a:rPr lang="ru-RU" sz="2400" dirty="0"/>
                  <a:t>2. Структура умерших больных </a:t>
                </a:r>
              </a:p>
              <a:p>
                <a:r>
                  <a:rPr lang="ru-RU" sz="2400" dirty="0"/>
                  <a:t>3. Удельный вес умерших в первые сутки (летальность в первые сутки) </a:t>
                </a:r>
              </a:p>
              <a:p>
                <a:pPr marL="0" indent="0" algn="ctr">
                  <a:buNone/>
                </a:pPr>
                <a:endParaRPr lang="ru-RU" sz="3200" b="1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ru-RU" sz="3200" b="1" dirty="0"/>
                          <m:t>Число умерших в первые сутки</m:t>
                        </m:r>
                      </m:num>
                      <m:den>
                        <m:r>
                          <m:rPr>
                            <m:nor/>
                          </m:rPr>
                          <a:rPr lang="ru-RU" sz="3200" b="1" dirty="0"/>
                          <m:t>Число умерших в больнице</m:t>
                        </m:r>
                      </m:den>
                    </m:f>
                  </m:oMath>
                </a14:m>
                <a:r>
                  <a:rPr lang="ru-RU" sz="3200" b="1" dirty="0"/>
                  <a:t> х 100%</a:t>
                </a:r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83A7D2B-9BEA-40C5-A3AD-D8D292151A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7388" y="1904999"/>
                <a:ext cx="10817224" cy="4707835"/>
              </a:xfrm>
              <a:blipFill>
                <a:blip r:embed="rId2" cstate="print"/>
                <a:stretch>
                  <a:fillRect l="-676" t="-15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7411125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AF11E3C-6FDD-4560-A536-5E79942CD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4487" y="324678"/>
            <a:ext cx="10060125" cy="1580322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Показатели нагрузки медицинского персонала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6181465-524F-4134-B4F8-0AD3575ADD1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27652" y="1802296"/>
                <a:ext cx="10681252" cy="4731026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ru-RU" sz="2400" dirty="0"/>
                  <a:t>1.Число коек на 1 должность врача (СМР) </a:t>
                </a:r>
              </a:p>
              <a:p>
                <a:pPr algn="ctr"/>
                <a:endParaRPr lang="ru-RU" b="1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ru-RU" sz="2800" b="1" dirty="0"/>
                            <m:t>Число среднегодовых коек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ru-RU" sz="2800" b="1" dirty="0"/>
                            <m:t>Число занятых должностей в стационаре</m:t>
                          </m:r>
                        </m:den>
                      </m:f>
                    </m:oMath>
                  </m:oMathPara>
                </a14:m>
                <a:endParaRPr lang="ru-RU" b="1" dirty="0"/>
              </a:p>
              <a:p>
                <a:endParaRPr lang="ru-RU" sz="2800" dirty="0"/>
              </a:p>
              <a:p>
                <a:r>
                  <a:rPr lang="ru-RU" sz="2400" dirty="0"/>
                  <a:t>2. Укомплектованность врачами (СМР)</a:t>
                </a:r>
              </a:p>
              <a:p>
                <a:endParaRPr lang="ru-RU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ru-RU" sz="2800" b="1" dirty="0"/>
                          <m:t>Число занятых должностей в стационаре</m:t>
                        </m:r>
                      </m:num>
                      <m:den>
                        <m:r>
                          <m:rPr>
                            <m:nor/>
                          </m:rPr>
                          <a:rPr lang="ru-RU" sz="2800" b="1" dirty="0"/>
                          <m:t>Число штатных должностей</m:t>
                        </m:r>
                      </m:den>
                    </m:f>
                  </m:oMath>
                </a14:m>
                <a:r>
                  <a:rPr lang="ru-RU" sz="2800" b="1" dirty="0"/>
                  <a:t>  х 100%</a:t>
                </a:r>
              </a:p>
              <a:p>
                <a:endParaRPr lang="ru-RU" sz="2400" dirty="0"/>
              </a:p>
              <a:p>
                <a:r>
                  <a:rPr lang="ru-RU" sz="2400" dirty="0"/>
                  <a:t>3. Индекс эффективности труда в стационаре и др. </a:t>
                </a: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26181465-524F-4134-B4F8-0AD3575ADD1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27652" y="1802296"/>
                <a:ext cx="10681252" cy="4731026"/>
              </a:xfrm>
              <a:blipFill>
                <a:blip r:embed="rId2" cstate="print"/>
                <a:stretch>
                  <a:fillRect l="-457" t="-1804" b="-23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5223096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1DA396A-BD27-40D8-93EA-FB1DD3E16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013" y="304800"/>
            <a:ext cx="10515600" cy="1600200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Показатели использования коечного фонда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0D311B7-F476-4261-B749-3277A2EC676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7387" y="1205948"/>
                <a:ext cx="10666413" cy="5483609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ru-RU" sz="2000" dirty="0"/>
                  <a:t>1. Среднее число дней работы койки в году (занятость койки в году) </a:t>
                </a:r>
              </a:p>
              <a:p>
                <a:pPr marL="0" indent="0">
                  <a:buNone/>
                </a:pPr>
                <a:endParaRPr lang="ru-RU" sz="2000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ru-RU" sz="3200" b="1" dirty="0"/>
                          <m:t>Число койко − дней</m:t>
                        </m:r>
                      </m:num>
                      <m:den>
                        <m:r>
                          <m:rPr>
                            <m:nor/>
                          </m:rPr>
                          <a:rPr lang="ru-RU" sz="3200" b="1" dirty="0"/>
                          <m:t>Число среднегодовых коек</m:t>
                        </m:r>
                      </m:den>
                    </m:f>
                  </m:oMath>
                </a14:m>
                <a:r>
                  <a:rPr lang="ru-RU" sz="3200" b="1" dirty="0"/>
                  <a:t> </a:t>
                </a:r>
              </a:p>
              <a:p>
                <a:pPr marL="0" indent="0">
                  <a:buNone/>
                </a:pPr>
                <a:endParaRPr lang="ru-RU" sz="2000" dirty="0"/>
              </a:p>
              <a:p>
                <a:r>
                  <a:rPr lang="ru-RU" sz="2000" dirty="0"/>
                  <a:t>2. Средняя длительность пребывания больного на койке </a:t>
                </a:r>
              </a:p>
              <a:p>
                <a:pPr marL="0" indent="0" algn="ctr">
                  <a:buNone/>
                </a:pPr>
                <a:endParaRPr lang="ru-RU" sz="3500" b="1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35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ru-RU" sz="3500" b="1" dirty="0"/>
                          <m:t>Число проведенных больными койко − дней</m:t>
                        </m:r>
                      </m:num>
                      <m:den>
                        <m:r>
                          <m:rPr>
                            <m:nor/>
                          </m:rPr>
                          <a:rPr lang="ru-RU" sz="3500" b="1" dirty="0"/>
                          <m:t>Число выбывших больных</m:t>
                        </m:r>
                      </m:den>
                    </m:f>
                  </m:oMath>
                </a14:m>
                <a:r>
                  <a:rPr lang="ru-RU" sz="3500" b="1" dirty="0"/>
                  <a:t> </a:t>
                </a:r>
              </a:p>
              <a:p>
                <a:endParaRPr lang="ru-RU" sz="2000" dirty="0"/>
              </a:p>
              <a:p>
                <a:r>
                  <a:rPr lang="ru-RU" sz="2000" dirty="0"/>
                  <a:t>3. Оборот койки </a:t>
                </a:r>
              </a:p>
              <a:p>
                <a:pPr marL="0" indent="0" algn="ctr">
                  <a:buNone/>
                </a:pPr>
                <a:endParaRPr lang="ru-RU" sz="3800" b="1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3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ru-RU" sz="3800" b="1" dirty="0"/>
                          <m:t>Число пролеченных больных</m:t>
                        </m:r>
                      </m:num>
                      <m:den>
                        <m:r>
                          <m:rPr>
                            <m:nor/>
                          </m:rPr>
                          <a:rPr lang="ru-RU" sz="3800" b="1" dirty="0"/>
                          <m:t>Среднегодовое число коек</m:t>
                        </m:r>
                      </m:den>
                    </m:f>
                  </m:oMath>
                </a14:m>
                <a:r>
                  <a:rPr lang="ru-RU" sz="3800" b="1" dirty="0"/>
                  <a:t> </a:t>
                </a:r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0D311B7-F476-4261-B749-3277A2EC676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7387" y="1205948"/>
                <a:ext cx="10666413" cy="5483609"/>
              </a:xfrm>
              <a:blipFill>
                <a:blip r:embed="rId2" cstate="print"/>
                <a:stretch>
                  <a:fillRect l="-286" t="-13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6830794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A6800C1-576B-4E94-BC55-4DCF71AE0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1723" y="463826"/>
            <a:ext cx="10152890" cy="144117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Причины неэффективности использования коечного фонда стационара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5FC642C-7C97-4D4F-864C-12D058C79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897" y="1905000"/>
            <a:ext cx="9965634" cy="4376529"/>
          </a:xfrm>
        </p:spPr>
        <p:txBody>
          <a:bodyPr>
            <a:normAutofit/>
          </a:bodyPr>
          <a:lstStyle/>
          <a:p>
            <a:r>
              <a:rPr lang="ru-RU" sz="2400" dirty="0"/>
              <a:t>Значительные сроки лечения больных, </a:t>
            </a:r>
          </a:p>
          <a:p>
            <a:r>
              <a:rPr lang="ru-RU" sz="2400" dirty="0"/>
              <a:t>Необоснованно долгое обследование, </a:t>
            </a:r>
          </a:p>
          <a:p>
            <a:r>
              <a:rPr lang="ru-RU" sz="2400" dirty="0"/>
              <a:t>Недостаточное поликлиническое обследование плановых больных, </a:t>
            </a:r>
          </a:p>
          <a:p>
            <a:r>
              <a:rPr lang="ru-RU" sz="2400" dirty="0"/>
              <a:t>Дублирование поликлинического обследования </a:t>
            </a:r>
          </a:p>
          <a:p>
            <a:r>
              <a:rPr lang="ru-RU" sz="2400" dirty="0"/>
              <a:t>Использование низких технологий </a:t>
            </a:r>
            <a:r>
              <a:rPr lang="ru-RU" sz="2400" dirty="0" err="1"/>
              <a:t>лечебнодиагностического</a:t>
            </a:r>
            <a:r>
              <a:rPr lang="ru-RU" sz="2400" dirty="0"/>
              <a:t> процесса, </a:t>
            </a:r>
          </a:p>
          <a:p>
            <a:r>
              <a:rPr lang="ru-RU" sz="2400" dirty="0"/>
              <a:t>Стандарты лечения больных не стимулируют оборот койки и у врачей нет заинтересованности в ранней выписке больного</a:t>
            </a:r>
          </a:p>
        </p:txBody>
      </p:sp>
    </p:spTree>
    <p:extLst>
      <p:ext uri="{BB962C8B-B14F-4D97-AF65-F5344CB8AC3E}">
        <p14:creationId xmlns:p14="http://schemas.microsoft.com/office/powerpoint/2010/main" xmlns="" val="1435039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A74DC72-9ED4-42CA-9618-4BF55006E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653" y="344557"/>
            <a:ext cx="10576960" cy="1560443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Показатели хирургической работы стационара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BC9DD43-188B-4DF3-8E34-563F203E5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887" y="1905000"/>
            <a:ext cx="10669725" cy="4006222"/>
          </a:xfrm>
        </p:spPr>
        <p:txBody>
          <a:bodyPr>
            <a:normAutofit fontScale="92500" lnSpcReduction="10000"/>
          </a:bodyPr>
          <a:lstStyle/>
          <a:p>
            <a:r>
              <a:rPr lang="ru-RU" sz="3600" dirty="0"/>
              <a:t> Послеоперационная летальность</a:t>
            </a:r>
          </a:p>
          <a:p>
            <a:r>
              <a:rPr lang="ru-RU" sz="3600" dirty="0"/>
              <a:t>  Частота послеоперационных осложнений</a:t>
            </a:r>
          </a:p>
          <a:p>
            <a:r>
              <a:rPr lang="ru-RU" sz="3600" dirty="0"/>
              <a:t>  Структура оперативных вмешательств</a:t>
            </a:r>
          </a:p>
          <a:p>
            <a:r>
              <a:rPr lang="ru-RU" sz="3600" dirty="0"/>
              <a:t>  Показатель хирургической активности</a:t>
            </a:r>
          </a:p>
          <a:p>
            <a:r>
              <a:rPr lang="ru-RU" sz="3600" dirty="0"/>
              <a:t>  Длительность пребывания оперированных в стационаре </a:t>
            </a:r>
          </a:p>
          <a:p>
            <a:r>
              <a:rPr lang="ru-RU" sz="3600" dirty="0"/>
              <a:t> Показатели экстренной хирургической помощи</a:t>
            </a:r>
          </a:p>
        </p:txBody>
      </p:sp>
    </p:spTree>
    <p:extLst>
      <p:ext uri="{BB962C8B-B14F-4D97-AF65-F5344CB8AC3E}">
        <p14:creationId xmlns:p14="http://schemas.microsoft.com/office/powerpoint/2010/main" xmlns="" val="30648180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2BB0DB7-B99A-40AA-9ADB-3426163E0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191" y="543339"/>
            <a:ext cx="10338421" cy="1361661"/>
          </a:xfrm>
        </p:spPr>
        <p:txBody>
          <a:bodyPr>
            <a:normAutofit/>
          </a:bodyPr>
          <a:lstStyle/>
          <a:p>
            <a:r>
              <a:rPr lang="ru-RU" b="1" dirty="0"/>
              <a:t>Показатели организации стационарной помощи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0264157-5CBB-4EA6-A1DB-03E0EAB4A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88" y="1603513"/>
            <a:ext cx="10817224" cy="4307709"/>
          </a:xfrm>
        </p:spPr>
        <p:txBody>
          <a:bodyPr>
            <a:normAutofit/>
          </a:bodyPr>
          <a:lstStyle/>
          <a:p>
            <a:r>
              <a:rPr lang="ru-RU" sz="3600" dirty="0"/>
              <a:t> Удельный вес госпитализированных </a:t>
            </a:r>
            <a:r>
              <a:rPr lang="ru-RU" sz="3600" dirty="0" err="1"/>
              <a:t>планово</a:t>
            </a:r>
            <a:r>
              <a:rPr lang="ru-RU" sz="3600" dirty="0"/>
              <a:t> и экстренно </a:t>
            </a:r>
          </a:p>
          <a:p>
            <a:r>
              <a:rPr lang="ru-RU" sz="3600" dirty="0"/>
              <a:t> Сезонность госпитализации</a:t>
            </a:r>
          </a:p>
          <a:p>
            <a:r>
              <a:rPr lang="ru-RU" sz="3600" dirty="0"/>
              <a:t>  Распределение поступивших больных по дням недели и многие другие…</a:t>
            </a:r>
          </a:p>
        </p:txBody>
      </p:sp>
    </p:spTree>
    <p:extLst>
      <p:ext uri="{BB962C8B-B14F-4D97-AF65-F5344CB8AC3E}">
        <p14:creationId xmlns:p14="http://schemas.microsoft.com/office/powerpoint/2010/main" xmlns="" val="8036395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D72088D-0E3B-4541-AE2B-E740968CA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1864" y="557849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Некоторые проблемы современных больниц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90F59DA-750B-4D27-BA09-8E96A0CF8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0261" y="2054087"/>
            <a:ext cx="9914351" cy="3857135"/>
          </a:xfrm>
        </p:spPr>
        <p:txBody>
          <a:bodyPr>
            <a:normAutofit lnSpcReduction="10000"/>
          </a:bodyPr>
          <a:lstStyle/>
          <a:p>
            <a:r>
              <a:rPr lang="ru-RU" sz="4000" dirty="0"/>
              <a:t> Распространение внутрибольничных инфекций (ВБИ) </a:t>
            </a:r>
          </a:p>
          <a:p>
            <a:r>
              <a:rPr lang="ru-RU" sz="4000" dirty="0"/>
              <a:t> Антибактериальная резистентность</a:t>
            </a:r>
          </a:p>
          <a:p>
            <a:r>
              <a:rPr lang="ru-RU" sz="4000" dirty="0"/>
              <a:t>  Недостаточные качество и безопасность госпитальной помощи (ятрогении)</a:t>
            </a:r>
          </a:p>
        </p:txBody>
      </p:sp>
    </p:spTree>
    <p:extLst>
      <p:ext uri="{BB962C8B-B14F-4D97-AF65-F5344CB8AC3E}">
        <p14:creationId xmlns:p14="http://schemas.microsoft.com/office/powerpoint/2010/main" xmlns="" val="36425007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48DCAF2-7B72-4910-8056-BBFF5DD78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Основные направления развития стационарной помощи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829A596-5C4A-49DF-A044-1F384ACA6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157" y="1820916"/>
            <a:ext cx="10654747" cy="4412974"/>
          </a:xfrm>
        </p:spPr>
        <p:txBody>
          <a:bodyPr>
            <a:normAutofit lnSpcReduction="10000"/>
          </a:bodyPr>
          <a:lstStyle/>
          <a:p>
            <a:r>
              <a:rPr lang="ru-RU" sz="2800" dirty="0"/>
              <a:t>1. Повышение </a:t>
            </a:r>
            <a:r>
              <a:rPr lang="ru-RU" sz="2800" dirty="0" err="1"/>
              <a:t>техноемкости</a:t>
            </a:r>
            <a:r>
              <a:rPr lang="ru-RU" sz="2800" dirty="0"/>
              <a:t> больничных учреждений. </a:t>
            </a:r>
          </a:p>
          <a:p>
            <a:r>
              <a:rPr lang="ru-RU" sz="2800" dirty="0"/>
              <a:t>2. Развитие узкоспециализированной и уникальных видов стационарной помощи. </a:t>
            </a:r>
          </a:p>
          <a:p>
            <a:r>
              <a:rPr lang="ru-RU" sz="2800" dirty="0"/>
              <a:t>3. Приближение стационарной помощи к населению за счет организации дневных и домашних стационаров. </a:t>
            </a:r>
          </a:p>
          <a:p>
            <a:r>
              <a:rPr lang="ru-RU" sz="2800" dirty="0"/>
              <a:t>4. Развитие интенсивных технологий лечения и выхаживания тяжелых больных. </a:t>
            </a:r>
          </a:p>
          <a:p>
            <a:r>
              <a:rPr lang="ru-RU" sz="2800" dirty="0"/>
              <a:t>5. Перевод лечебных процессов на стандарты качества. </a:t>
            </a:r>
          </a:p>
          <a:p>
            <a:r>
              <a:rPr lang="ru-RU" sz="2800" dirty="0"/>
              <a:t>6. Развитие стационарной помощи в сельской местности.</a:t>
            </a:r>
          </a:p>
        </p:txBody>
      </p:sp>
    </p:spTree>
    <p:extLst>
      <p:ext uri="{BB962C8B-B14F-4D97-AF65-F5344CB8AC3E}">
        <p14:creationId xmlns:p14="http://schemas.microsoft.com/office/powerpoint/2010/main" xmlns="" val="25231264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4A2BF7B-BE57-49C5-B262-FECE45C1A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52377A1-C8B6-481F-9033-CA2F13388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/>
              <a:t>СПАСИБО ЗА ВНИМАНИЕ !</a:t>
            </a:r>
          </a:p>
        </p:txBody>
      </p:sp>
    </p:spTree>
    <p:extLst>
      <p:ext uri="{BB962C8B-B14F-4D97-AF65-F5344CB8AC3E}">
        <p14:creationId xmlns:p14="http://schemas.microsoft.com/office/powerpoint/2010/main" xmlns="" val="5650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167FF29-4A54-432A-B7F6-0D4907D42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5D0EC87-5914-4D26-90A6-B003E5714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2AA3A18-2660-4984-8CB9-BD1162C6E4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789044" y="-12700"/>
            <a:ext cx="9144000" cy="68707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96911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60AC612-C837-4B59-ADDC-4762B27F0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8488" y="430711"/>
            <a:ext cx="9371012" cy="1164933"/>
          </a:xfrm>
        </p:spPr>
        <p:txBody>
          <a:bodyPr>
            <a:normAutofit fontScale="90000"/>
          </a:bodyPr>
          <a:lstStyle/>
          <a:p>
            <a:r>
              <a:rPr lang="ru-RU" sz="6700" b="1" dirty="0"/>
              <a:t>Стационар</a:t>
            </a:r>
            <a:r>
              <a:rPr lang="ru-RU" sz="6700" b="1" dirty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folHlink"/>
                </a:solidFill>
              </a:rPr>
              <a:t/>
            </a:r>
            <a:br>
              <a:rPr lang="ru-RU" b="1" dirty="0">
                <a:solidFill>
                  <a:schemeClr val="folHlink"/>
                </a:solidFill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4" y="1696277"/>
            <a:ext cx="11675165" cy="4638261"/>
          </a:xfrm>
        </p:spPr>
        <p:txBody>
          <a:bodyPr>
            <a:normAutofit fontScale="92500" lnSpcReduction="20000"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r>
              <a:rPr lang="ru-RU" sz="3200" b="1" dirty="0"/>
              <a:t>-</a:t>
            </a:r>
            <a:r>
              <a:rPr lang="ru-RU" sz="2800" b="1" dirty="0"/>
              <a:t> это важнейшее</a:t>
            </a:r>
          </a:p>
          <a:p>
            <a:pPr>
              <a:buNone/>
              <a:defRPr/>
            </a:pPr>
            <a:r>
              <a:rPr lang="ru-RU" sz="2800" b="1" dirty="0"/>
              <a:t>структурное звено </a:t>
            </a:r>
          </a:p>
          <a:p>
            <a:pPr>
              <a:buNone/>
              <a:defRPr/>
            </a:pPr>
            <a:r>
              <a:rPr lang="ru-RU" sz="2800" b="1" dirty="0"/>
              <a:t>объединенной больницы, </a:t>
            </a:r>
          </a:p>
          <a:p>
            <a:pPr>
              <a:buNone/>
              <a:defRPr/>
            </a:pPr>
            <a:r>
              <a:rPr lang="ru-RU" sz="2800" b="1" dirty="0"/>
              <a:t>оказывающее </a:t>
            </a:r>
          </a:p>
          <a:p>
            <a:pPr>
              <a:buNone/>
              <a:defRPr/>
            </a:pPr>
            <a:r>
              <a:rPr lang="ru-RU" sz="2800" b="1" dirty="0"/>
              <a:t>квалифицированную </a:t>
            </a:r>
          </a:p>
          <a:p>
            <a:pPr>
              <a:buNone/>
              <a:defRPr/>
            </a:pPr>
            <a:r>
              <a:rPr lang="ru-RU" sz="2800" b="1" dirty="0"/>
              <a:t>медицинскую помощь</a:t>
            </a:r>
          </a:p>
          <a:p>
            <a:pPr>
              <a:buNone/>
              <a:defRPr/>
            </a:pPr>
            <a:r>
              <a:rPr lang="ru-RU" sz="2800" b="1" dirty="0"/>
              <a:t>населению, </a:t>
            </a:r>
          </a:p>
          <a:p>
            <a:pPr>
              <a:buNone/>
              <a:defRPr/>
            </a:pPr>
            <a:r>
              <a:rPr lang="ru-RU" sz="2800" b="1" dirty="0"/>
              <a:t>нуждающегося в госпитализации.</a:t>
            </a:r>
          </a:p>
          <a:p>
            <a:pPr marL="0" indent="0">
              <a:buNone/>
            </a:pPr>
            <a:r>
              <a:rPr lang="ru-RU" sz="2800" dirty="0"/>
              <a:t>Это наиболее дорогой вид медицинской помощи (в 2-3 раза дороже амбулаторной) и наиболее эффективный.</a:t>
            </a:r>
          </a:p>
          <a:p>
            <a:endParaRPr lang="ru-RU" sz="2800" dirty="0">
              <a:latin typeface="+mj-lt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DD0EB669-2D5A-4551-902A-75CFE18BAF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0965" y="330078"/>
            <a:ext cx="3571348" cy="4175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36343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53D5EA-24D4-4969-A3D7-7F118ED94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0505" y="424070"/>
            <a:ext cx="9954108" cy="1480930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Классификация стационаров по режиму работы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CA714FE-C881-4939-97E4-D0B3D5CADC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88" y="1905000"/>
            <a:ext cx="10817224" cy="4006222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/>
              <a:t>•</a:t>
            </a:r>
            <a:r>
              <a:rPr lang="ru-RU" dirty="0"/>
              <a:t> </a:t>
            </a:r>
            <a:r>
              <a:rPr lang="ru-RU" sz="3600" dirty="0"/>
              <a:t>стационары с круглосуточным пребыванием больных, </a:t>
            </a:r>
          </a:p>
          <a:p>
            <a:pPr marL="0" indent="0">
              <a:buNone/>
            </a:pPr>
            <a:r>
              <a:rPr lang="ru-RU" sz="3600" dirty="0"/>
              <a:t>• дневные стационары, </a:t>
            </a:r>
          </a:p>
          <a:p>
            <a:pPr marL="0" indent="0">
              <a:buNone/>
            </a:pPr>
            <a:r>
              <a:rPr lang="ru-RU" sz="3600" dirty="0"/>
              <a:t>• стационары смешанного режима работы.</a:t>
            </a:r>
          </a:p>
        </p:txBody>
      </p:sp>
    </p:spTree>
    <p:extLst>
      <p:ext uri="{BB962C8B-B14F-4D97-AF65-F5344CB8AC3E}">
        <p14:creationId xmlns:p14="http://schemas.microsoft.com/office/powerpoint/2010/main" xmlns="" val="2346596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CABAF4B-CCDD-42ED-9E79-F4417E909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212" y="173536"/>
            <a:ext cx="8911687" cy="1280890"/>
          </a:xfrm>
        </p:spPr>
        <p:txBody>
          <a:bodyPr/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Основные задачи больницы:</a:t>
            </a:r>
            <a:r>
              <a:rPr lang="ru-RU" b="1" dirty="0">
                <a:solidFill>
                  <a:srgbClr val="E3F40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ru-RU" b="1" dirty="0">
                <a:solidFill>
                  <a:srgbClr val="E3F40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084F1B4-8EF6-474B-92DC-F441F08DA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0" y="1139687"/>
            <a:ext cx="11012557" cy="5287617"/>
          </a:xfrm>
        </p:spPr>
        <p:txBody>
          <a:bodyPr>
            <a:normAutofit lnSpcReduction="10000"/>
          </a:bodyPr>
          <a:lstStyle/>
          <a:p>
            <a:pPr marL="609600" indent="-60960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AutoNum type="arabicPeriod"/>
              <a:defRPr/>
            </a:pPr>
            <a:r>
              <a:rPr lang="ru-RU" sz="2800" dirty="0"/>
              <a:t>Оказание высококвалифицированной лечебно-профилактической помощи населению.</a:t>
            </a:r>
          </a:p>
          <a:p>
            <a:pPr marL="609600" indent="-60960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AutoNum type="arabicPeriod"/>
              <a:defRPr/>
            </a:pPr>
            <a:endParaRPr lang="ru-RU" sz="1050" dirty="0"/>
          </a:p>
          <a:p>
            <a:pPr marL="609600" indent="-60960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AutoNum type="arabicPeriod"/>
              <a:defRPr/>
            </a:pPr>
            <a:r>
              <a:rPr lang="ru-RU" sz="2800" dirty="0"/>
              <a:t>Внедрение в практику обслуживания населения современных методов профилактики, диагностики и лечения заболеваний.</a:t>
            </a:r>
          </a:p>
          <a:p>
            <a:pPr marL="609600" indent="-60960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AutoNum type="arabicPeriod"/>
              <a:defRPr/>
            </a:pPr>
            <a:endParaRPr lang="ru-RU" sz="1050" dirty="0"/>
          </a:p>
          <a:p>
            <a:pPr marL="609600" indent="-60960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AutoNum type="arabicPeriod"/>
              <a:defRPr/>
            </a:pPr>
            <a:r>
              <a:rPr lang="ru-RU" sz="2800" dirty="0"/>
              <a:t>Развитие и совершенствование организационных форм и методов медицинского обслуживания населения и ухода за больными, повышение качества и культуры работы.</a:t>
            </a:r>
          </a:p>
          <a:p>
            <a:pPr marL="609600" indent="-60960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AutoNum type="arabicPeriod"/>
              <a:defRPr/>
            </a:pPr>
            <a:endParaRPr lang="ru-RU" sz="1050" dirty="0"/>
          </a:p>
          <a:p>
            <a:pPr marL="609600" indent="-60960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AutoNum type="arabicPeriod"/>
              <a:defRPr/>
            </a:pPr>
            <a:r>
              <a:rPr lang="ru-RU" sz="2800" dirty="0"/>
              <a:t>Санитарно-гигиеническое воспитание населения.</a:t>
            </a:r>
          </a:p>
          <a:p>
            <a:pPr marL="609600" indent="-60960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AutoNum type="arabicPeriod"/>
              <a:defRPr/>
            </a:pPr>
            <a:endParaRPr lang="ru-RU" sz="1050" dirty="0"/>
          </a:p>
          <a:p>
            <a:pPr marL="609600" indent="-60960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AutoNum type="arabicPeriod"/>
              <a:defRPr/>
            </a:pPr>
            <a:r>
              <a:rPr lang="ru-RU" sz="2800" dirty="0"/>
              <a:t>Привлечение общественности к разработке и проведению мероприятий по лечебно-профилактическому обслуживанию.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108598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BD450A5-901E-4F04-AD27-6AF440F61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12" y="388884"/>
            <a:ext cx="8911687" cy="1280890"/>
          </a:xfrm>
        </p:spPr>
        <p:txBody>
          <a:bodyPr/>
          <a:lstStyle/>
          <a:p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 стационар входят:</a:t>
            </a:r>
            <a:r>
              <a:rPr lang="ru-RU" altLang="ru-RU" b="1" dirty="0">
                <a:solidFill>
                  <a:srgbClr val="E3F40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altLang="ru-RU" b="1" dirty="0">
                <a:solidFill>
                  <a:srgbClr val="E3F40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4EB5AD5-01EE-4828-9F51-9A3210A25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88" y="1669774"/>
            <a:ext cx="10817224" cy="4241448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</a:pPr>
            <a:r>
              <a:rPr lang="ru-RU" altLang="ru-RU" sz="2800" dirty="0"/>
              <a:t>приемное отделение,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</a:pPr>
            <a:r>
              <a:rPr lang="ru-RU" altLang="ru-RU" sz="2800" dirty="0"/>
              <a:t>специализированные 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</a:pPr>
            <a:r>
              <a:rPr lang="ru-RU" altLang="ru-RU" sz="2800" dirty="0"/>
              <a:t>палатные отделения,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</a:pPr>
            <a:r>
              <a:rPr lang="ru-RU" altLang="ru-RU" sz="2800" dirty="0"/>
              <a:t>операционный блок,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</a:pPr>
            <a:endParaRPr lang="ru-RU" altLang="ru-RU" sz="2800" dirty="0"/>
          </a:p>
          <a:p>
            <a: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</a:pPr>
            <a:r>
              <a:rPr lang="ru-RU" altLang="ru-RU" sz="2800" dirty="0"/>
              <a:t>изоляционно-диагностическое отделение,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</a:pPr>
            <a:r>
              <a:rPr lang="ru-RU" altLang="ru-RU" sz="2800" dirty="0"/>
              <a:t>лечебно-диагностическая служба,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</a:pPr>
            <a:r>
              <a:rPr lang="ru-RU" altLang="ru-RU" sz="2800" dirty="0"/>
              <a:t>административно-хозяйственные службы</a:t>
            </a:r>
          </a:p>
          <a:p>
            <a:endParaRPr lang="ru-RU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xmlns="" id="{84E6F472-10C8-43C3-96B3-FFA650C35F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04452" y="388884"/>
            <a:ext cx="4732751" cy="3549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47484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919BAA3-F2F0-4254-B109-E7F67F528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0661" y="384313"/>
            <a:ext cx="10523951" cy="1520687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+mn-lt"/>
              </a:rPr>
              <a:t>	</a:t>
            </a:r>
            <a:r>
              <a:rPr lang="ru-RU" b="1" dirty="0">
                <a:latin typeface="+mn-lt"/>
              </a:rPr>
              <a:t>	Основные задачи приемного отделения:</a:t>
            </a:r>
            <a:r>
              <a:rPr lang="ru-RU" b="1" dirty="0">
                <a:solidFill>
                  <a:srgbClr val="E3F40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ru-RU" b="1" dirty="0">
                <a:solidFill>
                  <a:srgbClr val="E3F40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F66CDDB-EF30-4F5B-BF33-5CB493E47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6191" y="1444487"/>
            <a:ext cx="10230679" cy="4466735"/>
          </a:xfrm>
        </p:spPr>
        <p:txBody>
          <a:bodyPr>
            <a:normAutofit fontScale="92500"/>
          </a:bodyPr>
          <a:lstStyle/>
          <a:p>
            <a:pPr marL="609600" indent="-6096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3600" dirty="0">
                <a:solidFill>
                  <a:schemeClr val="tx1"/>
                </a:solidFill>
              </a:rPr>
              <a:t>Прием больных, постановка диагноза и решение вопроса о необходимости госпитализации.</a:t>
            </a:r>
          </a:p>
          <a:p>
            <a:pPr marL="609600" indent="-6096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3600" dirty="0">
                <a:solidFill>
                  <a:schemeClr val="tx1"/>
                </a:solidFill>
              </a:rPr>
              <a:t>Регистрация больных.</a:t>
            </a:r>
          </a:p>
          <a:p>
            <a:pPr marL="609600" indent="-6096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3600" dirty="0">
                <a:solidFill>
                  <a:schemeClr val="tx1"/>
                </a:solidFill>
              </a:rPr>
              <a:t>Медицинская сортировка больных.</a:t>
            </a:r>
          </a:p>
          <a:p>
            <a:pPr marL="609600" indent="-6096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3600" dirty="0">
                <a:solidFill>
                  <a:schemeClr val="tx1"/>
                </a:solidFill>
              </a:rPr>
              <a:t>Оказание при необходимости неотложной медицинской помощи.</a:t>
            </a:r>
          </a:p>
          <a:p>
            <a:pPr marL="609600" indent="-6096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3600" dirty="0">
                <a:solidFill>
                  <a:schemeClr val="tx1"/>
                </a:solidFill>
              </a:rPr>
              <a:t>Санитарная обработка больных (в ряде случаев).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19010629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Arial/Times New Roman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1915</Words>
  <Application>Microsoft Office PowerPoint</Application>
  <PresentationFormat>Произвольный</PresentationFormat>
  <Paragraphs>201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Аспект</vt:lpstr>
      <vt:lpstr>Организация стационарной медицинской помощи </vt:lpstr>
      <vt:lpstr>Больница</vt:lpstr>
      <vt:lpstr>Можно выделить три основных организационно-функциональных блока больницы: </vt:lpstr>
      <vt:lpstr>Слайд 4</vt:lpstr>
      <vt:lpstr>Стационар  </vt:lpstr>
      <vt:lpstr>Классификация стационаров по режиму работы</vt:lpstr>
      <vt:lpstr>Основные задачи больницы: </vt:lpstr>
      <vt:lpstr>В стационар входят: </vt:lpstr>
      <vt:lpstr>  Основные задачи приемного отделения: 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Можно выделить несколько главных функций карты стационарного больного: </vt:lpstr>
      <vt:lpstr>Слайд 22</vt:lpstr>
      <vt:lpstr>Слайд 23</vt:lpstr>
      <vt:lpstr>Слайд 24</vt:lpstr>
      <vt:lpstr>Слайд 25</vt:lpstr>
      <vt:lpstr>Организация лечебноохранительного режима  </vt:lpstr>
      <vt:lpstr>Административно-хозяйственная часть.  </vt:lpstr>
      <vt:lpstr>Показатели стационарной помощи</vt:lpstr>
      <vt:lpstr>Потребность населения в стационарной помощи</vt:lpstr>
      <vt:lpstr>Показатели обеспеченности населения стационарной помощью</vt:lpstr>
      <vt:lpstr>Показатели качества и эффективности стационарной помощи</vt:lpstr>
      <vt:lpstr>Показатели нагрузки медицинского персонала</vt:lpstr>
      <vt:lpstr>Показатели использования коечного фонда</vt:lpstr>
      <vt:lpstr>Причины неэффективности использования коечного фонда стационара</vt:lpstr>
      <vt:lpstr>Показатели хирургической работы стационара</vt:lpstr>
      <vt:lpstr>Показатели организации стационарной помощи</vt:lpstr>
      <vt:lpstr>Некоторые проблемы современных больниц</vt:lpstr>
      <vt:lpstr>Основные направления развития стационарной помощи</vt:lpstr>
      <vt:lpstr>Слайд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стационарной медицинской помощи</dc:title>
  <dc:creator>user user</dc:creator>
  <cp:lastModifiedBy>User</cp:lastModifiedBy>
  <cp:revision>39</cp:revision>
  <dcterms:created xsi:type="dcterms:W3CDTF">2019-04-03T19:10:12Z</dcterms:created>
  <dcterms:modified xsi:type="dcterms:W3CDTF">2019-04-07T14:44:17Z</dcterms:modified>
</cp:coreProperties>
</file>