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38056" cy="36724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Организация работы городской </a:t>
            </a:r>
            <a:r>
              <a:rPr lang="ru-RU" dirty="0" smtClean="0">
                <a:effectLst/>
              </a:rPr>
              <a:t>поликлиники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6699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Другие учетные формы первичной медицинской документации АПУ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183880" cy="46920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журнал учета процедур (ф. № 029/у); </a:t>
            </a:r>
          </a:p>
          <a:p>
            <a:r>
              <a:rPr lang="ru-RU" dirty="0" smtClean="0"/>
              <a:t>контрольная карта диспансерного наблюдения </a:t>
            </a:r>
          </a:p>
          <a:p>
            <a:r>
              <a:rPr lang="ru-RU" dirty="0" smtClean="0"/>
              <a:t>(ф. № 030/у-04); </a:t>
            </a:r>
          </a:p>
          <a:p>
            <a:r>
              <a:rPr lang="ru-RU" dirty="0" smtClean="0"/>
              <a:t>книга записей вызова врача на дом (ф. № 031/у); </a:t>
            </a:r>
          </a:p>
          <a:p>
            <a:r>
              <a:rPr lang="ru-RU" dirty="0" smtClean="0"/>
              <a:t>журнал учета клинико-экспертной работы лечебно-профилактического учреждения (ф. № 035/у-02); </a:t>
            </a:r>
          </a:p>
          <a:p>
            <a:r>
              <a:rPr lang="ru-RU" dirty="0" smtClean="0"/>
              <a:t>книга регистрации листков нетрудоспособности </a:t>
            </a:r>
          </a:p>
          <a:p>
            <a:r>
              <a:rPr lang="ru-RU" dirty="0" smtClean="0"/>
              <a:t>(ф. № 036/у); </a:t>
            </a:r>
          </a:p>
          <a:p>
            <a:r>
              <a:rPr lang="ru-RU" dirty="0" smtClean="0"/>
              <a:t>журнал учета инфекционных заболеваний (ф. № 060/у); </a:t>
            </a:r>
          </a:p>
          <a:p>
            <a:r>
              <a:rPr lang="ru-RU" dirty="0" smtClean="0"/>
              <a:t>журнал учета профилактических прививок (ф. № 064/у); </a:t>
            </a:r>
          </a:p>
          <a:p>
            <a:r>
              <a:rPr lang="ru-RU" dirty="0" smtClean="0"/>
              <a:t>журнал записи амбулаторных операций (ф. № 069/у); </a:t>
            </a:r>
          </a:p>
          <a:p>
            <a:r>
              <a:rPr lang="ru-RU" dirty="0" smtClean="0"/>
              <a:t>направление на медико-социальную экспертизу (ф. № 088/у);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Показатели, характеризующие объемы амбулаторно-поликлинической помощи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240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1. Обеспеченность населения амбулаторно-поликлинической помощью </a:t>
            </a:r>
          </a:p>
          <a:p>
            <a:pPr marL="0" indent="0">
              <a:buNone/>
            </a:pPr>
            <a:r>
              <a:rPr lang="ru-RU" b="1" dirty="0" smtClean="0"/>
              <a:t>(число посещений на 1 жителя)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200" b="1" u="sng" dirty="0" smtClean="0">
                <a:solidFill>
                  <a:srgbClr val="7030A0"/>
                </a:solidFill>
              </a:rPr>
              <a:t>Число врачебных посещений в поликлинике и на дому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Число обслуживаемого населения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На данный показатель влияют: состав населения, структура заболеваемости, доступность  медицинской помощи, уровень специализации поликлиники, организация приема пациентов, объем профилактической работы и другие факторы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9217024" cy="570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Обеспеченность населения амбулаторно-поликлиническими учреждениями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Число посещений в смену (мощность учреждений)</a:t>
            </a:r>
            <a:r>
              <a:rPr lang="ru-RU" sz="1800" b="1" dirty="0" smtClean="0">
                <a:solidFill>
                  <a:srgbClr val="7030A0"/>
                </a:solidFill>
              </a:rPr>
              <a:t>Х 10000</a:t>
            </a:r>
            <a:r>
              <a:rPr lang="ru-RU" sz="1800" b="1" u="sng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endParaRPr lang="ru-RU" sz="1800" b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Численность населения на конец года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3. Обеспеченность населения врачебными кадрами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Число врачей амбулаторно-поликлинических учреждений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Х10000</a:t>
            </a:r>
            <a:endParaRPr lang="ru-RU" sz="1600" b="1" u="sng" dirty="0" smtClean="0">
              <a:solidFill>
                <a:srgbClr val="7030A0"/>
              </a:solidFill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Численность населения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/>
          </a:bodyPr>
          <a:lstStyle/>
          <a:p>
            <a:r>
              <a:rPr lang="ru-RU" b="1" dirty="0" smtClean="0"/>
              <a:t>4. Удельный вес посещений на дому, в %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Число врачебных посещений на дому </a:t>
            </a:r>
            <a:r>
              <a:rPr lang="ru-RU" sz="2000" b="1" dirty="0" smtClean="0">
                <a:solidFill>
                  <a:srgbClr val="7030A0"/>
                </a:solidFill>
              </a:rPr>
              <a:t>Х100%</a:t>
            </a:r>
            <a:endParaRPr lang="ru-RU" sz="2000" b="1" u="sng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Общее число врачебных посещений в АПУ и на дому</a:t>
            </a:r>
          </a:p>
          <a:p>
            <a:r>
              <a:rPr lang="ru-RU" sz="2000" dirty="0" smtClean="0"/>
              <a:t>Показатель характеризует активность медицинского наблюдения больных, имеющих острые и хронические заболевания. Значение показателя в пределах 15–20% свидетельствует о соблюдении баланса в оказании амбулаторно-поликлинической помощи пациентам на дому и на приеме.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5.Нагрузка врача на 1 час амбулаторного приёма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7030A0"/>
                </a:solidFill>
              </a:rPr>
              <a:t>Число амбулаторных посещений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Число часов работы на амбулаторном приёме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Уровень нагрузки врача на амбулаторном приеме зависит от состава населения, уровня и структуры заболеваемости, медицинской активности населения, квалификации персонала, организации работы, объема профилактических мероприятий и других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6.Функция врачебной должности – среднегодовая нагрузка врачей на приёме 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2900" b="1" u="sng" dirty="0" smtClean="0">
                <a:solidFill>
                  <a:srgbClr val="00B0F0"/>
                </a:solidFill>
              </a:rPr>
              <a:t>Число амбулаторных посещений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Число занятых врачебных должностей</a:t>
            </a:r>
          </a:p>
          <a:p>
            <a:pPr algn="ctr"/>
            <a:endParaRPr lang="ru-RU" sz="4000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7. Средняя численность населения на одном терапевтическом (педиатрическом и др.) участке 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1900" b="1" u="sng" dirty="0" smtClean="0">
                <a:solidFill>
                  <a:srgbClr val="7030A0"/>
                </a:solidFill>
              </a:rPr>
              <a:t>Численность населения, обслуживаемого поликлиникой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		Число участков</a:t>
            </a:r>
            <a:r>
              <a:rPr lang="ru-RU" sz="1900" b="1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4187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Осуществлен переход к организации ПМСП по принципу врача общей практики в 2002 году (приказом Минздрава России). Основной функцией врача  общей практики является оказание населению многопрофильной </a:t>
            </a:r>
            <a:r>
              <a:rPr lang="ru-RU" u="sng" dirty="0" smtClean="0"/>
              <a:t>амбулаторной, узкоспециализированной</a:t>
            </a:r>
            <a:r>
              <a:rPr lang="ru-RU" dirty="0" smtClean="0"/>
              <a:t> медицинской помощи </a:t>
            </a:r>
            <a:br>
              <a:rPr lang="ru-RU" dirty="0" smtClean="0"/>
            </a:br>
            <a:r>
              <a:rPr lang="ru-RU" dirty="0" smtClean="0"/>
              <a:t>В связи с этим возникает необходимость переориентации деятельности участковых терапевтов и педиатров: значительное расширение объема их деятельности </a:t>
            </a:r>
            <a:br>
              <a:rPr lang="ru-RU" dirty="0" smtClean="0"/>
            </a:br>
            <a:r>
              <a:rPr lang="ru-RU" dirty="0" smtClean="0"/>
              <a:t>по смежным специальностям, обучение практическим навыкам, выполняемым узкими специалистами. </a:t>
            </a:r>
          </a:p>
          <a:p>
            <a:endParaRPr lang="ru-RU" dirty="0"/>
          </a:p>
        </p:txBody>
      </p:sp>
      <p:sp>
        <p:nvSpPr>
          <p:cNvPr id="18434" name="AutoShape 2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ÐÐ°ÑÑÐ¸Ð½ÐºÐ¸ Ð¿Ð¾ Ð·Ð°Ð¿ÑÐ¾ÑÑ Ð²ÑÐ°ÑÐ¸ Ð¾Ð±ÑÐµÐ¹ Ð¿ÑÐ°ÐºÑ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ÐÐ°ÑÑÐ¸Ð½ÐºÐ¸ Ð¿Ð¾ Ð·Ð°Ð¿ÑÐ¾ÑÑ Ð²ÑÐ°ÑÐ¸ Ð¾Ð±ÑÐµÐ¹ Ð¿ÑÐ°ÐºÑ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4032448" cy="2016224"/>
          </a:xfrm>
          <a:prstGeom prst="rect">
            <a:avLst/>
          </a:prstGeom>
          <a:noFill/>
        </p:spPr>
      </p:pic>
      <p:pic>
        <p:nvPicPr>
          <p:cNvPr id="18442" name="Picture 10" descr="ÐÐ°ÑÑÐ¸Ð½ÐºÐ¸ Ð¿Ð¾ Ð·Ð°Ð¿ÑÐ¾ÑÑ Ð²ÑÐ°ÑÐ¸ Ð¾Ð±ÑÐµÐ¹ Ð¿ÑÐ°ÐºÑ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3312368" cy="205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805840"/>
          </a:xfrm>
        </p:spPr>
        <p:txBody>
          <a:bodyPr/>
          <a:lstStyle/>
          <a:p>
            <a:r>
              <a:rPr lang="ru-RU" dirty="0" smtClean="0"/>
              <a:t>Врач общей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Врач общей практики - врач, прошедший специальную многопрофильную подготовку по оказанию первичной </a:t>
            </a:r>
            <a:r>
              <a:rPr lang="ru-RU" dirty="0" err="1" smtClean="0"/>
              <a:t>медико</a:t>
            </a:r>
            <a:r>
              <a:rPr lang="ru-RU" dirty="0" smtClean="0"/>
              <a:t>- санитарной помощи членам семьи независимо от их пола и возраста. На должность ВОП назначается специалист, освоивший программу подготовки </a:t>
            </a:r>
            <a:br>
              <a:rPr lang="ru-RU" dirty="0" smtClean="0"/>
            </a:br>
            <a:r>
              <a:rPr lang="ru-RU" dirty="0" smtClean="0"/>
              <a:t>в соответствии с требованием квалификационной характеристики и получивший сертификат. Врач общей практики осуществляет амбулаторный прием и посещение </a:t>
            </a:r>
            <a:br>
              <a:rPr lang="ru-RU" dirty="0" smtClean="0"/>
            </a:br>
            <a:r>
              <a:rPr lang="ru-RU" dirty="0" smtClean="0"/>
              <a:t>на дому, оказание неотложной помощи, проведение комплекса профилактики, лечебно-диагностических </a:t>
            </a:r>
            <a:br>
              <a:rPr lang="ru-RU" dirty="0" smtClean="0"/>
            </a:br>
            <a:r>
              <a:rPr lang="ru-RU" dirty="0" smtClean="0"/>
              <a:t>и реабилитационных мероприятий, содействие в решении медико-социальных проблем семьи.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Функциональные обязанности врача общей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399904" cy="55172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-осуществляет санитарно-гигиеническое образование; консультирует членов семьи по вопросам формирования здорового образа жизни;</a:t>
            </a:r>
          </a:p>
          <a:p>
            <a:pPr marL="0" indent="0" algn="just">
              <a:buNone/>
            </a:pPr>
            <a:r>
              <a:rPr lang="ru-RU" dirty="0" smtClean="0"/>
              <a:t>- осуществляет профилактическую работу, направленную на выявление ранних и скрытых форм заболеваний, социально значимых болезней </a:t>
            </a:r>
            <a:br>
              <a:rPr lang="ru-RU" dirty="0" smtClean="0"/>
            </a:br>
            <a:r>
              <a:rPr lang="ru-RU" dirty="0" smtClean="0"/>
              <a:t>и факторов риска путем диспансеризации;</a:t>
            </a:r>
          </a:p>
          <a:p>
            <a:pPr marL="0" indent="0" algn="just">
              <a:buNone/>
            </a:pPr>
            <a:r>
              <a:rPr lang="ru-RU" dirty="0" smtClean="0"/>
              <a:t>- направляет больных на консультации к специалистам для стационарного и восстановительного лечения по медицинским показаниям;</a:t>
            </a:r>
          </a:p>
          <a:p>
            <a:pPr marL="0" indent="0" algn="just">
              <a:buNone/>
            </a:pPr>
            <a:r>
              <a:rPr lang="ru-RU" dirty="0" smtClean="0"/>
              <a:t>- организует и проводит лечение пациентов в амбулаторных условиях, дневном стационаре и стационаре на дому;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5973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организует и проводит противоэпидемические мероприятия </a:t>
            </a:r>
            <a:br>
              <a:rPr lang="ru-RU" dirty="0" smtClean="0"/>
            </a:br>
            <a:r>
              <a:rPr lang="ru-RU" dirty="0" smtClean="0"/>
              <a:t>и иммунопрофилактику;</a:t>
            </a:r>
          </a:p>
          <a:p>
            <a:r>
              <a:rPr lang="ru-RU" dirty="0" smtClean="0"/>
              <a:t>- выдает заключение о необходимости направления пациентов </a:t>
            </a:r>
            <a:br>
              <a:rPr lang="ru-RU" dirty="0" smtClean="0"/>
            </a:br>
            <a:r>
              <a:rPr lang="ru-RU" dirty="0" smtClean="0"/>
              <a:t>по медицинским показаниям на санаторно-курортное лечение;</a:t>
            </a:r>
          </a:p>
          <a:p>
            <a:r>
              <a:rPr lang="ru-RU" dirty="0" smtClean="0"/>
              <a:t>- взаимодействует с медицинскими организациями государственной, муниципальной и частной систем здравоохранения, страховыми медицинскими компаниями, иными организациями;</a:t>
            </a:r>
          </a:p>
          <a:p>
            <a:r>
              <a:rPr lang="ru-RU" dirty="0" smtClean="0"/>
              <a:t>- имеет право осуществлять наблюдение за пациентом на всех этапах оказания медицинской помощи;</a:t>
            </a:r>
          </a:p>
          <a:p>
            <a:r>
              <a:rPr lang="ru-RU" dirty="0" smtClean="0"/>
              <a:t>- организует совместно с органами социальной защиты медико-социальную помощь семье для социально незащищенных групп населения: одиноким, престарелым, инвалидам, хроническим больным, нуждающимся в уходе;</a:t>
            </a:r>
          </a:p>
          <a:p>
            <a:r>
              <a:rPr lang="ru-RU" dirty="0" smtClean="0"/>
              <a:t>- руководит деятельностью медицинского персонала, осуществляющего первичную медико-санитарную помощь </a:t>
            </a:r>
            <a:br>
              <a:rPr lang="ru-RU" dirty="0" smtClean="0"/>
            </a:br>
            <a:r>
              <a:rPr lang="ru-RU" dirty="0" smtClean="0"/>
              <a:t>по принципу общей врачебной практики (семейной медицины);</a:t>
            </a:r>
          </a:p>
          <a:p>
            <a:r>
              <a:rPr lang="ru-RU" dirty="0" smtClean="0"/>
              <a:t>- ведет учет и представляет отчетность в установленном порядке.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Поликлиника</a:t>
            </a:r>
            <a:r>
              <a:rPr lang="ru-RU" dirty="0" smtClean="0"/>
              <a:t>- является самостоятельной медицинской организацией или структурным подразделением медицинской организации, оказывающей ПМСП, и организуется для оказания первичной доврачебной, врачебной </a:t>
            </a:r>
            <a:br>
              <a:rPr lang="ru-RU" dirty="0" smtClean="0"/>
            </a:br>
            <a:r>
              <a:rPr lang="ru-RU" dirty="0" smtClean="0"/>
              <a:t>и специализированной медико-санитарной помощи, а также паллиативной медицинской помощи населению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83880" cy="648072"/>
          </a:xfrm>
        </p:spPr>
        <p:txBody>
          <a:bodyPr/>
          <a:lstStyle/>
          <a:p>
            <a:r>
              <a:rPr lang="ru-RU" dirty="0" smtClean="0">
                <a:effectLst/>
              </a:rPr>
              <a:t>Участковый врач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183880" cy="562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Участковый терапевт прежде всего обеспечивает первичную медико-санитарную помощь (ПМСП), но его функции в ее оказании ограничены по сравнению с теми, которые должен выполнять с ВОП,  оказывающий пациентам многопрофильную лечебно-профилактическую помощь и помогающий им в решении медицинских и социальных проблем. Участковый терапевт проводит прием больных в поликлинике, посещает их на дому по вызовам или собственной инициативе, обеспечивает диспансерное наблюдение за контингентами, которые его требуют, осуществляет экспертизу трудоспособности.</a:t>
            </a:r>
          </a:p>
          <a:p>
            <a:endParaRPr lang="ru-RU" dirty="0"/>
          </a:p>
        </p:txBody>
      </p:sp>
      <p:sp>
        <p:nvSpPr>
          <p:cNvPr id="33794" name="AutoShape 2" descr="ÐÐ°ÑÑÐ¸Ð½ÐºÐ¸ Ð¿Ð¾ Ð·Ð°Ð¿ÑÐ¾ÑÑ ÑÑÐ°ÑÑÐºÐ¾Ð²ÑÐ¹ Ð²ÑÐ°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ÐÐ°ÑÑÐ¸Ð½ÐºÐ¸ Ð¿Ð¾ Ð·Ð°Ð¿ÑÐ¾ÑÑ ÑÑÐ°ÑÑÐºÐ¾Ð²ÑÐ¹ Ð²ÑÐ°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54552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Участковый врач-терапевт имеет право: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вносить предложения администрации поликлиники по вопросам улучшения организации лечебно-профилактической помощи населению, организации и условий своего труда и труда медицинской сестры участковой;</a:t>
            </a:r>
          </a:p>
          <a:p>
            <a:r>
              <a:rPr lang="ru-RU" dirty="0" smtClean="0"/>
              <a:t>- участвовать в совещаниях по вопросам организации терапевтической помощи населению;</a:t>
            </a:r>
          </a:p>
          <a:p>
            <a:r>
              <a:rPr lang="ru-RU" dirty="0" smtClean="0"/>
              <a:t>- назначать и отменять любые лечебно-профилактические мероприятия, исходя из состояния больного;</a:t>
            </a:r>
          </a:p>
          <a:p>
            <a:r>
              <a:rPr lang="ru-RU" dirty="0" smtClean="0"/>
              <a:t>- получать информацию, необходимую для выполнения должностных обязанностей;</a:t>
            </a:r>
          </a:p>
          <a:p>
            <a:r>
              <a:rPr lang="ru-RU" dirty="0" smtClean="0"/>
              <a:t>- представлять участковую медицинскую сестру к поощрениям и вносить предложения о наложении взысканий при нарушении ею трудовой дисциплины и неудовлетворительном выполнении должностных обязанностей.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ÐÐ°ÑÑÐ¸Ð½ÐºÐ¸ Ð¿Ð¾ Ð·Ð°Ð¿ÑÐ¾ÑÑ Ð·ÐµÐ¼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Ð·ÐµÐ¼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0297"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 поликлиники: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27896" cy="576064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оказание первичной и специализированной квалифицированной медицинской помощи </a:t>
            </a:r>
            <a:r>
              <a:rPr lang="ru-RU" dirty="0" err="1" smtClean="0"/>
              <a:t>амбулаторно</a:t>
            </a:r>
            <a:r>
              <a:rPr lang="ru-RU" dirty="0" smtClean="0"/>
              <a:t> и на дому;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диспансерного наблюдения за различными контингентами;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врачебной экспертизы нетрудоспособности;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и проведение профилактических мероприятий, включая </a:t>
            </a:r>
            <a:br>
              <a:rPr lang="ru-RU" dirty="0" smtClean="0"/>
            </a:br>
            <a:r>
              <a:rPr lang="ru-RU" dirty="0" smtClean="0"/>
              <a:t>и противоэпидемические;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гигиеническое воспитание населения;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изучение показателей здоровья населения,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и лечение различных заболеваний и состояний,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восстановительное лечение и реабилитация,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дополнительной бесплатной медицинской помощи отдельным категориям граждан,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и оказание паллиативной помощи,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всех видов медицинских осмотров,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осуществление врачебных консультаций,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установление медицинских показаний для санаторно-курортного лечения.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459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0" dirty="0" smtClean="0">
                <a:effectLst/>
              </a:rPr>
              <a:t>Структура городской поликлиники включает:</a:t>
            </a:r>
            <a:endParaRPr lang="ru-RU" sz="2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6048672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блок управления</a:t>
            </a:r>
          </a:p>
          <a:p>
            <a:r>
              <a:rPr lang="ru-RU" sz="1200" dirty="0" smtClean="0"/>
              <a:t>· Кабинет главного врача( заместитель главного врача по поликлинической работе  - если поликлиника объединена со стационаром)</a:t>
            </a:r>
          </a:p>
          <a:p>
            <a:r>
              <a:rPr lang="ru-RU" sz="1200" dirty="0" smtClean="0"/>
              <a:t>· Кабинет заместителя главного врача</a:t>
            </a:r>
          </a:p>
          <a:p>
            <a:r>
              <a:rPr lang="ru-RU" sz="1200" dirty="0" smtClean="0"/>
              <a:t>· Кабинет главной медсестры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2. регистратура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3. лечебно-профилактический блок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участковых терапевтов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участковых хирургов</a:t>
            </a:r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разных специалистов</a:t>
            </a:r>
          </a:p>
          <a:p>
            <a:r>
              <a:rPr lang="ru-RU" sz="1200" dirty="0" smtClean="0"/>
              <a:t>· Манипуляционные, процедурные</a:t>
            </a:r>
          </a:p>
          <a:p>
            <a:r>
              <a:rPr lang="ru-RU" sz="1200" dirty="0" smtClean="0"/>
              <a:t>· Прививочный </a:t>
            </a:r>
            <a:r>
              <a:rPr lang="ru-RU" sz="1200" dirty="0" err="1" smtClean="0"/>
              <a:t>каб</a:t>
            </a:r>
            <a:endParaRPr lang="ru-RU" sz="1200" dirty="0" smtClean="0"/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Лфк</a:t>
            </a:r>
            <a:endParaRPr lang="ru-RU" sz="1200" dirty="0" smtClean="0"/>
          </a:p>
          <a:p>
            <a:r>
              <a:rPr lang="ru-RU" sz="1200" dirty="0" smtClean="0"/>
              <a:t>·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инфекционных заболеваний</a:t>
            </a:r>
          </a:p>
          <a:p>
            <a:r>
              <a:rPr lang="ru-RU" sz="1200" dirty="0" smtClean="0"/>
              <a:t>· Диспансерное отделение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4.лабораторо-диагостический блок</a:t>
            </a:r>
          </a:p>
          <a:p>
            <a:r>
              <a:rPr lang="ru-RU" sz="1200" dirty="0" smtClean="0"/>
              <a:t>Лаборатория, </a:t>
            </a:r>
            <a:r>
              <a:rPr lang="ru-RU" sz="1200" dirty="0" err="1" smtClean="0"/>
              <a:t>узи</a:t>
            </a:r>
            <a:r>
              <a:rPr lang="ru-RU" sz="1200" dirty="0" smtClean="0"/>
              <a:t>, </a:t>
            </a:r>
            <a:r>
              <a:rPr lang="ru-RU" sz="1200" dirty="0" err="1" smtClean="0"/>
              <a:t>экг</a:t>
            </a:r>
            <a:r>
              <a:rPr lang="ru-RU" sz="1200" dirty="0" smtClean="0"/>
              <a:t> и т.п.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5. вспомогательный блок</a:t>
            </a:r>
          </a:p>
          <a:p>
            <a:r>
              <a:rPr lang="ru-RU" sz="1200" dirty="0" smtClean="0"/>
              <a:t>Аптека, </a:t>
            </a:r>
            <a:r>
              <a:rPr lang="ru-RU" sz="1200" dirty="0" err="1" smtClean="0"/>
              <a:t>цсо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6. административно-хозяйственный блок</a:t>
            </a:r>
          </a:p>
          <a:p>
            <a:r>
              <a:rPr lang="ru-RU" sz="1200" dirty="0" smtClean="0"/>
              <a:t>Бухгалтерия, канцелярия, обслуживающий персонал, склады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8367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0" dirty="0" smtClean="0">
                <a:effectLst/>
              </a:rPr>
              <a:t>Учетные формы первичной медицинской документации</a:t>
            </a:r>
            <a:endParaRPr lang="ru-RU" sz="24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570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Медицинская карта пациента, получающего медицинскую помощь в амбулаторных условиях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ÐÐ°ÑÑÐ¸Ð½ÐºÐ¸ Ð¿Ð¾ Ð·Ð°Ð¿ÑÐ¾ÑÑ Ð¼ÐµÐ´Ð¸ÑÐ¸Ð½ÑÐºÐ°Ñ ÐºÐ°ÑÑÐ° Ð¿Ð°ÑÐ¸ÐµÐ½ÑÐ° Ð¿Ð¾Ð»ÑÑÐ°ÑÑÐµÐ³Ð¾ Ð¼ÐµÐ´Ð¸ÑÐ¸Ð½ÑÐºÑÑ Ð¿Ð¾Ð¼Ð¾ÑÑ Ð² Ð°Ð¼Ð±ÑÐ»Ð°ÑÐ¾ÑÐ½ÑÑ ÑÑÐ»Ð¾Ð²Ð¸ÑÑ"/>
          <p:cNvPicPr>
            <a:picLocks noChangeAspect="1" noChangeArrowheads="1"/>
          </p:cNvPicPr>
          <p:nvPr/>
        </p:nvPicPr>
        <p:blipFill>
          <a:blip r:embed="rId2" cstate="print"/>
          <a:srcRect l="5040" t="2847" r="4241" b="4611"/>
          <a:stretch>
            <a:fillRect/>
          </a:stretch>
        </p:blipFill>
        <p:spPr bwMode="auto">
          <a:xfrm>
            <a:off x="2483768" y="1844824"/>
            <a:ext cx="64807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61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Талон на прием к врачу</a:t>
            </a:r>
            <a:endParaRPr lang="ru-RU" sz="32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170339" cy="418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185098" cy="4759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33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Талон амбулаторного больного</a:t>
            </a:r>
            <a:endParaRPr lang="ru-RU" dirty="0"/>
          </a:p>
        </p:txBody>
      </p:sp>
      <p:pic>
        <p:nvPicPr>
          <p:cNvPr id="16386" name="Picture 2" descr="https://cityblank.ru/upload/iblock/575/57538783364e1467dd09c3ec5268df3d.png"/>
          <p:cNvPicPr>
            <a:picLocks noChangeAspect="1" noChangeArrowheads="1"/>
          </p:cNvPicPr>
          <p:nvPr/>
        </p:nvPicPr>
        <p:blipFill>
          <a:blip r:embed="rId2" cstate="print"/>
          <a:srcRect t="2374" b="4321"/>
          <a:stretch>
            <a:fillRect/>
          </a:stretch>
        </p:blipFill>
        <p:spPr bwMode="auto">
          <a:xfrm>
            <a:off x="251520" y="980728"/>
            <a:ext cx="85725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525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Выписка из мед карты амбулаторного, стационарного больного</a:t>
            </a:r>
            <a:endParaRPr lang="ru-RU" sz="28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87998"/>
            <a:ext cx="3456384" cy="4907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8843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Медицинское свидетельство о смерти</a:t>
            </a:r>
            <a:endParaRPr lang="ru-RU" sz="32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460119" cy="6309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666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Организация работы городской поликлиники</vt:lpstr>
      <vt:lpstr>Презентация PowerPoint</vt:lpstr>
      <vt:lpstr>Основные задачи поликлиники:</vt:lpstr>
      <vt:lpstr>Структура городской поликлиники включает:</vt:lpstr>
      <vt:lpstr>Учетные формы первичной медицинской документации</vt:lpstr>
      <vt:lpstr>Талон на прием к врачу</vt:lpstr>
      <vt:lpstr>Талон амбулаторного больного</vt:lpstr>
      <vt:lpstr>Выписка из мед карты амбулаторного, стационарного больного</vt:lpstr>
      <vt:lpstr>Медицинское свидетельство о смерти</vt:lpstr>
      <vt:lpstr>Другие учетные формы первичной медицинской документации АПУ </vt:lpstr>
      <vt:lpstr>Показатели, характеризующие объемы амбулаторно-поликлинической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 общей практики</vt:lpstr>
      <vt:lpstr>Функциональные обязанности врача общей практики</vt:lpstr>
      <vt:lpstr>Презентация PowerPoint</vt:lpstr>
      <vt:lpstr>Участковый врач</vt:lpstr>
      <vt:lpstr>Участковый врач-терапевт имеет право: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амбулаторно-поликлинической помощи. Функции врача терапевта</dc:title>
  <dc:creator>Гузель Фаляхова</dc:creator>
  <cp:lastModifiedBy>Samsung</cp:lastModifiedBy>
  <cp:revision>10</cp:revision>
  <dcterms:created xsi:type="dcterms:W3CDTF">2019-04-01T17:38:27Z</dcterms:created>
  <dcterms:modified xsi:type="dcterms:W3CDTF">2020-04-28T08:59:06Z</dcterms:modified>
</cp:coreProperties>
</file>