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6.xml" ContentType="application/vnd.openxmlformats-officedocument.drawingml.chart+xml"/>
  <Override PartName="/ppt/notesSlides/notesSlide4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6.xml" ContentType="application/vnd.openxmlformats-officedocument.drawingml.chartshapes+xml"/>
  <Override PartName="/ppt/charts/chart32.xml" ContentType="application/vnd.openxmlformats-officedocument.drawingml.chart+xml"/>
  <Override PartName="/ppt/drawings/drawing7.xml" ContentType="application/vnd.openxmlformats-officedocument.drawingml.chartshapes+xml"/>
  <Override PartName="/ppt/charts/chart33.xml" ContentType="application/vnd.openxmlformats-officedocument.drawingml.chart+xml"/>
  <Override PartName="/ppt/drawings/drawing8.xml" ContentType="application/vnd.openxmlformats-officedocument.drawingml.chartshapes+xml"/>
  <Override PartName="/ppt/charts/chart34.xml" ContentType="application/vnd.openxmlformats-officedocument.drawingml.chart+xml"/>
  <Override PartName="/ppt/drawings/drawing9.xml" ContentType="application/vnd.openxmlformats-officedocument.drawingml.chartshapes+xml"/>
  <Override PartName="/ppt/charts/chart35.xml" ContentType="application/vnd.openxmlformats-officedocument.drawingml.chart+xml"/>
  <Override PartName="/ppt/drawings/drawing10.xml" ContentType="application/vnd.openxmlformats-officedocument.drawingml.chartshapes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notesSlides/notesSlide5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8"/>
  </p:notesMasterIdLst>
  <p:sldIdLst>
    <p:sldId id="257" r:id="rId2"/>
    <p:sldId id="320" r:id="rId3"/>
    <p:sldId id="494" r:id="rId4"/>
    <p:sldId id="543" r:id="rId5"/>
    <p:sldId id="544" r:id="rId6"/>
    <p:sldId id="498" r:id="rId7"/>
    <p:sldId id="499" r:id="rId8"/>
    <p:sldId id="584" r:id="rId9"/>
    <p:sldId id="585" r:id="rId10"/>
    <p:sldId id="586" r:id="rId11"/>
    <p:sldId id="587" r:id="rId12"/>
    <p:sldId id="588" r:id="rId13"/>
    <p:sldId id="589" r:id="rId14"/>
    <p:sldId id="507" r:id="rId15"/>
    <p:sldId id="508" r:id="rId16"/>
    <p:sldId id="509" r:id="rId17"/>
    <p:sldId id="590" r:id="rId18"/>
    <p:sldId id="511" r:id="rId19"/>
    <p:sldId id="512" r:id="rId20"/>
    <p:sldId id="591" r:id="rId21"/>
    <p:sldId id="592" r:id="rId22"/>
    <p:sldId id="593" r:id="rId23"/>
    <p:sldId id="594" r:id="rId24"/>
    <p:sldId id="517" r:id="rId25"/>
    <p:sldId id="595" r:id="rId26"/>
    <p:sldId id="519" r:id="rId27"/>
    <p:sldId id="520" r:id="rId28"/>
    <p:sldId id="500" r:id="rId29"/>
    <p:sldId id="596" r:id="rId30"/>
    <p:sldId id="597" r:id="rId31"/>
    <p:sldId id="598" r:id="rId32"/>
    <p:sldId id="526" r:id="rId33"/>
    <p:sldId id="527" r:id="rId34"/>
    <p:sldId id="528" r:id="rId35"/>
    <p:sldId id="529" r:id="rId36"/>
    <p:sldId id="521" r:id="rId37"/>
    <p:sldId id="599" r:id="rId38"/>
    <p:sldId id="600" r:id="rId39"/>
    <p:sldId id="601" r:id="rId40"/>
    <p:sldId id="533" r:id="rId41"/>
    <p:sldId id="602" r:id="rId42"/>
    <p:sldId id="535" r:id="rId43"/>
    <p:sldId id="536" r:id="rId44"/>
    <p:sldId id="537" r:id="rId45"/>
    <p:sldId id="538" r:id="rId46"/>
    <p:sldId id="522" r:id="rId47"/>
    <p:sldId id="541" r:id="rId48"/>
    <p:sldId id="542" r:id="rId49"/>
    <p:sldId id="545" r:id="rId50"/>
    <p:sldId id="603" r:id="rId51"/>
    <p:sldId id="604" r:id="rId52"/>
    <p:sldId id="548" r:id="rId53"/>
    <p:sldId id="549" r:id="rId54"/>
    <p:sldId id="550" r:id="rId55"/>
    <p:sldId id="551" r:id="rId56"/>
    <p:sldId id="607" r:id="rId57"/>
    <p:sldId id="608" r:id="rId58"/>
    <p:sldId id="553" r:id="rId59"/>
    <p:sldId id="554" r:id="rId60"/>
    <p:sldId id="555" r:id="rId61"/>
    <p:sldId id="557" r:id="rId62"/>
    <p:sldId id="609" r:id="rId63"/>
    <p:sldId id="559" r:id="rId64"/>
    <p:sldId id="560" r:id="rId65"/>
    <p:sldId id="561" r:id="rId66"/>
    <p:sldId id="563" r:id="rId67"/>
    <p:sldId id="610" r:id="rId68"/>
    <p:sldId id="611" r:id="rId69"/>
    <p:sldId id="566" r:id="rId70"/>
    <p:sldId id="567" r:id="rId71"/>
    <p:sldId id="568" r:id="rId72"/>
    <p:sldId id="569" r:id="rId73"/>
    <p:sldId id="570" r:id="rId74"/>
    <p:sldId id="571" r:id="rId75"/>
    <p:sldId id="572" r:id="rId76"/>
    <p:sldId id="574" r:id="rId77"/>
    <p:sldId id="605" r:id="rId78"/>
    <p:sldId id="606" r:id="rId79"/>
    <p:sldId id="576" r:id="rId80"/>
    <p:sldId id="577" r:id="rId81"/>
    <p:sldId id="578" r:id="rId82"/>
    <p:sldId id="579" r:id="rId83"/>
    <p:sldId id="580" r:id="rId84"/>
    <p:sldId id="581" r:id="rId85"/>
    <p:sldId id="491" r:id="rId86"/>
    <p:sldId id="269" r:id="rId8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7" autoAdjust="0"/>
    <p:restoredTop sz="93323" autoAdjust="0"/>
  </p:normalViewPr>
  <p:slideViewPr>
    <p:cSldViewPr snapToGrid="0">
      <p:cViewPr varScale="1">
        <p:scale>
          <a:sx n="45" d="100"/>
          <a:sy n="45" d="100"/>
        </p:scale>
        <p:origin x="60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6;&#1072;&#1089;&#1095;&#1105;&#1090;&#1099;\&#1053;&#1086;&#1074;&#1099;&#1077;%20&#1088;&#1072;&#1089;&#1095;&#1105;&#1090;&#1099;\&#1044;&#1083;&#1103;%20&#1091;&#1095;&#1105;&#1073;&#1099;\&#1056;&#1077;&#1089;&#1091;&#1088;&#1089;&#1099;%20&#1080;%20&#1080;&#1093;%20&#1080;&#1089;&#1087;&#1086;&#1083;&#1100;&#1079;&#1086;&#1074;&#1072;&#1085;&#1080;&#1077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K:\_Exel-&#1092;&#1072;&#1081;&#1083;&#1099;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cuments\&#1056;&#1077;&#1089;&#1091;&#1088;&#1089;&#1099;%20&#1079;&#1076;&#1088;&#1072;&#1074;&#1086;&#1086;&#1093;&#1088;&#1072;&#1085;&#1077;&#1085;&#1080;&#1103;%20&#1056;&#1058;%20&#1080;%20&#1056;&#106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262726003938369E-2"/>
          <c:y val="0.13029339690897263"/>
          <c:w val="0.8165129140888342"/>
          <c:h val="0.72653588361960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РФ (кадры)'!$F$4</c:f>
              <c:strCache>
                <c:ptCount val="1"/>
                <c:pt idx="0">
                  <c:v>ФСГС (Росстат)</c:v>
                </c:pt>
              </c:strCache>
            </c:strRef>
          </c:tx>
          <c:invertIfNegative val="0"/>
          <c:dLbls>
            <c:dLbl>
              <c:idx val="71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8B-4A81-8574-1742CE7C3BDE}"/>
                </c:ext>
              </c:extLst>
            </c:dLbl>
            <c:dLbl>
              <c:idx val="7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8B-4A81-8574-1742CE7C3B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(кадры)'!$E$5:$E$84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(кадры)'!$F$5:$F$84</c:f>
              <c:numCache>
                <c:formatCode>General</c:formatCode>
                <c:ptCount val="80"/>
                <c:pt idx="0" formatCode="#\ ##0.0">
                  <c:v>7.4</c:v>
                </c:pt>
                <c:pt idx="10" formatCode="#\ ##0.0">
                  <c:v>14.5</c:v>
                </c:pt>
                <c:pt idx="20" formatCode="#\ ##0.0">
                  <c:v>19.3</c:v>
                </c:pt>
                <c:pt idx="30" formatCode="#\ ##0.0">
                  <c:v>26.6</c:v>
                </c:pt>
                <c:pt idx="40" formatCode="#\ ##0.0">
                  <c:v>38.299999999999997</c:v>
                </c:pt>
                <c:pt idx="45" formatCode="#\ ##0.0">
                  <c:v>43.2</c:v>
                </c:pt>
                <c:pt idx="50" formatCode="#\ ##0.0">
                  <c:v>45</c:v>
                </c:pt>
                <c:pt idx="55" formatCode="#\ ##0.0">
                  <c:v>44.4</c:v>
                </c:pt>
                <c:pt idx="60" formatCode="#\ ##0.0">
                  <c:v>46.8</c:v>
                </c:pt>
                <c:pt idx="61" formatCode="#\ ##0.0">
                  <c:v>46.9</c:v>
                </c:pt>
                <c:pt idx="62" formatCode="#\ ##0.0">
                  <c:v>47.4</c:v>
                </c:pt>
                <c:pt idx="63" formatCode="#\ ##0.0">
                  <c:v>47.9</c:v>
                </c:pt>
                <c:pt idx="64" formatCode="#\ ##0.0">
                  <c:v>48.2</c:v>
                </c:pt>
                <c:pt idx="65" formatCode="#\ ##0.0">
                  <c:v>48.6</c:v>
                </c:pt>
                <c:pt idx="66" formatCode="#\ ##0.0">
                  <c:v>49.1</c:v>
                </c:pt>
                <c:pt idx="67" formatCode="#\ ##0.0">
                  <c:v>49.6</c:v>
                </c:pt>
                <c:pt idx="68" formatCode="#\ ##0.0">
                  <c:v>49.3</c:v>
                </c:pt>
                <c:pt idx="69" formatCode="#\ ##0.0">
                  <c:v>49.8</c:v>
                </c:pt>
                <c:pt idx="70">
                  <c:v>50.1</c:v>
                </c:pt>
                <c:pt idx="71">
                  <c:v>51.2</c:v>
                </c:pt>
                <c:pt idx="72">
                  <c:v>49.1</c:v>
                </c:pt>
                <c:pt idx="73">
                  <c:v>48.9</c:v>
                </c:pt>
                <c:pt idx="74">
                  <c:v>48.5</c:v>
                </c:pt>
                <c:pt idx="75">
                  <c:v>45.9</c:v>
                </c:pt>
                <c:pt idx="76">
                  <c:v>46.4</c:v>
                </c:pt>
                <c:pt idx="77">
                  <c:v>47.5</c:v>
                </c:pt>
                <c:pt idx="78">
                  <c:v>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B-4A81-8574-1742CE7C3BDE}"/>
            </c:ext>
          </c:extLst>
        </c:ser>
        <c:ser>
          <c:idx val="1"/>
          <c:order val="1"/>
          <c:tx>
            <c:strRef>
              <c:f>'Исходная РФ (кадры)'!$G$4</c:f>
              <c:strCache>
                <c:ptCount val="1"/>
                <c:pt idx="0">
                  <c:v>МЗ РФ</c:v>
                </c:pt>
              </c:strCache>
            </c:strRef>
          </c:tx>
          <c:invertIfNegative val="0"/>
          <c:dLbls>
            <c:dLbl>
              <c:idx val="72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8B-4A81-8574-1742CE7C3BDE}"/>
                </c:ext>
              </c:extLst>
            </c:dLbl>
            <c:dLbl>
              <c:idx val="74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28B-4A81-8574-1742CE7C3BDE}"/>
                </c:ext>
              </c:extLst>
            </c:dLbl>
            <c:dLbl>
              <c:idx val="79"/>
              <c:layout>
                <c:manualLayout>
                  <c:x val="2.5018271217759427E-2"/>
                  <c:y val="-6.80300289190117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8B-4A81-8574-1742CE7C3B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'Исходная РФ (кадры)'!$E$5:$E$84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(кадры)'!$G$5:$G$84</c:f>
              <c:numCache>
                <c:formatCode>General</c:formatCode>
                <c:ptCount val="80"/>
                <c:pt idx="54" formatCode="0.0">
                  <c:v>39.438943783159282</c:v>
                </c:pt>
                <c:pt idx="55" formatCode="0.0">
                  <c:v>40.206143207694474</c:v>
                </c:pt>
                <c:pt idx="56" formatCode="0.0">
                  <c:v>40.474308726859782</c:v>
                </c:pt>
                <c:pt idx="57" formatCode="0.0">
                  <c:v>41.01910036303795</c:v>
                </c:pt>
                <c:pt idx="58" formatCode="0.0">
                  <c:v>41.487908493857667</c:v>
                </c:pt>
                <c:pt idx="59" formatCode="0.0">
                  <c:v>41.582112981345993</c:v>
                </c:pt>
                <c:pt idx="60" formatCode="0.0">
                  <c:v>41.439143958646632</c:v>
                </c:pt>
                <c:pt idx="61" formatCode="0.0">
                  <c:v>41.601847117910971</c:v>
                </c:pt>
                <c:pt idx="62" formatCode="0.0">
                  <c:v>41.78530209208008</c:v>
                </c:pt>
                <c:pt idx="63" formatCode="0.0">
                  <c:v>42.010546095709543</c:v>
                </c:pt>
                <c:pt idx="64" formatCode="0.0">
                  <c:v>42.110534778127217</c:v>
                </c:pt>
                <c:pt idx="65" formatCode="0.0">
                  <c:v>42.356047289338434</c:v>
                </c:pt>
                <c:pt idx="66" formatCode="0.0">
                  <c:v>43.025214793332566</c:v>
                </c:pt>
                <c:pt idx="67" formatCode="0.0">
                  <c:v>43.340997461696936</c:v>
                </c:pt>
                <c:pt idx="68" formatCode="0.0">
                  <c:v>43.786018894603721</c:v>
                </c:pt>
                <c:pt idx="69" formatCode="0.0">
                  <c:v>44.09443269908386</c:v>
                </c:pt>
                <c:pt idx="70" formatCode="0.0">
                  <c:v>44.087883901926865</c:v>
                </c:pt>
                <c:pt idx="71" formatCode="0.0">
                  <c:v>43.991117151480587</c:v>
                </c:pt>
                <c:pt idx="72" formatCode="0.0">
                  <c:v>44.688883263601035</c:v>
                </c:pt>
                <c:pt idx="73" formatCode="0.0">
                  <c:v>40.9</c:v>
                </c:pt>
                <c:pt idx="74" formatCode="0.0">
                  <c:v>37.1</c:v>
                </c:pt>
                <c:pt idx="75" formatCode="0.0">
                  <c:v>37.1</c:v>
                </c:pt>
                <c:pt idx="76" formatCode="0.0">
                  <c:v>37.1</c:v>
                </c:pt>
                <c:pt idx="77" formatCode="0.0">
                  <c:v>37.299999999999997</c:v>
                </c:pt>
                <c:pt idx="78" formatCode="0.0">
                  <c:v>37.4</c:v>
                </c:pt>
                <c:pt idx="79" formatCode="0.0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8B-4A81-8574-1742CE7C3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0540352"/>
        <c:axId val="410542312"/>
      </c:barChart>
      <c:catAx>
        <c:axId val="41054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1"/>
            </a:pPr>
            <a:endParaRPr lang="ru-RU"/>
          </a:p>
        </c:txPr>
        <c:crossAx val="410542312"/>
        <c:crosses val="autoZero"/>
        <c:auto val="1"/>
        <c:lblAlgn val="ctr"/>
        <c:lblOffset val="100"/>
        <c:tickLblSkip val="1"/>
        <c:noMultiLvlLbl val="0"/>
      </c:catAx>
      <c:valAx>
        <c:axId val="410542312"/>
        <c:scaling>
          <c:orientation val="minMax"/>
          <c:max val="5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i="1"/>
                </a:pPr>
                <a:r>
                  <a:rPr lang="ru-RU" sz="1100" i="1"/>
                  <a:t>Численность врачей на 10 тысяч человек населения</a:t>
                </a:r>
              </a:p>
            </c:rich>
          </c:tx>
          <c:layout>
            <c:manualLayout>
              <c:xMode val="edge"/>
              <c:yMode val="edge"/>
              <c:x val="1.2275862143034737E-2"/>
              <c:y val="0.2009158597006459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054035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6706299192725121"/>
          <c:y val="0.29753058462662196"/>
          <c:w val="0.15038421541891595"/>
          <c:h val="0.2455000189269896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91226371672988E-2"/>
          <c:y val="0.13363265645411534"/>
          <c:w val="0.94960877362832696"/>
          <c:h val="0.57841106562573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РТ'!$AF$7</c:f>
              <c:strCache>
                <c:ptCount val="1"/>
                <c:pt idx="0">
                  <c:v>Численность врачей на 10 тыс. населения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РТ'!$AP$6:$AY$6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2019 г.</c:v>
                </c:pt>
              </c:strCache>
            </c:strRef>
          </c:cat>
          <c:val>
            <c:numRef>
              <c:f>'Исходная РТ'!$AP$7:$AY$7</c:f>
              <c:numCache>
                <c:formatCode>0.0</c:formatCode>
                <c:ptCount val="10"/>
                <c:pt idx="0">
                  <c:v>32.6</c:v>
                </c:pt>
                <c:pt idx="1">
                  <c:v>32.1</c:v>
                </c:pt>
                <c:pt idx="2">
                  <c:v>32</c:v>
                </c:pt>
                <c:pt idx="3">
                  <c:v>30.3</c:v>
                </c:pt>
                <c:pt idx="4">
                  <c:v>30.8</c:v>
                </c:pt>
                <c:pt idx="5">
                  <c:v>31</c:v>
                </c:pt>
                <c:pt idx="6">
                  <c:v>30.2</c:v>
                </c:pt>
                <c:pt idx="7">
                  <c:v>30.5</c:v>
                </c:pt>
                <c:pt idx="8">
                  <c:v>31</c:v>
                </c:pt>
                <c:pt idx="9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4-40A2-8E9F-24195E10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131440"/>
        <c:axId val="411129872"/>
      </c:barChart>
      <c:catAx>
        <c:axId val="41113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noFill/>
          </a:ln>
        </c:spPr>
        <c:txPr>
          <a:bodyPr rot="-5400000" vert="horz"/>
          <a:lstStyle/>
          <a:p>
            <a:pPr>
              <a:defRPr sz="1200" b="1"/>
            </a:pPr>
            <a:endParaRPr lang="ru-RU"/>
          </a:p>
        </c:txPr>
        <c:crossAx val="411129872"/>
        <c:crosses val="autoZero"/>
        <c:auto val="1"/>
        <c:lblAlgn val="ctr"/>
        <c:lblOffset val="100"/>
        <c:noMultiLvlLbl val="0"/>
      </c:catAx>
      <c:valAx>
        <c:axId val="411129872"/>
        <c:scaling>
          <c:orientation val="minMax"/>
          <c:max val="33"/>
          <c:min val="30"/>
        </c:scaling>
        <c:delete val="1"/>
        <c:axPos val="l"/>
        <c:numFmt formatCode="0" sourceLinked="0"/>
        <c:majorTickMark val="out"/>
        <c:minorTickMark val="none"/>
        <c:tickLblPos val="nextTo"/>
        <c:crossAx val="411131440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228065218090732"/>
          <c:y val="1.4653466129889379E-2"/>
          <c:w val="0.617197272651406"/>
          <c:h val="0.8310628427658359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964D-4FAD-AFF0-11213DB8679C}"/>
              </c:ext>
            </c:extLst>
          </c:dPt>
          <c:dLbls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64D-4FAD-AFF0-11213DB8679C}"/>
                </c:ext>
              </c:extLst>
            </c:dLbl>
            <c:dLbl>
              <c:idx val="1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4D-4FAD-AFF0-11213DB8679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'Исходные - регионы РТ'!$F$3:$F$14</c:f>
              <c:strCache>
                <c:ptCount val="12"/>
                <c:pt idx="0">
                  <c:v>Предволжский регион</c:v>
                </c:pt>
                <c:pt idx="1">
                  <c:v>Предкамский регион</c:v>
                </c:pt>
                <c:pt idx="2">
                  <c:v>Закамский регион</c:v>
                </c:pt>
                <c:pt idx="3">
                  <c:v>Юго-Восточный регион</c:v>
                </c:pt>
                <c:pt idx="4">
                  <c:v>Северо-Восточный регион</c:v>
                </c:pt>
                <c:pt idx="5">
                  <c:v>Северо-Западный регион</c:v>
                </c:pt>
                <c:pt idx="7">
                  <c:v>Наб. Челны</c:v>
                </c:pt>
                <c:pt idx="8">
                  <c:v>Казань</c:v>
                </c:pt>
                <c:pt idx="9">
                  <c:v>Муниципальные МО</c:v>
                </c:pt>
                <c:pt idx="11">
                  <c:v>Республика  Татарстан</c:v>
                </c:pt>
              </c:strCache>
            </c:strRef>
          </c:cat>
          <c:val>
            <c:numRef>
              <c:f>'Исходные - регионы РТ'!$G$3:$G$14</c:f>
              <c:numCache>
                <c:formatCode>0.0</c:formatCode>
                <c:ptCount val="12"/>
                <c:pt idx="0">
                  <c:v>19.5</c:v>
                </c:pt>
                <c:pt idx="1">
                  <c:v>19.399999999999999</c:v>
                </c:pt>
                <c:pt idx="2">
                  <c:v>18.2</c:v>
                </c:pt>
                <c:pt idx="3">
                  <c:v>18.5</c:v>
                </c:pt>
                <c:pt idx="4">
                  <c:v>19.3</c:v>
                </c:pt>
                <c:pt idx="5">
                  <c:v>19</c:v>
                </c:pt>
                <c:pt idx="7">
                  <c:v>22.6</c:v>
                </c:pt>
                <c:pt idx="8">
                  <c:v>26</c:v>
                </c:pt>
                <c:pt idx="9">
                  <c:v>21.7</c:v>
                </c:pt>
                <c:pt idx="11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D-4FAD-AFF0-11213DB86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630200"/>
        <c:axId val="414630592"/>
      </c:barChart>
      <c:catAx>
        <c:axId val="414630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4630592"/>
        <c:crosses val="autoZero"/>
        <c:auto val="1"/>
        <c:lblAlgn val="ctr"/>
        <c:lblOffset val="100"/>
        <c:noMultiLvlLbl val="0"/>
      </c:catAx>
      <c:valAx>
        <c:axId val="414630592"/>
        <c:scaling>
          <c:orientation val="minMax"/>
          <c:max val="32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Численность  врачей  на 10  тысяч  человек  населения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4630200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49564093146657"/>
          <c:y val="8.1097714822939093E-2"/>
          <c:w val="0.80148781730767671"/>
          <c:h val="0.80989794678438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РФ (кадры)'!$N$4</c:f>
              <c:strCache>
                <c:ptCount val="1"/>
                <c:pt idx="0">
                  <c:v>ФСГС (Росстат)</c:v>
                </c:pt>
              </c:strCache>
            </c:strRef>
          </c:tx>
          <c:invertIfNegative val="0"/>
          <c:dLbls>
            <c:dLbl>
              <c:idx val="5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B7-461A-9228-77364851457D}"/>
                </c:ext>
              </c:extLst>
            </c:dLbl>
            <c:dLbl>
              <c:idx val="7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B7-461A-9228-773648514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(кадры)'!$M$5:$M$84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(кадры)'!$N$5:$N$84</c:f>
              <c:numCache>
                <c:formatCode>General</c:formatCode>
                <c:ptCount val="80"/>
                <c:pt idx="0" formatCode="#\ ##0.0">
                  <c:v>26.9</c:v>
                </c:pt>
                <c:pt idx="10" formatCode="#\ ##0.0">
                  <c:v>44.9</c:v>
                </c:pt>
                <c:pt idx="20" formatCode="#\ ##0.0">
                  <c:v>69.2</c:v>
                </c:pt>
                <c:pt idx="30" formatCode="#\ ##0.0">
                  <c:v>95.2</c:v>
                </c:pt>
                <c:pt idx="40" formatCode="#\ ##0.0">
                  <c:v>116.3</c:v>
                </c:pt>
                <c:pt idx="45" formatCode="#\ ##0.0">
                  <c:v>122.4</c:v>
                </c:pt>
                <c:pt idx="50" formatCode="#\ ##0.0">
                  <c:v>124.4</c:v>
                </c:pt>
                <c:pt idx="55" formatCode="#\ ##0.0">
                  <c:v>110.8</c:v>
                </c:pt>
                <c:pt idx="60" formatCode="#\ ##0.0">
                  <c:v>107.6</c:v>
                </c:pt>
                <c:pt idx="61" formatCode="#\ ##0.0">
                  <c:v>106.8</c:v>
                </c:pt>
                <c:pt idx="62" formatCode="#\ ##0.0">
                  <c:v>108.2</c:v>
                </c:pt>
                <c:pt idx="63" formatCode="#\ ##0.0">
                  <c:v>108.3</c:v>
                </c:pt>
                <c:pt idx="64" formatCode="#\ ##0.0">
                  <c:v>108.3</c:v>
                </c:pt>
                <c:pt idx="65" formatCode="#\ ##0.0">
                  <c:v>107.7</c:v>
                </c:pt>
                <c:pt idx="66" formatCode="#\ ##0.0">
                  <c:v>108.1</c:v>
                </c:pt>
                <c:pt idx="67" formatCode="#\ ##0.0">
                  <c:v>108.1</c:v>
                </c:pt>
                <c:pt idx="68" formatCode="#\ ##0.0">
                  <c:v>105.9</c:v>
                </c:pt>
                <c:pt idx="69" formatCode="#\ ##0.0">
                  <c:v>106.2</c:v>
                </c:pt>
                <c:pt idx="70" formatCode="0.0">
                  <c:v>105.6</c:v>
                </c:pt>
                <c:pt idx="71" formatCode="0.0">
                  <c:v>107</c:v>
                </c:pt>
                <c:pt idx="72" formatCode="0.0">
                  <c:v>106.1</c:v>
                </c:pt>
                <c:pt idx="73" formatCode="0.0">
                  <c:v>105.7</c:v>
                </c:pt>
                <c:pt idx="74" formatCode="0.0">
                  <c:v>104.3</c:v>
                </c:pt>
                <c:pt idx="75" formatCode="0.0">
                  <c:v>105.8</c:v>
                </c:pt>
                <c:pt idx="76" formatCode="0.0">
                  <c:v>104.8</c:v>
                </c:pt>
                <c:pt idx="77" formatCode="0.0">
                  <c:v>103.8</c:v>
                </c:pt>
                <c:pt idx="78" formatCode="0.0">
                  <c:v>101.6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B7-461A-9228-77364851457D}"/>
            </c:ext>
          </c:extLst>
        </c:ser>
        <c:ser>
          <c:idx val="1"/>
          <c:order val="1"/>
          <c:tx>
            <c:strRef>
              <c:f>'Исходная РФ (кадры)'!$O$4</c:f>
              <c:strCache>
                <c:ptCount val="1"/>
                <c:pt idx="0">
                  <c:v>МЗ РФ</c:v>
                </c:pt>
              </c:strCache>
            </c:strRef>
          </c:tx>
          <c:invertIfNegative val="0"/>
          <c:dLbls>
            <c:dLbl>
              <c:idx val="5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B7-461A-9228-77364851457D}"/>
                </c:ext>
              </c:extLst>
            </c:dLbl>
            <c:dLbl>
              <c:idx val="7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B7-461A-9228-77364851457D}"/>
                </c:ext>
              </c:extLst>
            </c:dLbl>
            <c:dLbl>
              <c:idx val="79"/>
              <c:layout>
                <c:manualLayout>
                  <c:x val="3.0130326371198165E-2"/>
                  <c:y val="8.79706842889726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3B7-461A-9228-773648514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'Исходная РФ (кадры)'!$M$5:$M$84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(кадры)'!$O$5:$O$84</c:f>
              <c:numCache>
                <c:formatCode>General</c:formatCode>
                <c:ptCount val="80"/>
                <c:pt idx="54" formatCode="0.0">
                  <c:v>94.111525055626373</c:v>
                </c:pt>
                <c:pt idx="55" formatCode="0.0">
                  <c:v>97.400038663639137</c:v>
                </c:pt>
                <c:pt idx="56" formatCode="0.0">
                  <c:v>99.445956480340087</c:v>
                </c:pt>
                <c:pt idx="57" formatCode="0.0">
                  <c:v>98.95385080991106</c:v>
                </c:pt>
                <c:pt idx="58" formatCode="0.0">
                  <c:v>98.888987368921008</c:v>
                </c:pt>
                <c:pt idx="59" formatCode="0.0">
                  <c:v>98.163609178294081</c:v>
                </c:pt>
                <c:pt idx="60" formatCode="0.0">
                  <c:v>95.132347244640727</c:v>
                </c:pt>
                <c:pt idx="61" formatCode="0.0">
                  <c:v>94.105681610021904</c:v>
                </c:pt>
                <c:pt idx="62" formatCode="0.0">
                  <c:v>93.944838732489615</c:v>
                </c:pt>
                <c:pt idx="63" formatCode="0.0">
                  <c:v>95.058345681260676</c:v>
                </c:pt>
                <c:pt idx="64" formatCode="0.0">
                  <c:v>94.861418814967521</c:v>
                </c:pt>
                <c:pt idx="65" formatCode="0.0">
                  <c:v>94.177210955000959</c:v>
                </c:pt>
                <c:pt idx="66" formatCode="0.0">
                  <c:v>94.988914457438867</c:v>
                </c:pt>
                <c:pt idx="67" formatCode="0.0">
                  <c:v>94.873471568896292</c:v>
                </c:pt>
                <c:pt idx="68" formatCode="0.0">
                  <c:v>94.092760448648249</c:v>
                </c:pt>
                <c:pt idx="69" formatCode="0.0">
                  <c:v>94.108527131782949</c:v>
                </c:pt>
                <c:pt idx="70" formatCode="0.0">
                  <c:v>93.562180045027119</c:v>
                </c:pt>
                <c:pt idx="71" formatCode="0.0">
                  <c:v>92.396038165509211</c:v>
                </c:pt>
                <c:pt idx="72" formatCode="0.0">
                  <c:v>90.824119326433689</c:v>
                </c:pt>
                <c:pt idx="73" formatCode="0.0">
                  <c:v>90.391530111545606</c:v>
                </c:pt>
                <c:pt idx="74" formatCode="0.0">
                  <c:v>91.8</c:v>
                </c:pt>
                <c:pt idx="75" formatCode="0.0">
                  <c:v>86.9</c:v>
                </c:pt>
                <c:pt idx="76" formatCode="0.0">
                  <c:v>88</c:v>
                </c:pt>
                <c:pt idx="77" formatCode="0.0">
                  <c:v>86.2</c:v>
                </c:pt>
                <c:pt idx="78" formatCode="0.0">
                  <c:v>86.3</c:v>
                </c:pt>
                <c:pt idx="79" formatCode="0.0">
                  <c:v>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B7-461A-9228-773648514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0544272"/>
        <c:axId val="410546232"/>
      </c:barChart>
      <c:catAx>
        <c:axId val="41054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1"/>
            </a:pPr>
            <a:endParaRPr lang="ru-RU"/>
          </a:p>
        </c:txPr>
        <c:crossAx val="410546232"/>
        <c:crosses val="autoZero"/>
        <c:auto val="1"/>
        <c:lblAlgn val="ctr"/>
        <c:lblOffset val="100"/>
        <c:tickLblSkip val="1"/>
        <c:noMultiLvlLbl val="0"/>
      </c:catAx>
      <c:valAx>
        <c:axId val="410546232"/>
        <c:scaling>
          <c:orientation val="minMax"/>
          <c:max val="125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/>
                  <a:t>Численность   СМР на 10  тысяч  человек   населения</a:t>
                </a:r>
              </a:p>
            </c:rich>
          </c:tx>
          <c:layout>
            <c:manualLayout>
              <c:xMode val="edge"/>
              <c:yMode val="edge"/>
              <c:x val="9.5582032133116335E-3"/>
              <c:y val="0.223590662014566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054427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4566990380325609"/>
          <c:y val="0.37003084688581178"/>
          <c:w val="0.14378374720960416"/>
          <c:h val="0.2233826771522642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49564093146657"/>
          <c:y val="8.1097714822939093E-2"/>
          <c:w val="0.80148781730767671"/>
          <c:h val="0.80989794678438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РФ (кадры)'!$N$4</c:f>
              <c:strCache>
                <c:ptCount val="1"/>
                <c:pt idx="0">
                  <c:v>ФСГС (Росстат)</c:v>
                </c:pt>
              </c:strCache>
            </c:strRef>
          </c:tx>
          <c:invertIfNegative val="0"/>
          <c:dLbls>
            <c:dLbl>
              <c:idx val="5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B7-461A-9228-77364851457D}"/>
                </c:ext>
              </c:extLst>
            </c:dLbl>
            <c:dLbl>
              <c:idx val="7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B7-461A-9228-773648514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(кадры)'!$M$5:$M$84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(кадры)'!$N$5:$N$84</c:f>
              <c:numCache>
                <c:formatCode>General</c:formatCode>
                <c:ptCount val="80"/>
                <c:pt idx="0" formatCode="#\ ##0.0">
                  <c:v>26.9</c:v>
                </c:pt>
                <c:pt idx="10" formatCode="#\ ##0.0">
                  <c:v>44.9</c:v>
                </c:pt>
                <c:pt idx="20" formatCode="#\ ##0.0">
                  <c:v>69.2</c:v>
                </c:pt>
                <c:pt idx="30" formatCode="#\ ##0.0">
                  <c:v>95.2</c:v>
                </c:pt>
                <c:pt idx="40" formatCode="#\ ##0.0">
                  <c:v>116.3</c:v>
                </c:pt>
                <c:pt idx="45" formatCode="#\ ##0.0">
                  <c:v>122.4</c:v>
                </c:pt>
                <c:pt idx="50" formatCode="#\ ##0.0">
                  <c:v>124.4</c:v>
                </c:pt>
                <c:pt idx="55" formatCode="#\ ##0.0">
                  <c:v>110.8</c:v>
                </c:pt>
                <c:pt idx="60" formatCode="#\ ##0.0">
                  <c:v>107.6</c:v>
                </c:pt>
                <c:pt idx="61" formatCode="#\ ##0.0">
                  <c:v>106.8</c:v>
                </c:pt>
                <c:pt idx="62" formatCode="#\ ##0.0">
                  <c:v>108.2</c:v>
                </c:pt>
                <c:pt idx="63" formatCode="#\ ##0.0">
                  <c:v>108.3</c:v>
                </c:pt>
                <c:pt idx="64" formatCode="#\ ##0.0">
                  <c:v>108.3</c:v>
                </c:pt>
                <c:pt idx="65" formatCode="#\ ##0.0">
                  <c:v>107.7</c:v>
                </c:pt>
                <c:pt idx="66" formatCode="#\ ##0.0">
                  <c:v>108.1</c:v>
                </c:pt>
                <c:pt idx="67" formatCode="#\ ##0.0">
                  <c:v>108.1</c:v>
                </c:pt>
                <c:pt idx="68" formatCode="#\ ##0.0">
                  <c:v>105.9</c:v>
                </c:pt>
                <c:pt idx="69" formatCode="#\ ##0.0">
                  <c:v>106.2</c:v>
                </c:pt>
                <c:pt idx="70" formatCode="0.0">
                  <c:v>105.6</c:v>
                </c:pt>
                <c:pt idx="71" formatCode="0.0">
                  <c:v>107</c:v>
                </c:pt>
                <c:pt idx="72" formatCode="0.0">
                  <c:v>106.1</c:v>
                </c:pt>
                <c:pt idx="73" formatCode="0.0">
                  <c:v>105.7</c:v>
                </c:pt>
                <c:pt idx="74" formatCode="0.0">
                  <c:v>104.3</c:v>
                </c:pt>
                <c:pt idx="75" formatCode="0.0">
                  <c:v>105.8</c:v>
                </c:pt>
                <c:pt idx="76" formatCode="0.0">
                  <c:v>104.8</c:v>
                </c:pt>
                <c:pt idx="77" formatCode="0.0">
                  <c:v>103.8</c:v>
                </c:pt>
                <c:pt idx="78" formatCode="0.0">
                  <c:v>101.6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B7-461A-9228-77364851457D}"/>
            </c:ext>
          </c:extLst>
        </c:ser>
        <c:ser>
          <c:idx val="1"/>
          <c:order val="1"/>
          <c:tx>
            <c:strRef>
              <c:f>'Исходная РФ (кадры)'!$O$4</c:f>
              <c:strCache>
                <c:ptCount val="1"/>
                <c:pt idx="0">
                  <c:v>МЗ РФ</c:v>
                </c:pt>
              </c:strCache>
            </c:strRef>
          </c:tx>
          <c:invertIfNegative val="0"/>
          <c:dLbls>
            <c:dLbl>
              <c:idx val="5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B7-461A-9228-77364851457D}"/>
                </c:ext>
              </c:extLst>
            </c:dLbl>
            <c:dLbl>
              <c:idx val="7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B7-461A-9228-77364851457D}"/>
                </c:ext>
              </c:extLst>
            </c:dLbl>
            <c:dLbl>
              <c:idx val="79"/>
              <c:layout>
                <c:manualLayout>
                  <c:x val="3.0130326371198165E-2"/>
                  <c:y val="8.79706842889726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3B7-461A-9228-773648514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'Исходная РФ (кадры)'!$M$5:$M$84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(кадры)'!$O$5:$O$84</c:f>
              <c:numCache>
                <c:formatCode>General</c:formatCode>
                <c:ptCount val="80"/>
                <c:pt idx="54" formatCode="0.0">
                  <c:v>94.111525055626373</c:v>
                </c:pt>
                <c:pt idx="55" formatCode="0.0">
                  <c:v>97.400038663639137</c:v>
                </c:pt>
                <c:pt idx="56" formatCode="0.0">
                  <c:v>99.445956480340087</c:v>
                </c:pt>
                <c:pt idx="57" formatCode="0.0">
                  <c:v>98.95385080991106</c:v>
                </c:pt>
                <c:pt idx="58" formatCode="0.0">
                  <c:v>98.888987368921008</c:v>
                </c:pt>
                <c:pt idx="59" formatCode="0.0">
                  <c:v>98.163609178294081</c:v>
                </c:pt>
                <c:pt idx="60" formatCode="0.0">
                  <c:v>95.132347244640727</c:v>
                </c:pt>
                <c:pt idx="61" formatCode="0.0">
                  <c:v>94.105681610021904</c:v>
                </c:pt>
                <c:pt idx="62" formatCode="0.0">
                  <c:v>93.944838732489615</c:v>
                </c:pt>
                <c:pt idx="63" formatCode="0.0">
                  <c:v>95.058345681260676</c:v>
                </c:pt>
                <c:pt idx="64" formatCode="0.0">
                  <c:v>94.861418814967521</c:v>
                </c:pt>
                <c:pt idx="65" formatCode="0.0">
                  <c:v>94.177210955000959</c:v>
                </c:pt>
                <c:pt idx="66" formatCode="0.0">
                  <c:v>94.988914457438867</c:v>
                </c:pt>
                <c:pt idx="67" formatCode="0.0">
                  <c:v>94.873471568896292</c:v>
                </c:pt>
                <c:pt idx="68" formatCode="0.0">
                  <c:v>94.092760448648249</c:v>
                </c:pt>
                <c:pt idx="69" formatCode="0.0">
                  <c:v>94.108527131782949</c:v>
                </c:pt>
                <c:pt idx="70" formatCode="0.0">
                  <c:v>93.562180045027119</c:v>
                </c:pt>
                <c:pt idx="71" formatCode="0.0">
                  <c:v>92.396038165509211</c:v>
                </c:pt>
                <c:pt idx="72" formatCode="0.0">
                  <c:v>90.824119326433689</c:v>
                </c:pt>
                <c:pt idx="73" formatCode="0.0">
                  <c:v>90.391530111545606</c:v>
                </c:pt>
                <c:pt idx="74" formatCode="0.0">
                  <c:v>91.8</c:v>
                </c:pt>
                <c:pt idx="75" formatCode="0.0">
                  <c:v>86.9</c:v>
                </c:pt>
                <c:pt idx="76" formatCode="0.0">
                  <c:v>88</c:v>
                </c:pt>
                <c:pt idx="77" formatCode="0.0">
                  <c:v>86.2</c:v>
                </c:pt>
                <c:pt idx="78" formatCode="0.0">
                  <c:v>86.3</c:v>
                </c:pt>
                <c:pt idx="79" formatCode="0.0">
                  <c:v>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B7-461A-9228-773648514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0544272"/>
        <c:axId val="410546232"/>
      </c:barChart>
      <c:catAx>
        <c:axId val="41054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1"/>
            </a:pPr>
            <a:endParaRPr lang="ru-RU"/>
          </a:p>
        </c:txPr>
        <c:crossAx val="410546232"/>
        <c:crosses val="autoZero"/>
        <c:auto val="1"/>
        <c:lblAlgn val="ctr"/>
        <c:lblOffset val="100"/>
        <c:tickLblSkip val="1"/>
        <c:noMultiLvlLbl val="0"/>
      </c:catAx>
      <c:valAx>
        <c:axId val="410546232"/>
        <c:scaling>
          <c:orientation val="minMax"/>
          <c:max val="125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/>
                  <a:t>Численность   СМР на 10  тысяч  человек   населения</a:t>
                </a:r>
              </a:p>
            </c:rich>
          </c:tx>
          <c:layout>
            <c:manualLayout>
              <c:xMode val="edge"/>
              <c:yMode val="edge"/>
              <c:x val="9.5582032133116335E-3"/>
              <c:y val="0.223590662014566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054427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4566990380325609"/>
          <c:y val="0.37003084688581178"/>
          <c:w val="0.14378374720960416"/>
          <c:h val="0.2233826771522642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508580806464218"/>
          <c:y val="7.8222725913615704E-2"/>
          <c:w val="0.55701248057060293"/>
          <c:h val="0.823879600834525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EDB-46AE-BF45-C21D3990DBB2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pPr>
                      <a:defRPr sz="3200" b="1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en-US" sz="32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105</a:t>
                    </a:r>
                    <a:endParaRPr lang="en-US" sz="3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DB-46AE-BF45-C21D3990D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Мир!$A$15:$A$18</c:f>
              <c:strCache>
                <c:ptCount val="4"/>
                <c:pt idx="0">
                  <c:v>Великобритания</c:v>
                </c:pt>
                <c:pt idx="1">
                  <c:v>Франция</c:v>
                </c:pt>
                <c:pt idx="2">
                  <c:v>Германия</c:v>
                </c:pt>
                <c:pt idx="3">
                  <c:v>Россия</c:v>
                </c:pt>
              </c:strCache>
            </c:strRef>
          </c:cat>
          <c:val>
            <c:numRef>
              <c:f>Мир!$B$15:$B$18</c:f>
              <c:numCache>
                <c:formatCode>General</c:formatCode>
                <c:ptCount val="4"/>
                <c:pt idx="0">
                  <c:v>50</c:v>
                </c:pt>
                <c:pt idx="1">
                  <c:v>79</c:v>
                </c:pt>
                <c:pt idx="2">
                  <c:v>78</c:v>
                </c:pt>
                <c:pt idx="3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DB-46AE-BF45-C21D3990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578368"/>
        <c:axId val="181596544"/>
      </c:barChart>
      <c:catAx>
        <c:axId val="181578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181596544"/>
        <c:crosses val="autoZero"/>
        <c:auto val="1"/>
        <c:lblAlgn val="ctr"/>
        <c:lblOffset val="100"/>
        <c:tickLblSkip val="1"/>
        <c:noMultiLvlLbl val="0"/>
      </c:catAx>
      <c:valAx>
        <c:axId val="181596544"/>
        <c:scaling>
          <c:orientation val="minMax"/>
          <c:max val="95"/>
          <c:min val="40"/>
        </c:scaling>
        <c:delete val="1"/>
        <c:axPos val="b"/>
        <c:numFmt formatCode="General" sourceLinked="1"/>
        <c:majorTickMark val="out"/>
        <c:minorTickMark val="none"/>
        <c:tickLblPos val="nextTo"/>
        <c:crossAx val="181578368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49564093146657"/>
          <c:y val="8.1097714822939093E-2"/>
          <c:w val="0.80148781730767671"/>
          <c:h val="0.80989794678438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РФ (кадры)'!$N$4</c:f>
              <c:strCache>
                <c:ptCount val="1"/>
                <c:pt idx="0">
                  <c:v>ФСГС (Росстат)</c:v>
                </c:pt>
              </c:strCache>
            </c:strRef>
          </c:tx>
          <c:invertIfNegative val="0"/>
          <c:dLbls>
            <c:dLbl>
              <c:idx val="5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B7-461A-9228-77364851457D}"/>
                </c:ext>
              </c:extLst>
            </c:dLbl>
            <c:dLbl>
              <c:idx val="7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B7-461A-9228-773648514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(кадры)'!$M$5:$M$84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(кадры)'!$N$5:$N$84</c:f>
              <c:numCache>
                <c:formatCode>General</c:formatCode>
                <c:ptCount val="80"/>
                <c:pt idx="0" formatCode="#\ ##0.0">
                  <c:v>26.9</c:v>
                </c:pt>
                <c:pt idx="10" formatCode="#\ ##0.0">
                  <c:v>44.9</c:v>
                </c:pt>
                <c:pt idx="20" formatCode="#\ ##0.0">
                  <c:v>69.2</c:v>
                </c:pt>
                <c:pt idx="30" formatCode="#\ ##0.0">
                  <c:v>95.2</c:v>
                </c:pt>
                <c:pt idx="40" formatCode="#\ ##0.0">
                  <c:v>116.3</c:v>
                </c:pt>
                <c:pt idx="45" formatCode="#\ ##0.0">
                  <c:v>122.4</c:v>
                </c:pt>
                <c:pt idx="50" formatCode="#\ ##0.0">
                  <c:v>124.4</c:v>
                </c:pt>
                <c:pt idx="55" formatCode="#\ ##0.0">
                  <c:v>110.8</c:v>
                </c:pt>
                <c:pt idx="60" formatCode="#\ ##0.0">
                  <c:v>107.6</c:v>
                </c:pt>
                <c:pt idx="61" formatCode="#\ ##0.0">
                  <c:v>106.8</c:v>
                </c:pt>
                <c:pt idx="62" formatCode="#\ ##0.0">
                  <c:v>108.2</c:v>
                </c:pt>
                <c:pt idx="63" formatCode="#\ ##0.0">
                  <c:v>108.3</c:v>
                </c:pt>
                <c:pt idx="64" formatCode="#\ ##0.0">
                  <c:v>108.3</c:v>
                </c:pt>
                <c:pt idx="65" formatCode="#\ ##0.0">
                  <c:v>107.7</c:v>
                </c:pt>
                <c:pt idx="66" formatCode="#\ ##0.0">
                  <c:v>108.1</c:v>
                </c:pt>
                <c:pt idx="67" formatCode="#\ ##0.0">
                  <c:v>108.1</c:v>
                </c:pt>
                <c:pt idx="68" formatCode="#\ ##0.0">
                  <c:v>105.9</c:v>
                </c:pt>
                <c:pt idx="69" formatCode="#\ ##0.0">
                  <c:v>106.2</c:v>
                </c:pt>
                <c:pt idx="70" formatCode="0.0">
                  <c:v>105.6</c:v>
                </c:pt>
                <c:pt idx="71" formatCode="0.0">
                  <c:v>107</c:v>
                </c:pt>
                <c:pt idx="72" formatCode="0.0">
                  <c:v>106.1</c:v>
                </c:pt>
                <c:pt idx="73" formatCode="0.0">
                  <c:v>105.7</c:v>
                </c:pt>
                <c:pt idx="74" formatCode="0.0">
                  <c:v>104.3</c:v>
                </c:pt>
                <c:pt idx="75" formatCode="0.0">
                  <c:v>105.8</c:v>
                </c:pt>
                <c:pt idx="76" formatCode="0.0">
                  <c:v>104.8</c:v>
                </c:pt>
                <c:pt idx="77" formatCode="0.0">
                  <c:v>103.8</c:v>
                </c:pt>
                <c:pt idx="78" formatCode="0.0">
                  <c:v>101.6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B7-461A-9228-77364851457D}"/>
            </c:ext>
          </c:extLst>
        </c:ser>
        <c:ser>
          <c:idx val="1"/>
          <c:order val="1"/>
          <c:tx>
            <c:strRef>
              <c:f>'Исходная РФ (кадры)'!$O$4</c:f>
              <c:strCache>
                <c:ptCount val="1"/>
                <c:pt idx="0">
                  <c:v>МЗ РФ</c:v>
                </c:pt>
              </c:strCache>
            </c:strRef>
          </c:tx>
          <c:invertIfNegative val="0"/>
          <c:dLbls>
            <c:dLbl>
              <c:idx val="5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B7-461A-9228-77364851457D}"/>
                </c:ext>
              </c:extLst>
            </c:dLbl>
            <c:dLbl>
              <c:idx val="7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B7-461A-9228-77364851457D}"/>
                </c:ext>
              </c:extLst>
            </c:dLbl>
            <c:dLbl>
              <c:idx val="79"/>
              <c:layout>
                <c:manualLayout>
                  <c:x val="3.0130326371198165E-2"/>
                  <c:y val="8.79706842889726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3B7-461A-9228-773648514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'Исходная РФ (кадры)'!$M$5:$M$84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(кадры)'!$O$5:$O$84</c:f>
              <c:numCache>
                <c:formatCode>General</c:formatCode>
                <c:ptCount val="80"/>
                <c:pt idx="54" formatCode="0.0">
                  <c:v>94.111525055626373</c:v>
                </c:pt>
                <c:pt idx="55" formatCode="0.0">
                  <c:v>97.400038663639137</c:v>
                </c:pt>
                <c:pt idx="56" formatCode="0.0">
                  <c:v>99.445956480340087</c:v>
                </c:pt>
                <c:pt idx="57" formatCode="0.0">
                  <c:v>98.95385080991106</c:v>
                </c:pt>
                <c:pt idx="58" formatCode="0.0">
                  <c:v>98.888987368921008</c:v>
                </c:pt>
                <c:pt idx="59" formatCode="0.0">
                  <c:v>98.163609178294081</c:v>
                </c:pt>
                <c:pt idx="60" formatCode="0.0">
                  <c:v>95.132347244640727</c:v>
                </c:pt>
                <c:pt idx="61" formatCode="0.0">
                  <c:v>94.105681610021904</c:v>
                </c:pt>
                <c:pt idx="62" formatCode="0.0">
                  <c:v>93.944838732489615</c:v>
                </c:pt>
                <c:pt idx="63" formatCode="0.0">
                  <c:v>95.058345681260676</c:v>
                </c:pt>
                <c:pt idx="64" formatCode="0.0">
                  <c:v>94.861418814967521</c:v>
                </c:pt>
                <c:pt idx="65" formatCode="0.0">
                  <c:v>94.177210955000959</c:v>
                </c:pt>
                <c:pt idx="66" formatCode="0.0">
                  <c:v>94.988914457438867</c:v>
                </c:pt>
                <c:pt idx="67" formatCode="0.0">
                  <c:v>94.873471568896292</c:v>
                </c:pt>
                <c:pt idx="68" formatCode="0.0">
                  <c:v>94.092760448648249</c:v>
                </c:pt>
                <c:pt idx="69" formatCode="0.0">
                  <c:v>94.108527131782949</c:v>
                </c:pt>
                <c:pt idx="70" formatCode="0.0">
                  <c:v>93.562180045027119</c:v>
                </c:pt>
                <c:pt idx="71" formatCode="0.0">
                  <c:v>92.396038165509211</c:v>
                </c:pt>
                <c:pt idx="72" formatCode="0.0">
                  <c:v>90.824119326433689</c:v>
                </c:pt>
                <c:pt idx="73" formatCode="0.0">
                  <c:v>90.391530111545606</c:v>
                </c:pt>
                <c:pt idx="74" formatCode="0.0">
                  <c:v>91.8</c:v>
                </c:pt>
                <c:pt idx="75" formatCode="0.0">
                  <c:v>86.9</c:v>
                </c:pt>
                <c:pt idx="76" formatCode="0.0">
                  <c:v>88</c:v>
                </c:pt>
                <c:pt idx="77" formatCode="0.0">
                  <c:v>86.2</c:v>
                </c:pt>
                <c:pt idx="78" formatCode="0.0">
                  <c:v>86.3</c:v>
                </c:pt>
                <c:pt idx="79" formatCode="0.0">
                  <c:v>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B7-461A-9228-773648514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0544272"/>
        <c:axId val="410546232"/>
      </c:barChart>
      <c:catAx>
        <c:axId val="41054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1"/>
            </a:pPr>
            <a:endParaRPr lang="ru-RU"/>
          </a:p>
        </c:txPr>
        <c:crossAx val="410546232"/>
        <c:crosses val="autoZero"/>
        <c:auto val="1"/>
        <c:lblAlgn val="ctr"/>
        <c:lblOffset val="100"/>
        <c:tickLblSkip val="1"/>
        <c:noMultiLvlLbl val="0"/>
      </c:catAx>
      <c:valAx>
        <c:axId val="410546232"/>
        <c:scaling>
          <c:orientation val="minMax"/>
          <c:max val="125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/>
                  <a:t>Численность   СМР на 10  тысяч  человек   населения</a:t>
                </a:r>
              </a:p>
            </c:rich>
          </c:tx>
          <c:layout>
            <c:manualLayout>
              <c:xMode val="edge"/>
              <c:yMode val="edge"/>
              <c:x val="9.5582032133116335E-3"/>
              <c:y val="0.223590662014566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054427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4566990380325609"/>
          <c:y val="0.37003084688581178"/>
          <c:w val="0.14378374720960416"/>
          <c:h val="0.2233826771522642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0053017823149"/>
          <c:y val="5.3136946612313211E-2"/>
          <c:w val="0.62934150539112144"/>
          <c:h val="0.742208035097284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'Исходная РФ (кадры)'!$J$88</c:f>
              <c:strCache>
                <c:ptCount val="1"/>
                <c:pt idx="0">
                  <c:v>ФСГС (Росстат)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B4-43E4-ABBF-3B748B9F0A34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B4-43E4-ABBF-3B748B9F0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'Исходная РФ (кадры)'!$I$89:$I$107</c:f>
              <c:strCache>
                <c:ptCount val="19"/>
                <c:pt idx="0">
                  <c:v>1995 г.</c:v>
                </c:pt>
                <c:pt idx="2">
                  <c:v>2000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</c:v>
                </c:pt>
                <c:pt idx="10">
                  <c:v>2011 г.</c:v>
                </c:pt>
                <c:pt idx="11">
                  <c:v>2012 г.</c:v>
                </c:pt>
                <c:pt idx="12">
                  <c:v>2013 г.</c:v>
                </c:pt>
                <c:pt idx="13">
                  <c:v>2014 г.</c:v>
                </c:pt>
                <c:pt idx="14">
                  <c:v>2015 г.</c:v>
                </c:pt>
                <c:pt idx="15">
                  <c:v>2016 г.</c:v>
                </c:pt>
                <c:pt idx="16">
                  <c:v>2017 г.</c:v>
                </c:pt>
                <c:pt idx="17">
                  <c:v>2018 г.</c:v>
                </c:pt>
                <c:pt idx="18">
                  <c:v>2019 г.</c:v>
                </c:pt>
              </c:strCache>
            </c:strRef>
          </c:cat>
          <c:val>
            <c:numRef>
              <c:f>'Исходная РФ (кадры)'!$J$89:$J$106</c:f>
              <c:numCache>
                <c:formatCode>General</c:formatCode>
                <c:ptCount val="18"/>
                <c:pt idx="0" formatCode="#,##0">
                  <c:v>1628800</c:v>
                </c:pt>
                <c:pt idx="2" formatCode="#,##0">
                  <c:v>1563600</c:v>
                </c:pt>
                <c:pt idx="4" formatCode="#,##0">
                  <c:v>1529800</c:v>
                </c:pt>
                <c:pt idx="5" formatCode="#,##0">
                  <c:v>1545000</c:v>
                </c:pt>
                <c:pt idx="6" formatCode="#,##0">
                  <c:v>1542500</c:v>
                </c:pt>
                <c:pt idx="7" formatCode="#,##0">
                  <c:v>1511200</c:v>
                </c:pt>
                <c:pt idx="8" formatCode="#,##0">
                  <c:v>1517600</c:v>
                </c:pt>
                <c:pt idx="9" formatCode="#,##0">
                  <c:v>1508700</c:v>
                </c:pt>
                <c:pt idx="10" formatCode="#,##0">
                  <c:v>1530400</c:v>
                </c:pt>
                <c:pt idx="11" formatCode="#,##0">
                  <c:v>1520300</c:v>
                </c:pt>
                <c:pt idx="12" formatCode="#,##0">
                  <c:v>1518500</c:v>
                </c:pt>
                <c:pt idx="13" formatCode="#,##0">
                  <c:v>1525100</c:v>
                </c:pt>
                <c:pt idx="14" formatCode="#,##0">
                  <c:v>1549700</c:v>
                </c:pt>
                <c:pt idx="15" formatCode="#,##0">
                  <c:v>1537900</c:v>
                </c:pt>
                <c:pt idx="16" formatCode="#,##0">
                  <c:v>1525200</c:v>
                </c:pt>
                <c:pt idx="17" formatCode="#,##0">
                  <c:v>1491400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B4-43E4-ABBF-3B748B9F0A34}"/>
            </c:ext>
          </c:extLst>
        </c:ser>
        <c:ser>
          <c:idx val="1"/>
          <c:order val="1"/>
          <c:tx>
            <c:strRef>
              <c:f>'Исходная РФ (кадры)'!$K$88</c:f>
              <c:strCache>
                <c:ptCount val="1"/>
                <c:pt idx="0">
                  <c:v>МЗ РФ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B4-43E4-ABBF-3B748B9F0A34}"/>
                </c:ext>
              </c:extLst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2B4-43E4-ABBF-3B748B9F0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'Исходная РФ (кадры)'!$I$89:$I$107</c:f>
              <c:strCache>
                <c:ptCount val="19"/>
                <c:pt idx="0">
                  <c:v>1995 г.</c:v>
                </c:pt>
                <c:pt idx="2">
                  <c:v>2000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</c:v>
                </c:pt>
                <c:pt idx="10">
                  <c:v>2011 г.</c:v>
                </c:pt>
                <c:pt idx="11">
                  <c:v>2012 г.</c:v>
                </c:pt>
                <c:pt idx="12">
                  <c:v>2013 г.</c:v>
                </c:pt>
                <c:pt idx="13">
                  <c:v>2014 г.</c:v>
                </c:pt>
                <c:pt idx="14">
                  <c:v>2015 г.</c:v>
                </c:pt>
                <c:pt idx="15">
                  <c:v>2016 г.</c:v>
                </c:pt>
                <c:pt idx="16">
                  <c:v>2017 г.</c:v>
                </c:pt>
                <c:pt idx="17">
                  <c:v>2018 г.</c:v>
                </c:pt>
                <c:pt idx="18">
                  <c:v>2019 г.</c:v>
                </c:pt>
              </c:strCache>
            </c:strRef>
          </c:cat>
          <c:val>
            <c:numRef>
              <c:f>'Исходная РФ (кадры)'!$K$89:$K$107</c:f>
              <c:numCache>
                <c:formatCode>General</c:formatCode>
                <c:ptCount val="19"/>
                <c:pt idx="0" formatCode="#,##0">
                  <c:v>1446000</c:v>
                </c:pt>
                <c:pt idx="2" formatCode="#,##0">
                  <c:v>1397400</c:v>
                </c:pt>
                <c:pt idx="4" formatCode="#,##0">
                  <c:v>1351200</c:v>
                </c:pt>
                <c:pt idx="5" formatCode="#,##0">
                  <c:v>1356000</c:v>
                </c:pt>
                <c:pt idx="6" formatCode="#,##0">
                  <c:v>1349300</c:v>
                </c:pt>
                <c:pt idx="7" formatCode="#,##0">
                  <c:v>1336200</c:v>
                </c:pt>
                <c:pt idx="8" formatCode="#,##0">
                  <c:v>1335400</c:v>
                </c:pt>
                <c:pt idx="9" formatCode="#,##0">
                  <c:v>1327783</c:v>
                </c:pt>
                <c:pt idx="10" formatCode="#,##0">
                  <c:v>1320020</c:v>
                </c:pt>
                <c:pt idx="11" formatCode="#,##0">
                  <c:v>1299297</c:v>
                </c:pt>
                <c:pt idx="12" formatCode="#,##0">
                  <c:v>1295736</c:v>
                </c:pt>
                <c:pt idx="13" formatCode="#,##0">
                  <c:v>1342566</c:v>
                </c:pt>
                <c:pt idx="14" formatCode="#,##0">
                  <c:v>1309846</c:v>
                </c:pt>
                <c:pt idx="15" formatCode="#,##0">
                  <c:v>1291948</c:v>
                </c:pt>
                <c:pt idx="16" formatCode="#,##0">
                  <c:v>1266181</c:v>
                </c:pt>
                <c:pt idx="17" formatCode="#,##0">
                  <c:v>1266396</c:v>
                </c:pt>
                <c:pt idx="18" formatCode="#,##0">
                  <c:v>1258806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B4-43E4-ABBF-3B748B9F0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3"/>
        <c:axId val="410539176"/>
        <c:axId val="410539568"/>
      </c:barChart>
      <c:catAx>
        <c:axId val="410539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0539568"/>
        <c:crosses val="autoZero"/>
        <c:auto val="1"/>
        <c:lblAlgn val="ctr"/>
        <c:lblOffset val="100"/>
        <c:noMultiLvlLbl val="0"/>
      </c:catAx>
      <c:valAx>
        <c:axId val="410539568"/>
        <c:scaling>
          <c:orientation val="minMax"/>
          <c:min val="125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 dirty="0" smtClean="0"/>
                  <a:t>Человек</a:t>
                </a:r>
                <a:endParaRPr lang="ru-RU" sz="16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053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761874050513611"/>
          <c:y val="0.51850300324538035"/>
          <c:w val="0.16402689090431646"/>
          <c:h val="0.10401605759609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'Исходная - субъекты РФ'!$B$108:$B$192</c:f>
              <c:strCache>
                <c:ptCount val="85"/>
                <c:pt idx="0">
                  <c:v>Приморский край</c:v>
                </c:pt>
                <c:pt idx="1">
                  <c:v>Ленинградская область</c:v>
                </c:pt>
                <c:pt idx="2">
                  <c:v>Калининградская область</c:v>
                </c:pt>
                <c:pt idx="3">
                  <c:v>Московская область</c:v>
                </c:pt>
                <c:pt idx="4">
                  <c:v>Москва</c:v>
                </c:pt>
                <c:pt idx="5">
                  <c:v>Чеченская Республика</c:v>
                </c:pt>
                <c:pt idx="6">
                  <c:v>Севастополь</c:v>
                </c:pt>
                <c:pt idx="7">
                  <c:v>Краснодарский край</c:v>
                </c:pt>
                <c:pt idx="8">
                  <c:v>Ростовская область</c:v>
                </c:pt>
                <c:pt idx="9">
                  <c:v>Ярославская область</c:v>
                </c:pt>
                <c:pt idx="10">
                  <c:v>Челябинская область</c:v>
                </c:pt>
                <c:pt idx="11">
                  <c:v>Ставропольский край</c:v>
                </c:pt>
                <c:pt idx="12">
                  <c:v>Калужская область</c:v>
                </c:pt>
                <c:pt idx="13">
                  <c:v>Самарская область</c:v>
                </c:pt>
                <c:pt idx="14">
                  <c:v>Пермский край</c:v>
                </c:pt>
                <c:pt idx="15">
                  <c:v>Владимирская область</c:v>
                </c:pt>
                <c:pt idx="16">
                  <c:v>Нижегородская область</c:v>
                </c:pt>
                <c:pt idx="17">
                  <c:v>Свердловская область</c:v>
                </c:pt>
                <c:pt idx="18">
                  <c:v>Хабаровский край</c:v>
                </c:pt>
                <c:pt idx="19">
                  <c:v>Республика Дагестан</c:v>
                </c:pt>
                <c:pt idx="20">
                  <c:v>Новгородская область</c:v>
                </c:pt>
                <c:pt idx="21">
                  <c:v>Смоленская область</c:v>
                </c:pt>
                <c:pt idx="22">
                  <c:v>Республика Ингушетия</c:v>
                </c:pt>
                <c:pt idx="23">
                  <c:v>Новосибирская область</c:v>
                </c:pt>
                <c:pt idx="24">
                  <c:v>Тверская область</c:v>
                </c:pt>
                <c:pt idx="25">
                  <c:v>Тульская область</c:v>
                </c:pt>
                <c:pt idx="26">
                  <c:v>Томская область</c:v>
                </c:pt>
                <c:pt idx="27">
                  <c:v>Волгоградская область</c:v>
                </c:pt>
                <c:pt idx="28">
                  <c:v>Кемеровская область</c:v>
                </c:pt>
                <c:pt idx="29">
                  <c:v>Псковская область</c:v>
                </c:pt>
                <c:pt idx="30">
                  <c:v>Республика Адыгея</c:v>
                </c:pt>
                <c:pt idx="31">
                  <c:v>Санкт-Петербург</c:v>
                </c:pt>
                <c:pt idx="32">
                  <c:v>Республика Крым</c:v>
                </c:pt>
                <c:pt idx="33">
                  <c:v>Мурманская область</c:v>
                </c:pt>
                <c:pt idx="34">
                  <c:v>Саратовская область</c:v>
                </c:pt>
                <c:pt idx="35">
                  <c:v>Ивановская область</c:v>
                </c:pt>
                <c:pt idx="36">
                  <c:v>Тюменская область без АО</c:v>
                </c:pt>
                <c:pt idx="37">
                  <c:v>Кировская область</c:v>
                </c:pt>
                <c:pt idx="38">
                  <c:v>Республика Татарстан</c:v>
                </c:pt>
                <c:pt idx="39">
                  <c:v>Забайкальский край</c:v>
                </c:pt>
                <c:pt idx="40">
                  <c:v>Удмуртская Республика</c:v>
                </c:pt>
                <c:pt idx="41">
                  <c:v>Курская область</c:v>
                </c:pt>
                <c:pt idx="42">
                  <c:v>Воронежская область</c:v>
                </c:pt>
                <c:pt idx="43">
                  <c:v>Астраханская область</c:v>
                </c:pt>
                <c:pt idx="44">
                  <c:v>Республика Бурятия</c:v>
                </c:pt>
                <c:pt idx="45">
                  <c:v>Рязанская область</c:v>
                </c:pt>
                <c:pt idx="46">
                  <c:v>Республика Хакасия</c:v>
                </c:pt>
                <c:pt idx="47">
                  <c:v>Республика Северная Осетия - Алания</c:v>
                </c:pt>
                <c:pt idx="48">
                  <c:v>Еврейская автономная область</c:v>
                </c:pt>
                <c:pt idx="49">
                  <c:v>Пензенская область</c:v>
                </c:pt>
                <c:pt idx="50">
                  <c:v>Амурская область</c:v>
                </c:pt>
                <c:pt idx="51">
                  <c:v>Иркутская область</c:v>
                </c:pt>
                <c:pt idx="52">
                  <c:v>Вологодская область</c:v>
                </c:pt>
                <c:pt idx="53">
                  <c:v>Республика Калмыкия</c:v>
                </c:pt>
                <c:pt idx="54">
                  <c:v>Костромская область</c:v>
                </c:pt>
                <c:pt idx="55">
                  <c:v>Республика Карелия</c:v>
                </c:pt>
                <c:pt idx="56">
                  <c:v>Алтайский край</c:v>
                </c:pt>
                <c:pt idx="57">
                  <c:v>Красноярский край</c:v>
                </c:pt>
                <c:pt idx="58">
                  <c:v>Республика Марий Эл</c:v>
                </c:pt>
                <c:pt idx="59">
                  <c:v>Белгородская область</c:v>
                </c:pt>
                <c:pt idx="60">
                  <c:v>Республика Башкортостан</c:v>
                </c:pt>
                <c:pt idx="61">
                  <c:v>Омская область</c:v>
                </c:pt>
                <c:pt idx="62">
                  <c:v>Республика Мордовия</c:v>
                </c:pt>
                <c:pt idx="63">
                  <c:v>Кабардино-Балкарская Республика</c:v>
                </c:pt>
                <c:pt idx="64">
                  <c:v>Тамбовская область</c:v>
                </c:pt>
                <c:pt idx="65">
                  <c:v>Курганская область</c:v>
                </c:pt>
                <c:pt idx="66">
                  <c:v>Архангельская область без АО</c:v>
                </c:pt>
                <c:pt idx="67">
                  <c:v>Чувашская Республика</c:v>
                </c:pt>
                <c:pt idx="68">
                  <c:v>Липецкая область</c:v>
                </c:pt>
                <c:pt idx="69">
                  <c:v>Ульяновская область</c:v>
                </c:pt>
                <c:pt idx="70">
                  <c:v>Камчатский край</c:v>
                </c:pt>
                <c:pt idx="71">
                  <c:v>Брянская область</c:v>
                </c:pt>
                <c:pt idx="72">
                  <c:v>Оренбургская область</c:v>
                </c:pt>
                <c:pt idx="73">
                  <c:v>Карачаево-Черкесская Республика</c:v>
                </c:pt>
                <c:pt idx="74">
                  <c:v>Орловская область</c:v>
                </c:pt>
                <c:pt idx="75">
                  <c:v>Сахалинская область</c:v>
                </c:pt>
                <c:pt idx="76">
                  <c:v>Республика Алтай</c:v>
                </c:pt>
                <c:pt idx="77">
                  <c:v>Республика Саха (Якутия)</c:v>
                </c:pt>
                <c:pt idx="78">
                  <c:v>Республика Коми</c:v>
                </c:pt>
                <c:pt idx="79">
                  <c:v> Ямало-Hенецкий АО</c:v>
                </c:pt>
                <c:pt idx="80">
                  <c:v>Чукотский АО</c:v>
                </c:pt>
                <c:pt idx="81">
                  <c:v>Ненецкий АО</c:v>
                </c:pt>
                <c:pt idx="82">
                  <c:v> Ханты-Мансийский АО</c:v>
                </c:pt>
                <c:pt idx="83">
                  <c:v>Республика Тыва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'Исходная - субъекты РФ'!$C$108:$C$192</c:f>
              <c:numCache>
                <c:formatCode>0.0</c:formatCode>
                <c:ptCount val="85"/>
                <c:pt idx="0">
                  <c:v>63</c:v>
                </c:pt>
                <c:pt idx="1">
                  <c:v>64</c:v>
                </c:pt>
                <c:pt idx="2">
                  <c:v>64.400000000000006</c:v>
                </c:pt>
                <c:pt idx="3">
                  <c:v>67.400000000000006</c:v>
                </c:pt>
                <c:pt idx="4">
                  <c:v>67.8</c:v>
                </c:pt>
                <c:pt idx="5">
                  <c:v>68.8</c:v>
                </c:pt>
                <c:pt idx="6">
                  <c:v>73.3</c:v>
                </c:pt>
                <c:pt idx="7">
                  <c:v>74.2</c:v>
                </c:pt>
                <c:pt idx="8">
                  <c:v>76.3</c:v>
                </c:pt>
                <c:pt idx="9">
                  <c:v>77.400000000000006</c:v>
                </c:pt>
                <c:pt idx="10">
                  <c:v>78.099999999999994</c:v>
                </c:pt>
                <c:pt idx="11">
                  <c:v>78.400000000000006</c:v>
                </c:pt>
                <c:pt idx="12">
                  <c:v>78.7</c:v>
                </c:pt>
                <c:pt idx="13">
                  <c:v>79.099999999999994</c:v>
                </c:pt>
                <c:pt idx="14">
                  <c:v>80.2</c:v>
                </c:pt>
                <c:pt idx="15">
                  <c:v>81.400000000000006</c:v>
                </c:pt>
                <c:pt idx="16">
                  <c:v>81.7</c:v>
                </c:pt>
                <c:pt idx="17">
                  <c:v>82</c:v>
                </c:pt>
                <c:pt idx="18">
                  <c:v>82.1</c:v>
                </c:pt>
                <c:pt idx="19">
                  <c:v>82.2</c:v>
                </c:pt>
                <c:pt idx="20">
                  <c:v>82.4</c:v>
                </c:pt>
                <c:pt idx="21">
                  <c:v>82.8</c:v>
                </c:pt>
                <c:pt idx="22">
                  <c:v>82.8</c:v>
                </c:pt>
                <c:pt idx="23">
                  <c:v>82.9</c:v>
                </c:pt>
                <c:pt idx="24">
                  <c:v>84</c:v>
                </c:pt>
                <c:pt idx="25">
                  <c:v>84</c:v>
                </c:pt>
                <c:pt idx="26">
                  <c:v>84.2</c:v>
                </c:pt>
                <c:pt idx="27">
                  <c:v>86.2</c:v>
                </c:pt>
                <c:pt idx="28">
                  <c:v>86.3</c:v>
                </c:pt>
                <c:pt idx="29">
                  <c:v>86.4</c:v>
                </c:pt>
                <c:pt idx="30">
                  <c:v>86.5</c:v>
                </c:pt>
                <c:pt idx="31">
                  <c:v>87</c:v>
                </c:pt>
                <c:pt idx="32">
                  <c:v>87</c:v>
                </c:pt>
                <c:pt idx="33">
                  <c:v>87.5</c:v>
                </c:pt>
                <c:pt idx="34">
                  <c:v>88.3</c:v>
                </c:pt>
                <c:pt idx="35">
                  <c:v>88.5</c:v>
                </c:pt>
                <c:pt idx="36">
                  <c:v>88.7</c:v>
                </c:pt>
                <c:pt idx="37">
                  <c:v>89.3</c:v>
                </c:pt>
                <c:pt idx="38">
                  <c:v>89.4</c:v>
                </c:pt>
                <c:pt idx="39">
                  <c:v>91</c:v>
                </c:pt>
                <c:pt idx="40">
                  <c:v>91.2</c:v>
                </c:pt>
                <c:pt idx="41">
                  <c:v>91.7</c:v>
                </c:pt>
                <c:pt idx="42">
                  <c:v>92.1</c:v>
                </c:pt>
                <c:pt idx="43">
                  <c:v>92.1</c:v>
                </c:pt>
                <c:pt idx="44">
                  <c:v>92.2</c:v>
                </c:pt>
                <c:pt idx="45">
                  <c:v>92.3</c:v>
                </c:pt>
                <c:pt idx="46">
                  <c:v>92.3</c:v>
                </c:pt>
                <c:pt idx="47">
                  <c:v>92.7</c:v>
                </c:pt>
                <c:pt idx="48">
                  <c:v>92.7</c:v>
                </c:pt>
                <c:pt idx="49">
                  <c:v>92.9</c:v>
                </c:pt>
                <c:pt idx="50">
                  <c:v>92.9</c:v>
                </c:pt>
                <c:pt idx="51">
                  <c:v>93.1</c:v>
                </c:pt>
                <c:pt idx="52">
                  <c:v>94.3</c:v>
                </c:pt>
                <c:pt idx="53">
                  <c:v>94.6</c:v>
                </c:pt>
                <c:pt idx="54">
                  <c:v>94.7</c:v>
                </c:pt>
                <c:pt idx="55">
                  <c:v>95.1</c:v>
                </c:pt>
                <c:pt idx="56">
                  <c:v>95.2</c:v>
                </c:pt>
                <c:pt idx="57">
                  <c:v>95.4</c:v>
                </c:pt>
                <c:pt idx="58">
                  <c:v>95.5</c:v>
                </c:pt>
                <c:pt idx="59">
                  <c:v>95.9</c:v>
                </c:pt>
                <c:pt idx="60">
                  <c:v>96.3</c:v>
                </c:pt>
                <c:pt idx="61">
                  <c:v>96.7</c:v>
                </c:pt>
                <c:pt idx="62">
                  <c:v>96.8</c:v>
                </c:pt>
                <c:pt idx="63">
                  <c:v>98.2</c:v>
                </c:pt>
                <c:pt idx="64">
                  <c:v>99.4</c:v>
                </c:pt>
                <c:pt idx="65">
                  <c:v>99.5</c:v>
                </c:pt>
                <c:pt idx="66">
                  <c:v>99.8</c:v>
                </c:pt>
                <c:pt idx="67">
                  <c:v>100</c:v>
                </c:pt>
                <c:pt idx="68">
                  <c:v>100.9</c:v>
                </c:pt>
                <c:pt idx="69">
                  <c:v>101.5</c:v>
                </c:pt>
                <c:pt idx="70">
                  <c:v>101.8</c:v>
                </c:pt>
                <c:pt idx="71">
                  <c:v>102.8</c:v>
                </c:pt>
                <c:pt idx="72">
                  <c:v>103.9</c:v>
                </c:pt>
                <c:pt idx="73">
                  <c:v>104.6</c:v>
                </c:pt>
                <c:pt idx="74">
                  <c:v>104.8</c:v>
                </c:pt>
                <c:pt idx="75">
                  <c:v>116.8</c:v>
                </c:pt>
                <c:pt idx="76">
                  <c:v>117.1</c:v>
                </c:pt>
                <c:pt idx="77">
                  <c:v>118.8</c:v>
                </c:pt>
                <c:pt idx="78">
                  <c:v>121.8</c:v>
                </c:pt>
                <c:pt idx="79">
                  <c:v>127.3</c:v>
                </c:pt>
                <c:pt idx="80">
                  <c:v>131.9</c:v>
                </c:pt>
                <c:pt idx="81">
                  <c:v>133.5</c:v>
                </c:pt>
                <c:pt idx="82">
                  <c:v>137.80000000000001</c:v>
                </c:pt>
                <c:pt idx="83">
                  <c:v>139.4</c:v>
                </c:pt>
                <c:pt idx="84">
                  <c:v>144.19999999999999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7-4279-AF0E-E695378C5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378872"/>
        <c:axId val="411380440"/>
      </c:barChart>
      <c:catAx>
        <c:axId val="411378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i="1"/>
                </a:pPr>
                <a:endParaRPr lang="ru-RU" i="1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/>
            </a:pPr>
            <a:endParaRPr lang="ru-RU"/>
          </a:p>
        </c:txPr>
        <c:crossAx val="411380440"/>
        <c:crosses val="autoZero"/>
        <c:auto val="1"/>
        <c:lblAlgn val="ctr"/>
        <c:lblOffset val="100"/>
        <c:tickLblSkip val="1"/>
        <c:noMultiLvlLbl val="0"/>
      </c:catAx>
      <c:valAx>
        <c:axId val="411380440"/>
        <c:scaling>
          <c:orientation val="minMax"/>
          <c:max val="146"/>
          <c:min val="6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 b="1" i="1" baseline="0">
                    <a:effectLst/>
                  </a:rPr>
                  <a:t>Численность  СМР   на  10  тысяч  человек  населения</a:t>
                </a:r>
                <a:endParaRPr lang="ru-RU" sz="1600">
                  <a:effectLst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1378872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38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1F3-4AFB-AF27-0BEF57A3DD20}"/>
              </c:ext>
            </c:extLst>
          </c:dPt>
          <c:dLbls>
            <c:dLbl>
              <c:idx val="3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F3-4AFB-AF27-0BEF57A3DD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- субъекты РФ'!$B$108:$B$192</c:f>
              <c:strCache>
                <c:ptCount val="85"/>
                <c:pt idx="0">
                  <c:v>Приморский край</c:v>
                </c:pt>
                <c:pt idx="1">
                  <c:v>Ленинградская область</c:v>
                </c:pt>
                <c:pt idx="2">
                  <c:v>Калининградская область</c:v>
                </c:pt>
                <c:pt idx="3">
                  <c:v>Московская область</c:v>
                </c:pt>
                <c:pt idx="4">
                  <c:v>Москва</c:v>
                </c:pt>
                <c:pt idx="5">
                  <c:v>Чеченская Республика</c:v>
                </c:pt>
                <c:pt idx="6">
                  <c:v>Севастополь</c:v>
                </c:pt>
                <c:pt idx="7">
                  <c:v>Краснодарский край</c:v>
                </c:pt>
                <c:pt idx="8">
                  <c:v>Ростовская область</c:v>
                </c:pt>
                <c:pt idx="9">
                  <c:v>Ярославская область</c:v>
                </c:pt>
                <c:pt idx="10">
                  <c:v>Челябинская область</c:v>
                </c:pt>
                <c:pt idx="11">
                  <c:v>Ставропольский край</c:v>
                </c:pt>
                <c:pt idx="12">
                  <c:v>Калужская область</c:v>
                </c:pt>
                <c:pt idx="13">
                  <c:v>Самарская область</c:v>
                </c:pt>
                <c:pt idx="14">
                  <c:v>Пермский край</c:v>
                </c:pt>
                <c:pt idx="15">
                  <c:v>Владимирская область</c:v>
                </c:pt>
                <c:pt idx="16">
                  <c:v>Нижегородская область</c:v>
                </c:pt>
                <c:pt idx="17">
                  <c:v>Свердловская область</c:v>
                </c:pt>
                <c:pt idx="18">
                  <c:v>Хабаровский край</c:v>
                </c:pt>
                <c:pt idx="19">
                  <c:v>Республика Дагестан</c:v>
                </c:pt>
                <c:pt idx="20">
                  <c:v>Новгородская область</c:v>
                </c:pt>
                <c:pt idx="21">
                  <c:v>Смоленская область</c:v>
                </c:pt>
                <c:pt idx="22">
                  <c:v>Республика Ингушетия</c:v>
                </c:pt>
                <c:pt idx="23">
                  <c:v>Новосибирская область</c:v>
                </c:pt>
                <c:pt idx="24">
                  <c:v>Тверская область</c:v>
                </c:pt>
                <c:pt idx="25">
                  <c:v>Тульская область</c:v>
                </c:pt>
                <c:pt idx="26">
                  <c:v>Томская область</c:v>
                </c:pt>
                <c:pt idx="27">
                  <c:v>Волгоградская область</c:v>
                </c:pt>
                <c:pt idx="28">
                  <c:v>Кемеровская область</c:v>
                </c:pt>
                <c:pt idx="29">
                  <c:v>Псковская область</c:v>
                </c:pt>
                <c:pt idx="30">
                  <c:v>Республика Адыгея</c:v>
                </c:pt>
                <c:pt idx="31">
                  <c:v>Санкт-Петербург</c:v>
                </c:pt>
                <c:pt idx="32">
                  <c:v>Республика Крым</c:v>
                </c:pt>
                <c:pt idx="33">
                  <c:v>Мурманская область</c:v>
                </c:pt>
                <c:pt idx="34">
                  <c:v>Саратовская область</c:v>
                </c:pt>
                <c:pt idx="35">
                  <c:v>Ивановская область</c:v>
                </c:pt>
                <c:pt idx="36">
                  <c:v>Тюменская область без АО</c:v>
                </c:pt>
                <c:pt idx="37">
                  <c:v>Кировская область</c:v>
                </c:pt>
                <c:pt idx="38">
                  <c:v>Республика Татарстан</c:v>
                </c:pt>
                <c:pt idx="39">
                  <c:v>Забайкальский край</c:v>
                </c:pt>
                <c:pt idx="40">
                  <c:v>Удмуртская Республика</c:v>
                </c:pt>
                <c:pt idx="41">
                  <c:v>Курская область</c:v>
                </c:pt>
                <c:pt idx="42">
                  <c:v>Воронежская область</c:v>
                </c:pt>
                <c:pt idx="43">
                  <c:v>Астраханская область</c:v>
                </c:pt>
                <c:pt idx="44">
                  <c:v>Республика Бурятия</c:v>
                </c:pt>
                <c:pt idx="45">
                  <c:v>Рязанская область</c:v>
                </c:pt>
                <c:pt idx="46">
                  <c:v>Республика Хакасия</c:v>
                </c:pt>
                <c:pt idx="47">
                  <c:v>Республика Северная Осетия - Алания</c:v>
                </c:pt>
                <c:pt idx="48">
                  <c:v>Еврейская автономная область</c:v>
                </c:pt>
                <c:pt idx="49">
                  <c:v>Пензенская область</c:v>
                </c:pt>
                <c:pt idx="50">
                  <c:v>Амурская область</c:v>
                </c:pt>
                <c:pt idx="51">
                  <c:v>Иркутская область</c:v>
                </c:pt>
                <c:pt idx="52">
                  <c:v>Вологодская область</c:v>
                </c:pt>
                <c:pt idx="53">
                  <c:v>Республика Калмыкия</c:v>
                </c:pt>
                <c:pt idx="54">
                  <c:v>Костромская область</c:v>
                </c:pt>
                <c:pt idx="55">
                  <c:v>Республика Карелия</c:v>
                </c:pt>
                <c:pt idx="56">
                  <c:v>Алтайский край</c:v>
                </c:pt>
                <c:pt idx="57">
                  <c:v>Красноярский край</c:v>
                </c:pt>
                <c:pt idx="58">
                  <c:v>Республика Марий Эл</c:v>
                </c:pt>
                <c:pt idx="59">
                  <c:v>Белгородская область</c:v>
                </c:pt>
                <c:pt idx="60">
                  <c:v>Республика Башкортостан</c:v>
                </c:pt>
                <c:pt idx="61">
                  <c:v>Омская область</c:v>
                </c:pt>
                <c:pt idx="62">
                  <c:v>Республика Мордовия</c:v>
                </c:pt>
                <c:pt idx="63">
                  <c:v>Кабардино-Балкарская Республика</c:v>
                </c:pt>
                <c:pt idx="64">
                  <c:v>Тамбовская область</c:v>
                </c:pt>
                <c:pt idx="65">
                  <c:v>Курганская область</c:v>
                </c:pt>
                <c:pt idx="66">
                  <c:v>Архангельская область без АО</c:v>
                </c:pt>
                <c:pt idx="67">
                  <c:v>Чувашская Республика</c:v>
                </c:pt>
                <c:pt idx="68">
                  <c:v>Липецкая область</c:v>
                </c:pt>
                <c:pt idx="69">
                  <c:v>Ульяновская область</c:v>
                </c:pt>
                <c:pt idx="70">
                  <c:v>Камчатский край</c:v>
                </c:pt>
                <c:pt idx="71">
                  <c:v>Брянская область</c:v>
                </c:pt>
                <c:pt idx="72">
                  <c:v>Оренбургская область</c:v>
                </c:pt>
                <c:pt idx="73">
                  <c:v>Карачаево-Черкесская Республика</c:v>
                </c:pt>
                <c:pt idx="74">
                  <c:v>Орловская область</c:v>
                </c:pt>
                <c:pt idx="75">
                  <c:v>Сахалинская область</c:v>
                </c:pt>
                <c:pt idx="76">
                  <c:v>Республика Алтай</c:v>
                </c:pt>
                <c:pt idx="77">
                  <c:v>Республика Саха (Якутия)</c:v>
                </c:pt>
                <c:pt idx="78">
                  <c:v>Республика Коми</c:v>
                </c:pt>
                <c:pt idx="79">
                  <c:v> Ямало-Hенецкий АО</c:v>
                </c:pt>
                <c:pt idx="80">
                  <c:v>Чукотский АО</c:v>
                </c:pt>
                <c:pt idx="81">
                  <c:v>Ненецкий АО</c:v>
                </c:pt>
                <c:pt idx="82">
                  <c:v> Ханты-Мансийский АО</c:v>
                </c:pt>
                <c:pt idx="83">
                  <c:v>Республика Тыва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'Исходная - субъекты РФ'!$C$108:$C$192</c:f>
              <c:numCache>
                <c:formatCode>0.0</c:formatCode>
                <c:ptCount val="85"/>
                <c:pt idx="0">
                  <c:v>63</c:v>
                </c:pt>
                <c:pt idx="1">
                  <c:v>64</c:v>
                </c:pt>
                <c:pt idx="2">
                  <c:v>64.400000000000006</c:v>
                </c:pt>
                <c:pt idx="3">
                  <c:v>67.400000000000006</c:v>
                </c:pt>
                <c:pt idx="4">
                  <c:v>67.8</c:v>
                </c:pt>
                <c:pt idx="5">
                  <c:v>68.8</c:v>
                </c:pt>
                <c:pt idx="6">
                  <c:v>73.3</c:v>
                </c:pt>
                <c:pt idx="7">
                  <c:v>74.2</c:v>
                </c:pt>
                <c:pt idx="8">
                  <c:v>76.3</c:v>
                </c:pt>
                <c:pt idx="9">
                  <c:v>77.400000000000006</c:v>
                </c:pt>
                <c:pt idx="10">
                  <c:v>78.099999999999994</c:v>
                </c:pt>
                <c:pt idx="11">
                  <c:v>78.400000000000006</c:v>
                </c:pt>
                <c:pt idx="12">
                  <c:v>78.7</c:v>
                </c:pt>
                <c:pt idx="13">
                  <c:v>79.099999999999994</c:v>
                </c:pt>
                <c:pt idx="14">
                  <c:v>80.2</c:v>
                </c:pt>
                <c:pt idx="15">
                  <c:v>81.400000000000006</c:v>
                </c:pt>
                <c:pt idx="16">
                  <c:v>81.7</c:v>
                </c:pt>
                <c:pt idx="17">
                  <c:v>82</c:v>
                </c:pt>
                <c:pt idx="18">
                  <c:v>82.1</c:v>
                </c:pt>
                <c:pt idx="19">
                  <c:v>82.2</c:v>
                </c:pt>
                <c:pt idx="20">
                  <c:v>82.4</c:v>
                </c:pt>
                <c:pt idx="21">
                  <c:v>82.8</c:v>
                </c:pt>
                <c:pt idx="22">
                  <c:v>82.8</c:v>
                </c:pt>
                <c:pt idx="23">
                  <c:v>82.9</c:v>
                </c:pt>
                <c:pt idx="24">
                  <c:v>84</c:v>
                </c:pt>
                <c:pt idx="25">
                  <c:v>84</c:v>
                </c:pt>
                <c:pt idx="26">
                  <c:v>84.2</c:v>
                </c:pt>
                <c:pt idx="27">
                  <c:v>86.2</c:v>
                </c:pt>
                <c:pt idx="28">
                  <c:v>86.3</c:v>
                </c:pt>
                <c:pt idx="29">
                  <c:v>86.4</c:v>
                </c:pt>
                <c:pt idx="30">
                  <c:v>86.5</c:v>
                </c:pt>
                <c:pt idx="31">
                  <c:v>87</c:v>
                </c:pt>
                <c:pt idx="32">
                  <c:v>87</c:v>
                </c:pt>
                <c:pt idx="33">
                  <c:v>87.5</c:v>
                </c:pt>
                <c:pt idx="34">
                  <c:v>88.3</c:v>
                </c:pt>
                <c:pt idx="35">
                  <c:v>88.5</c:v>
                </c:pt>
                <c:pt idx="36">
                  <c:v>88.7</c:v>
                </c:pt>
                <c:pt idx="37">
                  <c:v>89.3</c:v>
                </c:pt>
                <c:pt idx="38">
                  <c:v>89.4</c:v>
                </c:pt>
                <c:pt idx="39">
                  <c:v>91</c:v>
                </c:pt>
                <c:pt idx="40">
                  <c:v>91.2</c:v>
                </c:pt>
                <c:pt idx="41">
                  <c:v>91.7</c:v>
                </c:pt>
                <c:pt idx="42">
                  <c:v>92.1</c:v>
                </c:pt>
                <c:pt idx="43">
                  <c:v>92.1</c:v>
                </c:pt>
                <c:pt idx="44">
                  <c:v>92.2</c:v>
                </c:pt>
                <c:pt idx="45">
                  <c:v>92.3</c:v>
                </c:pt>
                <c:pt idx="46">
                  <c:v>92.3</c:v>
                </c:pt>
                <c:pt idx="47">
                  <c:v>92.7</c:v>
                </c:pt>
                <c:pt idx="48">
                  <c:v>92.7</c:v>
                </c:pt>
                <c:pt idx="49">
                  <c:v>92.9</c:v>
                </c:pt>
                <c:pt idx="50">
                  <c:v>92.9</c:v>
                </c:pt>
                <c:pt idx="51">
                  <c:v>93.1</c:v>
                </c:pt>
                <c:pt idx="52">
                  <c:v>94.3</c:v>
                </c:pt>
                <c:pt idx="53">
                  <c:v>94.6</c:v>
                </c:pt>
                <c:pt idx="54">
                  <c:v>94.7</c:v>
                </c:pt>
                <c:pt idx="55">
                  <c:v>95.1</c:v>
                </c:pt>
                <c:pt idx="56">
                  <c:v>95.2</c:v>
                </c:pt>
                <c:pt idx="57">
                  <c:v>95.4</c:v>
                </c:pt>
                <c:pt idx="58">
                  <c:v>95.5</c:v>
                </c:pt>
                <c:pt idx="59">
                  <c:v>95.9</c:v>
                </c:pt>
                <c:pt idx="60">
                  <c:v>96.3</c:v>
                </c:pt>
                <c:pt idx="61">
                  <c:v>96.7</c:v>
                </c:pt>
                <c:pt idx="62">
                  <c:v>96.8</c:v>
                </c:pt>
                <c:pt idx="63">
                  <c:v>98.2</c:v>
                </c:pt>
                <c:pt idx="64">
                  <c:v>99.4</c:v>
                </c:pt>
                <c:pt idx="65">
                  <c:v>99.5</c:v>
                </c:pt>
                <c:pt idx="66">
                  <c:v>99.8</c:v>
                </c:pt>
                <c:pt idx="67">
                  <c:v>100</c:v>
                </c:pt>
                <c:pt idx="68">
                  <c:v>100.9</c:v>
                </c:pt>
                <c:pt idx="69">
                  <c:v>101.5</c:v>
                </c:pt>
                <c:pt idx="70">
                  <c:v>101.8</c:v>
                </c:pt>
                <c:pt idx="71">
                  <c:v>102.8</c:v>
                </c:pt>
                <c:pt idx="72">
                  <c:v>103.9</c:v>
                </c:pt>
                <c:pt idx="73">
                  <c:v>104.6</c:v>
                </c:pt>
                <c:pt idx="74">
                  <c:v>104.8</c:v>
                </c:pt>
                <c:pt idx="75">
                  <c:v>116.8</c:v>
                </c:pt>
                <c:pt idx="76">
                  <c:v>117.1</c:v>
                </c:pt>
                <c:pt idx="77">
                  <c:v>118.8</c:v>
                </c:pt>
                <c:pt idx="78">
                  <c:v>121.8</c:v>
                </c:pt>
                <c:pt idx="79">
                  <c:v>127.3</c:v>
                </c:pt>
                <c:pt idx="80">
                  <c:v>131.9</c:v>
                </c:pt>
                <c:pt idx="81">
                  <c:v>133.5</c:v>
                </c:pt>
                <c:pt idx="82">
                  <c:v>137.80000000000001</c:v>
                </c:pt>
                <c:pt idx="83">
                  <c:v>139.4</c:v>
                </c:pt>
                <c:pt idx="84">
                  <c:v>144.19999999999999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3-4AFB-AF27-0BEF57A3D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378872"/>
        <c:axId val="411380440"/>
      </c:barChart>
      <c:catAx>
        <c:axId val="411378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i="1"/>
                </a:pPr>
                <a:endParaRPr lang="ru-RU" i="1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/>
            </a:pPr>
            <a:endParaRPr lang="ru-RU"/>
          </a:p>
        </c:txPr>
        <c:crossAx val="411380440"/>
        <c:crosses val="autoZero"/>
        <c:auto val="1"/>
        <c:lblAlgn val="ctr"/>
        <c:lblOffset val="100"/>
        <c:tickLblSkip val="1"/>
        <c:noMultiLvlLbl val="0"/>
      </c:catAx>
      <c:valAx>
        <c:axId val="411380440"/>
        <c:scaling>
          <c:orientation val="minMax"/>
          <c:max val="146"/>
          <c:min val="6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 b="1" i="1" baseline="0">
                    <a:effectLst/>
                  </a:rPr>
                  <a:t>Численность  СМР   на  10  тысяч  человек  населения</a:t>
                </a:r>
                <a:endParaRPr lang="ru-RU" sz="1600">
                  <a:effectLst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1378872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2701146386088"/>
          <c:y val="0.14588763052612891"/>
          <c:w val="0.79735280668394148"/>
          <c:h val="0.79397644437302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РТ'!$A$13</c:f>
              <c:strCache>
                <c:ptCount val="1"/>
                <c:pt idx="0">
                  <c:v>Численность средних медицинских работников на 10 тыс. населения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РТ'!$B$12:$L$12</c:f>
              <c:strCache>
                <c:ptCount val="11"/>
                <c:pt idx="0">
                  <c:v>1913 г.</c:v>
                </c:pt>
                <c:pt idx="1">
                  <c:v>1940 г.</c:v>
                </c:pt>
                <c:pt idx="2">
                  <c:v>1950 г.</c:v>
                </c:pt>
                <c:pt idx="3">
                  <c:v>1960 г.</c:v>
                </c:pt>
                <c:pt idx="4">
                  <c:v>1970 г.</c:v>
                </c:pt>
                <c:pt idx="5">
                  <c:v>1980 г.</c:v>
                </c:pt>
                <c:pt idx="6">
                  <c:v>1990 г.</c:v>
                </c:pt>
                <c:pt idx="7">
                  <c:v>2000 г.</c:v>
                </c:pt>
                <c:pt idx="8">
                  <c:v>2010 г.</c:v>
                </c:pt>
                <c:pt idx="9">
                  <c:v>2015 г.</c:v>
                </c:pt>
                <c:pt idx="10">
                  <c:v>2019 г.</c:v>
                </c:pt>
              </c:strCache>
            </c:strRef>
          </c:cat>
          <c:val>
            <c:numRef>
              <c:f>'Исходная РТ'!$B$13:$L$13</c:f>
              <c:numCache>
                <c:formatCode>General</c:formatCode>
                <c:ptCount val="11"/>
                <c:pt idx="0">
                  <c:v>1.6</c:v>
                </c:pt>
                <c:pt idx="1">
                  <c:v>18.3</c:v>
                </c:pt>
                <c:pt idx="2">
                  <c:v>31</c:v>
                </c:pt>
                <c:pt idx="3">
                  <c:v>53.8</c:v>
                </c:pt>
                <c:pt idx="4">
                  <c:v>67.400000000000006</c:v>
                </c:pt>
                <c:pt idx="5">
                  <c:v>83.3</c:v>
                </c:pt>
                <c:pt idx="6">
                  <c:v>99.6</c:v>
                </c:pt>
                <c:pt idx="7">
                  <c:v>114.3</c:v>
                </c:pt>
                <c:pt idx="8">
                  <c:v>94.4</c:v>
                </c:pt>
                <c:pt idx="9">
                  <c:v>88.2</c:v>
                </c:pt>
                <c:pt idx="10" formatCode="0.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5-4067-A498-9CF2B13F4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131832"/>
        <c:axId val="411133008"/>
      </c:barChart>
      <c:catAx>
        <c:axId val="411131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411133008"/>
        <c:crosses val="autoZero"/>
        <c:auto val="1"/>
        <c:lblAlgn val="ctr"/>
        <c:lblOffset val="100"/>
        <c:noMultiLvlLbl val="0"/>
      </c:catAx>
      <c:valAx>
        <c:axId val="411133008"/>
        <c:scaling>
          <c:orientation val="minMax"/>
          <c:max val="11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 dirty="0"/>
                  <a:t>Численность  средних  медработников  </a:t>
                </a:r>
                <a:endParaRPr lang="en-US" sz="1400" i="1" dirty="0" smtClean="0"/>
              </a:p>
              <a:p>
                <a:pPr>
                  <a:defRPr sz="1400" i="1"/>
                </a:pPr>
                <a:r>
                  <a:rPr lang="ru-RU" sz="1400" i="1" dirty="0" smtClean="0"/>
                  <a:t>на </a:t>
                </a:r>
                <a:r>
                  <a:rPr lang="ru-RU" sz="1400" i="1" dirty="0"/>
                  <a:t>10  тысяч  населения</a:t>
                </a:r>
              </a:p>
            </c:rich>
          </c:tx>
          <c:layout>
            <c:manualLayout>
              <c:xMode val="edge"/>
              <c:yMode val="edge"/>
              <c:x val="3.5312353213298384E-2"/>
              <c:y val="0.200414066355141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411131832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262726003938369E-2"/>
          <c:y val="0.13029339690897263"/>
          <c:w val="0.8165129140888342"/>
          <c:h val="0.72653588361960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РФ (кадры)'!$F$4</c:f>
              <c:strCache>
                <c:ptCount val="1"/>
                <c:pt idx="0">
                  <c:v>ФСГС (Росстат)</c:v>
                </c:pt>
              </c:strCache>
            </c:strRef>
          </c:tx>
          <c:invertIfNegative val="0"/>
          <c:dLbls>
            <c:dLbl>
              <c:idx val="71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8B-4A81-8574-1742CE7C3BDE}"/>
                </c:ext>
              </c:extLst>
            </c:dLbl>
            <c:dLbl>
              <c:idx val="7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8B-4A81-8574-1742CE7C3B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(кадры)'!$E$5:$E$84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(кадры)'!$F$5:$F$84</c:f>
              <c:numCache>
                <c:formatCode>General</c:formatCode>
                <c:ptCount val="80"/>
                <c:pt idx="0" formatCode="#\ ##0.0">
                  <c:v>7.4</c:v>
                </c:pt>
                <c:pt idx="10" formatCode="#\ ##0.0">
                  <c:v>14.5</c:v>
                </c:pt>
                <c:pt idx="20" formatCode="#\ ##0.0">
                  <c:v>19.3</c:v>
                </c:pt>
                <c:pt idx="30" formatCode="#\ ##0.0">
                  <c:v>26.6</c:v>
                </c:pt>
                <c:pt idx="40" formatCode="#\ ##0.0">
                  <c:v>38.299999999999997</c:v>
                </c:pt>
                <c:pt idx="45" formatCode="#\ ##0.0">
                  <c:v>43.2</c:v>
                </c:pt>
                <c:pt idx="50" formatCode="#\ ##0.0">
                  <c:v>45</c:v>
                </c:pt>
                <c:pt idx="55" formatCode="#\ ##0.0">
                  <c:v>44.4</c:v>
                </c:pt>
                <c:pt idx="60" formatCode="#\ ##0.0">
                  <c:v>46.8</c:v>
                </c:pt>
                <c:pt idx="61" formatCode="#\ ##0.0">
                  <c:v>46.9</c:v>
                </c:pt>
                <c:pt idx="62" formatCode="#\ ##0.0">
                  <c:v>47.4</c:v>
                </c:pt>
                <c:pt idx="63" formatCode="#\ ##0.0">
                  <c:v>47.9</c:v>
                </c:pt>
                <c:pt idx="64" formatCode="#\ ##0.0">
                  <c:v>48.2</c:v>
                </c:pt>
                <c:pt idx="65" formatCode="#\ ##0.0">
                  <c:v>48.6</c:v>
                </c:pt>
                <c:pt idx="66" formatCode="#\ ##0.0">
                  <c:v>49.1</c:v>
                </c:pt>
                <c:pt idx="67" formatCode="#\ ##0.0">
                  <c:v>49.6</c:v>
                </c:pt>
                <c:pt idx="68" formatCode="#\ ##0.0">
                  <c:v>49.3</c:v>
                </c:pt>
                <c:pt idx="69" formatCode="#\ ##0.0">
                  <c:v>49.8</c:v>
                </c:pt>
                <c:pt idx="70">
                  <c:v>50.1</c:v>
                </c:pt>
                <c:pt idx="71">
                  <c:v>51.2</c:v>
                </c:pt>
                <c:pt idx="72">
                  <c:v>49.1</c:v>
                </c:pt>
                <c:pt idx="73">
                  <c:v>48.9</c:v>
                </c:pt>
                <c:pt idx="74">
                  <c:v>48.5</c:v>
                </c:pt>
                <c:pt idx="75">
                  <c:v>45.9</c:v>
                </c:pt>
                <c:pt idx="76">
                  <c:v>46.4</c:v>
                </c:pt>
                <c:pt idx="77">
                  <c:v>47.5</c:v>
                </c:pt>
                <c:pt idx="78">
                  <c:v>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B-4A81-8574-1742CE7C3BDE}"/>
            </c:ext>
          </c:extLst>
        </c:ser>
        <c:ser>
          <c:idx val="1"/>
          <c:order val="1"/>
          <c:tx>
            <c:strRef>
              <c:f>'Исходная РФ (кадры)'!$G$4</c:f>
              <c:strCache>
                <c:ptCount val="1"/>
                <c:pt idx="0">
                  <c:v>МЗ РФ</c:v>
                </c:pt>
              </c:strCache>
            </c:strRef>
          </c:tx>
          <c:invertIfNegative val="0"/>
          <c:dLbls>
            <c:dLbl>
              <c:idx val="72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8B-4A81-8574-1742CE7C3BDE}"/>
                </c:ext>
              </c:extLst>
            </c:dLbl>
            <c:dLbl>
              <c:idx val="74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28B-4A81-8574-1742CE7C3BDE}"/>
                </c:ext>
              </c:extLst>
            </c:dLbl>
            <c:dLbl>
              <c:idx val="79"/>
              <c:layout>
                <c:manualLayout>
                  <c:x val="2.5018271217759427E-2"/>
                  <c:y val="-6.80300289190117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8B-4A81-8574-1742CE7C3B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'Исходная РФ (кадры)'!$E$5:$E$84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(кадры)'!$G$5:$G$84</c:f>
              <c:numCache>
                <c:formatCode>General</c:formatCode>
                <c:ptCount val="80"/>
                <c:pt idx="54" formatCode="0.0">
                  <c:v>39.438943783159282</c:v>
                </c:pt>
                <c:pt idx="55" formatCode="0.0">
                  <c:v>40.206143207694474</c:v>
                </c:pt>
                <c:pt idx="56" formatCode="0.0">
                  <c:v>40.474308726859782</c:v>
                </c:pt>
                <c:pt idx="57" formatCode="0.0">
                  <c:v>41.01910036303795</c:v>
                </c:pt>
                <c:pt idx="58" formatCode="0.0">
                  <c:v>41.487908493857667</c:v>
                </c:pt>
                <c:pt idx="59" formatCode="0.0">
                  <c:v>41.582112981345993</c:v>
                </c:pt>
                <c:pt idx="60" formatCode="0.0">
                  <c:v>41.439143958646632</c:v>
                </c:pt>
                <c:pt idx="61" formatCode="0.0">
                  <c:v>41.601847117910971</c:v>
                </c:pt>
                <c:pt idx="62" formatCode="0.0">
                  <c:v>41.78530209208008</c:v>
                </c:pt>
                <c:pt idx="63" formatCode="0.0">
                  <c:v>42.010546095709543</c:v>
                </c:pt>
                <c:pt idx="64" formatCode="0.0">
                  <c:v>42.110534778127217</c:v>
                </c:pt>
                <c:pt idx="65" formatCode="0.0">
                  <c:v>42.356047289338434</c:v>
                </c:pt>
                <c:pt idx="66" formatCode="0.0">
                  <c:v>43.025214793332566</c:v>
                </c:pt>
                <c:pt idx="67" formatCode="0.0">
                  <c:v>43.340997461696936</c:v>
                </c:pt>
                <c:pt idx="68" formatCode="0.0">
                  <c:v>43.786018894603721</c:v>
                </c:pt>
                <c:pt idx="69" formatCode="0.0">
                  <c:v>44.09443269908386</c:v>
                </c:pt>
                <c:pt idx="70" formatCode="0.0">
                  <c:v>44.087883901926865</c:v>
                </c:pt>
                <c:pt idx="71" formatCode="0.0">
                  <c:v>43.991117151480587</c:v>
                </c:pt>
                <c:pt idx="72" formatCode="0.0">
                  <c:v>44.688883263601035</c:v>
                </c:pt>
                <c:pt idx="73" formatCode="0.0">
                  <c:v>40.9</c:v>
                </c:pt>
                <c:pt idx="74" formatCode="0.0">
                  <c:v>37.1</c:v>
                </c:pt>
                <c:pt idx="75" formatCode="0.0">
                  <c:v>37.1</c:v>
                </c:pt>
                <c:pt idx="76" formatCode="0.0">
                  <c:v>37.1</c:v>
                </c:pt>
                <c:pt idx="77" formatCode="0.0">
                  <c:v>37.299999999999997</c:v>
                </c:pt>
                <c:pt idx="78" formatCode="0.0">
                  <c:v>37.4</c:v>
                </c:pt>
                <c:pt idx="79" formatCode="0.0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8B-4A81-8574-1742CE7C3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0540352"/>
        <c:axId val="410542312"/>
      </c:barChart>
      <c:catAx>
        <c:axId val="41054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1"/>
            </a:pPr>
            <a:endParaRPr lang="ru-RU"/>
          </a:p>
        </c:txPr>
        <c:crossAx val="410542312"/>
        <c:crosses val="autoZero"/>
        <c:auto val="1"/>
        <c:lblAlgn val="ctr"/>
        <c:lblOffset val="100"/>
        <c:tickLblSkip val="1"/>
        <c:noMultiLvlLbl val="0"/>
      </c:catAx>
      <c:valAx>
        <c:axId val="410542312"/>
        <c:scaling>
          <c:orientation val="minMax"/>
          <c:max val="5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i="1"/>
                </a:pPr>
                <a:r>
                  <a:rPr lang="ru-RU" sz="1100" i="1"/>
                  <a:t>Численность врачей на 10 тысяч человек населения</a:t>
                </a:r>
              </a:p>
            </c:rich>
          </c:tx>
          <c:layout>
            <c:manualLayout>
              <c:xMode val="edge"/>
              <c:yMode val="edge"/>
              <c:x val="1.2275862143034737E-2"/>
              <c:y val="0.2009158597006459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054035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6706299192725121"/>
          <c:y val="0.29753058462662196"/>
          <c:w val="0.15038421541891595"/>
          <c:h val="0.2455000189269896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2701146386088"/>
          <c:y val="0.14588763052612891"/>
          <c:w val="0.79735280668394148"/>
          <c:h val="0.79397644437302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РТ'!$A$13</c:f>
              <c:strCache>
                <c:ptCount val="1"/>
                <c:pt idx="0">
                  <c:v>Численность средних медицинских работников на 10 тыс. населения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РТ'!$B$12:$L$12</c:f>
              <c:strCache>
                <c:ptCount val="11"/>
                <c:pt idx="0">
                  <c:v>1913 г.</c:v>
                </c:pt>
                <c:pt idx="1">
                  <c:v>1940 г.</c:v>
                </c:pt>
                <c:pt idx="2">
                  <c:v>1950 г.</c:v>
                </c:pt>
                <c:pt idx="3">
                  <c:v>1960 г.</c:v>
                </c:pt>
                <c:pt idx="4">
                  <c:v>1970 г.</c:v>
                </c:pt>
                <c:pt idx="5">
                  <c:v>1980 г.</c:v>
                </c:pt>
                <c:pt idx="6">
                  <c:v>1990 г.</c:v>
                </c:pt>
                <c:pt idx="7">
                  <c:v>2000 г.</c:v>
                </c:pt>
                <c:pt idx="8">
                  <c:v>2010 г.</c:v>
                </c:pt>
                <c:pt idx="9">
                  <c:v>2015 г.</c:v>
                </c:pt>
                <c:pt idx="10">
                  <c:v>2019 г.</c:v>
                </c:pt>
              </c:strCache>
            </c:strRef>
          </c:cat>
          <c:val>
            <c:numRef>
              <c:f>'Исходная РТ'!$B$13:$L$13</c:f>
              <c:numCache>
                <c:formatCode>General</c:formatCode>
                <c:ptCount val="11"/>
                <c:pt idx="0">
                  <c:v>1.6</c:v>
                </c:pt>
                <c:pt idx="1">
                  <c:v>18.3</c:v>
                </c:pt>
                <c:pt idx="2">
                  <c:v>31</c:v>
                </c:pt>
                <c:pt idx="3">
                  <c:v>53.8</c:v>
                </c:pt>
                <c:pt idx="4">
                  <c:v>67.400000000000006</c:v>
                </c:pt>
                <c:pt idx="5">
                  <c:v>83.3</c:v>
                </c:pt>
                <c:pt idx="6">
                  <c:v>99.6</c:v>
                </c:pt>
                <c:pt idx="7">
                  <c:v>114.3</c:v>
                </c:pt>
                <c:pt idx="8">
                  <c:v>94.4</c:v>
                </c:pt>
                <c:pt idx="9">
                  <c:v>88.2</c:v>
                </c:pt>
                <c:pt idx="10" formatCode="0.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5-4067-A498-9CF2B13F4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131832"/>
        <c:axId val="411133008"/>
      </c:barChart>
      <c:catAx>
        <c:axId val="411131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411133008"/>
        <c:crosses val="autoZero"/>
        <c:auto val="1"/>
        <c:lblAlgn val="ctr"/>
        <c:lblOffset val="100"/>
        <c:noMultiLvlLbl val="0"/>
      </c:catAx>
      <c:valAx>
        <c:axId val="411133008"/>
        <c:scaling>
          <c:orientation val="minMax"/>
          <c:max val="11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 dirty="0"/>
                  <a:t>Численность  средних  медработников  </a:t>
                </a:r>
                <a:endParaRPr lang="en-US" sz="1400" i="1" dirty="0" smtClean="0"/>
              </a:p>
              <a:p>
                <a:pPr>
                  <a:defRPr sz="1400" i="1"/>
                </a:pPr>
                <a:r>
                  <a:rPr lang="ru-RU" sz="1400" i="1" dirty="0" smtClean="0"/>
                  <a:t>на </a:t>
                </a:r>
                <a:r>
                  <a:rPr lang="ru-RU" sz="1400" i="1" dirty="0"/>
                  <a:t>10  тысяч  населения</a:t>
                </a:r>
              </a:p>
            </c:rich>
          </c:tx>
          <c:layout>
            <c:manualLayout>
              <c:xMode val="edge"/>
              <c:yMode val="edge"/>
              <c:x val="3.5312353213298384E-2"/>
              <c:y val="0.200414066355141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411131832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9350787911886451E-2"/>
          <c:w val="1"/>
          <c:h val="0.67932288909468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РТ'!$AF$10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РТ'!$AP$12:$AY$12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2019 г.</c:v>
                </c:pt>
              </c:strCache>
            </c:strRef>
          </c:cat>
          <c:val>
            <c:numRef>
              <c:f>'Исходная РТ'!$AP$13:$AY$13</c:f>
              <c:numCache>
                <c:formatCode>0.0</c:formatCode>
                <c:ptCount val="10"/>
                <c:pt idx="0">
                  <c:v>94.4</c:v>
                </c:pt>
                <c:pt idx="1">
                  <c:v>92.3</c:v>
                </c:pt>
                <c:pt idx="2">
                  <c:v>91</c:v>
                </c:pt>
                <c:pt idx="3">
                  <c:v>87.8</c:v>
                </c:pt>
                <c:pt idx="4" formatCode="General">
                  <c:v>87.5</c:v>
                </c:pt>
                <c:pt idx="5" formatCode="General">
                  <c:v>88.2</c:v>
                </c:pt>
                <c:pt idx="6" formatCode="General">
                  <c:v>86.3</c:v>
                </c:pt>
                <c:pt idx="7" formatCode="General">
                  <c:v>86.3</c:v>
                </c:pt>
                <c:pt idx="8" formatCode="General">
                  <c:v>85.5</c:v>
                </c:pt>
                <c:pt idx="9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7-4D2F-889E-A94023FC9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131048"/>
        <c:axId val="411136536"/>
      </c:barChart>
      <c:catAx>
        <c:axId val="411131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noFill/>
          </a:ln>
        </c:spPr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411136536"/>
        <c:crosses val="autoZero"/>
        <c:auto val="1"/>
        <c:lblAlgn val="ctr"/>
        <c:lblOffset val="100"/>
        <c:noMultiLvlLbl val="0"/>
      </c:catAx>
      <c:valAx>
        <c:axId val="411136536"/>
        <c:scaling>
          <c:orientation val="minMax"/>
          <c:max val="95"/>
          <c:min val="85"/>
        </c:scaling>
        <c:delete val="1"/>
        <c:axPos val="l"/>
        <c:numFmt formatCode="#,##0" sourceLinked="0"/>
        <c:majorTickMark val="out"/>
        <c:minorTickMark val="none"/>
        <c:tickLblPos val="nextTo"/>
        <c:crossAx val="411131048"/>
        <c:crosses val="autoZero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293293255170306"/>
          <c:y val="2.2995169368393312E-2"/>
          <c:w val="0.60269993275463285"/>
          <c:h val="0.840733843835969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777-4E01-A611-DA54B97C970E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77-4E01-A611-DA54B97C970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777-4E01-A611-DA54B97C9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'Исходные - регионы РТ'!$F$18:$F$29</c:f>
              <c:strCache>
                <c:ptCount val="12"/>
                <c:pt idx="0">
                  <c:v>Предволжский регион</c:v>
                </c:pt>
                <c:pt idx="1">
                  <c:v>Предкамский регион</c:v>
                </c:pt>
                <c:pt idx="2">
                  <c:v>Закамский регион</c:v>
                </c:pt>
                <c:pt idx="3">
                  <c:v>Юго-Восточный регион</c:v>
                </c:pt>
                <c:pt idx="4">
                  <c:v>Северо-Восточный регион</c:v>
                </c:pt>
                <c:pt idx="5">
                  <c:v>Северо-Западный регион</c:v>
                </c:pt>
                <c:pt idx="7">
                  <c:v>Наб. Челны</c:v>
                </c:pt>
                <c:pt idx="8">
                  <c:v>Казань</c:v>
                </c:pt>
                <c:pt idx="9">
                  <c:v>Муниципальные МО</c:v>
                </c:pt>
                <c:pt idx="11">
                  <c:v>Республика  Татарстан</c:v>
                </c:pt>
              </c:strCache>
            </c:strRef>
          </c:cat>
          <c:val>
            <c:numRef>
              <c:f>'Исходные - регионы РТ'!$G$18:$G$29</c:f>
              <c:numCache>
                <c:formatCode>0.0</c:formatCode>
                <c:ptCount val="12"/>
                <c:pt idx="0">
                  <c:v>91.8</c:v>
                </c:pt>
                <c:pt idx="1">
                  <c:v>75.599999999999994</c:v>
                </c:pt>
                <c:pt idx="2">
                  <c:v>85.6</c:v>
                </c:pt>
                <c:pt idx="3">
                  <c:v>76.900000000000006</c:v>
                </c:pt>
                <c:pt idx="4">
                  <c:v>78.099999999999994</c:v>
                </c:pt>
                <c:pt idx="5">
                  <c:v>63.9</c:v>
                </c:pt>
                <c:pt idx="7">
                  <c:v>60.9</c:v>
                </c:pt>
                <c:pt idx="8">
                  <c:v>46.5</c:v>
                </c:pt>
                <c:pt idx="9">
                  <c:v>64.099999999999994</c:v>
                </c:pt>
                <c:pt idx="1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77-4E01-A611-DA54B97C9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631768"/>
        <c:axId val="414632552"/>
      </c:barChart>
      <c:catAx>
        <c:axId val="414631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4632552"/>
        <c:crosses val="autoZero"/>
        <c:auto val="1"/>
        <c:lblAlgn val="ctr"/>
        <c:lblOffset val="100"/>
        <c:noMultiLvlLbl val="0"/>
      </c:catAx>
      <c:valAx>
        <c:axId val="414632552"/>
        <c:scaling>
          <c:orientation val="minMax"/>
          <c:max val="91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Численность  средних  медработников  на  10  тысяч  человек  населения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4631768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52147322850171E-2"/>
          <c:y val="7.4685693891178712E-2"/>
          <c:w val="0.77666769055202933"/>
          <c:h val="0.83917063866694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РФ (кадры)'!$R$4</c:f>
              <c:strCache>
                <c:ptCount val="1"/>
                <c:pt idx="0">
                  <c:v>ФСГС (Росстат)</c:v>
                </c:pt>
              </c:strCache>
            </c:strRef>
          </c:tx>
          <c:invertIfNegative val="0"/>
          <c:dLbls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15-4C26-8D54-CAFD2255331D}"/>
                </c:ext>
              </c:extLst>
            </c:dLbl>
            <c:dLbl>
              <c:idx val="78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15-4C26-8D54-CAFD225533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(кадры)'!$Q$5:$Q$84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(кадры)'!$R$5:$R$83</c:f>
              <c:numCache>
                <c:formatCode>General</c:formatCode>
                <c:ptCount val="79"/>
                <c:pt idx="0" formatCode="#\ ##0.0">
                  <c:v>3.6351351351351346</c:v>
                </c:pt>
                <c:pt idx="10" formatCode="#\ ##0.0">
                  <c:v>3.0965517241379308</c:v>
                </c:pt>
                <c:pt idx="20" formatCode="#\ ##0.0">
                  <c:v>3.5854922279792745</c:v>
                </c:pt>
                <c:pt idx="30" formatCode="#\ ##0.0">
                  <c:v>3.5789473684210527</c:v>
                </c:pt>
                <c:pt idx="40" formatCode="#\ ##0.0">
                  <c:v>3.0365535248041775</c:v>
                </c:pt>
                <c:pt idx="45" formatCode="#\ ##0.0">
                  <c:v>2.8333333333333335</c:v>
                </c:pt>
                <c:pt idx="50" formatCode="#\ ##0.0">
                  <c:v>2.7644444444444445</c:v>
                </c:pt>
                <c:pt idx="55" formatCode="#\ ##0.0">
                  <c:v>2.4954954954954953</c:v>
                </c:pt>
                <c:pt idx="60" formatCode="#\ ##0.0">
                  <c:v>2.299145299145299</c:v>
                </c:pt>
                <c:pt idx="61" formatCode="#\ ##0.0">
                  <c:v>2.2771855010660982</c:v>
                </c:pt>
                <c:pt idx="62" formatCode="#\ ##0.0">
                  <c:v>2.2827004219409286</c:v>
                </c:pt>
                <c:pt idx="63" formatCode="#\ ##0.0">
                  <c:v>2.2609603340292277</c:v>
                </c:pt>
                <c:pt idx="64" formatCode="#\ ##0.0">
                  <c:v>2.2468879668049793</c:v>
                </c:pt>
                <c:pt idx="65" formatCode="#\ ##0.0">
                  <c:v>2.2160493827160495</c:v>
                </c:pt>
                <c:pt idx="66" formatCode="#\ ##0.0">
                  <c:v>2.2016293279022401</c:v>
                </c:pt>
                <c:pt idx="67" formatCode="#\ ##0.0">
                  <c:v>2.1794354838709675</c:v>
                </c:pt>
                <c:pt idx="68" formatCode="#\ ##0.0">
                  <c:v>2.1480730223123734</c:v>
                </c:pt>
                <c:pt idx="69" formatCode="#\ ##0.0">
                  <c:v>2.132530120481928</c:v>
                </c:pt>
                <c:pt idx="70" formatCode="#\ ##0.0">
                  <c:v>2.1077844311377243</c:v>
                </c:pt>
                <c:pt idx="71" formatCode="#\ ##0.0">
                  <c:v>2.08984375</c:v>
                </c:pt>
                <c:pt idx="72" formatCode="#\ ##0.0">
                  <c:v>2.1608961303462322</c:v>
                </c:pt>
                <c:pt idx="73" formatCode="#\ ##0.0">
                  <c:v>2.1615541922290391</c:v>
                </c:pt>
                <c:pt idx="74" formatCode="#\ ##0.0">
                  <c:v>2.1505154639175257</c:v>
                </c:pt>
                <c:pt idx="75" formatCode="#\ ##0.0">
                  <c:v>2.3050108932461875</c:v>
                </c:pt>
                <c:pt idx="76" formatCode="#\ ##0.0">
                  <c:v>2.2586206896551726</c:v>
                </c:pt>
                <c:pt idx="77" formatCode="#\ ##0.0">
                  <c:v>2.1852631578947368</c:v>
                </c:pt>
                <c:pt idx="78" formatCode="#\ ##0.0">
                  <c:v>2.1210855949895615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15-4C26-8D54-CAFD2255331D}"/>
            </c:ext>
          </c:extLst>
        </c:ser>
        <c:ser>
          <c:idx val="1"/>
          <c:order val="1"/>
          <c:tx>
            <c:strRef>
              <c:f>'Исходная РФ (кадры)'!$S$4</c:f>
              <c:strCache>
                <c:ptCount val="1"/>
                <c:pt idx="0">
                  <c:v>МЗ РФ</c:v>
                </c:pt>
              </c:strCache>
            </c:strRef>
          </c:tx>
          <c:invertIfNegative val="0"/>
          <c:dLbls>
            <c:dLbl>
              <c:idx val="7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15-4C26-8D54-CAFD2255331D}"/>
                </c:ext>
              </c:extLst>
            </c:dLbl>
            <c:dLbl>
              <c:idx val="79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 b="1">
                      <a:solidFill>
                        <a:schemeClr val="accent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15-4C26-8D54-CAFD225533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(кадры)'!$Q$5:$Q$84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(кадры)'!$S$5:$S$84</c:f>
              <c:numCache>
                <c:formatCode>General</c:formatCode>
                <c:ptCount val="80"/>
                <c:pt idx="54" formatCode="#\ ##0.0">
                  <c:v>2.3862587591864641</c:v>
                </c:pt>
                <c:pt idx="55" formatCode="#\ ##0.0">
                  <c:v>2.4225163343943708</c:v>
                </c:pt>
                <c:pt idx="56" formatCode="#\ ##0.0">
                  <c:v>2.4570143285571477</c:v>
                </c:pt>
                <c:pt idx="57" formatCode="#\ ##0.0">
                  <c:v>2.412384716732543</c:v>
                </c:pt>
                <c:pt idx="58" formatCode="#\ ##0.0">
                  <c:v>2.3835616438356162</c:v>
                </c:pt>
                <c:pt idx="59" formatCode="#\ ##0.0">
                  <c:v>2.3607171964140186</c:v>
                </c:pt>
                <c:pt idx="60" formatCode="#\ ##0.0">
                  <c:v>2.2957121734844752</c:v>
                </c:pt>
                <c:pt idx="61" formatCode="#\ ##0.0">
                  <c:v>2.2620553684383475</c:v>
                </c:pt>
                <c:pt idx="62" formatCode="#\ ##0.0">
                  <c:v>2.2482747288859679</c:v>
                </c:pt>
                <c:pt idx="63" formatCode="#\ ##0.0">
                  <c:v>2.2627257799671594</c:v>
                </c:pt>
                <c:pt idx="64" formatCode="#\ ##0.0">
                  <c:v>2.2526766595289081</c:v>
                </c:pt>
                <c:pt idx="65" formatCode="#\ ##0.0">
                  <c:v>2.2234655257528382</c:v>
                </c:pt>
                <c:pt idx="66" formatCode="#\ ##0.0">
                  <c:v>2.2077499185932918</c:v>
                </c:pt>
                <c:pt idx="67" formatCode="#\ ##0.0">
                  <c:v>2.1890006489292668</c:v>
                </c:pt>
                <c:pt idx="68" formatCode="#\ ##0.0">
                  <c:v>2.1489224831135409</c:v>
                </c:pt>
                <c:pt idx="69" formatCode="#\ ##0.0">
                  <c:v>2.1342496404027491</c:v>
                </c:pt>
                <c:pt idx="70" formatCode="#\ ##0.0">
                  <c:v>2.1221744335281643</c:v>
                </c:pt>
                <c:pt idx="71" formatCode="#\ ##0.0">
                  <c:v>2.1003339798657392</c:v>
                </c:pt>
                <c:pt idx="72" formatCode="#\ ##0.0">
                  <c:v>2.0323649349369548</c:v>
                </c:pt>
                <c:pt idx="73" formatCode="#\ ##0.0">
                  <c:v>2.2100618609179854</c:v>
                </c:pt>
                <c:pt idx="74" formatCode="#\ ##0.0">
                  <c:v>2.4743935309973044</c:v>
                </c:pt>
                <c:pt idx="75" formatCode="#\ ##0.0">
                  <c:v>2.3423180592991915</c:v>
                </c:pt>
                <c:pt idx="76" formatCode="#\ ##0.0">
                  <c:v>2.371967654986523</c:v>
                </c:pt>
                <c:pt idx="77" formatCode="#\ ##0.0">
                  <c:v>2.3109919571045578</c:v>
                </c:pt>
                <c:pt idx="78" formatCode="#\ ##0.0">
                  <c:v>2.3074866310160429</c:v>
                </c:pt>
                <c:pt idx="79" formatCode="#\ ##0.0">
                  <c:v>2.2819148936170213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15-4C26-8D54-CAFD22553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378480"/>
        <c:axId val="411384752"/>
      </c:barChart>
      <c:catAx>
        <c:axId val="41137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/>
            </a:pPr>
            <a:endParaRPr lang="ru-RU"/>
          </a:p>
        </c:txPr>
        <c:crossAx val="411384752"/>
        <c:crosses val="autoZero"/>
        <c:auto val="1"/>
        <c:lblAlgn val="ctr"/>
        <c:lblOffset val="100"/>
        <c:tickLblSkip val="1"/>
        <c:noMultiLvlLbl val="0"/>
      </c:catAx>
      <c:valAx>
        <c:axId val="411384752"/>
        <c:scaling>
          <c:orientation val="minMax"/>
          <c:max val="4"/>
          <c:min val="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i="1"/>
                </a:pPr>
                <a:r>
                  <a:rPr lang="ru-RU" sz="1600" i="1"/>
                  <a:t>Число СМИ на 1 врача, человек</a:t>
                </a:r>
              </a:p>
            </c:rich>
          </c:tx>
          <c:layout>
            <c:manualLayout>
              <c:xMode val="edge"/>
              <c:yMode val="edge"/>
              <c:x val="1.0854884515253498E-3"/>
              <c:y val="0.3255250165879612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400" b="1">
                <a:solidFill>
                  <a:sysClr val="windowText" lastClr="000000"/>
                </a:solidFill>
              </a:defRPr>
            </a:pPr>
            <a:endParaRPr lang="ru-RU"/>
          </a:p>
        </c:txPr>
        <c:crossAx val="41137848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53744670500601122"/>
          <c:y val="0.17934964600076542"/>
          <c:w val="0.14654496610190498"/>
          <c:h val="0.2408899014542671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52147322850171E-2"/>
          <c:y val="3.3421358028198671E-2"/>
          <c:w val="0.77666769055202933"/>
          <c:h val="0.89468393493601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РФ (кадры)'!$R$4</c:f>
              <c:strCache>
                <c:ptCount val="1"/>
                <c:pt idx="0">
                  <c:v>ФСГС (Росстат)</c:v>
                </c:pt>
              </c:strCache>
            </c:strRef>
          </c:tx>
          <c:invertIfNegative val="0"/>
          <c:dLbls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15-4C26-8D54-CAFD2255331D}"/>
                </c:ext>
              </c:extLst>
            </c:dLbl>
            <c:dLbl>
              <c:idx val="78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15-4C26-8D54-CAFD225533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(кадры)'!$Q$5:$Q$84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(кадры)'!$R$5:$R$83</c:f>
              <c:numCache>
                <c:formatCode>General</c:formatCode>
                <c:ptCount val="79"/>
                <c:pt idx="0" formatCode="#\ ##0.0">
                  <c:v>3.6351351351351346</c:v>
                </c:pt>
                <c:pt idx="10" formatCode="#\ ##0.0">
                  <c:v>3.0965517241379308</c:v>
                </c:pt>
                <c:pt idx="20" formatCode="#\ ##0.0">
                  <c:v>3.5854922279792745</c:v>
                </c:pt>
                <c:pt idx="30" formatCode="#\ ##0.0">
                  <c:v>3.5789473684210527</c:v>
                </c:pt>
                <c:pt idx="40" formatCode="#\ ##0.0">
                  <c:v>3.0365535248041775</c:v>
                </c:pt>
                <c:pt idx="45" formatCode="#\ ##0.0">
                  <c:v>2.8333333333333335</c:v>
                </c:pt>
                <c:pt idx="50" formatCode="#\ ##0.0">
                  <c:v>2.7644444444444445</c:v>
                </c:pt>
                <c:pt idx="55" formatCode="#\ ##0.0">
                  <c:v>2.4954954954954953</c:v>
                </c:pt>
                <c:pt idx="60" formatCode="#\ ##0.0">
                  <c:v>2.299145299145299</c:v>
                </c:pt>
                <c:pt idx="61" formatCode="#\ ##0.0">
                  <c:v>2.2771855010660982</c:v>
                </c:pt>
                <c:pt idx="62" formatCode="#\ ##0.0">
                  <c:v>2.2827004219409286</c:v>
                </c:pt>
                <c:pt idx="63" formatCode="#\ ##0.0">
                  <c:v>2.2609603340292277</c:v>
                </c:pt>
                <c:pt idx="64" formatCode="#\ ##0.0">
                  <c:v>2.2468879668049793</c:v>
                </c:pt>
                <c:pt idx="65" formatCode="#\ ##0.0">
                  <c:v>2.2160493827160495</c:v>
                </c:pt>
                <c:pt idx="66" formatCode="#\ ##0.0">
                  <c:v>2.2016293279022401</c:v>
                </c:pt>
                <c:pt idx="67" formatCode="#\ ##0.0">
                  <c:v>2.1794354838709675</c:v>
                </c:pt>
                <c:pt idx="68" formatCode="#\ ##0.0">
                  <c:v>2.1480730223123734</c:v>
                </c:pt>
                <c:pt idx="69" formatCode="#\ ##0.0">
                  <c:v>2.132530120481928</c:v>
                </c:pt>
                <c:pt idx="70" formatCode="#\ ##0.0">
                  <c:v>2.1077844311377243</c:v>
                </c:pt>
                <c:pt idx="71" formatCode="#\ ##0.0">
                  <c:v>2.08984375</c:v>
                </c:pt>
                <c:pt idx="72" formatCode="#\ ##0.0">
                  <c:v>2.1608961303462322</c:v>
                </c:pt>
                <c:pt idx="73" formatCode="#\ ##0.0">
                  <c:v>2.1615541922290391</c:v>
                </c:pt>
                <c:pt idx="74" formatCode="#\ ##0.0">
                  <c:v>2.1505154639175257</c:v>
                </c:pt>
                <c:pt idx="75" formatCode="#\ ##0.0">
                  <c:v>2.3050108932461875</c:v>
                </c:pt>
                <c:pt idx="76" formatCode="#\ ##0.0">
                  <c:v>2.2586206896551726</c:v>
                </c:pt>
                <c:pt idx="77" formatCode="#\ ##0.0">
                  <c:v>2.1852631578947368</c:v>
                </c:pt>
                <c:pt idx="78" formatCode="#\ ##0.0">
                  <c:v>2.1210855949895615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15-4C26-8D54-CAFD2255331D}"/>
            </c:ext>
          </c:extLst>
        </c:ser>
        <c:ser>
          <c:idx val="1"/>
          <c:order val="1"/>
          <c:tx>
            <c:strRef>
              <c:f>'Исходная РФ (кадры)'!$S$4</c:f>
              <c:strCache>
                <c:ptCount val="1"/>
                <c:pt idx="0">
                  <c:v>МЗ РФ</c:v>
                </c:pt>
              </c:strCache>
            </c:strRef>
          </c:tx>
          <c:invertIfNegative val="0"/>
          <c:dLbls>
            <c:dLbl>
              <c:idx val="7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15-4C26-8D54-CAFD2255331D}"/>
                </c:ext>
              </c:extLst>
            </c:dLbl>
            <c:dLbl>
              <c:idx val="79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 b="1">
                      <a:solidFill>
                        <a:schemeClr val="accent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315-4C26-8D54-CAFD225533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(кадры)'!$Q$5:$Q$84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(кадры)'!$S$5:$S$84</c:f>
              <c:numCache>
                <c:formatCode>General</c:formatCode>
                <c:ptCount val="80"/>
                <c:pt idx="54" formatCode="#\ ##0.0">
                  <c:v>2.3862587591864641</c:v>
                </c:pt>
                <c:pt idx="55" formatCode="#\ ##0.0">
                  <c:v>2.4225163343943708</c:v>
                </c:pt>
                <c:pt idx="56" formatCode="#\ ##0.0">
                  <c:v>2.4570143285571477</c:v>
                </c:pt>
                <c:pt idx="57" formatCode="#\ ##0.0">
                  <c:v>2.412384716732543</c:v>
                </c:pt>
                <c:pt idx="58" formatCode="#\ ##0.0">
                  <c:v>2.3835616438356162</c:v>
                </c:pt>
                <c:pt idx="59" formatCode="#\ ##0.0">
                  <c:v>2.3607171964140186</c:v>
                </c:pt>
                <c:pt idx="60" formatCode="#\ ##0.0">
                  <c:v>2.2957121734844752</c:v>
                </c:pt>
                <c:pt idx="61" formatCode="#\ ##0.0">
                  <c:v>2.2620553684383475</c:v>
                </c:pt>
                <c:pt idx="62" formatCode="#\ ##0.0">
                  <c:v>2.2482747288859679</c:v>
                </c:pt>
                <c:pt idx="63" formatCode="#\ ##0.0">
                  <c:v>2.2627257799671594</c:v>
                </c:pt>
                <c:pt idx="64" formatCode="#\ ##0.0">
                  <c:v>2.2526766595289081</c:v>
                </c:pt>
                <c:pt idx="65" formatCode="#\ ##0.0">
                  <c:v>2.2234655257528382</c:v>
                </c:pt>
                <c:pt idx="66" formatCode="#\ ##0.0">
                  <c:v>2.2077499185932918</c:v>
                </c:pt>
                <c:pt idx="67" formatCode="#\ ##0.0">
                  <c:v>2.1890006489292668</c:v>
                </c:pt>
                <c:pt idx="68" formatCode="#\ ##0.0">
                  <c:v>2.1489224831135409</c:v>
                </c:pt>
                <c:pt idx="69" formatCode="#\ ##0.0">
                  <c:v>2.1342496404027491</c:v>
                </c:pt>
                <c:pt idx="70" formatCode="#\ ##0.0">
                  <c:v>2.1221744335281643</c:v>
                </c:pt>
                <c:pt idx="71" formatCode="#\ ##0.0">
                  <c:v>2.1003339798657392</c:v>
                </c:pt>
                <c:pt idx="72" formatCode="#\ ##0.0">
                  <c:v>2.0323649349369548</c:v>
                </c:pt>
                <c:pt idx="73" formatCode="#\ ##0.0">
                  <c:v>2.2100618609179854</c:v>
                </c:pt>
                <c:pt idx="74" formatCode="#\ ##0.0">
                  <c:v>2.4743935309973044</c:v>
                </c:pt>
                <c:pt idx="75" formatCode="#\ ##0.0">
                  <c:v>2.3423180592991915</c:v>
                </c:pt>
                <c:pt idx="76" formatCode="#\ ##0.0">
                  <c:v>2.371967654986523</c:v>
                </c:pt>
                <c:pt idx="77" formatCode="#\ ##0.0">
                  <c:v>2.3109919571045578</c:v>
                </c:pt>
                <c:pt idx="78" formatCode="#\ ##0.0">
                  <c:v>2.3074866310160429</c:v>
                </c:pt>
                <c:pt idx="79" formatCode="#\ ##0.0">
                  <c:v>2.2819148936170213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15-4C26-8D54-CAFD22553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378480"/>
        <c:axId val="411384752"/>
      </c:barChart>
      <c:catAx>
        <c:axId val="41137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/>
            </a:pPr>
            <a:endParaRPr lang="ru-RU"/>
          </a:p>
        </c:txPr>
        <c:crossAx val="411384752"/>
        <c:crosses val="autoZero"/>
        <c:auto val="1"/>
        <c:lblAlgn val="ctr"/>
        <c:lblOffset val="100"/>
        <c:tickLblSkip val="1"/>
        <c:noMultiLvlLbl val="0"/>
      </c:catAx>
      <c:valAx>
        <c:axId val="411384752"/>
        <c:scaling>
          <c:orientation val="minMax"/>
          <c:max val="4"/>
          <c:min val="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i="1"/>
                </a:pPr>
                <a:r>
                  <a:rPr lang="ru-RU" sz="1600" i="1"/>
                  <a:t>Число СМИ на 1 врача, человек</a:t>
                </a:r>
              </a:p>
            </c:rich>
          </c:tx>
          <c:layout>
            <c:manualLayout>
              <c:xMode val="edge"/>
              <c:yMode val="edge"/>
              <c:x val="1.0854884515253498E-3"/>
              <c:y val="0.3255250165879612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400" b="1">
                <a:solidFill>
                  <a:sysClr val="windowText" lastClr="000000"/>
                </a:solidFill>
              </a:defRPr>
            </a:pPr>
            <a:endParaRPr lang="ru-RU"/>
          </a:p>
        </c:txPr>
        <c:crossAx val="41137848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53744670500601122"/>
          <c:y val="0.17934964600076542"/>
          <c:w val="0.14654496610190498"/>
          <c:h val="0.2408899014542671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73481771502342"/>
          <c:y val="0.19758813686457793"/>
          <c:w val="0.66162148700488543"/>
          <c:h val="0.74551857093884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'Исходная РТ'!$BE$3</c:f>
              <c:strCache>
                <c:ptCount val="1"/>
                <c:pt idx="0">
                  <c:v>СМР на ВРАЧА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21D-44C4-9483-D650C0B62C84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0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21D-44C4-9483-D650C0B62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РТ'!$BD$4:$BD$7</c:f>
              <c:strCache>
                <c:ptCount val="4"/>
                <c:pt idx="0">
                  <c:v>Германия</c:v>
                </c:pt>
                <c:pt idx="1">
                  <c:v>Франция</c:v>
                </c:pt>
                <c:pt idx="2">
                  <c:v>Великобритания</c:v>
                </c:pt>
                <c:pt idx="3">
                  <c:v>Россия</c:v>
                </c:pt>
              </c:strCache>
            </c:strRef>
          </c:cat>
          <c:val>
            <c:numRef>
              <c:f>'Исходная РТ'!$BE$4:$BE$7</c:f>
              <c:numCache>
                <c:formatCode>0.0</c:formatCode>
                <c:ptCount val="4"/>
                <c:pt idx="0">
                  <c:v>2.2000000000000002</c:v>
                </c:pt>
                <c:pt idx="1">
                  <c:v>2.2639296187683287</c:v>
                </c:pt>
                <c:pt idx="2">
                  <c:v>2.4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1D-44C4-9483-D650C0B6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409768"/>
        <c:axId val="244414864"/>
      </c:barChart>
      <c:catAx>
        <c:axId val="244409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1"/>
            </a:pPr>
            <a:endParaRPr lang="ru-RU"/>
          </a:p>
        </c:txPr>
        <c:crossAx val="244414864"/>
        <c:crosses val="autoZero"/>
        <c:auto val="1"/>
        <c:lblAlgn val="ctr"/>
        <c:lblOffset val="100"/>
        <c:noMultiLvlLbl val="0"/>
      </c:catAx>
      <c:valAx>
        <c:axId val="244414864"/>
        <c:scaling>
          <c:orientation val="minMax"/>
          <c:max val="2.4499999999999997"/>
          <c:min val="2.15"/>
        </c:scaling>
        <c:delete val="1"/>
        <c:axPos val="b"/>
        <c:numFmt formatCode="0" sourceLinked="0"/>
        <c:majorTickMark val="out"/>
        <c:minorTickMark val="none"/>
        <c:tickLblPos val="nextTo"/>
        <c:crossAx val="244409768"/>
        <c:crosses val="autoZero"/>
        <c:crossBetween val="between"/>
        <c:majorUnit val="2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</c:sp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'Исходная - субъекты РФ'!$B$211:$B$295</c:f>
              <c:strCache>
                <c:ptCount val="85"/>
                <c:pt idx="0">
                  <c:v>Чукотский АО</c:v>
                </c:pt>
                <c:pt idx="1">
                  <c:v>Омская область</c:v>
                </c:pt>
                <c:pt idx="2">
                  <c:v>Красноярский край</c:v>
                </c:pt>
                <c:pt idx="3">
                  <c:v>Еврейская автономная область</c:v>
                </c:pt>
                <c:pt idx="4">
                  <c:v>Новосибирская область</c:v>
                </c:pt>
                <c:pt idx="5">
                  <c:v>Владимирская область</c:v>
                </c:pt>
                <c:pt idx="6">
                  <c:v>Иркутская область</c:v>
                </c:pt>
                <c:pt idx="7">
                  <c:v>Забайкальский край</c:v>
                </c:pt>
                <c:pt idx="8">
                  <c:v>Республика Хакасия</c:v>
                </c:pt>
                <c:pt idx="9">
                  <c:v>Кемеровская область</c:v>
                </c:pt>
                <c:pt idx="10">
                  <c:v>Алтайский край</c:v>
                </c:pt>
                <c:pt idx="11">
                  <c:v> Ямало-Hенецкий АО</c:v>
                </c:pt>
                <c:pt idx="12">
                  <c:v>Саратовская область</c:v>
                </c:pt>
                <c:pt idx="13">
                  <c:v>Курганская область</c:v>
                </c:pt>
                <c:pt idx="14">
                  <c:v>Ульяновская область</c:v>
                </c:pt>
                <c:pt idx="15">
                  <c:v>Свердловская область</c:v>
                </c:pt>
                <c:pt idx="16">
                  <c:v>Тюменская область без АО</c:v>
                </c:pt>
                <c:pt idx="17">
                  <c:v>Кировская область</c:v>
                </c:pt>
                <c:pt idx="18">
                  <c:v> Ханты-Мансийский АО</c:v>
                </c:pt>
                <c:pt idx="19">
                  <c:v>Оренбургская область</c:v>
                </c:pt>
                <c:pt idx="20">
                  <c:v>Самарская область</c:v>
                </c:pt>
                <c:pt idx="21">
                  <c:v>Пензенская область</c:v>
                </c:pt>
                <c:pt idx="22">
                  <c:v>Калужская область</c:v>
                </c:pt>
                <c:pt idx="23">
                  <c:v>Республика Тыва</c:v>
                </c:pt>
                <c:pt idx="24">
                  <c:v>Республика Бурятия</c:v>
                </c:pt>
                <c:pt idx="25">
                  <c:v>Нижегородская область</c:v>
                </c:pt>
                <c:pt idx="26">
                  <c:v>Челябинская область</c:v>
                </c:pt>
                <c:pt idx="27">
                  <c:v>Приморский край</c:v>
                </c:pt>
                <c:pt idx="28">
                  <c:v>Республика Алтай</c:v>
                </c:pt>
                <c:pt idx="29">
                  <c:v>Воронежская область</c:v>
                </c:pt>
                <c:pt idx="30">
                  <c:v>Пермский край</c:v>
                </c:pt>
                <c:pt idx="31">
                  <c:v>Ивановская область</c:v>
                </c:pt>
                <c:pt idx="32">
                  <c:v>Республика Ингушетия</c:v>
                </c:pt>
                <c:pt idx="33">
                  <c:v>Чувашская Республика</c:v>
                </c:pt>
                <c:pt idx="34">
                  <c:v>Республика Татарстан</c:v>
                </c:pt>
                <c:pt idx="35">
                  <c:v>Удмуртская Республика</c:v>
                </c:pt>
                <c:pt idx="36">
                  <c:v>Хабаровский край</c:v>
                </c:pt>
                <c:pt idx="37">
                  <c:v>Республика Марий Эл</c:v>
                </c:pt>
                <c:pt idx="38">
                  <c:v>Республика Мордовия</c:v>
                </c:pt>
                <c:pt idx="39">
                  <c:v>Республика Северная Осетия - Алания</c:v>
                </c:pt>
                <c:pt idx="40">
                  <c:v>Республика Башкортостан</c:v>
                </c:pt>
                <c:pt idx="41">
                  <c:v>Ставропольский край</c:v>
                </c:pt>
                <c:pt idx="42">
                  <c:v>Брянская область</c:v>
                </c:pt>
                <c:pt idx="43">
                  <c:v>Чеченская Республика</c:v>
                </c:pt>
                <c:pt idx="44">
                  <c:v>Ростовская область</c:v>
                </c:pt>
                <c:pt idx="45">
                  <c:v>Республика Саха (Якутия)</c:v>
                </c:pt>
                <c:pt idx="46">
                  <c:v>Волгоградская область</c:v>
                </c:pt>
                <c:pt idx="47">
                  <c:v>Республика Дагестан</c:v>
                </c:pt>
                <c:pt idx="48">
                  <c:v>Новгородская область</c:v>
                </c:pt>
                <c:pt idx="49">
                  <c:v>Севастополь</c:v>
                </c:pt>
                <c:pt idx="50">
                  <c:v>Карачаево-Черкесская Республика</c:v>
                </c:pt>
                <c:pt idx="51">
                  <c:v>Кабардино-Балкарская Республика</c:v>
                </c:pt>
                <c:pt idx="52">
                  <c:v>Калининградская область</c:v>
                </c:pt>
                <c:pt idx="53">
                  <c:v>Мурманская область</c:v>
                </c:pt>
                <c:pt idx="54">
                  <c:v>Магаданская область</c:v>
                </c:pt>
                <c:pt idx="55">
                  <c:v>Костромская область</c:v>
                </c:pt>
                <c:pt idx="56">
                  <c:v>Архангельская область без АО</c:v>
                </c:pt>
                <c:pt idx="57">
                  <c:v>Республика Коми</c:v>
                </c:pt>
                <c:pt idx="58">
                  <c:v>Камчатский край</c:v>
                </c:pt>
                <c:pt idx="59">
                  <c:v>Томская область</c:v>
                </c:pt>
                <c:pt idx="60">
                  <c:v>Ленинградская область</c:v>
                </c:pt>
                <c:pt idx="61">
                  <c:v>Ненецкий АО</c:v>
                </c:pt>
                <c:pt idx="62">
                  <c:v>Вологодская область</c:v>
                </c:pt>
                <c:pt idx="63">
                  <c:v>Республика Карелия</c:v>
                </c:pt>
                <c:pt idx="64">
                  <c:v>Курская область</c:v>
                </c:pt>
                <c:pt idx="65">
                  <c:v>Сахалинская область</c:v>
                </c:pt>
                <c:pt idx="66">
                  <c:v>Тамбовская область</c:v>
                </c:pt>
                <c:pt idx="67">
                  <c:v>Республика Крым</c:v>
                </c:pt>
                <c:pt idx="68">
                  <c:v>Краснодарский край</c:v>
                </c:pt>
                <c:pt idx="69">
                  <c:v>Республика Калмыкия</c:v>
                </c:pt>
                <c:pt idx="70">
                  <c:v>Санкт-Петербург</c:v>
                </c:pt>
                <c:pt idx="71">
                  <c:v>Москва</c:v>
                </c:pt>
                <c:pt idx="72">
                  <c:v>Республика Адыгея</c:v>
                </c:pt>
                <c:pt idx="73">
                  <c:v>Псковская область</c:v>
                </c:pt>
                <c:pt idx="74">
                  <c:v>Астраханская область</c:v>
                </c:pt>
                <c:pt idx="75">
                  <c:v>Тверская область</c:v>
                </c:pt>
                <c:pt idx="76">
                  <c:v>Амурская область</c:v>
                </c:pt>
                <c:pt idx="77">
                  <c:v>Липецкая область</c:v>
                </c:pt>
                <c:pt idx="78">
                  <c:v>Смоленская область</c:v>
                </c:pt>
                <c:pt idx="79">
                  <c:v>Тульская область</c:v>
                </c:pt>
                <c:pt idx="80">
                  <c:v>Орловская область</c:v>
                </c:pt>
                <c:pt idx="81">
                  <c:v>Ярославская область</c:v>
                </c:pt>
                <c:pt idx="82">
                  <c:v>Рязанская область</c:v>
                </c:pt>
                <c:pt idx="83">
                  <c:v>Московская область</c:v>
                </c:pt>
                <c:pt idx="84">
                  <c:v>Белгородская область</c:v>
                </c:pt>
              </c:strCache>
            </c:strRef>
          </c:cat>
          <c:val>
            <c:numRef>
              <c:f>'Исходная - субъекты РФ'!$C$211:$C$295</c:f>
              <c:numCache>
                <c:formatCode>0.00</c:formatCode>
                <c:ptCount val="85"/>
                <c:pt idx="0">
                  <c:v>2.2816455696202529</c:v>
                </c:pt>
                <c:pt idx="1">
                  <c:v>2.2882096069868996</c:v>
                </c:pt>
                <c:pt idx="2">
                  <c:v>2.3189066059225514</c:v>
                </c:pt>
                <c:pt idx="3">
                  <c:v>2.3233333333333333</c:v>
                </c:pt>
                <c:pt idx="4">
                  <c:v>2.3244444444444445</c:v>
                </c:pt>
                <c:pt idx="5">
                  <c:v>2.3249097472924189</c:v>
                </c:pt>
                <c:pt idx="6">
                  <c:v>2.3257918552036196</c:v>
                </c:pt>
                <c:pt idx="7">
                  <c:v>2.3333333333333335</c:v>
                </c:pt>
                <c:pt idx="8">
                  <c:v>2.3419203747072599</c:v>
                </c:pt>
                <c:pt idx="9">
                  <c:v>2.3453724604966144</c:v>
                </c:pt>
                <c:pt idx="10">
                  <c:v>2.3574766355140189</c:v>
                </c:pt>
                <c:pt idx="11">
                  <c:v>2.3609756097560974</c:v>
                </c:pt>
                <c:pt idx="12">
                  <c:v>2.3622828784119108</c:v>
                </c:pt>
                <c:pt idx="13">
                  <c:v>2.363861386138614</c:v>
                </c:pt>
                <c:pt idx="14">
                  <c:v>2.3672456575682386</c:v>
                </c:pt>
                <c:pt idx="15">
                  <c:v>2.3679012345679014</c:v>
                </c:pt>
                <c:pt idx="16">
                  <c:v>2.3719211822660098</c:v>
                </c:pt>
                <c:pt idx="17">
                  <c:v>2.3749999999999996</c:v>
                </c:pt>
                <c:pt idx="18">
                  <c:v>2.3759213759213758</c:v>
                </c:pt>
                <c:pt idx="19">
                  <c:v>2.3768844221105527</c:v>
                </c:pt>
                <c:pt idx="20">
                  <c:v>2.3774999999999999</c:v>
                </c:pt>
                <c:pt idx="21">
                  <c:v>2.3793969849246235</c:v>
                </c:pt>
                <c:pt idx="22">
                  <c:v>2.3806228373702423</c:v>
                </c:pt>
                <c:pt idx="23">
                  <c:v>2.3818615751789975</c:v>
                </c:pt>
                <c:pt idx="24">
                  <c:v>2.3860911270983212</c:v>
                </c:pt>
                <c:pt idx="25">
                  <c:v>2.3873417721518986</c:v>
                </c:pt>
                <c:pt idx="26">
                  <c:v>2.3951219512195121</c:v>
                </c:pt>
                <c:pt idx="27">
                  <c:v>2.3976377952755907</c:v>
                </c:pt>
                <c:pt idx="28">
                  <c:v>2.4009661835748792</c:v>
                </c:pt>
                <c:pt idx="29">
                  <c:v>2.4157706093189968</c:v>
                </c:pt>
                <c:pt idx="30">
                  <c:v>2.4192708333333335</c:v>
                </c:pt>
                <c:pt idx="31">
                  <c:v>2.4301075268817205</c:v>
                </c:pt>
                <c:pt idx="32">
                  <c:v>2.4560439560439562</c:v>
                </c:pt>
                <c:pt idx="33">
                  <c:v>2.4576719576719581</c:v>
                </c:pt>
                <c:pt idx="34">
                  <c:v>2.4588859416445623</c:v>
                </c:pt>
                <c:pt idx="35">
                  <c:v>2.4588859416445623</c:v>
                </c:pt>
                <c:pt idx="36">
                  <c:v>2.4670542635658914</c:v>
                </c:pt>
                <c:pt idx="37">
                  <c:v>2.4679144385026737</c:v>
                </c:pt>
                <c:pt idx="38">
                  <c:v>2.4679144385026737</c:v>
                </c:pt>
                <c:pt idx="39">
                  <c:v>2.4716981132075473</c:v>
                </c:pt>
                <c:pt idx="40">
                  <c:v>2.4718498659517429</c:v>
                </c:pt>
                <c:pt idx="41">
                  <c:v>2.475806451612903</c:v>
                </c:pt>
                <c:pt idx="42">
                  <c:v>2.4806201550387597</c:v>
                </c:pt>
                <c:pt idx="43">
                  <c:v>2.4824797843665767</c:v>
                </c:pt>
                <c:pt idx="44">
                  <c:v>2.4859550561797752</c:v>
                </c:pt>
                <c:pt idx="45">
                  <c:v>2.4861995753715496</c:v>
                </c:pt>
                <c:pt idx="46">
                  <c:v>2.4873239436619716</c:v>
                </c:pt>
                <c:pt idx="47">
                  <c:v>2.487465181058496</c:v>
                </c:pt>
                <c:pt idx="48">
                  <c:v>2.4911242603550301</c:v>
                </c:pt>
                <c:pt idx="49">
                  <c:v>2.4915730337078652</c:v>
                </c:pt>
                <c:pt idx="50">
                  <c:v>2.4918032786885247</c:v>
                </c:pt>
                <c:pt idx="51">
                  <c:v>2.493150684931507</c:v>
                </c:pt>
                <c:pt idx="52">
                  <c:v>2.4969879518072289</c:v>
                </c:pt>
                <c:pt idx="53">
                  <c:v>2.5</c:v>
                </c:pt>
                <c:pt idx="54">
                  <c:v>2.5</c:v>
                </c:pt>
                <c:pt idx="55">
                  <c:v>2.5017064846416379</c:v>
                </c:pt>
                <c:pt idx="56">
                  <c:v>2.5045592705167175</c:v>
                </c:pt>
                <c:pt idx="57">
                  <c:v>2.50609756097561</c:v>
                </c:pt>
                <c:pt idx="58">
                  <c:v>2.5063291139240507</c:v>
                </c:pt>
                <c:pt idx="59">
                  <c:v>2.5118279569892472</c:v>
                </c:pt>
                <c:pt idx="60">
                  <c:v>2.5149700598802398</c:v>
                </c:pt>
                <c:pt idx="61">
                  <c:v>2.5167173252279635</c:v>
                </c:pt>
                <c:pt idx="62">
                  <c:v>2.5167173252279635</c:v>
                </c:pt>
                <c:pt idx="63">
                  <c:v>2.526153846153846</c:v>
                </c:pt>
                <c:pt idx="64">
                  <c:v>2.5324232081911262</c:v>
                </c:pt>
                <c:pt idx="65">
                  <c:v>2.5330882352941178</c:v>
                </c:pt>
                <c:pt idx="66">
                  <c:v>2.5352564102564101</c:v>
                </c:pt>
                <c:pt idx="67">
                  <c:v>2.536443148688047</c:v>
                </c:pt>
                <c:pt idx="68">
                  <c:v>2.536443148688047</c:v>
                </c:pt>
                <c:pt idx="69">
                  <c:v>2.5366568914956011</c:v>
                </c:pt>
                <c:pt idx="70">
                  <c:v>2.5382352941176469</c:v>
                </c:pt>
                <c:pt idx="71">
                  <c:v>2.5386996904024768</c:v>
                </c:pt>
                <c:pt idx="72">
                  <c:v>2.5411764705882356</c:v>
                </c:pt>
                <c:pt idx="73">
                  <c:v>2.5427728613569323</c:v>
                </c:pt>
                <c:pt idx="74">
                  <c:v>2.543604651162791</c:v>
                </c:pt>
                <c:pt idx="75">
                  <c:v>2.5460317460317463</c:v>
                </c:pt>
                <c:pt idx="76">
                  <c:v>2.5463320463320467</c:v>
                </c:pt>
                <c:pt idx="77">
                  <c:v>2.551839464882943</c:v>
                </c:pt>
                <c:pt idx="78">
                  <c:v>2.5551948051948052</c:v>
                </c:pt>
                <c:pt idx="79">
                  <c:v>2.5597484276729561</c:v>
                </c:pt>
                <c:pt idx="80">
                  <c:v>2.5606557377049177</c:v>
                </c:pt>
                <c:pt idx="81">
                  <c:v>2.5611285266457684</c:v>
                </c:pt>
                <c:pt idx="82">
                  <c:v>2.5704918032786885</c:v>
                </c:pt>
                <c:pt idx="83">
                  <c:v>2.58</c:v>
                </c:pt>
                <c:pt idx="84">
                  <c:v>2.6470588235294117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7-433C-892D-D531E8040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381616"/>
        <c:axId val="411382400"/>
      </c:barChart>
      <c:catAx>
        <c:axId val="411381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/>
            </a:pPr>
            <a:endParaRPr lang="ru-RU"/>
          </a:p>
        </c:txPr>
        <c:crossAx val="411382400"/>
        <c:crosses val="autoZero"/>
        <c:auto val="1"/>
        <c:lblAlgn val="ctr"/>
        <c:lblOffset val="100"/>
        <c:tickLblSkip val="1"/>
        <c:noMultiLvlLbl val="0"/>
      </c:catAx>
      <c:valAx>
        <c:axId val="411382400"/>
        <c:scaling>
          <c:orientation val="minMax"/>
          <c:max val="2.7"/>
          <c:min val="2.2000000000000002"/>
        </c:scaling>
        <c:delete val="0"/>
        <c:axPos val="b"/>
        <c:title>
          <c:tx>
            <c:rich>
              <a:bodyPr/>
              <a:lstStyle/>
              <a:p>
                <a:pPr>
                  <a:defRPr sz="1600" i="1"/>
                </a:pPr>
                <a:r>
                  <a:rPr lang="ru-RU" sz="1600" i="1"/>
                  <a:t>Человек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1381616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34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756-4150-A97E-3B2E3BE0EC2B}"/>
              </c:ext>
            </c:extLst>
          </c:dPt>
          <c:dLbls>
            <c:dLbl>
              <c:idx val="3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56-4150-A97E-3B2E3BE0E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- субъекты РФ'!$B$211:$B$295</c:f>
              <c:strCache>
                <c:ptCount val="85"/>
                <c:pt idx="0">
                  <c:v>Чукотский АО</c:v>
                </c:pt>
                <c:pt idx="1">
                  <c:v>Омская область</c:v>
                </c:pt>
                <c:pt idx="2">
                  <c:v>Красноярский край</c:v>
                </c:pt>
                <c:pt idx="3">
                  <c:v>Еврейская автономная область</c:v>
                </c:pt>
                <c:pt idx="4">
                  <c:v>Новосибирская область</c:v>
                </c:pt>
                <c:pt idx="5">
                  <c:v>Владимирская область</c:v>
                </c:pt>
                <c:pt idx="6">
                  <c:v>Иркутская область</c:v>
                </c:pt>
                <c:pt idx="7">
                  <c:v>Забайкальский край</c:v>
                </c:pt>
                <c:pt idx="8">
                  <c:v>Республика Хакасия</c:v>
                </c:pt>
                <c:pt idx="9">
                  <c:v>Кемеровская область</c:v>
                </c:pt>
                <c:pt idx="10">
                  <c:v>Алтайский край</c:v>
                </c:pt>
                <c:pt idx="11">
                  <c:v> Ямало-Hенецкий АО</c:v>
                </c:pt>
                <c:pt idx="12">
                  <c:v>Саратовская область</c:v>
                </c:pt>
                <c:pt idx="13">
                  <c:v>Курганская область</c:v>
                </c:pt>
                <c:pt idx="14">
                  <c:v>Ульяновская область</c:v>
                </c:pt>
                <c:pt idx="15">
                  <c:v>Свердловская область</c:v>
                </c:pt>
                <c:pt idx="16">
                  <c:v>Тюменская область без АО</c:v>
                </c:pt>
                <c:pt idx="17">
                  <c:v>Кировская область</c:v>
                </c:pt>
                <c:pt idx="18">
                  <c:v> Ханты-Мансийский АО</c:v>
                </c:pt>
                <c:pt idx="19">
                  <c:v>Оренбургская область</c:v>
                </c:pt>
                <c:pt idx="20">
                  <c:v>Самарская область</c:v>
                </c:pt>
                <c:pt idx="21">
                  <c:v>Пензенская область</c:v>
                </c:pt>
                <c:pt idx="22">
                  <c:v>Калужская область</c:v>
                </c:pt>
                <c:pt idx="23">
                  <c:v>Республика Тыва</c:v>
                </c:pt>
                <c:pt idx="24">
                  <c:v>Республика Бурятия</c:v>
                </c:pt>
                <c:pt idx="25">
                  <c:v>Нижегородская область</c:v>
                </c:pt>
                <c:pt idx="26">
                  <c:v>Челябинская область</c:v>
                </c:pt>
                <c:pt idx="27">
                  <c:v>Приморский край</c:v>
                </c:pt>
                <c:pt idx="28">
                  <c:v>Республика Алтай</c:v>
                </c:pt>
                <c:pt idx="29">
                  <c:v>Воронежская область</c:v>
                </c:pt>
                <c:pt idx="30">
                  <c:v>Пермский край</c:v>
                </c:pt>
                <c:pt idx="31">
                  <c:v>Ивановская область</c:v>
                </c:pt>
                <c:pt idx="32">
                  <c:v>Республика Ингушетия</c:v>
                </c:pt>
                <c:pt idx="33">
                  <c:v>Чувашская Республика</c:v>
                </c:pt>
                <c:pt idx="34">
                  <c:v>Республика Татарстан</c:v>
                </c:pt>
                <c:pt idx="35">
                  <c:v>Удмуртская Республика</c:v>
                </c:pt>
                <c:pt idx="36">
                  <c:v>Хабаровский край</c:v>
                </c:pt>
                <c:pt idx="37">
                  <c:v>Республика Марий Эл</c:v>
                </c:pt>
                <c:pt idx="38">
                  <c:v>Республика Мордовия</c:v>
                </c:pt>
                <c:pt idx="39">
                  <c:v>Республика Северная Осетия - Алания</c:v>
                </c:pt>
                <c:pt idx="40">
                  <c:v>Республика Башкортостан</c:v>
                </c:pt>
                <c:pt idx="41">
                  <c:v>Ставропольский край</c:v>
                </c:pt>
                <c:pt idx="42">
                  <c:v>Брянская область</c:v>
                </c:pt>
                <c:pt idx="43">
                  <c:v>Чеченская Республика</c:v>
                </c:pt>
                <c:pt idx="44">
                  <c:v>Ростовская область</c:v>
                </c:pt>
                <c:pt idx="45">
                  <c:v>Республика Саха (Якутия)</c:v>
                </c:pt>
                <c:pt idx="46">
                  <c:v>Волгоградская область</c:v>
                </c:pt>
                <c:pt idx="47">
                  <c:v>Республика Дагестан</c:v>
                </c:pt>
                <c:pt idx="48">
                  <c:v>Новгородская область</c:v>
                </c:pt>
                <c:pt idx="49">
                  <c:v>Севастополь</c:v>
                </c:pt>
                <c:pt idx="50">
                  <c:v>Карачаево-Черкесская Республика</c:v>
                </c:pt>
                <c:pt idx="51">
                  <c:v>Кабардино-Балкарская Республика</c:v>
                </c:pt>
                <c:pt idx="52">
                  <c:v>Калининградская область</c:v>
                </c:pt>
                <c:pt idx="53">
                  <c:v>Мурманская область</c:v>
                </c:pt>
                <c:pt idx="54">
                  <c:v>Магаданская область</c:v>
                </c:pt>
                <c:pt idx="55">
                  <c:v>Костромская область</c:v>
                </c:pt>
                <c:pt idx="56">
                  <c:v>Архангельская область без АО</c:v>
                </c:pt>
                <c:pt idx="57">
                  <c:v>Республика Коми</c:v>
                </c:pt>
                <c:pt idx="58">
                  <c:v>Камчатский край</c:v>
                </c:pt>
                <c:pt idx="59">
                  <c:v>Томская область</c:v>
                </c:pt>
                <c:pt idx="60">
                  <c:v>Ленинградская область</c:v>
                </c:pt>
                <c:pt idx="61">
                  <c:v>Ненецкий АО</c:v>
                </c:pt>
                <c:pt idx="62">
                  <c:v>Вологодская область</c:v>
                </c:pt>
                <c:pt idx="63">
                  <c:v>Республика Карелия</c:v>
                </c:pt>
                <c:pt idx="64">
                  <c:v>Курская область</c:v>
                </c:pt>
                <c:pt idx="65">
                  <c:v>Сахалинская область</c:v>
                </c:pt>
                <c:pt idx="66">
                  <c:v>Тамбовская область</c:v>
                </c:pt>
                <c:pt idx="67">
                  <c:v>Республика Крым</c:v>
                </c:pt>
                <c:pt idx="68">
                  <c:v>Краснодарский край</c:v>
                </c:pt>
                <c:pt idx="69">
                  <c:v>Республика Калмыкия</c:v>
                </c:pt>
                <c:pt idx="70">
                  <c:v>Санкт-Петербург</c:v>
                </c:pt>
                <c:pt idx="71">
                  <c:v>Москва</c:v>
                </c:pt>
                <c:pt idx="72">
                  <c:v>Республика Адыгея</c:v>
                </c:pt>
                <c:pt idx="73">
                  <c:v>Псковская область</c:v>
                </c:pt>
                <c:pt idx="74">
                  <c:v>Астраханская область</c:v>
                </c:pt>
                <c:pt idx="75">
                  <c:v>Тверская область</c:v>
                </c:pt>
                <c:pt idx="76">
                  <c:v>Амурская область</c:v>
                </c:pt>
                <c:pt idx="77">
                  <c:v>Липецкая область</c:v>
                </c:pt>
                <c:pt idx="78">
                  <c:v>Смоленская область</c:v>
                </c:pt>
                <c:pt idx="79">
                  <c:v>Тульская область</c:v>
                </c:pt>
                <c:pt idx="80">
                  <c:v>Орловская область</c:v>
                </c:pt>
                <c:pt idx="81">
                  <c:v>Ярославская область</c:v>
                </c:pt>
                <c:pt idx="82">
                  <c:v>Рязанская область</c:v>
                </c:pt>
                <c:pt idx="83">
                  <c:v>Московская область</c:v>
                </c:pt>
                <c:pt idx="84">
                  <c:v>Белгородская область</c:v>
                </c:pt>
              </c:strCache>
            </c:strRef>
          </c:cat>
          <c:val>
            <c:numRef>
              <c:f>'Исходная - субъекты РФ'!$C$211:$C$295</c:f>
              <c:numCache>
                <c:formatCode>0.00</c:formatCode>
                <c:ptCount val="85"/>
                <c:pt idx="0">
                  <c:v>2.2816455696202529</c:v>
                </c:pt>
                <c:pt idx="1">
                  <c:v>2.2882096069868996</c:v>
                </c:pt>
                <c:pt idx="2">
                  <c:v>2.3189066059225514</c:v>
                </c:pt>
                <c:pt idx="3">
                  <c:v>2.3233333333333333</c:v>
                </c:pt>
                <c:pt idx="4">
                  <c:v>2.3244444444444445</c:v>
                </c:pt>
                <c:pt idx="5">
                  <c:v>2.3249097472924189</c:v>
                </c:pt>
                <c:pt idx="6">
                  <c:v>2.3257918552036196</c:v>
                </c:pt>
                <c:pt idx="7">
                  <c:v>2.3333333333333335</c:v>
                </c:pt>
                <c:pt idx="8">
                  <c:v>2.3419203747072599</c:v>
                </c:pt>
                <c:pt idx="9">
                  <c:v>2.3453724604966144</c:v>
                </c:pt>
                <c:pt idx="10">
                  <c:v>2.3574766355140189</c:v>
                </c:pt>
                <c:pt idx="11">
                  <c:v>2.3609756097560974</c:v>
                </c:pt>
                <c:pt idx="12">
                  <c:v>2.3622828784119108</c:v>
                </c:pt>
                <c:pt idx="13">
                  <c:v>2.363861386138614</c:v>
                </c:pt>
                <c:pt idx="14">
                  <c:v>2.3672456575682386</c:v>
                </c:pt>
                <c:pt idx="15">
                  <c:v>2.3679012345679014</c:v>
                </c:pt>
                <c:pt idx="16">
                  <c:v>2.3719211822660098</c:v>
                </c:pt>
                <c:pt idx="17">
                  <c:v>2.3749999999999996</c:v>
                </c:pt>
                <c:pt idx="18">
                  <c:v>2.3759213759213758</c:v>
                </c:pt>
                <c:pt idx="19">
                  <c:v>2.3768844221105527</c:v>
                </c:pt>
                <c:pt idx="20">
                  <c:v>2.3774999999999999</c:v>
                </c:pt>
                <c:pt idx="21">
                  <c:v>2.3793969849246235</c:v>
                </c:pt>
                <c:pt idx="22">
                  <c:v>2.3806228373702423</c:v>
                </c:pt>
                <c:pt idx="23">
                  <c:v>2.3818615751789975</c:v>
                </c:pt>
                <c:pt idx="24">
                  <c:v>2.3860911270983212</c:v>
                </c:pt>
                <c:pt idx="25">
                  <c:v>2.3873417721518986</c:v>
                </c:pt>
                <c:pt idx="26">
                  <c:v>2.3951219512195121</c:v>
                </c:pt>
                <c:pt idx="27">
                  <c:v>2.3976377952755907</c:v>
                </c:pt>
                <c:pt idx="28">
                  <c:v>2.4009661835748792</c:v>
                </c:pt>
                <c:pt idx="29">
                  <c:v>2.4157706093189968</c:v>
                </c:pt>
                <c:pt idx="30">
                  <c:v>2.4192708333333335</c:v>
                </c:pt>
                <c:pt idx="31">
                  <c:v>2.4301075268817205</c:v>
                </c:pt>
                <c:pt idx="32">
                  <c:v>2.4560439560439562</c:v>
                </c:pt>
                <c:pt idx="33">
                  <c:v>2.4576719576719581</c:v>
                </c:pt>
                <c:pt idx="34">
                  <c:v>2.4588859416445623</c:v>
                </c:pt>
                <c:pt idx="35">
                  <c:v>2.4588859416445623</c:v>
                </c:pt>
                <c:pt idx="36">
                  <c:v>2.4670542635658914</c:v>
                </c:pt>
                <c:pt idx="37">
                  <c:v>2.4679144385026737</c:v>
                </c:pt>
                <c:pt idx="38">
                  <c:v>2.4679144385026737</c:v>
                </c:pt>
                <c:pt idx="39">
                  <c:v>2.4716981132075473</c:v>
                </c:pt>
                <c:pt idx="40">
                  <c:v>2.4718498659517429</c:v>
                </c:pt>
                <c:pt idx="41">
                  <c:v>2.475806451612903</c:v>
                </c:pt>
                <c:pt idx="42">
                  <c:v>2.4806201550387597</c:v>
                </c:pt>
                <c:pt idx="43">
                  <c:v>2.4824797843665767</c:v>
                </c:pt>
                <c:pt idx="44">
                  <c:v>2.4859550561797752</c:v>
                </c:pt>
                <c:pt idx="45">
                  <c:v>2.4861995753715496</c:v>
                </c:pt>
                <c:pt idx="46">
                  <c:v>2.4873239436619716</c:v>
                </c:pt>
                <c:pt idx="47">
                  <c:v>2.487465181058496</c:v>
                </c:pt>
                <c:pt idx="48">
                  <c:v>2.4911242603550301</c:v>
                </c:pt>
                <c:pt idx="49">
                  <c:v>2.4915730337078652</c:v>
                </c:pt>
                <c:pt idx="50">
                  <c:v>2.4918032786885247</c:v>
                </c:pt>
                <c:pt idx="51">
                  <c:v>2.493150684931507</c:v>
                </c:pt>
                <c:pt idx="52">
                  <c:v>2.4969879518072289</c:v>
                </c:pt>
                <c:pt idx="53">
                  <c:v>2.5</c:v>
                </c:pt>
                <c:pt idx="54">
                  <c:v>2.5</c:v>
                </c:pt>
                <c:pt idx="55">
                  <c:v>2.5017064846416379</c:v>
                </c:pt>
                <c:pt idx="56">
                  <c:v>2.5045592705167175</c:v>
                </c:pt>
                <c:pt idx="57">
                  <c:v>2.50609756097561</c:v>
                </c:pt>
                <c:pt idx="58">
                  <c:v>2.5063291139240507</c:v>
                </c:pt>
                <c:pt idx="59">
                  <c:v>2.5118279569892472</c:v>
                </c:pt>
                <c:pt idx="60">
                  <c:v>2.5149700598802398</c:v>
                </c:pt>
                <c:pt idx="61">
                  <c:v>2.5167173252279635</c:v>
                </c:pt>
                <c:pt idx="62">
                  <c:v>2.5167173252279635</c:v>
                </c:pt>
                <c:pt idx="63">
                  <c:v>2.526153846153846</c:v>
                </c:pt>
                <c:pt idx="64">
                  <c:v>2.5324232081911262</c:v>
                </c:pt>
                <c:pt idx="65">
                  <c:v>2.5330882352941178</c:v>
                </c:pt>
                <c:pt idx="66">
                  <c:v>2.5352564102564101</c:v>
                </c:pt>
                <c:pt idx="67">
                  <c:v>2.536443148688047</c:v>
                </c:pt>
                <c:pt idx="68">
                  <c:v>2.536443148688047</c:v>
                </c:pt>
                <c:pt idx="69">
                  <c:v>2.5366568914956011</c:v>
                </c:pt>
                <c:pt idx="70">
                  <c:v>2.5382352941176469</c:v>
                </c:pt>
                <c:pt idx="71">
                  <c:v>2.5386996904024768</c:v>
                </c:pt>
                <c:pt idx="72">
                  <c:v>2.5411764705882356</c:v>
                </c:pt>
                <c:pt idx="73">
                  <c:v>2.5427728613569323</c:v>
                </c:pt>
                <c:pt idx="74">
                  <c:v>2.543604651162791</c:v>
                </c:pt>
                <c:pt idx="75">
                  <c:v>2.5460317460317463</c:v>
                </c:pt>
                <c:pt idx="76">
                  <c:v>2.5463320463320467</c:v>
                </c:pt>
                <c:pt idx="77">
                  <c:v>2.551839464882943</c:v>
                </c:pt>
                <c:pt idx="78">
                  <c:v>2.5551948051948052</c:v>
                </c:pt>
                <c:pt idx="79">
                  <c:v>2.5597484276729561</c:v>
                </c:pt>
                <c:pt idx="80">
                  <c:v>2.5606557377049177</c:v>
                </c:pt>
                <c:pt idx="81">
                  <c:v>2.5611285266457684</c:v>
                </c:pt>
                <c:pt idx="82">
                  <c:v>2.5704918032786885</c:v>
                </c:pt>
                <c:pt idx="83">
                  <c:v>2.58</c:v>
                </c:pt>
                <c:pt idx="84">
                  <c:v>2.6470588235294117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6-4150-A97E-3B2E3BE0E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381616"/>
        <c:axId val="411382400"/>
      </c:barChart>
      <c:catAx>
        <c:axId val="411381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/>
            </a:pPr>
            <a:endParaRPr lang="ru-RU"/>
          </a:p>
        </c:txPr>
        <c:crossAx val="411382400"/>
        <c:crosses val="autoZero"/>
        <c:auto val="1"/>
        <c:lblAlgn val="ctr"/>
        <c:lblOffset val="100"/>
        <c:tickLblSkip val="1"/>
        <c:noMultiLvlLbl val="0"/>
      </c:catAx>
      <c:valAx>
        <c:axId val="411382400"/>
        <c:scaling>
          <c:orientation val="minMax"/>
          <c:max val="2.7"/>
          <c:min val="2.2000000000000002"/>
        </c:scaling>
        <c:delete val="0"/>
        <c:axPos val="b"/>
        <c:title>
          <c:tx>
            <c:rich>
              <a:bodyPr/>
              <a:lstStyle/>
              <a:p>
                <a:pPr>
                  <a:defRPr sz="1600" i="1"/>
                </a:pPr>
                <a:r>
                  <a:rPr lang="ru-RU" sz="1600" i="1"/>
                  <a:t>Человек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1381616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92469276627383E-2"/>
          <c:y val="0.1301401098802642"/>
          <c:w val="0.96158752401638581"/>
          <c:h val="0.57823519780707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РТ'!$AF$16</c:f>
              <c:strCache>
                <c:ptCount val="1"/>
                <c:pt idx="0">
                  <c:v>Число СМР на 1 врача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РТ'!$AP$15:$AY$15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2019 г.</c:v>
                </c:pt>
              </c:strCache>
            </c:strRef>
          </c:cat>
          <c:val>
            <c:numRef>
              <c:f>'Исходная РТ'!$AP$16:$AY$16</c:f>
              <c:numCache>
                <c:formatCode>0.00</c:formatCode>
                <c:ptCount val="10"/>
                <c:pt idx="0">
                  <c:v>2.8957055214723928</c:v>
                </c:pt>
                <c:pt idx="1">
                  <c:v>2.8753894080996885</c:v>
                </c:pt>
                <c:pt idx="2">
                  <c:v>2.84375</c:v>
                </c:pt>
                <c:pt idx="3">
                  <c:v>2.8976897689768975</c:v>
                </c:pt>
                <c:pt idx="4">
                  <c:v>2.8409090909090908</c:v>
                </c:pt>
                <c:pt idx="5">
                  <c:v>2.8451612903225807</c:v>
                </c:pt>
                <c:pt idx="6">
                  <c:v>2.8576158940397351</c:v>
                </c:pt>
                <c:pt idx="7">
                  <c:v>2.8295081967213114</c:v>
                </c:pt>
                <c:pt idx="8">
                  <c:v>2.7580645161290325</c:v>
                </c:pt>
                <c:pt idx="9">
                  <c:v>2.7129337539432177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4-4A62-B8E9-1E5B49139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130264"/>
        <c:axId val="411134968"/>
      </c:barChart>
      <c:catAx>
        <c:axId val="411130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noFill/>
          </a:ln>
        </c:spPr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411134968"/>
        <c:crosses val="autoZero"/>
        <c:auto val="1"/>
        <c:lblAlgn val="ctr"/>
        <c:lblOffset val="100"/>
        <c:noMultiLvlLbl val="0"/>
      </c:catAx>
      <c:valAx>
        <c:axId val="411134968"/>
        <c:scaling>
          <c:orientation val="minMax"/>
          <c:max val="2.9"/>
          <c:min val="2.7"/>
        </c:scaling>
        <c:delete val="1"/>
        <c:axPos val="l"/>
        <c:numFmt formatCode="0.00" sourceLinked="1"/>
        <c:majorTickMark val="out"/>
        <c:minorTickMark val="none"/>
        <c:tickLblPos val="nextTo"/>
        <c:crossAx val="411130264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7591668321737"/>
          <c:y val="0.47334326346556799"/>
          <c:w val="0.85200953442720972"/>
          <c:h val="0.47034833750920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РТ'!$A$16</c:f>
              <c:strCache>
                <c:ptCount val="1"/>
                <c:pt idx="0">
                  <c:v>Число СМР на 1 врача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РТ'!$B$15:$L$15</c:f>
              <c:strCache>
                <c:ptCount val="11"/>
                <c:pt idx="0">
                  <c:v>1913 г.</c:v>
                </c:pt>
                <c:pt idx="1">
                  <c:v>1940 г.</c:v>
                </c:pt>
                <c:pt idx="2">
                  <c:v>1950 г.</c:v>
                </c:pt>
                <c:pt idx="3">
                  <c:v>1960 г.</c:v>
                </c:pt>
                <c:pt idx="4">
                  <c:v>1970 г.</c:v>
                </c:pt>
                <c:pt idx="5">
                  <c:v>1980 г.</c:v>
                </c:pt>
                <c:pt idx="6">
                  <c:v>1990 г.</c:v>
                </c:pt>
                <c:pt idx="7">
                  <c:v>2000 г.</c:v>
                </c:pt>
                <c:pt idx="8">
                  <c:v>2010 г.</c:v>
                </c:pt>
                <c:pt idx="9">
                  <c:v>2015 г.</c:v>
                </c:pt>
                <c:pt idx="10">
                  <c:v>2019 г.</c:v>
                </c:pt>
              </c:strCache>
            </c:strRef>
          </c:cat>
          <c:val>
            <c:numRef>
              <c:f>'Исходная РТ'!$B$16:$L$16</c:f>
              <c:numCache>
                <c:formatCode>0.00</c:formatCode>
                <c:ptCount val="11"/>
                <c:pt idx="0">
                  <c:v>1.0052770448548813</c:v>
                </c:pt>
                <c:pt idx="1">
                  <c:v>3.2503059975520197</c:v>
                </c:pt>
                <c:pt idx="2">
                  <c:v>2.8231707317073171</c:v>
                </c:pt>
                <c:pt idx="3">
                  <c:v>3.4597073596855208</c:v>
                </c:pt>
                <c:pt idx="4">
                  <c:v>3.4182630906768838</c:v>
                </c:pt>
                <c:pt idx="5">
                  <c:v>2.9197124632985725</c:v>
                </c:pt>
                <c:pt idx="6">
                  <c:v>2.8501203696513162</c:v>
                </c:pt>
                <c:pt idx="7">
                  <c:v>2.8009343368803528</c:v>
                </c:pt>
                <c:pt idx="8">
                  <c:v>2.88</c:v>
                </c:pt>
                <c:pt idx="9">
                  <c:v>2.8375041708375042</c:v>
                </c:pt>
                <c:pt idx="10">
                  <c:v>2.7118369987063389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E-4F41-BCDC-96E8EF993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134576"/>
        <c:axId val="411136144"/>
      </c:barChart>
      <c:catAx>
        <c:axId val="41113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411136144"/>
        <c:crosses val="autoZero"/>
        <c:auto val="1"/>
        <c:lblAlgn val="ctr"/>
        <c:lblOffset val="100"/>
        <c:noMultiLvlLbl val="0"/>
      </c:catAx>
      <c:valAx>
        <c:axId val="411136144"/>
        <c:scaling>
          <c:orientation val="minMax"/>
          <c:max val="3.5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i="1"/>
                </a:pPr>
                <a:r>
                  <a:rPr lang="ru-RU" sz="1600" i="1" dirty="0"/>
                  <a:t>Число  средних  медработников</a:t>
                </a:r>
                <a:r>
                  <a:rPr lang="ru-RU" sz="1600" i="1" baseline="0" dirty="0"/>
                  <a:t>  </a:t>
                </a:r>
                <a:endParaRPr lang="en-US" sz="1600" i="1" baseline="0" dirty="0" smtClean="0"/>
              </a:p>
              <a:p>
                <a:pPr>
                  <a:defRPr sz="1600" i="1"/>
                </a:pPr>
                <a:r>
                  <a:rPr lang="ru-RU" sz="1600" i="1" baseline="0" dirty="0" smtClean="0"/>
                  <a:t>на  </a:t>
                </a:r>
                <a:r>
                  <a:rPr lang="ru-RU" sz="1600" i="1" baseline="0" dirty="0"/>
                  <a:t>одного  врача</a:t>
                </a:r>
                <a:endParaRPr lang="ru-RU" sz="1600" i="1" dirty="0"/>
              </a:p>
            </c:rich>
          </c:tx>
          <c:layout>
            <c:manualLayout>
              <c:xMode val="edge"/>
              <c:yMode val="edge"/>
              <c:x val="2.205834172398613E-3"/>
              <c:y val="0.3015993698938472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800" b="1"/>
            </a:pPr>
            <a:endParaRPr lang="ru-RU"/>
          </a:p>
        </c:txPr>
        <c:crossAx val="411134576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86965990954"/>
          <c:y val="2.5082072193906142E-2"/>
          <c:w val="0.59014659071871334"/>
          <c:h val="0.960890729557493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F87-4F7B-9BEE-4DFB9E98BA41}"/>
              </c:ext>
            </c:extLst>
          </c:dPt>
          <c:dLbls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F87-4F7B-9BEE-4DFB9E98BA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- МИР'!$A$4:$A$10</c:f>
              <c:strCache>
                <c:ptCount val="7"/>
                <c:pt idx="0">
                  <c:v>Япония</c:v>
                </c:pt>
                <c:pt idx="1">
                  <c:v>США</c:v>
                </c:pt>
                <c:pt idx="2">
                  <c:v>Великобритания</c:v>
                </c:pt>
                <c:pt idx="3">
                  <c:v>Франция</c:v>
                </c:pt>
                <c:pt idx="4">
                  <c:v>Германия</c:v>
                </c:pt>
                <c:pt idx="6">
                  <c:v>Россия</c:v>
                </c:pt>
              </c:strCache>
            </c:strRef>
          </c:cat>
          <c:val>
            <c:numRef>
              <c:f>'Исходная - МИР'!$B$4:$B$10</c:f>
              <c:numCache>
                <c:formatCode>General</c:formatCode>
                <c:ptCount val="7"/>
                <c:pt idx="0">
                  <c:v>24.5</c:v>
                </c:pt>
                <c:pt idx="1">
                  <c:v>25.5</c:v>
                </c:pt>
                <c:pt idx="2" formatCode="0.0">
                  <c:v>28.1</c:v>
                </c:pt>
                <c:pt idx="3" formatCode="0.0">
                  <c:v>32.299999999999997</c:v>
                </c:pt>
                <c:pt idx="4" formatCode="0.0">
                  <c:v>41.1</c:v>
                </c:pt>
                <c:pt idx="6" formatCode="0.0">
                  <c:v>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87-4F7B-9BEE-4DFB9E98B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881584"/>
        <c:axId val="240312016"/>
      </c:barChart>
      <c:catAx>
        <c:axId val="191881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 b="1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240312016"/>
        <c:crosses val="autoZero"/>
        <c:auto val="1"/>
        <c:lblAlgn val="ctr"/>
        <c:lblOffset val="100"/>
        <c:noMultiLvlLbl val="0"/>
      </c:catAx>
      <c:valAx>
        <c:axId val="240312016"/>
        <c:scaling>
          <c:orientation val="minMax"/>
          <c:max val="48"/>
          <c:min val="24"/>
        </c:scaling>
        <c:delete val="1"/>
        <c:axPos val="b"/>
        <c:numFmt formatCode="0" sourceLinked="0"/>
        <c:majorTickMark val="out"/>
        <c:minorTickMark val="none"/>
        <c:tickLblPos val="nextTo"/>
        <c:crossAx val="191881584"/>
        <c:crosses val="autoZero"/>
        <c:crossBetween val="between"/>
        <c:majorUnit val="10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</c:sp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975368357538566"/>
          <c:y val="1.0452349712906052E-2"/>
          <c:w val="0.63003368927807069"/>
          <c:h val="0.7555658580073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73C-4F42-B7B2-27760BC65DED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3C-4F42-B7B2-27760BC65DED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73C-4F42-B7B2-27760BC65D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'Исходные - регионы РТ'!$F$33:$F$44</c:f>
              <c:strCache>
                <c:ptCount val="12"/>
                <c:pt idx="0">
                  <c:v>Предволжский регион</c:v>
                </c:pt>
                <c:pt idx="1">
                  <c:v>Предкамский регион</c:v>
                </c:pt>
                <c:pt idx="2">
                  <c:v>Закамский регион</c:v>
                </c:pt>
                <c:pt idx="3">
                  <c:v>Юго-Восточный регион</c:v>
                </c:pt>
                <c:pt idx="4">
                  <c:v>Северо-Восточный регион</c:v>
                </c:pt>
                <c:pt idx="5">
                  <c:v>Северо-Западный регион</c:v>
                </c:pt>
                <c:pt idx="7">
                  <c:v>Наб. Челны</c:v>
                </c:pt>
                <c:pt idx="8">
                  <c:v>Казань</c:v>
                </c:pt>
                <c:pt idx="9">
                  <c:v>Муниципальные МО</c:v>
                </c:pt>
                <c:pt idx="11">
                  <c:v>Республика  Татарстан</c:v>
                </c:pt>
              </c:strCache>
            </c:strRef>
          </c:cat>
          <c:val>
            <c:numRef>
              <c:f>'Исходные - регионы РТ'!$G$33:$G$44</c:f>
              <c:numCache>
                <c:formatCode>0.00</c:formatCode>
                <c:ptCount val="12"/>
                <c:pt idx="0">
                  <c:v>4.7076923076923078</c:v>
                </c:pt>
                <c:pt idx="1">
                  <c:v>3.8969072164948453</c:v>
                </c:pt>
                <c:pt idx="2">
                  <c:v>4.7032967032967035</c:v>
                </c:pt>
                <c:pt idx="3">
                  <c:v>4.1567567567567574</c:v>
                </c:pt>
                <c:pt idx="4">
                  <c:v>4.0466321243523309</c:v>
                </c:pt>
                <c:pt idx="5">
                  <c:v>3.3631578947368421</c:v>
                </c:pt>
                <c:pt idx="7">
                  <c:v>2.6946902654867255</c:v>
                </c:pt>
                <c:pt idx="8">
                  <c:v>1.7884615384615385</c:v>
                </c:pt>
                <c:pt idx="9" formatCode="#,##0.00">
                  <c:v>2.9539170506912442</c:v>
                </c:pt>
                <c:pt idx="11">
                  <c:v>2.7129337539432177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3C-4F42-B7B2-27760BC65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633336"/>
        <c:axId val="414634512"/>
      </c:barChart>
      <c:catAx>
        <c:axId val="414633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4634512"/>
        <c:crosses val="autoZero"/>
        <c:auto val="1"/>
        <c:lblAlgn val="ctr"/>
        <c:lblOffset val="100"/>
        <c:noMultiLvlLbl val="0"/>
      </c:catAx>
      <c:valAx>
        <c:axId val="414634512"/>
        <c:scaling>
          <c:orientation val="minMax"/>
          <c:max val="5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Численность  СМР, приходящихся  на  1  врача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400" b="1"/>
            </a:pPr>
            <a:endParaRPr lang="ru-RU"/>
          </a:p>
        </c:txPr>
        <c:crossAx val="414633336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22623948653687"/>
          <c:y val="0.21595132476474144"/>
          <c:w val="0.75697390161863076"/>
          <c:h val="0.69757299299134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РФ (койки)'!$F$2</c:f>
              <c:strCache>
                <c:ptCount val="1"/>
                <c:pt idx="0">
                  <c:v>ФСГС (Росстат)</c:v>
                </c:pt>
              </c:strCache>
            </c:strRef>
          </c:tx>
          <c:invertIfNegative val="0"/>
          <c:dLbls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A0-4FDF-A1D1-5001DDB48375}"/>
                </c:ext>
              </c:extLst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A0-4FDF-A1D1-5001DDB48375}"/>
                </c:ext>
              </c:extLst>
            </c:dLbl>
            <c:dLbl>
              <c:idx val="4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A0-4FDF-A1D1-5001DDB48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(койки)'!$E$3:$E$52</c:f>
              <c:strCache>
                <c:ptCount val="50"/>
                <c:pt idx="0">
                  <c:v>1970 г.</c:v>
                </c:pt>
                <c:pt idx="1">
                  <c:v>1971 г.</c:v>
                </c:pt>
                <c:pt idx="2">
                  <c:v>1972 г.</c:v>
                </c:pt>
                <c:pt idx="3">
                  <c:v>1973 г.</c:v>
                </c:pt>
                <c:pt idx="4">
                  <c:v>1974 г.</c:v>
                </c:pt>
                <c:pt idx="5">
                  <c:v>1975 г.</c:v>
                </c:pt>
                <c:pt idx="6">
                  <c:v>1976 г.</c:v>
                </c:pt>
                <c:pt idx="7">
                  <c:v>1977 г.</c:v>
                </c:pt>
                <c:pt idx="8">
                  <c:v>1978 г.</c:v>
                </c:pt>
                <c:pt idx="9">
                  <c:v>1979 г.</c:v>
                </c:pt>
                <c:pt idx="10">
                  <c:v>1980 г.</c:v>
                </c:pt>
                <c:pt idx="11">
                  <c:v>1981 г.</c:v>
                </c:pt>
                <c:pt idx="12">
                  <c:v>1982 г.</c:v>
                </c:pt>
                <c:pt idx="13">
                  <c:v>1983 г.</c:v>
                </c:pt>
                <c:pt idx="14">
                  <c:v>1984 г.</c:v>
                </c:pt>
                <c:pt idx="15">
                  <c:v>1985 г.</c:v>
                </c:pt>
                <c:pt idx="16">
                  <c:v>1986 г.</c:v>
                </c:pt>
                <c:pt idx="17">
                  <c:v>1987 г.</c:v>
                </c:pt>
                <c:pt idx="18">
                  <c:v>1988 г.</c:v>
                </c:pt>
                <c:pt idx="19">
                  <c:v>1989 г.</c:v>
                </c:pt>
                <c:pt idx="20">
                  <c:v>1990 г.</c:v>
                </c:pt>
                <c:pt idx="21">
                  <c:v>1991 г.</c:v>
                </c:pt>
                <c:pt idx="22">
                  <c:v>1992 г.</c:v>
                </c:pt>
                <c:pt idx="23">
                  <c:v>1993 г.</c:v>
                </c:pt>
                <c:pt idx="24">
                  <c:v>1994 г.</c:v>
                </c:pt>
                <c:pt idx="25">
                  <c:v>1995 г.</c:v>
                </c:pt>
                <c:pt idx="26">
                  <c:v>1996 г.</c:v>
                </c:pt>
                <c:pt idx="27">
                  <c:v>1997 г.</c:v>
                </c:pt>
                <c:pt idx="28">
                  <c:v>1998 г.</c:v>
                </c:pt>
                <c:pt idx="29">
                  <c:v>1999 г.</c:v>
                </c:pt>
                <c:pt idx="30">
                  <c:v>2000 г.</c:v>
                </c:pt>
                <c:pt idx="31">
                  <c:v>2001 г.</c:v>
                </c:pt>
                <c:pt idx="32">
                  <c:v>2002 г.</c:v>
                </c:pt>
                <c:pt idx="33">
                  <c:v>2003 г.</c:v>
                </c:pt>
                <c:pt idx="34">
                  <c:v>2004 г.</c:v>
                </c:pt>
                <c:pt idx="35">
                  <c:v>2005 г.</c:v>
                </c:pt>
                <c:pt idx="36">
                  <c:v>2006 г.</c:v>
                </c:pt>
                <c:pt idx="37">
                  <c:v>2007 г.</c:v>
                </c:pt>
                <c:pt idx="38">
                  <c:v>2008 г.</c:v>
                </c:pt>
                <c:pt idx="39">
                  <c:v>2009 г.</c:v>
                </c:pt>
                <c:pt idx="40">
                  <c:v>2010 г.</c:v>
                </c:pt>
                <c:pt idx="41">
                  <c:v>2011 г.</c:v>
                </c:pt>
                <c:pt idx="42">
                  <c:v>2012 г.</c:v>
                </c:pt>
                <c:pt idx="43">
                  <c:v>2013 г.</c:v>
                </c:pt>
                <c:pt idx="44">
                  <c:v>2014 г.</c:v>
                </c:pt>
                <c:pt idx="45">
                  <c:v>2015 г.</c:v>
                </c:pt>
                <c:pt idx="46">
                  <c:v>2016 г.</c:v>
                </c:pt>
                <c:pt idx="47">
                  <c:v>2017 г.</c:v>
                </c:pt>
                <c:pt idx="48">
                  <c:v>2018 г.</c:v>
                </c:pt>
                <c:pt idx="49">
                  <c:v>2019 г.</c:v>
                </c:pt>
              </c:strCache>
            </c:strRef>
          </c:cat>
          <c:val>
            <c:numRef>
              <c:f>'Исходная РФ (койки)'!$F$3:$F$51</c:f>
              <c:numCache>
                <c:formatCode>General</c:formatCode>
                <c:ptCount val="49"/>
                <c:pt idx="0" formatCode="0.0">
                  <c:v>112.5</c:v>
                </c:pt>
                <c:pt idx="10" formatCode="0.0">
                  <c:v>129.80000000000001</c:v>
                </c:pt>
                <c:pt idx="20" formatCode="0.0">
                  <c:v>137.4</c:v>
                </c:pt>
                <c:pt idx="25" formatCode="0.0">
                  <c:v>125.8</c:v>
                </c:pt>
                <c:pt idx="30" formatCode="0.0">
                  <c:v>115</c:v>
                </c:pt>
                <c:pt idx="31" formatCode="0.0">
                  <c:v>114.4</c:v>
                </c:pt>
                <c:pt idx="32" formatCode="0.0">
                  <c:v>112.6</c:v>
                </c:pt>
                <c:pt idx="33" formatCode="0.0">
                  <c:v>111.6</c:v>
                </c:pt>
                <c:pt idx="34" formatCode="0.0">
                  <c:v>112.5</c:v>
                </c:pt>
                <c:pt idx="35" formatCode="0.0">
                  <c:v>110.9</c:v>
                </c:pt>
                <c:pt idx="36" formatCode="0.0">
                  <c:v>108.7</c:v>
                </c:pt>
                <c:pt idx="37" formatCode="0.0">
                  <c:v>106.6</c:v>
                </c:pt>
                <c:pt idx="38" formatCode="0.0">
                  <c:v>98</c:v>
                </c:pt>
                <c:pt idx="39" formatCode="0.0">
                  <c:v>96.2</c:v>
                </c:pt>
                <c:pt idx="40" formatCode="0.0">
                  <c:v>93.8</c:v>
                </c:pt>
                <c:pt idx="41" formatCode="0.0">
                  <c:v>94.2</c:v>
                </c:pt>
                <c:pt idx="42" formatCode="0.0">
                  <c:v>92.9</c:v>
                </c:pt>
                <c:pt idx="43" formatCode="0.0">
                  <c:v>90.6</c:v>
                </c:pt>
                <c:pt idx="44" formatCode="0.0">
                  <c:v>86.6</c:v>
                </c:pt>
                <c:pt idx="45" formatCode="0.0">
                  <c:v>83.4</c:v>
                </c:pt>
                <c:pt idx="46" formatCode="0.0">
                  <c:v>81.599999999999994</c:v>
                </c:pt>
                <c:pt idx="47" formatCode="0.0">
                  <c:v>80.5</c:v>
                </c:pt>
                <c:pt idx="48" formatCode="0.0">
                  <c:v>79.900000000000006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A0-4FDF-A1D1-5001DDB48375}"/>
            </c:ext>
          </c:extLst>
        </c:ser>
        <c:ser>
          <c:idx val="1"/>
          <c:order val="1"/>
          <c:tx>
            <c:strRef>
              <c:f>'Исходная РФ (койки)'!$G$2</c:f>
              <c:strCache>
                <c:ptCount val="1"/>
                <c:pt idx="0">
                  <c:v>МЗ РФ</c:v>
                </c:pt>
              </c:strCache>
            </c:strRef>
          </c:tx>
          <c:invertIfNegative val="0"/>
          <c:dLbls>
            <c:dLbl>
              <c:idx val="3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A0-4FDF-A1D1-5001DDB48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(койки)'!$E$3:$E$52</c:f>
              <c:strCache>
                <c:ptCount val="50"/>
                <c:pt idx="0">
                  <c:v>1970 г.</c:v>
                </c:pt>
                <c:pt idx="1">
                  <c:v>1971 г.</c:v>
                </c:pt>
                <c:pt idx="2">
                  <c:v>1972 г.</c:v>
                </c:pt>
                <c:pt idx="3">
                  <c:v>1973 г.</c:v>
                </c:pt>
                <c:pt idx="4">
                  <c:v>1974 г.</c:v>
                </c:pt>
                <c:pt idx="5">
                  <c:v>1975 г.</c:v>
                </c:pt>
                <c:pt idx="6">
                  <c:v>1976 г.</c:v>
                </c:pt>
                <c:pt idx="7">
                  <c:v>1977 г.</c:v>
                </c:pt>
                <c:pt idx="8">
                  <c:v>1978 г.</c:v>
                </c:pt>
                <c:pt idx="9">
                  <c:v>1979 г.</c:v>
                </c:pt>
                <c:pt idx="10">
                  <c:v>1980 г.</c:v>
                </c:pt>
                <c:pt idx="11">
                  <c:v>1981 г.</c:v>
                </c:pt>
                <c:pt idx="12">
                  <c:v>1982 г.</c:v>
                </c:pt>
                <c:pt idx="13">
                  <c:v>1983 г.</c:v>
                </c:pt>
                <c:pt idx="14">
                  <c:v>1984 г.</c:v>
                </c:pt>
                <c:pt idx="15">
                  <c:v>1985 г.</c:v>
                </c:pt>
                <c:pt idx="16">
                  <c:v>1986 г.</c:v>
                </c:pt>
                <c:pt idx="17">
                  <c:v>1987 г.</c:v>
                </c:pt>
                <c:pt idx="18">
                  <c:v>1988 г.</c:v>
                </c:pt>
                <c:pt idx="19">
                  <c:v>1989 г.</c:v>
                </c:pt>
                <c:pt idx="20">
                  <c:v>1990 г.</c:v>
                </c:pt>
                <c:pt idx="21">
                  <c:v>1991 г.</c:v>
                </c:pt>
                <c:pt idx="22">
                  <c:v>1992 г.</c:v>
                </c:pt>
                <c:pt idx="23">
                  <c:v>1993 г.</c:v>
                </c:pt>
                <c:pt idx="24">
                  <c:v>1994 г.</c:v>
                </c:pt>
                <c:pt idx="25">
                  <c:v>1995 г.</c:v>
                </c:pt>
                <c:pt idx="26">
                  <c:v>1996 г.</c:v>
                </c:pt>
                <c:pt idx="27">
                  <c:v>1997 г.</c:v>
                </c:pt>
                <c:pt idx="28">
                  <c:v>1998 г.</c:v>
                </c:pt>
                <c:pt idx="29">
                  <c:v>1999 г.</c:v>
                </c:pt>
                <c:pt idx="30">
                  <c:v>2000 г.</c:v>
                </c:pt>
                <c:pt idx="31">
                  <c:v>2001 г.</c:v>
                </c:pt>
                <c:pt idx="32">
                  <c:v>2002 г.</c:v>
                </c:pt>
                <c:pt idx="33">
                  <c:v>2003 г.</c:v>
                </c:pt>
                <c:pt idx="34">
                  <c:v>2004 г.</c:v>
                </c:pt>
                <c:pt idx="35">
                  <c:v>2005 г.</c:v>
                </c:pt>
                <c:pt idx="36">
                  <c:v>2006 г.</c:v>
                </c:pt>
                <c:pt idx="37">
                  <c:v>2007 г.</c:v>
                </c:pt>
                <c:pt idx="38">
                  <c:v>2008 г.</c:v>
                </c:pt>
                <c:pt idx="39">
                  <c:v>2009 г.</c:v>
                </c:pt>
                <c:pt idx="40">
                  <c:v>2010 г.</c:v>
                </c:pt>
                <c:pt idx="41">
                  <c:v>2011 г.</c:v>
                </c:pt>
                <c:pt idx="42">
                  <c:v>2012 г.</c:v>
                </c:pt>
                <c:pt idx="43">
                  <c:v>2013 г.</c:v>
                </c:pt>
                <c:pt idx="44">
                  <c:v>2014 г.</c:v>
                </c:pt>
                <c:pt idx="45">
                  <c:v>2015 г.</c:v>
                </c:pt>
                <c:pt idx="46">
                  <c:v>2016 г.</c:v>
                </c:pt>
                <c:pt idx="47">
                  <c:v>2017 г.</c:v>
                </c:pt>
                <c:pt idx="48">
                  <c:v>2018 г.</c:v>
                </c:pt>
                <c:pt idx="49">
                  <c:v>2019 г.</c:v>
                </c:pt>
              </c:strCache>
            </c:strRef>
          </c:cat>
          <c:val>
            <c:numRef>
              <c:f>'Исходная РФ (койки)'!$G$3:$G$52</c:f>
              <c:numCache>
                <c:formatCode>General</c:formatCode>
                <c:ptCount val="50"/>
                <c:pt idx="37">
                  <c:v>95.1</c:v>
                </c:pt>
                <c:pt idx="38">
                  <c:v>92.4</c:v>
                </c:pt>
                <c:pt idx="39">
                  <c:v>90.1</c:v>
                </c:pt>
                <c:pt idx="40">
                  <c:v>87.5</c:v>
                </c:pt>
                <c:pt idx="41">
                  <c:v>85.8</c:v>
                </c:pt>
                <c:pt idx="42">
                  <c:v>83.9</c:v>
                </c:pt>
                <c:pt idx="43">
                  <c:v>81.3</c:v>
                </c:pt>
                <c:pt idx="44">
                  <c:v>77.8</c:v>
                </c:pt>
                <c:pt idx="45">
                  <c:v>74.900000000000006</c:v>
                </c:pt>
                <c:pt idx="46">
                  <c:v>73.2</c:v>
                </c:pt>
                <c:pt idx="47">
                  <c:v>71.8</c:v>
                </c:pt>
                <c:pt idx="48">
                  <c:v>71.2</c:v>
                </c:pt>
                <c:pt idx="49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A0-4FDF-A1D1-5001DDB48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2"/>
        <c:axId val="411379656"/>
        <c:axId val="411377304"/>
      </c:barChart>
      <c:catAx>
        <c:axId val="411379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11377304"/>
        <c:crosses val="autoZero"/>
        <c:auto val="1"/>
        <c:lblAlgn val="ctr"/>
        <c:lblOffset val="100"/>
        <c:tickLblSkip val="1"/>
        <c:noMultiLvlLbl val="0"/>
      </c:catAx>
      <c:valAx>
        <c:axId val="411377304"/>
        <c:scaling>
          <c:orientation val="minMax"/>
          <c:max val="138"/>
          <c:min val="7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i="1"/>
                </a:pPr>
                <a:r>
                  <a:rPr lang="ru-RU" sz="1600" i="1"/>
                  <a:t>Число  коек  на 10  тысяч  человек  населения</a:t>
                </a:r>
              </a:p>
            </c:rich>
          </c:tx>
          <c:layout>
            <c:manualLayout>
              <c:xMode val="edge"/>
              <c:yMode val="edge"/>
              <c:x val="1.2112394691807568E-2"/>
              <c:y val="0.1687242481792147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1379656"/>
        <c:crosses val="autoZero"/>
        <c:crossBetween val="between"/>
        <c:majorUnit val="30"/>
      </c:valAx>
    </c:plotArea>
    <c:legend>
      <c:legendPos val="r"/>
      <c:layout>
        <c:manualLayout>
          <c:xMode val="edge"/>
          <c:yMode val="edge"/>
          <c:x val="0.7275420309684727"/>
          <c:y val="0.3643798192837801"/>
          <c:w val="0.16431504609355324"/>
          <c:h val="0.10897206522815453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22623948653687"/>
          <c:y val="0.21595132476474144"/>
          <c:w val="0.75697390161863076"/>
          <c:h val="0.69757299299134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РФ (койки)'!$F$2</c:f>
              <c:strCache>
                <c:ptCount val="1"/>
                <c:pt idx="0">
                  <c:v>ФСГС (Росстат)</c:v>
                </c:pt>
              </c:strCache>
            </c:strRef>
          </c:tx>
          <c:invertIfNegative val="0"/>
          <c:dLbls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A0-4FDF-A1D1-5001DDB48375}"/>
                </c:ext>
              </c:extLst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A0-4FDF-A1D1-5001DDB48375}"/>
                </c:ext>
              </c:extLst>
            </c:dLbl>
            <c:dLbl>
              <c:idx val="4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A0-4FDF-A1D1-5001DDB48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(койки)'!$E$3:$E$52</c:f>
              <c:strCache>
                <c:ptCount val="50"/>
                <c:pt idx="0">
                  <c:v>1970 г.</c:v>
                </c:pt>
                <c:pt idx="1">
                  <c:v>1971 г.</c:v>
                </c:pt>
                <c:pt idx="2">
                  <c:v>1972 г.</c:v>
                </c:pt>
                <c:pt idx="3">
                  <c:v>1973 г.</c:v>
                </c:pt>
                <c:pt idx="4">
                  <c:v>1974 г.</c:v>
                </c:pt>
                <c:pt idx="5">
                  <c:v>1975 г.</c:v>
                </c:pt>
                <c:pt idx="6">
                  <c:v>1976 г.</c:v>
                </c:pt>
                <c:pt idx="7">
                  <c:v>1977 г.</c:v>
                </c:pt>
                <c:pt idx="8">
                  <c:v>1978 г.</c:v>
                </c:pt>
                <c:pt idx="9">
                  <c:v>1979 г.</c:v>
                </c:pt>
                <c:pt idx="10">
                  <c:v>1980 г.</c:v>
                </c:pt>
                <c:pt idx="11">
                  <c:v>1981 г.</c:v>
                </c:pt>
                <c:pt idx="12">
                  <c:v>1982 г.</c:v>
                </c:pt>
                <c:pt idx="13">
                  <c:v>1983 г.</c:v>
                </c:pt>
                <c:pt idx="14">
                  <c:v>1984 г.</c:v>
                </c:pt>
                <c:pt idx="15">
                  <c:v>1985 г.</c:v>
                </c:pt>
                <c:pt idx="16">
                  <c:v>1986 г.</c:v>
                </c:pt>
                <c:pt idx="17">
                  <c:v>1987 г.</c:v>
                </c:pt>
                <c:pt idx="18">
                  <c:v>1988 г.</c:v>
                </c:pt>
                <c:pt idx="19">
                  <c:v>1989 г.</c:v>
                </c:pt>
                <c:pt idx="20">
                  <c:v>1990 г.</c:v>
                </c:pt>
                <c:pt idx="21">
                  <c:v>1991 г.</c:v>
                </c:pt>
                <c:pt idx="22">
                  <c:v>1992 г.</c:v>
                </c:pt>
                <c:pt idx="23">
                  <c:v>1993 г.</c:v>
                </c:pt>
                <c:pt idx="24">
                  <c:v>1994 г.</c:v>
                </c:pt>
                <c:pt idx="25">
                  <c:v>1995 г.</c:v>
                </c:pt>
                <c:pt idx="26">
                  <c:v>1996 г.</c:v>
                </c:pt>
                <c:pt idx="27">
                  <c:v>1997 г.</c:v>
                </c:pt>
                <c:pt idx="28">
                  <c:v>1998 г.</c:v>
                </c:pt>
                <c:pt idx="29">
                  <c:v>1999 г.</c:v>
                </c:pt>
                <c:pt idx="30">
                  <c:v>2000 г.</c:v>
                </c:pt>
                <c:pt idx="31">
                  <c:v>2001 г.</c:v>
                </c:pt>
                <c:pt idx="32">
                  <c:v>2002 г.</c:v>
                </c:pt>
                <c:pt idx="33">
                  <c:v>2003 г.</c:v>
                </c:pt>
                <c:pt idx="34">
                  <c:v>2004 г.</c:v>
                </c:pt>
                <c:pt idx="35">
                  <c:v>2005 г.</c:v>
                </c:pt>
                <c:pt idx="36">
                  <c:v>2006 г.</c:v>
                </c:pt>
                <c:pt idx="37">
                  <c:v>2007 г.</c:v>
                </c:pt>
                <c:pt idx="38">
                  <c:v>2008 г.</c:v>
                </c:pt>
                <c:pt idx="39">
                  <c:v>2009 г.</c:v>
                </c:pt>
                <c:pt idx="40">
                  <c:v>2010 г.</c:v>
                </c:pt>
                <c:pt idx="41">
                  <c:v>2011 г.</c:v>
                </c:pt>
                <c:pt idx="42">
                  <c:v>2012 г.</c:v>
                </c:pt>
                <c:pt idx="43">
                  <c:v>2013 г.</c:v>
                </c:pt>
                <c:pt idx="44">
                  <c:v>2014 г.</c:v>
                </c:pt>
                <c:pt idx="45">
                  <c:v>2015 г.</c:v>
                </c:pt>
                <c:pt idx="46">
                  <c:v>2016 г.</c:v>
                </c:pt>
                <c:pt idx="47">
                  <c:v>2017 г.</c:v>
                </c:pt>
                <c:pt idx="48">
                  <c:v>2018 г.</c:v>
                </c:pt>
                <c:pt idx="49">
                  <c:v>2019 г.</c:v>
                </c:pt>
              </c:strCache>
            </c:strRef>
          </c:cat>
          <c:val>
            <c:numRef>
              <c:f>'Исходная РФ (койки)'!$F$3:$F$51</c:f>
              <c:numCache>
                <c:formatCode>General</c:formatCode>
                <c:ptCount val="49"/>
                <c:pt idx="0" formatCode="0.0">
                  <c:v>112.5</c:v>
                </c:pt>
                <c:pt idx="10" formatCode="0.0">
                  <c:v>129.80000000000001</c:v>
                </c:pt>
                <c:pt idx="20" formatCode="0.0">
                  <c:v>137.4</c:v>
                </c:pt>
                <c:pt idx="25" formatCode="0.0">
                  <c:v>125.8</c:v>
                </c:pt>
                <c:pt idx="30" formatCode="0.0">
                  <c:v>115</c:v>
                </c:pt>
                <c:pt idx="31" formatCode="0.0">
                  <c:v>114.4</c:v>
                </c:pt>
                <c:pt idx="32" formatCode="0.0">
                  <c:v>112.6</c:v>
                </c:pt>
                <c:pt idx="33" formatCode="0.0">
                  <c:v>111.6</c:v>
                </c:pt>
                <c:pt idx="34" formatCode="0.0">
                  <c:v>112.5</c:v>
                </c:pt>
                <c:pt idx="35" formatCode="0.0">
                  <c:v>110.9</c:v>
                </c:pt>
                <c:pt idx="36" formatCode="0.0">
                  <c:v>108.7</c:v>
                </c:pt>
                <c:pt idx="37" formatCode="0.0">
                  <c:v>106.6</c:v>
                </c:pt>
                <c:pt idx="38" formatCode="0.0">
                  <c:v>98</c:v>
                </c:pt>
                <c:pt idx="39" formatCode="0.0">
                  <c:v>96.2</c:v>
                </c:pt>
                <c:pt idx="40" formatCode="0.0">
                  <c:v>93.8</c:v>
                </c:pt>
                <c:pt idx="41" formatCode="0.0">
                  <c:v>94.2</c:v>
                </c:pt>
                <c:pt idx="42" formatCode="0.0">
                  <c:v>92.9</c:v>
                </c:pt>
                <c:pt idx="43" formatCode="0.0">
                  <c:v>90.6</c:v>
                </c:pt>
                <c:pt idx="44" formatCode="0.0">
                  <c:v>86.6</c:v>
                </c:pt>
                <c:pt idx="45" formatCode="0.0">
                  <c:v>83.4</c:v>
                </c:pt>
                <c:pt idx="46" formatCode="0.0">
                  <c:v>81.599999999999994</c:v>
                </c:pt>
                <c:pt idx="47" formatCode="0.0">
                  <c:v>80.5</c:v>
                </c:pt>
                <c:pt idx="48" formatCode="0.0">
                  <c:v>79.900000000000006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A0-4FDF-A1D1-5001DDB48375}"/>
            </c:ext>
          </c:extLst>
        </c:ser>
        <c:ser>
          <c:idx val="1"/>
          <c:order val="1"/>
          <c:tx>
            <c:strRef>
              <c:f>'Исходная РФ (койки)'!$G$2</c:f>
              <c:strCache>
                <c:ptCount val="1"/>
                <c:pt idx="0">
                  <c:v>МЗ РФ</c:v>
                </c:pt>
              </c:strCache>
            </c:strRef>
          </c:tx>
          <c:invertIfNegative val="0"/>
          <c:dLbls>
            <c:dLbl>
              <c:idx val="3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A0-4FDF-A1D1-5001DDB48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(койки)'!$E$3:$E$52</c:f>
              <c:strCache>
                <c:ptCount val="50"/>
                <c:pt idx="0">
                  <c:v>1970 г.</c:v>
                </c:pt>
                <c:pt idx="1">
                  <c:v>1971 г.</c:v>
                </c:pt>
                <c:pt idx="2">
                  <c:v>1972 г.</c:v>
                </c:pt>
                <c:pt idx="3">
                  <c:v>1973 г.</c:v>
                </c:pt>
                <c:pt idx="4">
                  <c:v>1974 г.</c:v>
                </c:pt>
                <c:pt idx="5">
                  <c:v>1975 г.</c:v>
                </c:pt>
                <c:pt idx="6">
                  <c:v>1976 г.</c:v>
                </c:pt>
                <c:pt idx="7">
                  <c:v>1977 г.</c:v>
                </c:pt>
                <c:pt idx="8">
                  <c:v>1978 г.</c:v>
                </c:pt>
                <c:pt idx="9">
                  <c:v>1979 г.</c:v>
                </c:pt>
                <c:pt idx="10">
                  <c:v>1980 г.</c:v>
                </c:pt>
                <c:pt idx="11">
                  <c:v>1981 г.</c:v>
                </c:pt>
                <c:pt idx="12">
                  <c:v>1982 г.</c:v>
                </c:pt>
                <c:pt idx="13">
                  <c:v>1983 г.</c:v>
                </c:pt>
                <c:pt idx="14">
                  <c:v>1984 г.</c:v>
                </c:pt>
                <c:pt idx="15">
                  <c:v>1985 г.</c:v>
                </c:pt>
                <c:pt idx="16">
                  <c:v>1986 г.</c:v>
                </c:pt>
                <c:pt idx="17">
                  <c:v>1987 г.</c:v>
                </c:pt>
                <c:pt idx="18">
                  <c:v>1988 г.</c:v>
                </c:pt>
                <c:pt idx="19">
                  <c:v>1989 г.</c:v>
                </c:pt>
                <c:pt idx="20">
                  <c:v>1990 г.</c:v>
                </c:pt>
                <c:pt idx="21">
                  <c:v>1991 г.</c:v>
                </c:pt>
                <c:pt idx="22">
                  <c:v>1992 г.</c:v>
                </c:pt>
                <c:pt idx="23">
                  <c:v>1993 г.</c:v>
                </c:pt>
                <c:pt idx="24">
                  <c:v>1994 г.</c:v>
                </c:pt>
                <c:pt idx="25">
                  <c:v>1995 г.</c:v>
                </c:pt>
                <c:pt idx="26">
                  <c:v>1996 г.</c:v>
                </c:pt>
                <c:pt idx="27">
                  <c:v>1997 г.</c:v>
                </c:pt>
                <c:pt idx="28">
                  <c:v>1998 г.</c:v>
                </c:pt>
                <c:pt idx="29">
                  <c:v>1999 г.</c:v>
                </c:pt>
                <c:pt idx="30">
                  <c:v>2000 г.</c:v>
                </c:pt>
                <c:pt idx="31">
                  <c:v>2001 г.</c:v>
                </c:pt>
                <c:pt idx="32">
                  <c:v>2002 г.</c:v>
                </c:pt>
                <c:pt idx="33">
                  <c:v>2003 г.</c:v>
                </c:pt>
                <c:pt idx="34">
                  <c:v>2004 г.</c:v>
                </c:pt>
                <c:pt idx="35">
                  <c:v>2005 г.</c:v>
                </c:pt>
                <c:pt idx="36">
                  <c:v>2006 г.</c:v>
                </c:pt>
                <c:pt idx="37">
                  <c:v>2007 г.</c:v>
                </c:pt>
                <c:pt idx="38">
                  <c:v>2008 г.</c:v>
                </c:pt>
                <c:pt idx="39">
                  <c:v>2009 г.</c:v>
                </c:pt>
                <c:pt idx="40">
                  <c:v>2010 г.</c:v>
                </c:pt>
                <c:pt idx="41">
                  <c:v>2011 г.</c:v>
                </c:pt>
                <c:pt idx="42">
                  <c:v>2012 г.</c:v>
                </c:pt>
                <c:pt idx="43">
                  <c:v>2013 г.</c:v>
                </c:pt>
                <c:pt idx="44">
                  <c:v>2014 г.</c:v>
                </c:pt>
                <c:pt idx="45">
                  <c:v>2015 г.</c:v>
                </c:pt>
                <c:pt idx="46">
                  <c:v>2016 г.</c:v>
                </c:pt>
                <c:pt idx="47">
                  <c:v>2017 г.</c:v>
                </c:pt>
                <c:pt idx="48">
                  <c:v>2018 г.</c:v>
                </c:pt>
                <c:pt idx="49">
                  <c:v>2019 г.</c:v>
                </c:pt>
              </c:strCache>
            </c:strRef>
          </c:cat>
          <c:val>
            <c:numRef>
              <c:f>'Исходная РФ (койки)'!$G$3:$G$52</c:f>
              <c:numCache>
                <c:formatCode>General</c:formatCode>
                <c:ptCount val="50"/>
                <c:pt idx="37">
                  <c:v>95.1</c:v>
                </c:pt>
                <c:pt idx="38">
                  <c:v>92.4</c:v>
                </c:pt>
                <c:pt idx="39">
                  <c:v>90.1</c:v>
                </c:pt>
                <c:pt idx="40">
                  <c:v>87.5</c:v>
                </c:pt>
                <c:pt idx="41">
                  <c:v>85.8</c:v>
                </c:pt>
                <c:pt idx="42">
                  <c:v>83.9</c:v>
                </c:pt>
                <c:pt idx="43">
                  <c:v>81.3</c:v>
                </c:pt>
                <c:pt idx="44">
                  <c:v>77.8</c:v>
                </c:pt>
                <c:pt idx="45">
                  <c:v>74.900000000000006</c:v>
                </c:pt>
                <c:pt idx="46">
                  <c:v>73.2</c:v>
                </c:pt>
                <c:pt idx="47">
                  <c:v>71.8</c:v>
                </c:pt>
                <c:pt idx="48">
                  <c:v>71.2</c:v>
                </c:pt>
                <c:pt idx="49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A0-4FDF-A1D1-5001DDB48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2"/>
        <c:axId val="411379656"/>
        <c:axId val="411377304"/>
      </c:barChart>
      <c:catAx>
        <c:axId val="411379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11377304"/>
        <c:crosses val="autoZero"/>
        <c:auto val="1"/>
        <c:lblAlgn val="ctr"/>
        <c:lblOffset val="100"/>
        <c:tickLblSkip val="1"/>
        <c:noMultiLvlLbl val="0"/>
      </c:catAx>
      <c:valAx>
        <c:axId val="411377304"/>
        <c:scaling>
          <c:orientation val="minMax"/>
          <c:max val="138"/>
          <c:min val="7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i="1"/>
                </a:pPr>
                <a:r>
                  <a:rPr lang="ru-RU" sz="1600" i="1"/>
                  <a:t>Число  коек  на 10  тысяч  человек  населения</a:t>
                </a:r>
              </a:p>
            </c:rich>
          </c:tx>
          <c:layout>
            <c:manualLayout>
              <c:xMode val="edge"/>
              <c:yMode val="edge"/>
              <c:x val="1.2112394691807568E-2"/>
              <c:y val="0.1687242481792147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1379656"/>
        <c:crosses val="autoZero"/>
        <c:crossBetween val="between"/>
        <c:majorUnit val="30"/>
      </c:valAx>
    </c:plotArea>
    <c:legend>
      <c:legendPos val="r"/>
      <c:layout>
        <c:manualLayout>
          <c:xMode val="edge"/>
          <c:yMode val="edge"/>
          <c:x val="0.7275420309684727"/>
          <c:y val="0.3643798192837801"/>
          <c:w val="0.16431504609355324"/>
          <c:h val="0.10897206522815453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69354346820546"/>
          <c:y val="0.11113304829087735"/>
          <c:w val="0.47301407883401436"/>
          <c:h val="0.821095254957827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EC9-452E-AD0D-1692DC408A9F}"/>
              </c:ext>
            </c:extLst>
          </c:dPt>
          <c:dLbls>
            <c:dLbl>
              <c:idx val="3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4000" b="1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en-US" dirty="0" smtClean="0"/>
                      <a:t>80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C9-452E-AD0D-1692DC408A9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- МИР'!$A$17:$A$22</c:f>
              <c:strCache>
                <c:ptCount val="6"/>
                <c:pt idx="0">
                  <c:v>Великобритания</c:v>
                </c:pt>
                <c:pt idx="1">
                  <c:v>США</c:v>
                </c:pt>
                <c:pt idx="2">
                  <c:v>Франция</c:v>
                </c:pt>
                <c:pt idx="3">
                  <c:v>Россия</c:v>
                </c:pt>
                <c:pt idx="4">
                  <c:v>Германия</c:v>
                </c:pt>
                <c:pt idx="5">
                  <c:v>Япония</c:v>
                </c:pt>
              </c:strCache>
            </c:strRef>
          </c:cat>
          <c:val>
            <c:numRef>
              <c:f>'Исходная - МИР'!$B$17:$B$22</c:f>
              <c:numCache>
                <c:formatCode>General</c:formatCode>
                <c:ptCount val="6"/>
                <c:pt idx="0" formatCode="0.0">
                  <c:v>27.4</c:v>
                </c:pt>
                <c:pt idx="1">
                  <c:v>31</c:v>
                </c:pt>
                <c:pt idx="2" formatCode="0.0">
                  <c:v>64.099999999999994</c:v>
                </c:pt>
                <c:pt idx="3" formatCode="0.0">
                  <c:v>81.599999999999994</c:v>
                </c:pt>
                <c:pt idx="4" formatCode="0.0">
                  <c:v>82.3</c:v>
                </c:pt>
                <c:pt idx="5">
                  <c:v>123.4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C9-452E-AD0D-1692DC408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015344"/>
        <c:axId val="245013384"/>
      </c:barChart>
      <c:catAx>
        <c:axId val="245015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245013384"/>
        <c:crosses val="autoZero"/>
        <c:auto val="1"/>
        <c:lblAlgn val="ctr"/>
        <c:lblOffset val="100"/>
        <c:noMultiLvlLbl val="0"/>
      </c:catAx>
      <c:valAx>
        <c:axId val="245013384"/>
        <c:scaling>
          <c:orientation val="minMax"/>
          <c:max val="125"/>
          <c:min val="25"/>
        </c:scaling>
        <c:delete val="1"/>
        <c:axPos val="b"/>
        <c:numFmt formatCode="0" sourceLinked="0"/>
        <c:majorTickMark val="out"/>
        <c:minorTickMark val="none"/>
        <c:tickLblPos val="nextTo"/>
        <c:crossAx val="245015344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</c:sp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22623948653687"/>
          <c:y val="0.21595132476474144"/>
          <c:w val="0.75697390161863076"/>
          <c:h val="0.69757299299134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РФ (койки)'!$F$2</c:f>
              <c:strCache>
                <c:ptCount val="1"/>
                <c:pt idx="0">
                  <c:v>ФСГС (Росстат)</c:v>
                </c:pt>
              </c:strCache>
            </c:strRef>
          </c:tx>
          <c:invertIfNegative val="0"/>
          <c:dLbls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A0-4FDF-A1D1-5001DDB48375}"/>
                </c:ext>
              </c:extLst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A0-4FDF-A1D1-5001DDB48375}"/>
                </c:ext>
              </c:extLst>
            </c:dLbl>
            <c:dLbl>
              <c:idx val="4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A0-4FDF-A1D1-5001DDB48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(койки)'!$E$3:$E$52</c:f>
              <c:strCache>
                <c:ptCount val="50"/>
                <c:pt idx="0">
                  <c:v>1970 г.</c:v>
                </c:pt>
                <c:pt idx="1">
                  <c:v>1971 г.</c:v>
                </c:pt>
                <c:pt idx="2">
                  <c:v>1972 г.</c:v>
                </c:pt>
                <c:pt idx="3">
                  <c:v>1973 г.</c:v>
                </c:pt>
                <c:pt idx="4">
                  <c:v>1974 г.</c:v>
                </c:pt>
                <c:pt idx="5">
                  <c:v>1975 г.</c:v>
                </c:pt>
                <c:pt idx="6">
                  <c:v>1976 г.</c:v>
                </c:pt>
                <c:pt idx="7">
                  <c:v>1977 г.</c:v>
                </c:pt>
                <c:pt idx="8">
                  <c:v>1978 г.</c:v>
                </c:pt>
                <c:pt idx="9">
                  <c:v>1979 г.</c:v>
                </c:pt>
                <c:pt idx="10">
                  <c:v>1980 г.</c:v>
                </c:pt>
                <c:pt idx="11">
                  <c:v>1981 г.</c:v>
                </c:pt>
                <c:pt idx="12">
                  <c:v>1982 г.</c:v>
                </c:pt>
                <c:pt idx="13">
                  <c:v>1983 г.</c:v>
                </c:pt>
                <c:pt idx="14">
                  <c:v>1984 г.</c:v>
                </c:pt>
                <c:pt idx="15">
                  <c:v>1985 г.</c:v>
                </c:pt>
                <c:pt idx="16">
                  <c:v>1986 г.</c:v>
                </c:pt>
                <c:pt idx="17">
                  <c:v>1987 г.</c:v>
                </c:pt>
                <c:pt idx="18">
                  <c:v>1988 г.</c:v>
                </c:pt>
                <c:pt idx="19">
                  <c:v>1989 г.</c:v>
                </c:pt>
                <c:pt idx="20">
                  <c:v>1990 г.</c:v>
                </c:pt>
                <c:pt idx="21">
                  <c:v>1991 г.</c:v>
                </c:pt>
                <c:pt idx="22">
                  <c:v>1992 г.</c:v>
                </c:pt>
                <c:pt idx="23">
                  <c:v>1993 г.</c:v>
                </c:pt>
                <c:pt idx="24">
                  <c:v>1994 г.</c:v>
                </c:pt>
                <c:pt idx="25">
                  <c:v>1995 г.</c:v>
                </c:pt>
                <c:pt idx="26">
                  <c:v>1996 г.</c:v>
                </c:pt>
                <c:pt idx="27">
                  <c:v>1997 г.</c:v>
                </c:pt>
                <c:pt idx="28">
                  <c:v>1998 г.</c:v>
                </c:pt>
                <c:pt idx="29">
                  <c:v>1999 г.</c:v>
                </c:pt>
                <c:pt idx="30">
                  <c:v>2000 г.</c:v>
                </c:pt>
                <c:pt idx="31">
                  <c:v>2001 г.</c:v>
                </c:pt>
                <c:pt idx="32">
                  <c:v>2002 г.</c:v>
                </c:pt>
                <c:pt idx="33">
                  <c:v>2003 г.</c:v>
                </c:pt>
                <c:pt idx="34">
                  <c:v>2004 г.</c:v>
                </c:pt>
                <c:pt idx="35">
                  <c:v>2005 г.</c:v>
                </c:pt>
                <c:pt idx="36">
                  <c:v>2006 г.</c:v>
                </c:pt>
                <c:pt idx="37">
                  <c:v>2007 г.</c:v>
                </c:pt>
                <c:pt idx="38">
                  <c:v>2008 г.</c:v>
                </c:pt>
                <c:pt idx="39">
                  <c:v>2009 г.</c:v>
                </c:pt>
                <c:pt idx="40">
                  <c:v>2010 г.</c:v>
                </c:pt>
                <c:pt idx="41">
                  <c:v>2011 г.</c:v>
                </c:pt>
                <c:pt idx="42">
                  <c:v>2012 г.</c:v>
                </c:pt>
                <c:pt idx="43">
                  <c:v>2013 г.</c:v>
                </c:pt>
                <c:pt idx="44">
                  <c:v>2014 г.</c:v>
                </c:pt>
                <c:pt idx="45">
                  <c:v>2015 г.</c:v>
                </c:pt>
                <c:pt idx="46">
                  <c:v>2016 г.</c:v>
                </c:pt>
                <c:pt idx="47">
                  <c:v>2017 г.</c:v>
                </c:pt>
                <c:pt idx="48">
                  <c:v>2018 г.</c:v>
                </c:pt>
                <c:pt idx="49">
                  <c:v>2019 г.</c:v>
                </c:pt>
              </c:strCache>
            </c:strRef>
          </c:cat>
          <c:val>
            <c:numRef>
              <c:f>'Исходная РФ (койки)'!$F$3:$F$51</c:f>
              <c:numCache>
                <c:formatCode>0.0</c:formatCode>
                <c:ptCount val="49"/>
                <c:pt idx="0">
                  <c:v>112.5</c:v>
                </c:pt>
                <c:pt idx="10">
                  <c:v>129.80000000000001</c:v>
                </c:pt>
                <c:pt idx="20">
                  <c:v>137.4</c:v>
                </c:pt>
                <c:pt idx="25">
                  <c:v>125.8</c:v>
                </c:pt>
                <c:pt idx="30">
                  <c:v>115</c:v>
                </c:pt>
                <c:pt idx="31">
                  <c:v>114.4</c:v>
                </c:pt>
                <c:pt idx="32">
                  <c:v>112.6</c:v>
                </c:pt>
                <c:pt idx="33">
                  <c:v>111.6</c:v>
                </c:pt>
                <c:pt idx="34">
                  <c:v>112.5</c:v>
                </c:pt>
                <c:pt idx="35">
                  <c:v>110.9</c:v>
                </c:pt>
                <c:pt idx="36">
                  <c:v>108.7</c:v>
                </c:pt>
                <c:pt idx="37">
                  <c:v>106.6</c:v>
                </c:pt>
                <c:pt idx="38">
                  <c:v>98</c:v>
                </c:pt>
                <c:pt idx="39">
                  <c:v>96.2</c:v>
                </c:pt>
                <c:pt idx="40">
                  <c:v>93.8</c:v>
                </c:pt>
                <c:pt idx="41">
                  <c:v>94.2</c:v>
                </c:pt>
                <c:pt idx="42">
                  <c:v>92.9</c:v>
                </c:pt>
                <c:pt idx="43">
                  <c:v>90.6</c:v>
                </c:pt>
                <c:pt idx="44">
                  <c:v>86.6</c:v>
                </c:pt>
                <c:pt idx="45">
                  <c:v>83.4</c:v>
                </c:pt>
                <c:pt idx="46">
                  <c:v>81.599999999999994</c:v>
                </c:pt>
                <c:pt idx="47">
                  <c:v>80.5</c:v>
                </c:pt>
                <c:pt idx="48">
                  <c:v>79.900000000000006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A0-4FDF-A1D1-5001DDB48375}"/>
            </c:ext>
          </c:extLst>
        </c:ser>
        <c:ser>
          <c:idx val="1"/>
          <c:order val="1"/>
          <c:tx>
            <c:strRef>
              <c:f>'Исходная РФ (койки)'!$G$2</c:f>
              <c:strCache>
                <c:ptCount val="1"/>
                <c:pt idx="0">
                  <c:v>МЗ РФ</c:v>
                </c:pt>
              </c:strCache>
            </c:strRef>
          </c:tx>
          <c:invertIfNegative val="0"/>
          <c:dLbls>
            <c:dLbl>
              <c:idx val="3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A0-4FDF-A1D1-5001DDB48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(койки)'!$E$3:$E$52</c:f>
              <c:strCache>
                <c:ptCount val="50"/>
                <c:pt idx="0">
                  <c:v>1970 г.</c:v>
                </c:pt>
                <c:pt idx="1">
                  <c:v>1971 г.</c:v>
                </c:pt>
                <c:pt idx="2">
                  <c:v>1972 г.</c:v>
                </c:pt>
                <c:pt idx="3">
                  <c:v>1973 г.</c:v>
                </c:pt>
                <c:pt idx="4">
                  <c:v>1974 г.</c:v>
                </c:pt>
                <c:pt idx="5">
                  <c:v>1975 г.</c:v>
                </c:pt>
                <c:pt idx="6">
                  <c:v>1976 г.</c:v>
                </c:pt>
                <c:pt idx="7">
                  <c:v>1977 г.</c:v>
                </c:pt>
                <c:pt idx="8">
                  <c:v>1978 г.</c:v>
                </c:pt>
                <c:pt idx="9">
                  <c:v>1979 г.</c:v>
                </c:pt>
                <c:pt idx="10">
                  <c:v>1980 г.</c:v>
                </c:pt>
                <c:pt idx="11">
                  <c:v>1981 г.</c:v>
                </c:pt>
                <c:pt idx="12">
                  <c:v>1982 г.</c:v>
                </c:pt>
                <c:pt idx="13">
                  <c:v>1983 г.</c:v>
                </c:pt>
                <c:pt idx="14">
                  <c:v>1984 г.</c:v>
                </c:pt>
                <c:pt idx="15">
                  <c:v>1985 г.</c:v>
                </c:pt>
                <c:pt idx="16">
                  <c:v>1986 г.</c:v>
                </c:pt>
                <c:pt idx="17">
                  <c:v>1987 г.</c:v>
                </c:pt>
                <c:pt idx="18">
                  <c:v>1988 г.</c:v>
                </c:pt>
                <c:pt idx="19">
                  <c:v>1989 г.</c:v>
                </c:pt>
                <c:pt idx="20">
                  <c:v>1990 г.</c:v>
                </c:pt>
                <c:pt idx="21">
                  <c:v>1991 г.</c:v>
                </c:pt>
                <c:pt idx="22">
                  <c:v>1992 г.</c:v>
                </c:pt>
                <c:pt idx="23">
                  <c:v>1993 г.</c:v>
                </c:pt>
                <c:pt idx="24">
                  <c:v>1994 г.</c:v>
                </c:pt>
                <c:pt idx="25">
                  <c:v>1995 г.</c:v>
                </c:pt>
                <c:pt idx="26">
                  <c:v>1996 г.</c:v>
                </c:pt>
                <c:pt idx="27">
                  <c:v>1997 г.</c:v>
                </c:pt>
                <c:pt idx="28">
                  <c:v>1998 г.</c:v>
                </c:pt>
                <c:pt idx="29">
                  <c:v>1999 г.</c:v>
                </c:pt>
                <c:pt idx="30">
                  <c:v>2000 г.</c:v>
                </c:pt>
                <c:pt idx="31">
                  <c:v>2001 г.</c:v>
                </c:pt>
                <c:pt idx="32">
                  <c:v>2002 г.</c:v>
                </c:pt>
                <c:pt idx="33">
                  <c:v>2003 г.</c:v>
                </c:pt>
                <c:pt idx="34">
                  <c:v>2004 г.</c:v>
                </c:pt>
                <c:pt idx="35">
                  <c:v>2005 г.</c:v>
                </c:pt>
                <c:pt idx="36">
                  <c:v>2006 г.</c:v>
                </c:pt>
                <c:pt idx="37">
                  <c:v>2007 г.</c:v>
                </c:pt>
                <c:pt idx="38">
                  <c:v>2008 г.</c:v>
                </c:pt>
                <c:pt idx="39">
                  <c:v>2009 г.</c:v>
                </c:pt>
                <c:pt idx="40">
                  <c:v>2010 г.</c:v>
                </c:pt>
                <c:pt idx="41">
                  <c:v>2011 г.</c:v>
                </c:pt>
                <c:pt idx="42">
                  <c:v>2012 г.</c:v>
                </c:pt>
                <c:pt idx="43">
                  <c:v>2013 г.</c:v>
                </c:pt>
                <c:pt idx="44">
                  <c:v>2014 г.</c:v>
                </c:pt>
                <c:pt idx="45">
                  <c:v>2015 г.</c:v>
                </c:pt>
                <c:pt idx="46">
                  <c:v>2016 г.</c:v>
                </c:pt>
                <c:pt idx="47">
                  <c:v>2017 г.</c:v>
                </c:pt>
                <c:pt idx="48">
                  <c:v>2018 г.</c:v>
                </c:pt>
                <c:pt idx="49">
                  <c:v>2019 г.</c:v>
                </c:pt>
              </c:strCache>
            </c:strRef>
          </c:cat>
          <c:val>
            <c:numRef>
              <c:f>'Исходная РФ (койки)'!$G$3:$G$52</c:f>
              <c:numCache>
                <c:formatCode>General</c:formatCode>
                <c:ptCount val="50"/>
                <c:pt idx="37">
                  <c:v>95.1</c:v>
                </c:pt>
                <c:pt idx="38">
                  <c:v>92.4</c:v>
                </c:pt>
                <c:pt idx="39">
                  <c:v>90.1</c:v>
                </c:pt>
                <c:pt idx="40">
                  <c:v>87.5</c:v>
                </c:pt>
                <c:pt idx="41">
                  <c:v>85.8</c:v>
                </c:pt>
                <c:pt idx="42">
                  <c:v>83.9</c:v>
                </c:pt>
                <c:pt idx="43">
                  <c:v>81.3</c:v>
                </c:pt>
                <c:pt idx="44">
                  <c:v>77.8</c:v>
                </c:pt>
                <c:pt idx="45">
                  <c:v>74.900000000000006</c:v>
                </c:pt>
                <c:pt idx="46">
                  <c:v>73.2</c:v>
                </c:pt>
                <c:pt idx="47">
                  <c:v>71.8</c:v>
                </c:pt>
                <c:pt idx="48">
                  <c:v>71.2</c:v>
                </c:pt>
                <c:pt idx="49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A0-4FDF-A1D1-5001DDB48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2"/>
        <c:axId val="411379656"/>
        <c:axId val="411377304"/>
      </c:barChart>
      <c:catAx>
        <c:axId val="411379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411377304"/>
        <c:crosses val="autoZero"/>
        <c:auto val="1"/>
        <c:lblAlgn val="ctr"/>
        <c:lblOffset val="100"/>
        <c:tickLblSkip val="1"/>
        <c:noMultiLvlLbl val="0"/>
      </c:catAx>
      <c:valAx>
        <c:axId val="411377304"/>
        <c:scaling>
          <c:orientation val="minMax"/>
          <c:max val="138"/>
          <c:min val="7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i="1"/>
                </a:pPr>
                <a:r>
                  <a:rPr lang="ru-RU" sz="1600" i="1"/>
                  <a:t>Число  коек  на 10  тысяч  человек  населения</a:t>
                </a:r>
              </a:p>
            </c:rich>
          </c:tx>
          <c:layout>
            <c:manualLayout>
              <c:xMode val="edge"/>
              <c:yMode val="edge"/>
              <c:x val="1.2112394691807568E-2"/>
              <c:y val="0.1687242481792147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1379656"/>
        <c:crosses val="autoZero"/>
        <c:crossBetween val="between"/>
        <c:majorUnit val="3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85028426774686"/>
          <c:y val="2.1729670058389668E-2"/>
          <c:w val="0.61410624786318568"/>
          <c:h val="0.775814586890538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'Исходная РФ (койки)'!$B$55</c:f>
              <c:strCache>
                <c:ptCount val="1"/>
                <c:pt idx="0">
                  <c:v>ФСГС (Росстат)</c:v>
                </c:pt>
              </c:strCache>
            </c:strRef>
          </c:tx>
          <c:invertIfNegative val="0"/>
          <c:dLbls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1A2-4213-8098-D3EEFD5FE2AF}"/>
                </c:ext>
              </c:extLst>
            </c:dLbl>
            <c:dLbl>
              <c:idx val="22"/>
              <c:layout>
                <c:manualLayout>
                  <c:x val="8.7583710257454726E-3"/>
                  <c:y val="6.1797449371101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A2-4213-8098-D3EEFD5FE2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'Исходная РФ (койки)'!$A$56:$A$79</c:f>
              <c:strCache>
                <c:ptCount val="24"/>
                <c:pt idx="0">
                  <c:v>1990 г.</c:v>
                </c:pt>
                <c:pt idx="2">
                  <c:v>1995 г.</c:v>
                </c:pt>
                <c:pt idx="4">
                  <c:v>2000 г.</c:v>
                </c:pt>
                <c:pt idx="5">
                  <c:v>2001 г.</c:v>
                </c:pt>
                <c:pt idx="6">
                  <c:v>2002 г.</c:v>
                </c:pt>
                <c:pt idx="7">
                  <c:v>2003 г.</c:v>
                </c:pt>
                <c:pt idx="8">
                  <c:v>2004 г.</c:v>
                </c:pt>
                <c:pt idx="9">
                  <c:v>2005 г.</c:v>
                </c:pt>
                <c:pt idx="10">
                  <c:v>2006 г.</c:v>
                </c:pt>
                <c:pt idx="11">
                  <c:v>2007 г.</c:v>
                </c:pt>
                <c:pt idx="12">
                  <c:v>2008 г.</c:v>
                </c:pt>
                <c:pt idx="13">
                  <c:v>2009 г.</c:v>
                </c:pt>
                <c:pt idx="14">
                  <c:v>2010 г.</c:v>
                </c:pt>
                <c:pt idx="15">
                  <c:v>2011 г.</c:v>
                </c:pt>
                <c:pt idx="16">
                  <c:v>2012 г.</c:v>
                </c:pt>
                <c:pt idx="17">
                  <c:v>2013 г.</c:v>
                </c:pt>
                <c:pt idx="18">
                  <c:v>2014 г.</c:v>
                </c:pt>
                <c:pt idx="19">
                  <c:v>2015 г.</c:v>
                </c:pt>
                <c:pt idx="20">
                  <c:v>2016 г.</c:v>
                </c:pt>
                <c:pt idx="21">
                  <c:v>2017 г.</c:v>
                </c:pt>
                <c:pt idx="22">
                  <c:v>2018 г.</c:v>
                </c:pt>
                <c:pt idx="23">
                  <c:v>2019 г.</c:v>
                </c:pt>
              </c:strCache>
            </c:strRef>
          </c:cat>
          <c:val>
            <c:numRef>
              <c:f>'Исходная РФ (койки)'!$B$56:$B$78</c:f>
              <c:numCache>
                <c:formatCode>General</c:formatCode>
                <c:ptCount val="23"/>
                <c:pt idx="0" formatCode="#,##0">
                  <c:v>2037600</c:v>
                </c:pt>
                <c:pt idx="2" formatCode="#,##0">
                  <c:v>1850500</c:v>
                </c:pt>
                <c:pt idx="4" formatCode="#,##0">
                  <c:v>1671600</c:v>
                </c:pt>
                <c:pt idx="5" formatCode="#,##0">
                  <c:v>1653400</c:v>
                </c:pt>
                <c:pt idx="6" formatCode="#,##0">
                  <c:v>1619700</c:v>
                </c:pt>
                <c:pt idx="7" formatCode="#,##0">
                  <c:v>1596600</c:v>
                </c:pt>
                <c:pt idx="8" formatCode="#,##0">
                  <c:v>1600700</c:v>
                </c:pt>
                <c:pt idx="9" formatCode="#,##0">
                  <c:v>1575400</c:v>
                </c:pt>
                <c:pt idx="10" formatCode="#,##0">
                  <c:v>1559800</c:v>
                </c:pt>
                <c:pt idx="11" formatCode="#,##0">
                  <c:v>1521700</c:v>
                </c:pt>
                <c:pt idx="12" formatCode="#,##0">
                  <c:v>1398500</c:v>
                </c:pt>
                <c:pt idx="13" formatCode="#,##0">
                  <c:v>1373400</c:v>
                </c:pt>
                <c:pt idx="14" formatCode="#,##0">
                  <c:v>1339500</c:v>
                </c:pt>
                <c:pt idx="15" formatCode="#,##0">
                  <c:v>1347100</c:v>
                </c:pt>
                <c:pt idx="16" formatCode="#,##0">
                  <c:v>1332300</c:v>
                </c:pt>
                <c:pt idx="17" formatCode="#,##0">
                  <c:v>1301900</c:v>
                </c:pt>
                <c:pt idx="18" formatCode="#,##0">
                  <c:v>1266800</c:v>
                </c:pt>
                <c:pt idx="19" formatCode="#,##0">
                  <c:v>1222000</c:v>
                </c:pt>
                <c:pt idx="20" formatCode="#,##0">
                  <c:v>1197200</c:v>
                </c:pt>
                <c:pt idx="21" formatCode="#,##0">
                  <c:v>1182700</c:v>
                </c:pt>
                <c:pt idx="22" formatCode="#,##0">
                  <c:v>1172800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A2-4213-8098-D3EEFD5FE2AF}"/>
            </c:ext>
          </c:extLst>
        </c:ser>
        <c:ser>
          <c:idx val="1"/>
          <c:order val="1"/>
          <c:tx>
            <c:strRef>
              <c:f>'Исходная РФ (койки)'!$C$55</c:f>
              <c:strCache>
                <c:ptCount val="1"/>
                <c:pt idx="0">
                  <c:v>МЗ РФ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2.9194570085818244E-3"/>
                  <c:y val="-3.2958639664587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A2-4213-8098-D3EEFD5FE2AF}"/>
                </c:ext>
              </c:extLst>
            </c:dLbl>
            <c:dLbl>
              <c:idx val="23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1A2-4213-8098-D3EEFD5FE2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'Исходная РФ (койки)'!$A$56:$A$79</c:f>
              <c:strCache>
                <c:ptCount val="24"/>
                <c:pt idx="0">
                  <c:v>1990 г.</c:v>
                </c:pt>
                <c:pt idx="2">
                  <c:v>1995 г.</c:v>
                </c:pt>
                <c:pt idx="4">
                  <c:v>2000 г.</c:v>
                </c:pt>
                <c:pt idx="5">
                  <c:v>2001 г.</c:v>
                </c:pt>
                <c:pt idx="6">
                  <c:v>2002 г.</c:v>
                </c:pt>
                <c:pt idx="7">
                  <c:v>2003 г.</c:v>
                </c:pt>
                <c:pt idx="8">
                  <c:v>2004 г.</c:v>
                </c:pt>
                <c:pt idx="9">
                  <c:v>2005 г.</c:v>
                </c:pt>
                <c:pt idx="10">
                  <c:v>2006 г.</c:v>
                </c:pt>
                <c:pt idx="11">
                  <c:v>2007 г.</c:v>
                </c:pt>
                <c:pt idx="12">
                  <c:v>2008 г.</c:v>
                </c:pt>
                <c:pt idx="13">
                  <c:v>2009 г.</c:v>
                </c:pt>
                <c:pt idx="14">
                  <c:v>2010 г.</c:v>
                </c:pt>
                <c:pt idx="15">
                  <c:v>2011 г.</c:v>
                </c:pt>
                <c:pt idx="16">
                  <c:v>2012 г.</c:v>
                </c:pt>
                <c:pt idx="17">
                  <c:v>2013 г.</c:v>
                </c:pt>
                <c:pt idx="18">
                  <c:v>2014 г.</c:v>
                </c:pt>
                <c:pt idx="19">
                  <c:v>2015 г.</c:v>
                </c:pt>
                <c:pt idx="20">
                  <c:v>2016 г.</c:v>
                </c:pt>
                <c:pt idx="21">
                  <c:v>2017 г.</c:v>
                </c:pt>
                <c:pt idx="22">
                  <c:v>2018 г.</c:v>
                </c:pt>
                <c:pt idx="23">
                  <c:v>2019 г.</c:v>
                </c:pt>
              </c:strCache>
            </c:strRef>
          </c:cat>
          <c:val>
            <c:numRef>
              <c:f>'Исходная РФ (койки)'!$C$56:$C$79</c:f>
              <c:numCache>
                <c:formatCode>General</c:formatCode>
                <c:ptCount val="24"/>
                <c:pt idx="11" formatCode="#,##0">
                  <c:v>1350300</c:v>
                </c:pt>
                <c:pt idx="12" formatCode="#,##0">
                  <c:v>1311700</c:v>
                </c:pt>
                <c:pt idx="13" formatCode="#,##0">
                  <c:v>1278900</c:v>
                </c:pt>
                <c:pt idx="14" formatCode="#,##0">
                  <c:v>1250120</c:v>
                </c:pt>
                <c:pt idx="15" formatCode="#,##0">
                  <c:v>1225370</c:v>
                </c:pt>
                <c:pt idx="16" formatCode="#,##0">
                  <c:v>1202590</c:v>
                </c:pt>
                <c:pt idx="17" formatCode="#,##0">
                  <c:v>1167709</c:v>
                </c:pt>
                <c:pt idx="18" formatCode="#,##0">
                  <c:v>1137997</c:v>
                </c:pt>
                <c:pt idx="19" formatCode="#,##0">
                  <c:v>1097134</c:v>
                </c:pt>
                <c:pt idx="20" formatCode="#,##0">
                  <c:v>1074382</c:v>
                </c:pt>
                <c:pt idx="21" formatCode="#,##0">
                  <c:v>1054528</c:v>
                </c:pt>
                <c:pt idx="22" formatCode="#,##0">
                  <c:v>1044875</c:v>
                </c:pt>
                <c:pt idx="23" formatCode="#,##0">
                  <c:v>1044875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A2-4213-8098-D3EEFD5FE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6"/>
        <c:axId val="411382008"/>
        <c:axId val="411379264"/>
      </c:barChart>
      <c:catAx>
        <c:axId val="411382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411379264"/>
        <c:crosses val="autoZero"/>
        <c:auto val="1"/>
        <c:lblAlgn val="ctr"/>
        <c:lblOffset val="100"/>
        <c:tickLblSkip val="1"/>
        <c:noMultiLvlLbl val="0"/>
      </c:catAx>
      <c:valAx>
        <c:axId val="411379264"/>
        <c:scaling>
          <c:orientation val="minMax"/>
          <c:max val="2049999.9999999998"/>
          <c:min val="1000000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1382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64762959331238"/>
          <c:y val="0.30268020170195664"/>
          <c:w val="0.17659090823658799"/>
          <c:h val="0.1110575952787540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noFill/>
    </a:ln>
  </c:sp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00300453979365"/>
          <c:y val="2.5900265467579626E-2"/>
          <c:w val="0.78404028975251361"/>
          <c:h val="0.7009553763032176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'Исходная - субъекты РФ'!$B$313:$B$397</c:f>
              <c:strCache>
                <c:ptCount val="85"/>
                <c:pt idx="0">
                  <c:v>Республика Ингушетия</c:v>
                </c:pt>
                <c:pt idx="1">
                  <c:v>Москва</c:v>
                </c:pt>
                <c:pt idx="2">
                  <c:v>Чеченская Республика</c:v>
                </c:pt>
                <c:pt idx="3">
                  <c:v>Севастополь</c:v>
                </c:pt>
                <c:pt idx="4">
                  <c:v>Республика Татарстан</c:v>
                </c:pt>
                <c:pt idx="5">
                  <c:v>Ленинградская область</c:v>
                </c:pt>
                <c:pt idx="6">
                  <c:v>Республика Дагестан</c:v>
                </c:pt>
                <c:pt idx="7">
                  <c:v>Тюменская область без АО</c:v>
                </c:pt>
                <c:pt idx="8">
                  <c:v>Калужская область</c:v>
                </c:pt>
                <c:pt idx="9">
                  <c:v>Республика Адыгея</c:v>
                </c:pt>
                <c:pt idx="10">
                  <c:v>Московская область</c:v>
                </c:pt>
                <c:pt idx="11">
                  <c:v>Челябинская область</c:v>
                </c:pt>
                <c:pt idx="12">
                  <c:v>Красноярский край</c:v>
                </c:pt>
                <c:pt idx="13">
                  <c:v>Самарская область</c:v>
                </c:pt>
                <c:pt idx="14">
                  <c:v>Республика Хакасия</c:v>
                </c:pt>
                <c:pt idx="15">
                  <c:v>Республика Карелия</c:v>
                </c:pt>
                <c:pt idx="16">
                  <c:v>Мурманская область</c:v>
                </c:pt>
                <c:pt idx="17">
                  <c:v>Архангельская область без АО</c:v>
                </c:pt>
                <c:pt idx="18">
                  <c:v>Республика Бурятия</c:v>
                </c:pt>
                <c:pt idx="19">
                  <c:v>Белгородская область</c:v>
                </c:pt>
                <c:pt idx="20">
                  <c:v>Пермский край</c:v>
                </c:pt>
                <c:pt idx="21">
                  <c:v>Республика Крым</c:v>
                </c:pt>
                <c:pt idx="22">
                  <c:v>Карачаево-Черкесская Республика</c:v>
                </c:pt>
                <c:pt idx="23">
                  <c:v>Калининградская область</c:v>
                </c:pt>
                <c:pt idx="24">
                  <c:v>Хабаровский край</c:v>
                </c:pt>
                <c:pt idx="25">
                  <c:v>Воронежская область</c:v>
                </c:pt>
                <c:pt idx="26">
                  <c:v>Тамбовская область</c:v>
                </c:pt>
                <c:pt idx="27">
                  <c:v>Краснодарский край</c:v>
                </c:pt>
                <c:pt idx="28">
                  <c:v>Брянская область</c:v>
                </c:pt>
                <c:pt idx="29">
                  <c:v>Республика Мордовия</c:v>
                </c:pt>
                <c:pt idx="30">
                  <c:v>Санкт-Петербург</c:v>
                </c:pt>
                <c:pt idx="31">
                  <c:v>Удмуртская Республика</c:v>
                </c:pt>
                <c:pt idx="32">
                  <c:v>Ульяновская область</c:v>
                </c:pt>
                <c:pt idx="33">
                  <c:v>Астраханская область</c:v>
                </c:pt>
                <c:pt idx="34">
                  <c:v>Забайкальский край</c:v>
                </c:pt>
                <c:pt idx="35">
                  <c:v>Свердловская область</c:v>
                </c:pt>
                <c:pt idx="36">
                  <c:v>Омская область</c:v>
                </c:pt>
                <c:pt idx="37">
                  <c:v>Кабардино-Балкарская Республика</c:v>
                </c:pt>
                <c:pt idx="38">
                  <c:v>Рязанская область</c:v>
                </c:pt>
                <c:pt idx="39">
                  <c:v>Ростовская область</c:v>
                </c:pt>
                <c:pt idx="40">
                  <c:v>Оренбургская область</c:v>
                </c:pt>
                <c:pt idx="41">
                  <c:v>Псковская область</c:v>
                </c:pt>
                <c:pt idx="42">
                  <c:v> Ханты-Мансийский АО</c:v>
                </c:pt>
                <c:pt idx="43">
                  <c:v>Республика Алтай</c:v>
                </c:pt>
                <c:pt idx="44">
                  <c:v>Владимирская область</c:v>
                </c:pt>
                <c:pt idx="45">
                  <c:v>Республика Башкортостан</c:v>
                </c:pt>
                <c:pt idx="46">
                  <c:v>Вологодская область</c:v>
                </c:pt>
                <c:pt idx="47">
                  <c:v>Пензенская область</c:v>
                </c:pt>
                <c:pt idx="48">
                  <c:v>Ивановская область</c:v>
                </c:pt>
                <c:pt idx="49">
                  <c:v> Ямало-Hенецкий АО</c:v>
                </c:pt>
                <c:pt idx="50">
                  <c:v>Ставропольский край</c:v>
                </c:pt>
                <c:pt idx="51">
                  <c:v>Республика Калмыкия</c:v>
                </c:pt>
                <c:pt idx="52">
                  <c:v>Республика Северная Осетия - Алания</c:v>
                </c:pt>
                <c:pt idx="53">
                  <c:v>Республика Марий Эл</c:v>
                </c:pt>
                <c:pt idx="54">
                  <c:v>Приморский край</c:v>
                </c:pt>
                <c:pt idx="55">
                  <c:v>Курская область</c:v>
                </c:pt>
                <c:pt idx="56">
                  <c:v>Липецкая область</c:v>
                </c:pt>
                <c:pt idx="57">
                  <c:v>Кировская область</c:v>
                </c:pt>
                <c:pt idx="58">
                  <c:v>Нижегородская область</c:v>
                </c:pt>
                <c:pt idx="59">
                  <c:v>Волгоградская область</c:v>
                </c:pt>
                <c:pt idx="60">
                  <c:v>Чувашская Республика</c:v>
                </c:pt>
                <c:pt idx="61">
                  <c:v>Саратовская область</c:v>
                </c:pt>
                <c:pt idx="62">
                  <c:v>Кемеровская область</c:v>
                </c:pt>
                <c:pt idx="63">
                  <c:v>Ярославская область</c:v>
                </c:pt>
                <c:pt idx="64">
                  <c:v>Амурская область</c:v>
                </c:pt>
                <c:pt idx="65">
                  <c:v>Новгородская область</c:v>
                </c:pt>
                <c:pt idx="66">
                  <c:v>Ненецкий АО</c:v>
                </c:pt>
                <c:pt idx="67">
                  <c:v>Тульская область</c:v>
                </c:pt>
                <c:pt idx="68">
                  <c:v>Иркутская область</c:v>
                </c:pt>
                <c:pt idx="69">
                  <c:v>Курганская область</c:v>
                </c:pt>
                <c:pt idx="70">
                  <c:v>Тверская область</c:v>
                </c:pt>
                <c:pt idx="71">
                  <c:v>Орловская область</c:v>
                </c:pt>
                <c:pt idx="72">
                  <c:v>Смоленская область</c:v>
                </c:pt>
                <c:pt idx="73">
                  <c:v>Новосибирская область</c:v>
                </c:pt>
                <c:pt idx="74">
                  <c:v>Алтайский край</c:v>
                </c:pt>
                <c:pt idx="75">
                  <c:v>Томская область</c:v>
                </c:pt>
                <c:pt idx="76">
                  <c:v>Костромская область</c:v>
                </c:pt>
                <c:pt idx="77">
                  <c:v>Еврейская автономная область</c:v>
                </c:pt>
                <c:pt idx="78">
                  <c:v>Республика Коми</c:v>
                </c:pt>
                <c:pt idx="79">
                  <c:v>Камчатский край</c:v>
                </c:pt>
                <c:pt idx="80">
                  <c:v>Республика Саха (Якутия)</c:v>
                </c:pt>
                <c:pt idx="81">
                  <c:v>Республика Тыва</c:v>
                </c:pt>
                <c:pt idx="82">
                  <c:v>Сахалинская область</c:v>
                </c:pt>
                <c:pt idx="83">
                  <c:v>Магаданская область</c:v>
                </c:pt>
                <c:pt idx="84">
                  <c:v>Чукотский АО</c:v>
                </c:pt>
              </c:strCache>
            </c:strRef>
          </c:cat>
          <c:val>
            <c:numRef>
              <c:f>'Исходная - субъекты РФ'!$C$313:$C$397</c:f>
              <c:numCache>
                <c:formatCode>0.0</c:formatCode>
                <c:ptCount val="85"/>
                <c:pt idx="0">
                  <c:v>44.4</c:v>
                </c:pt>
                <c:pt idx="1">
                  <c:v>53.3</c:v>
                </c:pt>
                <c:pt idx="2">
                  <c:v>55.1</c:v>
                </c:pt>
                <c:pt idx="3">
                  <c:v>56.6</c:v>
                </c:pt>
                <c:pt idx="4">
                  <c:v>56.8</c:v>
                </c:pt>
                <c:pt idx="5">
                  <c:v>57.7</c:v>
                </c:pt>
                <c:pt idx="6">
                  <c:v>59.8</c:v>
                </c:pt>
                <c:pt idx="7">
                  <c:v>60.1</c:v>
                </c:pt>
                <c:pt idx="8">
                  <c:v>61.2</c:v>
                </c:pt>
                <c:pt idx="9">
                  <c:v>62.4</c:v>
                </c:pt>
                <c:pt idx="10">
                  <c:v>64.099999999999994</c:v>
                </c:pt>
                <c:pt idx="11">
                  <c:v>64.400000000000006</c:v>
                </c:pt>
                <c:pt idx="12">
                  <c:v>65.400000000000006</c:v>
                </c:pt>
                <c:pt idx="13">
                  <c:v>65.7</c:v>
                </c:pt>
                <c:pt idx="14">
                  <c:v>66.5</c:v>
                </c:pt>
                <c:pt idx="15">
                  <c:v>66.8</c:v>
                </c:pt>
                <c:pt idx="16">
                  <c:v>67.599999999999994</c:v>
                </c:pt>
                <c:pt idx="17">
                  <c:v>67.900000000000006</c:v>
                </c:pt>
                <c:pt idx="18">
                  <c:v>68</c:v>
                </c:pt>
                <c:pt idx="19">
                  <c:v>68.400000000000006</c:v>
                </c:pt>
                <c:pt idx="20">
                  <c:v>68.400000000000006</c:v>
                </c:pt>
                <c:pt idx="21">
                  <c:v>68.599999999999994</c:v>
                </c:pt>
                <c:pt idx="22">
                  <c:v>68.7</c:v>
                </c:pt>
                <c:pt idx="23">
                  <c:v>68.900000000000006</c:v>
                </c:pt>
                <c:pt idx="24">
                  <c:v>68.900000000000006</c:v>
                </c:pt>
                <c:pt idx="25">
                  <c:v>69</c:v>
                </c:pt>
                <c:pt idx="26">
                  <c:v>70.099999999999994</c:v>
                </c:pt>
                <c:pt idx="27">
                  <c:v>70.099999999999994</c:v>
                </c:pt>
                <c:pt idx="28">
                  <c:v>70.599999999999994</c:v>
                </c:pt>
                <c:pt idx="29">
                  <c:v>70.599999999999994</c:v>
                </c:pt>
                <c:pt idx="30">
                  <c:v>70.8</c:v>
                </c:pt>
                <c:pt idx="31">
                  <c:v>71</c:v>
                </c:pt>
                <c:pt idx="32">
                  <c:v>71.099999999999994</c:v>
                </c:pt>
                <c:pt idx="33">
                  <c:v>71.2</c:v>
                </c:pt>
                <c:pt idx="34">
                  <c:v>71.3</c:v>
                </c:pt>
                <c:pt idx="35">
                  <c:v>71.400000000000006</c:v>
                </c:pt>
                <c:pt idx="36">
                  <c:v>71.5</c:v>
                </c:pt>
                <c:pt idx="37">
                  <c:v>71.599999999999994</c:v>
                </c:pt>
                <c:pt idx="38">
                  <c:v>71.7</c:v>
                </c:pt>
                <c:pt idx="39">
                  <c:v>71.7</c:v>
                </c:pt>
                <c:pt idx="40">
                  <c:v>71.7</c:v>
                </c:pt>
                <c:pt idx="41">
                  <c:v>72</c:v>
                </c:pt>
                <c:pt idx="42">
                  <c:v>72.2</c:v>
                </c:pt>
                <c:pt idx="43">
                  <c:v>72.400000000000006</c:v>
                </c:pt>
                <c:pt idx="44">
                  <c:v>72.5</c:v>
                </c:pt>
                <c:pt idx="45">
                  <c:v>72.900000000000006</c:v>
                </c:pt>
                <c:pt idx="46">
                  <c:v>73.400000000000006</c:v>
                </c:pt>
                <c:pt idx="47">
                  <c:v>73.8</c:v>
                </c:pt>
                <c:pt idx="48">
                  <c:v>73.900000000000006</c:v>
                </c:pt>
                <c:pt idx="49">
                  <c:v>73.900000000000006</c:v>
                </c:pt>
                <c:pt idx="50">
                  <c:v>74.8</c:v>
                </c:pt>
                <c:pt idx="51">
                  <c:v>75.3</c:v>
                </c:pt>
                <c:pt idx="52">
                  <c:v>75.3</c:v>
                </c:pt>
                <c:pt idx="53">
                  <c:v>75.5</c:v>
                </c:pt>
                <c:pt idx="54">
                  <c:v>75.900000000000006</c:v>
                </c:pt>
                <c:pt idx="55">
                  <c:v>76.599999999999994</c:v>
                </c:pt>
                <c:pt idx="56">
                  <c:v>77.5</c:v>
                </c:pt>
                <c:pt idx="57">
                  <c:v>77.5</c:v>
                </c:pt>
                <c:pt idx="58">
                  <c:v>77.599999999999994</c:v>
                </c:pt>
                <c:pt idx="59">
                  <c:v>78</c:v>
                </c:pt>
                <c:pt idx="60">
                  <c:v>78</c:v>
                </c:pt>
                <c:pt idx="61">
                  <c:v>78.2</c:v>
                </c:pt>
                <c:pt idx="62">
                  <c:v>78.2</c:v>
                </c:pt>
                <c:pt idx="63">
                  <c:v>78.3</c:v>
                </c:pt>
                <c:pt idx="64">
                  <c:v>78.3</c:v>
                </c:pt>
                <c:pt idx="65">
                  <c:v>78.900000000000006</c:v>
                </c:pt>
                <c:pt idx="66">
                  <c:v>79.900000000000006</c:v>
                </c:pt>
                <c:pt idx="67">
                  <c:v>80.400000000000006</c:v>
                </c:pt>
                <c:pt idx="68">
                  <c:v>80.400000000000006</c:v>
                </c:pt>
                <c:pt idx="69">
                  <c:v>81.099999999999994</c:v>
                </c:pt>
                <c:pt idx="70">
                  <c:v>81.599999999999994</c:v>
                </c:pt>
                <c:pt idx="71">
                  <c:v>82</c:v>
                </c:pt>
                <c:pt idx="72">
                  <c:v>83.2</c:v>
                </c:pt>
                <c:pt idx="73">
                  <c:v>83.3</c:v>
                </c:pt>
                <c:pt idx="74">
                  <c:v>83.6</c:v>
                </c:pt>
                <c:pt idx="75">
                  <c:v>84.8</c:v>
                </c:pt>
                <c:pt idx="76">
                  <c:v>86.4</c:v>
                </c:pt>
                <c:pt idx="77">
                  <c:v>87</c:v>
                </c:pt>
                <c:pt idx="78">
                  <c:v>87.1</c:v>
                </c:pt>
                <c:pt idx="79">
                  <c:v>87.9</c:v>
                </c:pt>
                <c:pt idx="80">
                  <c:v>91</c:v>
                </c:pt>
                <c:pt idx="81">
                  <c:v>100</c:v>
                </c:pt>
                <c:pt idx="82">
                  <c:v>102.1</c:v>
                </c:pt>
                <c:pt idx="83">
                  <c:v>103.1</c:v>
                </c:pt>
                <c:pt idx="84">
                  <c:v>128.5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A-4CE6-BAE4-E587E9972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383184"/>
        <c:axId val="411383576"/>
      </c:barChart>
      <c:catAx>
        <c:axId val="411383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/>
            </a:pPr>
            <a:endParaRPr lang="ru-RU"/>
          </a:p>
        </c:txPr>
        <c:crossAx val="411383576"/>
        <c:crosses val="autoZero"/>
        <c:auto val="1"/>
        <c:lblAlgn val="ctr"/>
        <c:lblOffset val="100"/>
        <c:tickLblSkip val="1"/>
        <c:noMultiLvlLbl val="0"/>
      </c:catAx>
      <c:valAx>
        <c:axId val="411383576"/>
        <c:scaling>
          <c:orientation val="minMax"/>
          <c:max val="132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Число  больничных  коек  на 10  тысяч  человек  населения</a:t>
                </a:r>
              </a:p>
            </c:rich>
          </c:tx>
          <c:layout>
            <c:manualLayout>
              <c:xMode val="edge"/>
              <c:yMode val="edge"/>
              <c:x val="0.3270018548763079"/>
              <c:y val="0.8094979578292470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1383184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38058755667224"/>
          <c:y val="7.5328416498444892E-2"/>
          <c:w val="0.81533477526545561"/>
          <c:h val="0.80879029214715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РТ'!$A$27</c:f>
              <c:strCache>
                <c:ptCount val="1"/>
                <c:pt idx="0">
                  <c:v>Число коек в больницах и диспансерах на 10 тыс. населения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РТ'!$B$26:$L$26</c:f>
              <c:strCache>
                <c:ptCount val="11"/>
                <c:pt idx="0">
                  <c:v>1913 г.</c:v>
                </c:pt>
                <c:pt idx="1">
                  <c:v>1940 г.</c:v>
                </c:pt>
                <c:pt idx="2">
                  <c:v>1950 г.</c:v>
                </c:pt>
                <c:pt idx="3">
                  <c:v>1960 г.</c:v>
                </c:pt>
                <c:pt idx="4">
                  <c:v>1970 г.</c:v>
                </c:pt>
                <c:pt idx="5">
                  <c:v>1980 г.</c:v>
                </c:pt>
                <c:pt idx="6">
                  <c:v>1990 г.</c:v>
                </c:pt>
                <c:pt idx="7">
                  <c:v>2000 г.</c:v>
                </c:pt>
                <c:pt idx="8">
                  <c:v>2010 г.</c:v>
                </c:pt>
                <c:pt idx="9">
                  <c:v>2015 г.</c:v>
                </c:pt>
                <c:pt idx="10">
                  <c:v>2019 г.</c:v>
                </c:pt>
              </c:strCache>
            </c:strRef>
          </c:cat>
          <c:val>
            <c:numRef>
              <c:f>'Исходная РТ'!$B$27:$L$27</c:f>
              <c:numCache>
                <c:formatCode>General</c:formatCode>
                <c:ptCount val="11"/>
                <c:pt idx="0">
                  <c:v>20.100000000000001</c:v>
                </c:pt>
                <c:pt idx="1">
                  <c:v>34.4</c:v>
                </c:pt>
                <c:pt idx="2">
                  <c:v>49.1</c:v>
                </c:pt>
                <c:pt idx="3">
                  <c:v>69.900000000000006</c:v>
                </c:pt>
                <c:pt idx="4">
                  <c:v>96.9</c:v>
                </c:pt>
                <c:pt idx="5">
                  <c:v>115.6</c:v>
                </c:pt>
                <c:pt idx="6">
                  <c:v>130</c:v>
                </c:pt>
                <c:pt idx="7">
                  <c:v>98.6</c:v>
                </c:pt>
                <c:pt idx="8">
                  <c:v>71</c:v>
                </c:pt>
                <c:pt idx="9">
                  <c:v>57.9</c:v>
                </c:pt>
                <c:pt idx="10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9-406D-A18F-BAC281C49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135752"/>
        <c:axId val="411136928"/>
      </c:barChart>
      <c:catAx>
        <c:axId val="411135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200" b="1"/>
            </a:pPr>
            <a:endParaRPr lang="ru-RU"/>
          </a:p>
        </c:txPr>
        <c:crossAx val="411136928"/>
        <c:crosses val="autoZero"/>
        <c:auto val="1"/>
        <c:lblAlgn val="ctr"/>
        <c:lblOffset val="100"/>
        <c:noMultiLvlLbl val="0"/>
      </c:catAx>
      <c:valAx>
        <c:axId val="411136928"/>
        <c:scaling>
          <c:orientation val="minMax"/>
          <c:max val="130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i="1"/>
                </a:pPr>
                <a:r>
                  <a:rPr lang="ru-RU" sz="1600" i="1" dirty="0"/>
                  <a:t>Число</a:t>
                </a:r>
                <a:r>
                  <a:rPr lang="ru-RU" sz="1600" i="1" baseline="0" dirty="0"/>
                  <a:t>  больничных  коек </a:t>
                </a:r>
                <a:endParaRPr lang="en-US" sz="1600" i="1" baseline="0" dirty="0" smtClean="0"/>
              </a:p>
              <a:p>
                <a:pPr>
                  <a:defRPr sz="1600" i="1"/>
                </a:pPr>
                <a:r>
                  <a:rPr lang="ru-RU" sz="1600" i="1" baseline="0" dirty="0" smtClean="0"/>
                  <a:t> </a:t>
                </a:r>
                <a:r>
                  <a:rPr lang="ru-RU" sz="1600" i="1" baseline="0" dirty="0"/>
                  <a:t>н</a:t>
                </a:r>
                <a:r>
                  <a:rPr lang="ru-RU" sz="1600" i="1" dirty="0"/>
                  <a:t>а  10   тысяч  человек    населения</a:t>
                </a:r>
              </a:p>
            </c:rich>
          </c:tx>
          <c:layout>
            <c:manualLayout>
              <c:xMode val="edge"/>
              <c:yMode val="edge"/>
              <c:x val="2.7171047896649758E-2"/>
              <c:y val="0.103127341562487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1135752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38058755667224"/>
          <c:y val="7.5328416498444892E-2"/>
          <c:w val="0.81533477526545561"/>
          <c:h val="0.80879029214715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РТ'!$A$27</c:f>
              <c:strCache>
                <c:ptCount val="1"/>
                <c:pt idx="0">
                  <c:v>Число коек в больницах и диспансерах на 10 тыс. населения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РТ'!$B$26:$L$26</c:f>
              <c:strCache>
                <c:ptCount val="11"/>
                <c:pt idx="0">
                  <c:v>1913 г.</c:v>
                </c:pt>
                <c:pt idx="1">
                  <c:v>1940 г.</c:v>
                </c:pt>
                <c:pt idx="2">
                  <c:v>1950 г.</c:v>
                </c:pt>
                <c:pt idx="3">
                  <c:v>1960 г.</c:v>
                </c:pt>
                <c:pt idx="4">
                  <c:v>1970 г.</c:v>
                </c:pt>
                <c:pt idx="5">
                  <c:v>1980 г.</c:v>
                </c:pt>
                <c:pt idx="6">
                  <c:v>1990 г.</c:v>
                </c:pt>
                <c:pt idx="7">
                  <c:v>2000 г.</c:v>
                </c:pt>
                <c:pt idx="8">
                  <c:v>2010 г.</c:v>
                </c:pt>
                <c:pt idx="9">
                  <c:v>2015 г.</c:v>
                </c:pt>
                <c:pt idx="10">
                  <c:v>2019 г.</c:v>
                </c:pt>
              </c:strCache>
            </c:strRef>
          </c:cat>
          <c:val>
            <c:numRef>
              <c:f>'Исходная РТ'!$B$27:$L$27</c:f>
              <c:numCache>
                <c:formatCode>General</c:formatCode>
                <c:ptCount val="11"/>
                <c:pt idx="0">
                  <c:v>20.100000000000001</c:v>
                </c:pt>
                <c:pt idx="1">
                  <c:v>34.4</c:v>
                </c:pt>
                <c:pt idx="2">
                  <c:v>49.1</c:v>
                </c:pt>
                <c:pt idx="3">
                  <c:v>69.900000000000006</c:v>
                </c:pt>
                <c:pt idx="4">
                  <c:v>96.9</c:v>
                </c:pt>
                <c:pt idx="5">
                  <c:v>115.6</c:v>
                </c:pt>
                <c:pt idx="6">
                  <c:v>130</c:v>
                </c:pt>
                <c:pt idx="7">
                  <c:v>98.6</c:v>
                </c:pt>
                <c:pt idx="8">
                  <c:v>71</c:v>
                </c:pt>
                <c:pt idx="9">
                  <c:v>57.9</c:v>
                </c:pt>
                <c:pt idx="10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9-406D-A18F-BAC281C49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135752"/>
        <c:axId val="411136928"/>
      </c:barChart>
      <c:catAx>
        <c:axId val="411135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200" b="1"/>
            </a:pPr>
            <a:endParaRPr lang="ru-RU"/>
          </a:p>
        </c:txPr>
        <c:crossAx val="411136928"/>
        <c:crosses val="autoZero"/>
        <c:auto val="1"/>
        <c:lblAlgn val="ctr"/>
        <c:lblOffset val="100"/>
        <c:noMultiLvlLbl val="0"/>
      </c:catAx>
      <c:valAx>
        <c:axId val="411136928"/>
        <c:scaling>
          <c:orientation val="minMax"/>
          <c:max val="130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i="1"/>
                </a:pPr>
                <a:r>
                  <a:rPr lang="ru-RU" sz="1600" i="1" dirty="0"/>
                  <a:t>Число</a:t>
                </a:r>
                <a:r>
                  <a:rPr lang="ru-RU" sz="1600" i="1" baseline="0" dirty="0"/>
                  <a:t>  больничных  коек </a:t>
                </a:r>
                <a:endParaRPr lang="en-US" sz="1600" i="1" baseline="0" dirty="0" smtClean="0"/>
              </a:p>
              <a:p>
                <a:pPr>
                  <a:defRPr sz="1600" i="1"/>
                </a:pPr>
                <a:r>
                  <a:rPr lang="ru-RU" sz="1600" i="1" baseline="0" dirty="0" smtClean="0"/>
                  <a:t> </a:t>
                </a:r>
                <a:r>
                  <a:rPr lang="ru-RU" sz="1600" i="1" baseline="0" dirty="0"/>
                  <a:t>н</a:t>
                </a:r>
                <a:r>
                  <a:rPr lang="ru-RU" sz="1600" i="1" dirty="0"/>
                  <a:t>а  10   тысяч  человек    населения</a:t>
                </a:r>
              </a:p>
            </c:rich>
          </c:tx>
          <c:layout>
            <c:manualLayout>
              <c:xMode val="edge"/>
              <c:yMode val="edge"/>
              <c:x val="2.7171047896649758E-2"/>
              <c:y val="0.103127341562487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1135752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71238549827703E-2"/>
          <c:y val="4.65256112350605E-2"/>
          <c:w val="0.95288529036567293"/>
          <c:h val="0.71974791471870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РТ'!$AF$24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РТ'!$AP$26:$AY$26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2019 г.</c:v>
                </c:pt>
              </c:strCache>
            </c:strRef>
          </c:cat>
          <c:val>
            <c:numRef>
              <c:f>'Исходная РТ'!$AP$27:$AY$27</c:f>
              <c:numCache>
                <c:formatCode>General</c:formatCode>
                <c:ptCount val="10"/>
                <c:pt idx="0">
                  <c:v>70.900000000000006</c:v>
                </c:pt>
                <c:pt idx="1">
                  <c:v>69.8</c:v>
                </c:pt>
                <c:pt idx="2">
                  <c:v>67.3</c:v>
                </c:pt>
                <c:pt idx="3">
                  <c:v>62.6</c:v>
                </c:pt>
                <c:pt idx="4">
                  <c:v>58.2</c:v>
                </c:pt>
                <c:pt idx="5">
                  <c:v>58</c:v>
                </c:pt>
                <c:pt idx="6">
                  <c:v>55.5</c:v>
                </c:pt>
                <c:pt idx="7">
                  <c:v>54.2</c:v>
                </c:pt>
                <c:pt idx="8">
                  <c:v>53.7</c:v>
                </c:pt>
                <c:pt idx="9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0-44EF-8279-4F9F28B79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133792"/>
        <c:axId val="413696272"/>
      </c:barChart>
      <c:catAx>
        <c:axId val="41113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noFill/>
          </a:ln>
        </c:spPr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413696272"/>
        <c:crosses val="autoZero"/>
        <c:auto val="1"/>
        <c:lblAlgn val="ctr"/>
        <c:lblOffset val="100"/>
        <c:noMultiLvlLbl val="0"/>
      </c:catAx>
      <c:valAx>
        <c:axId val="413696272"/>
        <c:scaling>
          <c:orientation val="minMax"/>
          <c:max val="75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411133792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262726003938369E-2"/>
          <c:y val="0.13029339690897263"/>
          <c:w val="0.8165129140888342"/>
          <c:h val="0.72653588361960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РФ (кадры)'!$F$4</c:f>
              <c:strCache>
                <c:ptCount val="1"/>
                <c:pt idx="0">
                  <c:v>ФСГС (Росстат)</c:v>
                </c:pt>
              </c:strCache>
            </c:strRef>
          </c:tx>
          <c:invertIfNegative val="0"/>
          <c:dLbls>
            <c:dLbl>
              <c:idx val="71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8B-4A81-8574-1742CE7C3BDE}"/>
                </c:ext>
              </c:extLst>
            </c:dLbl>
            <c:dLbl>
              <c:idx val="7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8B-4A81-8574-1742CE7C3B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РФ (кадры)'!$E$5:$E$84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(кадры)'!$F$5:$F$84</c:f>
              <c:numCache>
                <c:formatCode>General</c:formatCode>
                <c:ptCount val="80"/>
                <c:pt idx="0" formatCode="#\ ##0.0">
                  <c:v>7.4</c:v>
                </c:pt>
                <c:pt idx="10" formatCode="#\ ##0.0">
                  <c:v>14.5</c:v>
                </c:pt>
                <c:pt idx="20" formatCode="#\ ##0.0">
                  <c:v>19.3</c:v>
                </c:pt>
                <c:pt idx="30" formatCode="#\ ##0.0">
                  <c:v>26.6</c:v>
                </c:pt>
                <c:pt idx="40" formatCode="#\ ##0.0">
                  <c:v>38.299999999999997</c:v>
                </c:pt>
                <c:pt idx="45" formatCode="#\ ##0.0">
                  <c:v>43.2</c:v>
                </c:pt>
                <c:pt idx="50" formatCode="#\ ##0.0">
                  <c:v>45</c:v>
                </c:pt>
                <c:pt idx="55" formatCode="#\ ##0.0">
                  <c:v>44.4</c:v>
                </c:pt>
                <c:pt idx="60" formatCode="#\ ##0.0">
                  <c:v>46.8</c:v>
                </c:pt>
                <c:pt idx="61" formatCode="#\ ##0.0">
                  <c:v>46.9</c:v>
                </c:pt>
                <c:pt idx="62" formatCode="#\ ##0.0">
                  <c:v>47.4</c:v>
                </c:pt>
                <c:pt idx="63" formatCode="#\ ##0.0">
                  <c:v>47.9</c:v>
                </c:pt>
                <c:pt idx="64" formatCode="#\ ##0.0">
                  <c:v>48.2</c:v>
                </c:pt>
                <c:pt idx="65" formatCode="#\ ##0.0">
                  <c:v>48.6</c:v>
                </c:pt>
                <c:pt idx="66" formatCode="#\ ##0.0">
                  <c:v>49.1</c:v>
                </c:pt>
                <c:pt idx="67" formatCode="#\ ##0.0">
                  <c:v>49.6</c:v>
                </c:pt>
                <c:pt idx="68" formatCode="#\ ##0.0">
                  <c:v>49.3</c:v>
                </c:pt>
                <c:pt idx="69" formatCode="#\ ##0.0">
                  <c:v>49.8</c:v>
                </c:pt>
                <c:pt idx="70">
                  <c:v>50.1</c:v>
                </c:pt>
                <c:pt idx="71">
                  <c:v>51.2</c:v>
                </c:pt>
                <c:pt idx="72">
                  <c:v>49.1</c:v>
                </c:pt>
                <c:pt idx="73">
                  <c:v>48.9</c:v>
                </c:pt>
                <c:pt idx="74">
                  <c:v>48.5</c:v>
                </c:pt>
                <c:pt idx="75">
                  <c:v>45.9</c:v>
                </c:pt>
                <c:pt idx="76">
                  <c:v>46.4</c:v>
                </c:pt>
                <c:pt idx="77">
                  <c:v>47.5</c:v>
                </c:pt>
                <c:pt idx="78">
                  <c:v>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B-4A81-8574-1742CE7C3BDE}"/>
            </c:ext>
          </c:extLst>
        </c:ser>
        <c:ser>
          <c:idx val="1"/>
          <c:order val="1"/>
          <c:tx>
            <c:strRef>
              <c:f>'Исходная РФ (кадры)'!$G$4</c:f>
              <c:strCache>
                <c:ptCount val="1"/>
                <c:pt idx="0">
                  <c:v>МЗ РФ</c:v>
                </c:pt>
              </c:strCache>
            </c:strRef>
          </c:tx>
          <c:invertIfNegative val="0"/>
          <c:dLbls>
            <c:dLbl>
              <c:idx val="72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8B-4A81-8574-1742CE7C3BDE}"/>
                </c:ext>
              </c:extLst>
            </c:dLbl>
            <c:dLbl>
              <c:idx val="74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28B-4A81-8574-1742CE7C3BDE}"/>
                </c:ext>
              </c:extLst>
            </c:dLbl>
            <c:dLbl>
              <c:idx val="79"/>
              <c:layout>
                <c:manualLayout>
                  <c:x val="2.5018271217759427E-2"/>
                  <c:y val="-6.80300289190117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8B-4A81-8574-1742CE7C3B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'Исходная РФ (кадры)'!$E$5:$E$84</c:f>
              <c:strCache>
                <c:ptCount val="80"/>
                <c:pt idx="0">
                  <c:v>1940 г.</c:v>
                </c:pt>
                <c:pt idx="1">
                  <c:v>1941 г.</c:v>
                </c:pt>
                <c:pt idx="2">
                  <c:v>1942 г.</c:v>
                </c:pt>
                <c:pt idx="3">
                  <c:v>1943 г.</c:v>
                </c:pt>
                <c:pt idx="4">
                  <c:v>1944 г.</c:v>
                </c:pt>
                <c:pt idx="5">
                  <c:v>1945 г.</c:v>
                </c:pt>
                <c:pt idx="6">
                  <c:v>1946 г.</c:v>
                </c:pt>
                <c:pt idx="7">
                  <c:v>1947 г.</c:v>
                </c:pt>
                <c:pt idx="8">
                  <c:v>1948 г.</c:v>
                </c:pt>
                <c:pt idx="9">
                  <c:v>1949 г.</c:v>
                </c:pt>
                <c:pt idx="10">
                  <c:v>1950 г.</c:v>
                </c:pt>
                <c:pt idx="11">
                  <c:v>1951 г.</c:v>
                </c:pt>
                <c:pt idx="12">
                  <c:v>1952 г.</c:v>
                </c:pt>
                <c:pt idx="13">
                  <c:v>1953 г.</c:v>
                </c:pt>
                <c:pt idx="14">
                  <c:v>1954 г.</c:v>
                </c:pt>
                <c:pt idx="15">
                  <c:v>1955 г.</c:v>
                </c:pt>
                <c:pt idx="16">
                  <c:v>1956 г.</c:v>
                </c:pt>
                <c:pt idx="17">
                  <c:v>1957 г.</c:v>
                </c:pt>
                <c:pt idx="18">
                  <c:v>1958 г.</c:v>
                </c:pt>
                <c:pt idx="19">
                  <c:v>1959 г.</c:v>
                </c:pt>
                <c:pt idx="20">
                  <c:v>1960 г.</c:v>
                </c:pt>
                <c:pt idx="21">
                  <c:v>1961 г.</c:v>
                </c:pt>
                <c:pt idx="22">
                  <c:v>1962 г.</c:v>
                </c:pt>
                <c:pt idx="23">
                  <c:v>1963 г.</c:v>
                </c:pt>
                <c:pt idx="24">
                  <c:v>1964 г.</c:v>
                </c:pt>
                <c:pt idx="25">
                  <c:v>1965 г.</c:v>
                </c:pt>
                <c:pt idx="26">
                  <c:v>1966 г.</c:v>
                </c:pt>
                <c:pt idx="27">
                  <c:v>1967 г.</c:v>
                </c:pt>
                <c:pt idx="28">
                  <c:v>1968 г.</c:v>
                </c:pt>
                <c:pt idx="29">
                  <c:v>1969 г.</c:v>
                </c:pt>
                <c:pt idx="30">
                  <c:v>1970 г.</c:v>
                </c:pt>
                <c:pt idx="31">
                  <c:v>1971 г.</c:v>
                </c:pt>
                <c:pt idx="32">
                  <c:v>1972 г.</c:v>
                </c:pt>
                <c:pt idx="33">
                  <c:v>1973 г.</c:v>
                </c:pt>
                <c:pt idx="34">
                  <c:v>1974 г.</c:v>
                </c:pt>
                <c:pt idx="35">
                  <c:v>1975 г.</c:v>
                </c:pt>
                <c:pt idx="36">
                  <c:v>1976 г.</c:v>
                </c:pt>
                <c:pt idx="37">
                  <c:v>1977 г.</c:v>
                </c:pt>
                <c:pt idx="38">
                  <c:v>1978 г.</c:v>
                </c:pt>
                <c:pt idx="39">
                  <c:v>1979 г.</c:v>
                </c:pt>
                <c:pt idx="40">
                  <c:v>1980 г.</c:v>
                </c:pt>
                <c:pt idx="41">
                  <c:v>1981 г.</c:v>
                </c:pt>
                <c:pt idx="42">
                  <c:v>1982 г.</c:v>
                </c:pt>
                <c:pt idx="43">
                  <c:v>1983 г.</c:v>
                </c:pt>
                <c:pt idx="44">
                  <c:v>1984 г.</c:v>
                </c:pt>
                <c:pt idx="45">
                  <c:v>1985 г.</c:v>
                </c:pt>
                <c:pt idx="46">
                  <c:v>1986 г.</c:v>
                </c:pt>
                <c:pt idx="47">
                  <c:v>1987 г.</c:v>
                </c:pt>
                <c:pt idx="48">
                  <c:v>1988 г.</c:v>
                </c:pt>
                <c:pt idx="49">
                  <c:v>1989 г.</c:v>
                </c:pt>
                <c:pt idx="50">
                  <c:v>1990 г.</c:v>
                </c:pt>
                <c:pt idx="51">
                  <c:v>1991 г.</c:v>
                </c:pt>
                <c:pt idx="52">
                  <c:v>1992 г.</c:v>
                </c:pt>
                <c:pt idx="53">
                  <c:v>1993 г.</c:v>
                </c:pt>
                <c:pt idx="54">
                  <c:v>1994 г.</c:v>
                </c:pt>
                <c:pt idx="55">
                  <c:v>1995 г.</c:v>
                </c:pt>
                <c:pt idx="56">
                  <c:v>1996 г.</c:v>
                </c:pt>
                <c:pt idx="57">
                  <c:v>1997 г.</c:v>
                </c:pt>
                <c:pt idx="58">
                  <c:v>1998 г.</c:v>
                </c:pt>
                <c:pt idx="59">
                  <c:v>1999 г.</c:v>
                </c:pt>
                <c:pt idx="60">
                  <c:v>2000 г.</c:v>
                </c:pt>
                <c:pt idx="61">
                  <c:v>2001 г.</c:v>
                </c:pt>
                <c:pt idx="62">
                  <c:v>2002 г.</c:v>
                </c:pt>
                <c:pt idx="63">
                  <c:v>2003 г.</c:v>
                </c:pt>
                <c:pt idx="64">
                  <c:v>2004 г.</c:v>
                </c:pt>
                <c:pt idx="65">
                  <c:v>2005 г.</c:v>
                </c:pt>
                <c:pt idx="66">
                  <c:v>2006 г.</c:v>
                </c:pt>
                <c:pt idx="67">
                  <c:v>2007 г.</c:v>
                </c:pt>
                <c:pt idx="68">
                  <c:v>2008 г.</c:v>
                </c:pt>
                <c:pt idx="69">
                  <c:v>2009 г.</c:v>
                </c:pt>
                <c:pt idx="70">
                  <c:v>2010 г.</c:v>
                </c:pt>
                <c:pt idx="71">
                  <c:v>2011 г.</c:v>
                </c:pt>
                <c:pt idx="72">
                  <c:v>2012 г.</c:v>
                </c:pt>
                <c:pt idx="73">
                  <c:v>2013 г.</c:v>
                </c:pt>
                <c:pt idx="74">
                  <c:v>2014 г.</c:v>
                </c:pt>
                <c:pt idx="75">
                  <c:v>2015 г.</c:v>
                </c:pt>
                <c:pt idx="76">
                  <c:v>2016 г.</c:v>
                </c:pt>
                <c:pt idx="77">
                  <c:v>2017 г.</c:v>
                </c:pt>
                <c:pt idx="78">
                  <c:v>2018 г.</c:v>
                </c:pt>
                <c:pt idx="79">
                  <c:v>2019 г.</c:v>
                </c:pt>
              </c:strCache>
            </c:strRef>
          </c:cat>
          <c:val>
            <c:numRef>
              <c:f>'Исходная РФ (кадры)'!$G$5:$G$84</c:f>
              <c:numCache>
                <c:formatCode>General</c:formatCode>
                <c:ptCount val="80"/>
                <c:pt idx="54" formatCode="0.0">
                  <c:v>39.438943783159282</c:v>
                </c:pt>
                <c:pt idx="55" formatCode="0.0">
                  <c:v>40.206143207694474</c:v>
                </c:pt>
                <c:pt idx="56" formatCode="0.0">
                  <c:v>40.474308726859782</c:v>
                </c:pt>
                <c:pt idx="57" formatCode="0.0">
                  <c:v>41.01910036303795</c:v>
                </c:pt>
                <c:pt idx="58" formatCode="0.0">
                  <c:v>41.487908493857667</c:v>
                </c:pt>
                <c:pt idx="59" formatCode="0.0">
                  <c:v>41.582112981345993</c:v>
                </c:pt>
                <c:pt idx="60" formatCode="0.0">
                  <c:v>41.439143958646632</c:v>
                </c:pt>
                <c:pt idx="61" formatCode="0.0">
                  <c:v>41.601847117910971</c:v>
                </c:pt>
                <c:pt idx="62" formatCode="0.0">
                  <c:v>41.78530209208008</c:v>
                </c:pt>
                <c:pt idx="63" formatCode="0.0">
                  <c:v>42.010546095709543</c:v>
                </c:pt>
                <c:pt idx="64" formatCode="0.0">
                  <c:v>42.110534778127217</c:v>
                </c:pt>
                <c:pt idx="65" formatCode="0.0">
                  <c:v>42.356047289338434</c:v>
                </c:pt>
                <c:pt idx="66" formatCode="0.0">
                  <c:v>43.025214793332566</c:v>
                </c:pt>
                <c:pt idx="67" formatCode="0.0">
                  <c:v>43.340997461696936</c:v>
                </c:pt>
                <c:pt idx="68" formatCode="0.0">
                  <c:v>43.786018894603721</c:v>
                </c:pt>
                <c:pt idx="69" formatCode="0.0">
                  <c:v>44.09443269908386</c:v>
                </c:pt>
                <c:pt idx="70" formatCode="0.0">
                  <c:v>44.087883901926865</c:v>
                </c:pt>
                <c:pt idx="71" formatCode="0.0">
                  <c:v>43.991117151480587</c:v>
                </c:pt>
                <c:pt idx="72" formatCode="0.0">
                  <c:v>44.688883263601035</c:v>
                </c:pt>
                <c:pt idx="73" formatCode="0.0">
                  <c:v>40.9</c:v>
                </c:pt>
                <c:pt idx="74" formatCode="0.0">
                  <c:v>37.1</c:v>
                </c:pt>
                <c:pt idx="75" formatCode="0.0">
                  <c:v>37.1</c:v>
                </c:pt>
                <c:pt idx="76" formatCode="0.0">
                  <c:v>37.1</c:v>
                </c:pt>
                <c:pt idx="77" formatCode="0.0">
                  <c:v>37.299999999999997</c:v>
                </c:pt>
                <c:pt idx="78" formatCode="0.0">
                  <c:v>37.4</c:v>
                </c:pt>
                <c:pt idx="79" formatCode="0.0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8B-4A81-8574-1742CE7C3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0540352"/>
        <c:axId val="410542312"/>
      </c:barChart>
      <c:catAx>
        <c:axId val="41054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1"/>
            </a:pPr>
            <a:endParaRPr lang="ru-RU"/>
          </a:p>
        </c:txPr>
        <c:crossAx val="410542312"/>
        <c:crosses val="autoZero"/>
        <c:auto val="1"/>
        <c:lblAlgn val="ctr"/>
        <c:lblOffset val="100"/>
        <c:tickLblSkip val="1"/>
        <c:noMultiLvlLbl val="0"/>
      </c:catAx>
      <c:valAx>
        <c:axId val="410542312"/>
        <c:scaling>
          <c:orientation val="minMax"/>
          <c:max val="5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 i="1"/>
                </a:pPr>
                <a:r>
                  <a:rPr lang="ru-RU" sz="1100" i="1"/>
                  <a:t>Численность врачей на 10 тысяч человек населения</a:t>
                </a:r>
              </a:p>
            </c:rich>
          </c:tx>
          <c:layout>
            <c:manualLayout>
              <c:xMode val="edge"/>
              <c:yMode val="edge"/>
              <c:x val="1.2275862143034737E-2"/>
              <c:y val="0.2009158597006459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054035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6706299192725121"/>
          <c:y val="0.29753058462662196"/>
          <c:w val="0.15038421541891595"/>
          <c:h val="0.2455000189269896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38811415949583"/>
          <c:y val="2.2995169368393312E-2"/>
          <c:w val="0.66274682336578405"/>
          <c:h val="0.8219196143527386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623-4035-89C7-E70E053E66EA}"/>
              </c:ext>
            </c:extLst>
          </c:dPt>
          <c:dLbls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623-4035-89C7-E70E053E66E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'Исходные - регионы РТ'!$F$48:$F$59</c:f>
              <c:strCache>
                <c:ptCount val="12"/>
                <c:pt idx="0">
                  <c:v>Предволжский регион</c:v>
                </c:pt>
                <c:pt idx="1">
                  <c:v>Предкамский регион</c:v>
                </c:pt>
                <c:pt idx="2">
                  <c:v>Закамский регион</c:v>
                </c:pt>
                <c:pt idx="3">
                  <c:v>Юго-Восточный регион</c:v>
                </c:pt>
                <c:pt idx="4">
                  <c:v>Северо-Восточный регион</c:v>
                </c:pt>
                <c:pt idx="5">
                  <c:v>Северо-Западный регион</c:v>
                </c:pt>
                <c:pt idx="7">
                  <c:v>Наб. Челны</c:v>
                </c:pt>
                <c:pt idx="8">
                  <c:v>Казань</c:v>
                </c:pt>
                <c:pt idx="9">
                  <c:v>Муниципальные МО</c:v>
                </c:pt>
                <c:pt idx="11">
                  <c:v>Республика  Татарстан</c:v>
                </c:pt>
              </c:strCache>
            </c:strRef>
          </c:cat>
          <c:val>
            <c:numRef>
              <c:f>'Исходные - регионы РТ'!$G$48:$G$59</c:f>
              <c:numCache>
                <c:formatCode>General</c:formatCode>
                <c:ptCount val="12"/>
                <c:pt idx="0">
                  <c:v>41.4</c:v>
                </c:pt>
                <c:pt idx="1">
                  <c:v>34.6</c:v>
                </c:pt>
                <c:pt idx="2">
                  <c:v>39.9</c:v>
                </c:pt>
                <c:pt idx="3">
                  <c:v>33.6</c:v>
                </c:pt>
                <c:pt idx="4">
                  <c:v>36.4</c:v>
                </c:pt>
                <c:pt idx="5">
                  <c:v>31.1</c:v>
                </c:pt>
                <c:pt idx="7">
                  <c:v>28.1</c:v>
                </c:pt>
                <c:pt idx="8">
                  <c:v>23.2</c:v>
                </c:pt>
                <c:pt idx="9">
                  <c:v>30.4</c:v>
                </c:pt>
                <c:pt idx="11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23-4035-89C7-E70E053E6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634904"/>
        <c:axId val="413702152"/>
      </c:barChart>
      <c:catAx>
        <c:axId val="414634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3702152"/>
        <c:crosses val="autoZero"/>
        <c:auto val="1"/>
        <c:lblAlgn val="ctr"/>
        <c:lblOffset val="100"/>
        <c:noMultiLvlLbl val="0"/>
      </c:catAx>
      <c:valAx>
        <c:axId val="413702152"/>
        <c:scaling>
          <c:orientation val="minMax"/>
          <c:max val="56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Число  больничных  коек  на  10  тысяч  человек  населения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4634904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19661701192314"/>
          <c:y val="0.14021736014709074"/>
          <c:w val="0.79377344498992186"/>
          <c:h val="0.68503092882813621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quare"/>
            <c:size val="8"/>
          </c:marker>
          <c:dLbls>
            <c:dLbl>
              <c:idx val="0"/>
              <c:layout>
                <c:manualLayout>
                  <c:x val="-3.2785466152505278E-2"/>
                  <c:y val="-4.9298974526810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3CD-42F0-A629-4302559461F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CD-42F0-A629-4302559461F2}"/>
                </c:ext>
              </c:extLst>
            </c:dLbl>
            <c:dLbl>
              <c:idx val="2"/>
              <c:layout>
                <c:manualLayout>
                  <c:x val="-3.7126481655211575E-2"/>
                  <c:y val="-5.0630757889831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CD-42F0-A629-4302559461F2}"/>
                </c:ext>
              </c:extLst>
            </c:dLbl>
            <c:dLbl>
              <c:idx val="3"/>
              <c:layout>
                <c:manualLayout>
                  <c:x val="-2.4551724286069575E-2"/>
                  <c:y val="-4.588166111319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CD-42F0-A629-4302559461F2}"/>
                </c:ext>
              </c:extLst>
            </c:dLbl>
            <c:dLbl>
              <c:idx val="4"/>
              <c:layout>
                <c:manualLayout>
                  <c:x val="-2.864367833374782E-2"/>
                  <c:y val="-5.005272121438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3CD-42F0-A629-4302559461F2}"/>
                </c:ext>
              </c:extLst>
            </c:dLbl>
            <c:dLbl>
              <c:idx val="5"/>
              <c:layout>
                <c:manualLayout>
                  <c:x val="-2.0459770238391229E-2"/>
                  <c:y val="-4.7967191163789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3CD-42F0-A629-4302559461F2}"/>
                </c:ext>
              </c:extLst>
            </c:dLbl>
            <c:dLbl>
              <c:idx val="6"/>
              <c:layout>
                <c:manualLayout>
                  <c:x val="-2.1823754920950542E-2"/>
                  <c:y val="-4.379613106259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3CD-42F0-A629-4302559461F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CD-42F0-A629-4302559461F2}"/>
                </c:ext>
              </c:extLst>
            </c:dLbl>
            <c:dLbl>
              <c:idx val="8"/>
              <c:layout>
                <c:manualLayout>
                  <c:x val="-7.2512778083730009E-2"/>
                  <c:y val="-3.816381946105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3CD-42F0-A629-4302559461F2}"/>
                </c:ext>
              </c:extLst>
            </c:dLbl>
            <c:dLbl>
              <c:idx val="9"/>
              <c:layout>
                <c:manualLayout>
                  <c:x val="-3.1356503320272154E-3"/>
                  <c:y val="-0.1303049639140936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3CD-42F0-A629-4302559461F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'Исходная РТ'!$T$53:$AC$53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2019 г.</c:v>
                </c:pt>
              </c:strCache>
            </c:strRef>
          </c:cat>
          <c:val>
            <c:numRef>
              <c:f>'Исходная РТ'!$T$54:$AC$54</c:f>
              <c:numCache>
                <c:formatCode>0.0</c:formatCode>
                <c:ptCount val="10"/>
                <c:pt idx="0">
                  <c:v>2404</c:v>
                </c:pt>
                <c:pt idx="1">
                  <c:v>2372.9</c:v>
                </c:pt>
                <c:pt idx="2">
                  <c:v>2339.9</c:v>
                </c:pt>
                <c:pt idx="3">
                  <c:v>2251.1</c:v>
                </c:pt>
                <c:pt idx="4">
                  <c:v>2098.3999999999996</c:v>
                </c:pt>
                <c:pt idx="5">
                  <c:v>1931.8</c:v>
                </c:pt>
                <c:pt idx="6">
                  <c:v>1876.6</c:v>
                </c:pt>
                <c:pt idx="7">
                  <c:v>1857.2</c:v>
                </c:pt>
                <c:pt idx="8">
                  <c:v>1857.1</c:v>
                </c:pt>
                <c:pt idx="9">
                  <c:v>1859.9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3CD-42F0-A629-430255946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697840"/>
        <c:axId val="413697448"/>
      </c:lineChart>
      <c:catAx>
        <c:axId val="41369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413697448"/>
        <c:crosses val="autoZero"/>
        <c:auto val="1"/>
        <c:lblAlgn val="ctr"/>
        <c:lblOffset val="100"/>
        <c:noMultiLvlLbl val="0"/>
      </c:catAx>
      <c:valAx>
        <c:axId val="413697448"/>
        <c:scaling>
          <c:orientation val="minMax"/>
          <c:max val="2450"/>
          <c:min val="18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/>
                  <a:t>Число койко-дней, проведенных больными в стационаре, </a:t>
                </a:r>
              </a:p>
              <a:p>
                <a:pPr>
                  <a:defRPr sz="1400" i="1"/>
                </a:pPr>
                <a:r>
                  <a:rPr lang="ru-RU" sz="1400" i="1"/>
                  <a:t>на 1000 человек население</a:t>
                </a:r>
              </a:p>
            </c:rich>
          </c:tx>
          <c:layout>
            <c:manualLayout>
              <c:xMode val="edge"/>
              <c:yMode val="edge"/>
              <c:x val="9.9522118650715568E-3"/>
              <c:y val="0.1853419515713657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3697840"/>
        <c:crosses val="autoZero"/>
        <c:crossBetween val="between"/>
        <c:minorUnit val="200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15112759461595"/>
          <c:y val="6.1341597780251854E-2"/>
          <c:w val="0.84387410264339313"/>
          <c:h val="0.83339756883353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РТ'!$AF$54</c:f>
              <c:strCache>
                <c:ptCount val="1"/>
                <c:pt idx="0">
                  <c:v>Мощность АПУ</c:v>
                </c:pt>
              </c:strCache>
            </c:strRef>
          </c:tx>
          <c:invertIfNegative val="0"/>
          <c:dLbls>
            <c:dLbl>
              <c:idx val="1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17-4AEE-9FD8-2EF6BC7B8E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РТ'!$AG$53:$AY$53</c:f>
              <c:strCache>
                <c:ptCount val="19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</c:v>
                </c:pt>
                <c:pt idx="10">
                  <c:v>2011 г.</c:v>
                </c:pt>
                <c:pt idx="11">
                  <c:v>2012 г.</c:v>
                </c:pt>
                <c:pt idx="12">
                  <c:v>2013 г.</c:v>
                </c:pt>
                <c:pt idx="13">
                  <c:v>2014 г.</c:v>
                </c:pt>
                <c:pt idx="14">
                  <c:v>2015 г.</c:v>
                </c:pt>
                <c:pt idx="15">
                  <c:v>2016 г.</c:v>
                </c:pt>
                <c:pt idx="16">
                  <c:v>2017 г.</c:v>
                </c:pt>
                <c:pt idx="17">
                  <c:v>2018 г.</c:v>
                </c:pt>
                <c:pt idx="18">
                  <c:v>2019 г.</c:v>
                </c:pt>
              </c:strCache>
            </c:strRef>
          </c:cat>
          <c:val>
            <c:numRef>
              <c:f>'Исходная РТ'!$AG$54:$AY$54</c:f>
              <c:numCache>
                <c:formatCode>General</c:formatCode>
                <c:ptCount val="19"/>
                <c:pt idx="0">
                  <c:v>209.4</c:v>
                </c:pt>
                <c:pt idx="1">
                  <c:v>210.2</c:v>
                </c:pt>
                <c:pt idx="2">
                  <c:v>207.3</c:v>
                </c:pt>
                <c:pt idx="3">
                  <c:v>207.6</c:v>
                </c:pt>
                <c:pt idx="4">
                  <c:v>214.7</c:v>
                </c:pt>
                <c:pt idx="5">
                  <c:v>215.5</c:v>
                </c:pt>
                <c:pt idx="6">
                  <c:v>216.1</c:v>
                </c:pt>
                <c:pt idx="7">
                  <c:v>213.7</c:v>
                </c:pt>
                <c:pt idx="8">
                  <c:v>205.3</c:v>
                </c:pt>
                <c:pt idx="9">
                  <c:v>204.1</c:v>
                </c:pt>
                <c:pt idx="10">
                  <c:v>203.6</c:v>
                </c:pt>
                <c:pt idx="11">
                  <c:v>202.4</c:v>
                </c:pt>
                <c:pt idx="12">
                  <c:v>190</c:v>
                </c:pt>
                <c:pt idx="13">
                  <c:v>191.1</c:v>
                </c:pt>
                <c:pt idx="14">
                  <c:v>191.3</c:v>
                </c:pt>
                <c:pt idx="15">
                  <c:v>188.7</c:v>
                </c:pt>
                <c:pt idx="16">
                  <c:v>190.2</c:v>
                </c:pt>
                <c:pt idx="17">
                  <c:v>188.1</c:v>
                </c:pt>
                <c:pt idx="18">
                  <c:v>191.1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17-4AEE-9FD8-2EF6BC7B8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697056"/>
        <c:axId val="413700976"/>
      </c:barChart>
      <c:catAx>
        <c:axId val="41369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noFill/>
          </a:ln>
        </c:spPr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413700976"/>
        <c:crosses val="autoZero"/>
        <c:auto val="1"/>
        <c:lblAlgn val="ctr"/>
        <c:lblOffset val="100"/>
        <c:noMultiLvlLbl val="0"/>
      </c:catAx>
      <c:valAx>
        <c:axId val="413700976"/>
        <c:scaling>
          <c:orientation val="minMax"/>
          <c:max val="217"/>
          <c:min val="18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 dirty="0"/>
                  <a:t>Число  посещений  в  смену  </a:t>
                </a:r>
              </a:p>
              <a:p>
                <a:pPr>
                  <a:defRPr sz="1400" i="1"/>
                </a:pPr>
                <a:r>
                  <a:rPr lang="ru-RU" sz="1400" i="1" dirty="0"/>
                  <a:t>на  </a:t>
                </a:r>
                <a:r>
                  <a:rPr lang="ru-RU" sz="1400" i="1" dirty="0" smtClean="0"/>
                  <a:t>10</a:t>
                </a:r>
                <a:r>
                  <a:rPr lang="en-US" sz="1400" i="1" dirty="0" smtClean="0"/>
                  <a:t> 0</a:t>
                </a:r>
                <a:r>
                  <a:rPr lang="ru-RU" sz="1400" i="1" dirty="0" smtClean="0"/>
                  <a:t>00  </a:t>
                </a:r>
                <a:r>
                  <a:rPr lang="ru-RU" sz="1400" i="1" dirty="0"/>
                  <a:t>человек  населения</a:t>
                </a:r>
              </a:p>
            </c:rich>
          </c:tx>
          <c:layout>
            <c:manualLayout>
              <c:xMode val="edge"/>
              <c:yMode val="edge"/>
              <c:x val="2.8903587226014943E-3"/>
              <c:y val="0.288932124864461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200" b="1"/>
            </a:pPr>
            <a:endParaRPr lang="ru-RU"/>
          </a:p>
        </c:txPr>
        <c:crossAx val="413697056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38822167618082"/>
          <c:y val="2.2995169368393312E-2"/>
          <c:w val="0.61624596463002113"/>
          <c:h val="0.7774057324157721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5ED-4889-910E-ED7A68549C51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5ED-4889-910E-ED7A68549C51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5ED-4889-910E-ED7A6854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'Исходные - регионы РТ'!$F$63:$F$74</c:f>
              <c:strCache>
                <c:ptCount val="12"/>
                <c:pt idx="0">
                  <c:v>Предволжский регион</c:v>
                </c:pt>
                <c:pt idx="1">
                  <c:v>Предкамский регион</c:v>
                </c:pt>
                <c:pt idx="2">
                  <c:v>Закамский регион</c:v>
                </c:pt>
                <c:pt idx="3">
                  <c:v>Юго-Восточный регион</c:v>
                </c:pt>
                <c:pt idx="4">
                  <c:v>Северо-Восточный регион</c:v>
                </c:pt>
                <c:pt idx="5">
                  <c:v>Северо-Западный регион</c:v>
                </c:pt>
                <c:pt idx="7">
                  <c:v>Наб. Челны</c:v>
                </c:pt>
                <c:pt idx="8">
                  <c:v>Казань</c:v>
                </c:pt>
                <c:pt idx="9">
                  <c:v>Муниципальные МО</c:v>
                </c:pt>
                <c:pt idx="11">
                  <c:v>Республика  Татарстан</c:v>
                </c:pt>
              </c:strCache>
            </c:strRef>
          </c:cat>
          <c:val>
            <c:numRef>
              <c:f>'Исходные - регионы РТ'!$G$63:$G$74</c:f>
              <c:numCache>
                <c:formatCode>0.0</c:formatCode>
                <c:ptCount val="12"/>
                <c:pt idx="0">
                  <c:v>178.9</c:v>
                </c:pt>
                <c:pt idx="1">
                  <c:v>191.3</c:v>
                </c:pt>
                <c:pt idx="2">
                  <c:v>185.7</c:v>
                </c:pt>
                <c:pt idx="3">
                  <c:v>198.7</c:v>
                </c:pt>
                <c:pt idx="4">
                  <c:v>182.5</c:v>
                </c:pt>
                <c:pt idx="5">
                  <c:v>156.80000000000001</c:v>
                </c:pt>
                <c:pt idx="7">
                  <c:v>156.5</c:v>
                </c:pt>
                <c:pt idx="8">
                  <c:v>118.3</c:v>
                </c:pt>
                <c:pt idx="9">
                  <c:v>158.5</c:v>
                </c:pt>
                <c:pt idx="11">
                  <c:v>191.1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ED-4889-910E-ED7A68549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251376"/>
        <c:axId val="414252944"/>
      </c:barChart>
      <c:catAx>
        <c:axId val="41425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4252944"/>
        <c:crosses val="autoZero"/>
        <c:auto val="1"/>
        <c:lblAlgn val="ctr"/>
        <c:lblOffset val="100"/>
        <c:noMultiLvlLbl val="0"/>
      </c:catAx>
      <c:valAx>
        <c:axId val="414252944"/>
        <c:scaling>
          <c:orientation val="minMax"/>
          <c:max val="20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Число  посещений  в  смену  по  плану  на  10  тысяч  человек  населения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4251376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'Исходная - субъекты РФ'!$B$415:$B$499</c:f>
              <c:strCache>
                <c:ptCount val="85"/>
                <c:pt idx="0">
                  <c:v>Еврейская автономная область</c:v>
                </c:pt>
                <c:pt idx="1">
                  <c:v>Тверская область</c:v>
                </c:pt>
                <c:pt idx="2">
                  <c:v>Республика Дагестан</c:v>
                </c:pt>
                <c:pt idx="3">
                  <c:v>Карачаево-Черкесская Республика</c:v>
                </c:pt>
                <c:pt idx="4">
                  <c:v>Республика Мордовия</c:v>
                </c:pt>
                <c:pt idx="5">
                  <c:v> Ямало-Hенецкий АО</c:v>
                </c:pt>
                <c:pt idx="6">
                  <c:v>Костромская область</c:v>
                </c:pt>
                <c:pt idx="7">
                  <c:v>Алтайский край</c:v>
                </c:pt>
                <c:pt idx="8">
                  <c:v>Брянская область</c:v>
                </c:pt>
                <c:pt idx="9">
                  <c:v>Приморский край</c:v>
                </c:pt>
                <c:pt idx="10">
                  <c:v>Тульская область</c:v>
                </c:pt>
                <c:pt idx="11">
                  <c:v>Вологодская область</c:v>
                </c:pt>
                <c:pt idx="12">
                  <c:v>Ростовская область</c:v>
                </c:pt>
                <c:pt idx="13">
                  <c:v>Республика Алтай</c:v>
                </c:pt>
                <c:pt idx="14">
                  <c:v>Республика Коми</c:v>
                </c:pt>
                <c:pt idx="15">
                  <c:v>Республика Марий Эл</c:v>
                </c:pt>
                <c:pt idx="16">
                  <c:v>Республика Саха (Якутия)</c:v>
                </c:pt>
                <c:pt idx="17">
                  <c:v>Камчатский край</c:v>
                </c:pt>
                <c:pt idx="18">
                  <c:v>Воронежская область</c:v>
                </c:pt>
                <c:pt idx="19">
                  <c:v>Свердловская область</c:v>
                </c:pt>
                <c:pt idx="20">
                  <c:v>Волгоградская область</c:v>
                </c:pt>
                <c:pt idx="21">
                  <c:v>Красноярский край</c:v>
                </c:pt>
                <c:pt idx="22">
                  <c:v>Омская область</c:v>
                </c:pt>
                <c:pt idx="23">
                  <c:v>Забайкальский край</c:v>
                </c:pt>
                <c:pt idx="24">
                  <c:v>Московская область</c:v>
                </c:pt>
                <c:pt idx="25">
                  <c:v>Пензенская область</c:v>
                </c:pt>
                <c:pt idx="26">
                  <c:v>Саратовская область</c:v>
                </c:pt>
                <c:pt idx="27">
                  <c:v>Ярославская область</c:v>
                </c:pt>
                <c:pt idx="28">
                  <c:v>Нижегородская область</c:v>
                </c:pt>
                <c:pt idx="29">
                  <c:v>Республика Тыва</c:v>
                </c:pt>
                <c:pt idx="30">
                  <c:v>Чукотский АО</c:v>
                </c:pt>
                <c:pt idx="31">
                  <c:v>Курская область</c:v>
                </c:pt>
                <c:pt idx="32">
                  <c:v>Республика Калмыкия</c:v>
                </c:pt>
                <c:pt idx="33">
                  <c:v>Оренбургская область</c:v>
                </c:pt>
                <c:pt idx="34">
                  <c:v>Белгородская область</c:v>
                </c:pt>
                <c:pt idx="35">
                  <c:v>Кабардино-Балкарская Республика</c:v>
                </c:pt>
                <c:pt idx="36">
                  <c:v>Владимирская область</c:v>
                </c:pt>
                <c:pt idx="37">
                  <c:v>Москва</c:v>
                </c:pt>
                <c:pt idx="38">
                  <c:v>Псковская область</c:v>
                </c:pt>
                <c:pt idx="39">
                  <c:v>Ленинградская область</c:v>
                </c:pt>
                <c:pt idx="40">
                  <c:v>Республика Северная Осетия - Алания</c:v>
                </c:pt>
                <c:pt idx="41">
                  <c:v>Пермский край</c:v>
                </c:pt>
                <c:pt idx="42">
                  <c:v>Липецкая область</c:v>
                </c:pt>
                <c:pt idx="43">
                  <c:v>Чувашская Республика</c:v>
                </c:pt>
                <c:pt idx="44">
                  <c:v>Республика Адыгея</c:v>
                </c:pt>
                <c:pt idx="45">
                  <c:v>Амурская область</c:v>
                </c:pt>
                <c:pt idx="46">
                  <c:v>Архангельская область без АО</c:v>
                </c:pt>
                <c:pt idx="47">
                  <c:v>Республика Крым</c:v>
                </c:pt>
                <c:pt idx="48">
                  <c:v>Ульяновская область</c:v>
                </c:pt>
                <c:pt idx="49">
                  <c:v>Ненецкий АО</c:v>
                </c:pt>
                <c:pt idx="50">
                  <c:v>Томская область</c:v>
                </c:pt>
                <c:pt idx="51">
                  <c:v>Магаданская область</c:v>
                </c:pt>
                <c:pt idx="52">
                  <c:v>Мурманская область</c:v>
                </c:pt>
                <c:pt idx="53">
                  <c:v>Севастополь</c:v>
                </c:pt>
                <c:pt idx="54">
                  <c:v>Кемеровская область</c:v>
                </c:pt>
                <c:pt idx="55">
                  <c:v>Орловская область</c:v>
                </c:pt>
                <c:pt idx="56">
                  <c:v>Республика Хакасия</c:v>
                </c:pt>
                <c:pt idx="57">
                  <c:v>Новосибирская область</c:v>
                </c:pt>
                <c:pt idx="58">
                  <c:v>Ивановская область</c:v>
                </c:pt>
                <c:pt idx="59">
                  <c:v>Республика Карелия</c:v>
                </c:pt>
                <c:pt idx="60">
                  <c:v>Ставропольский край</c:v>
                </c:pt>
                <c:pt idx="61">
                  <c:v>Астраханская область</c:v>
                </c:pt>
                <c:pt idx="62">
                  <c:v>Самарская область</c:v>
                </c:pt>
                <c:pt idx="63">
                  <c:v>Иркутская область</c:v>
                </c:pt>
                <c:pt idx="64">
                  <c:v>Рязанская область</c:v>
                </c:pt>
                <c:pt idx="65">
                  <c:v>Сахалинская область</c:v>
                </c:pt>
                <c:pt idx="66">
                  <c:v>Краснодарский край</c:v>
                </c:pt>
                <c:pt idx="67">
                  <c:v>Республика Ингушетия</c:v>
                </c:pt>
                <c:pt idx="68">
                  <c:v>Чеченская Республика</c:v>
                </c:pt>
                <c:pt idx="69">
                  <c:v>Республика Татарстан</c:v>
                </c:pt>
                <c:pt idx="70">
                  <c:v>Удмуртская Республика</c:v>
                </c:pt>
                <c:pt idx="71">
                  <c:v>Смоленская область</c:v>
                </c:pt>
                <c:pt idx="72">
                  <c:v>Калининградская область</c:v>
                </c:pt>
                <c:pt idx="73">
                  <c:v>Новгородская область</c:v>
                </c:pt>
                <c:pt idx="74">
                  <c:v>Республика Башкортостан</c:v>
                </c:pt>
                <c:pt idx="75">
                  <c:v>Челябинская область</c:v>
                </c:pt>
                <c:pt idx="76">
                  <c:v>Калужская область</c:v>
                </c:pt>
                <c:pt idx="77">
                  <c:v>Курганская область</c:v>
                </c:pt>
                <c:pt idx="78">
                  <c:v>Республика Бурятия</c:v>
                </c:pt>
                <c:pt idx="79">
                  <c:v>Тамбовская область</c:v>
                </c:pt>
                <c:pt idx="80">
                  <c:v> Ханты-Мансийский АО</c:v>
                </c:pt>
                <c:pt idx="81">
                  <c:v>Хабаровский край</c:v>
                </c:pt>
                <c:pt idx="82">
                  <c:v>Санкт-Петербург</c:v>
                </c:pt>
                <c:pt idx="83">
                  <c:v>Кировская область</c:v>
                </c:pt>
                <c:pt idx="84">
                  <c:v>Тюменская область без АО</c:v>
                </c:pt>
              </c:strCache>
            </c:strRef>
          </c:cat>
          <c:val>
            <c:numRef>
              <c:f>'Исходная - субъекты РФ'!$C$415:$C$499</c:f>
              <c:numCache>
                <c:formatCode>General</c:formatCode>
                <c:ptCount val="85"/>
                <c:pt idx="0">
                  <c:v>262</c:v>
                </c:pt>
                <c:pt idx="1">
                  <c:v>272</c:v>
                </c:pt>
                <c:pt idx="2">
                  <c:v>273</c:v>
                </c:pt>
                <c:pt idx="3">
                  <c:v>278</c:v>
                </c:pt>
                <c:pt idx="4">
                  <c:v>279</c:v>
                </c:pt>
                <c:pt idx="5">
                  <c:v>284</c:v>
                </c:pt>
                <c:pt idx="6">
                  <c:v>286</c:v>
                </c:pt>
                <c:pt idx="7">
                  <c:v>287</c:v>
                </c:pt>
                <c:pt idx="8">
                  <c:v>289</c:v>
                </c:pt>
                <c:pt idx="9">
                  <c:v>290</c:v>
                </c:pt>
                <c:pt idx="10">
                  <c:v>291</c:v>
                </c:pt>
                <c:pt idx="11">
                  <c:v>293</c:v>
                </c:pt>
                <c:pt idx="12">
                  <c:v>293</c:v>
                </c:pt>
                <c:pt idx="13">
                  <c:v>296</c:v>
                </c:pt>
                <c:pt idx="14">
                  <c:v>297</c:v>
                </c:pt>
                <c:pt idx="15">
                  <c:v>297</c:v>
                </c:pt>
                <c:pt idx="16">
                  <c:v>298</c:v>
                </c:pt>
                <c:pt idx="17">
                  <c:v>299</c:v>
                </c:pt>
                <c:pt idx="18">
                  <c:v>300</c:v>
                </c:pt>
                <c:pt idx="19">
                  <c:v>300</c:v>
                </c:pt>
                <c:pt idx="20">
                  <c:v>301</c:v>
                </c:pt>
                <c:pt idx="21">
                  <c:v>301</c:v>
                </c:pt>
                <c:pt idx="22">
                  <c:v>304</c:v>
                </c:pt>
                <c:pt idx="23">
                  <c:v>304</c:v>
                </c:pt>
                <c:pt idx="24">
                  <c:v>305</c:v>
                </c:pt>
                <c:pt idx="25">
                  <c:v>305</c:v>
                </c:pt>
                <c:pt idx="26">
                  <c:v>305</c:v>
                </c:pt>
                <c:pt idx="27">
                  <c:v>306</c:v>
                </c:pt>
                <c:pt idx="28">
                  <c:v>306</c:v>
                </c:pt>
                <c:pt idx="29">
                  <c:v>306</c:v>
                </c:pt>
                <c:pt idx="30">
                  <c:v>306</c:v>
                </c:pt>
                <c:pt idx="31">
                  <c:v>307</c:v>
                </c:pt>
                <c:pt idx="32">
                  <c:v>307</c:v>
                </c:pt>
                <c:pt idx="33">
                  <c:v>307</c:v>
                </c:pt>
                <c:pt idx="34">
                  <c:v>308</c:v>
                </c:pt>
                <c:pt idx="35">
                  <c:v>308</c:v>
                </c:pt>
                <c:pt idx="36">
                  <c:v>309</c:v>
                </c:pt>
                <c:pt idx="37">
                  <c:v>309</c:v>
                </c:pt>
                <c:pt idx="38">
                  <c:v>309</c:v>
                </c:pt>
                <c:pt idx="39">
                  <c:v>310</c:v>
                </c:pt>
                <c:pt idx="40">
                  <c:v>310</c:v>
                </c:pt>
                <c:pt idx="41">
                  <c:v>310</c:v>
                </c:pt>
                <c:pt idx="42">
                  <c:v>311</c:v>
                </c:pt>
                <c:pt idx="43">
                  <c:v>312</c:v>
                </c:pt>
                <c:pt idx="44">
                  <c:v>313</c:v>
                </c:pt>
                <c:pt idx="45">
                  <c:v>313</c:v>
                </c:pt>
                <c:pt idx="46">
                  <c:v>314</c:v>
                </c:pt>
                <c:pt idx="47">
                  <c:v>314</c:v>
                </c:pt>
                <c:pt idx="48">
                  <c:v>314</c:v>
                </c:pt>
                <c:pt idx="49">
                  <c:v>315</c:v>
                </c:pt>
                <c:pt idx="50">
                  <c:v>315</c:v>
                </c:pt>
                <c:pt idx="51">
                  <c:v>316</c:v>
                </c:pt>
                <c:pt idx="52">
                  <c:v>317</c:v>
                </c:pt>
                <c:pt idx="53">
                  <c:v>317</c:v>
                </c:pt>
                <c:pt idx="54">
                  <c:v>317</c:v>
                </c:pt>
                <c:pt idx="55">
                  <c:v>318</c:v>
                </c:pt>
                <c:pt idx="56">
                  <c:v>318</c:v>
                </c:pt>
                <c:pt idx="57">
                  <c:v>318</c:v>
                </c:pt>
                <c:pt idx="58">
                  <c:v>320</c:v>
                </c:pt>
                <c:pt idx="59">
                  <c:v>320</c:v>
                </c:pt>
                <c:pt idx="60">
                  <c:v>320</c:v>
                </c:pt>
                <c:pt idx="61">
                  <c:v>321</c:v>
                </c:pt>
                <c:pt idx="62">
                  <c:v>321</c:v>
                </c:pt>
                <c:pt idx="63">
                  <c:v>321</c:v>
                </c:pt>
                <c:pt idx="64">
                  <c:v>322</c:v>
                </c:pt>
                <c:pt idx="65">
                  <c:v>322</c:v>
                </c:pt>
                <c:pt idx="66">
                  <c:v>324</c:v>
                </c:pt>
                <c:pt idx="67">
                  <c:v>324</c:v>
                </c:pt>
                <c:pt idx="68">
                  <c:v>324</c:v>
                </c:pt>
                <c:pt idx="69">
                  <c:v>324</c:v>
                </c:pt>
                <c:pt idx="70">
                  <c:v>325</c:v>
                </c:pt>
                <c:pt idx="71">
                  <c:v>326</c:v>
                </c:pt>
                <c:pt idx="72">
                  <c:v>326</c:v>
                </c:pt>
                <c:pt idx="73">
                  <c:v>326</c:v>
                </c:pt>
                <c:pt idx="74">
                  <c:v>326</c:v>
                </c:pt>
                <c:pt idx="75">
                  <c:v>327</c:v>
                </c:pt>
                <c:pt idx="76">
                  <c:v>328</c:v>
                </c:pt>
                <c:pt idx="77">
                  <c:v>330</c:v>
                </c:pt>
                <c:pt idx="78">
                  <c:v>330</c:v>
                </c:pt>
                <c:pt idx="79">
                  <c:v>333</c:v>
                </c:pt>
                <c:pt idx="80">
                  <c:v>333</c:v>
                </c:pt>
                <c:pt idx="81">
                  <c:v>333</c:v>
                </c:pt>
                <c:pt idx="82">
                  <c:v>334</c:v>
                </c:pt>
                <c:pt idx="83">
                  <c:v>335</c:v>
                </c:pt>
                <c:pt idx="84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E-4C8A-9B56-7B9941834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178528"/>
        <c:axId val="412174608"/>
      </c:barChart>
      <c:catAx>
        <c:axId val="412178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/>
            </a:pPr>
            <a:endParaRPr lang="ru-RU"/>
          </a:p>
        </c:txPr>
        <c:crossAx val="412174608"/>
        <c:crosses val="autoZero"/>
        <c:auto val="1"/>
        <c:lblAlgn val="ctr"/>
        <c:lblOffset val="100"/>
        <c:tickLblSkip val="1"/>
        <c:noMultiLvlLbl val="0"/>
      </c:catAx>
      <c:valAx>
        <c:axId val="412174608"/>
        <c:scaling>
          <c:orientation val="minMax"/>
          <c:max val="335"/>
          <c:min val="260"/>
        </c:scaling>
        <c:delete val="0"/>
        <c:axPos val="b"/>
        <c:title>
          <c:tx>
            <c:rich>
              <a:bodyPr/>
              <a:lstStyle/>
              <a:p>
                <a:pPr>
                  <a:defRPr sz="1600" i="1"/>
                </a:pPr>
                <a:r>
                  <a:rPr lang="ru-RU" sz="1600" i="1"/>
                  <a:t>Среднее число  дней  занятости  койки  в  году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2178528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6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77E-451A-8C42-69D56A29A004}"/>
              </c:ext>
            </c:extLst>
          </c:dPt>
          <c:dLbls>
            <c:dLbl>
              <c:idx val="6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7E-451A-8C42-69D56A29A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- субъекты РФ'!$B$415:$B$499</c:f>
              <c:strCache>
                <c:ptCount val="85"/>
                <c:pt idx="0">
                  <c:v>Еврейская автономная область</c:v>
                </c:pt>
                <c:pt idx="1">
                  <c:v>Тверская область</c:v>
                </c:pt>
                <c:pt idx="2">
                  <c:v>Республика Дагестан</c:v>
                </c:pt>
                <c:pt idx="3">
                  <c:v>Карачаево-Черкесская Республика</c:v>
                </c:pt>
                <c:pt idx="4">
                  <c:v>Республика Мордовия</c:v>
                </c:pt>
                <c:pt idx="5">
                  <c:v> Ямало-Hенецкий АО</c:v>
                </c:pt>
                <c:pt idx="6">
                  <c:v>Костромская область</c:v>
                </c:pt>
                <c:pt idx="7">
                  <c:v>Алтайский край</c:v>
                </c:pt>
                <c:pt idx="8">
                  <c:v>Брянская область</c:v>
                </c:pt>
                <c:pt idx="9">
                  <c:v>Приморский край</c:v>
                </c:pt>
                <c:pt idx="10">
                  <c:v>Тульская область</c:v>
                </c:pt>
                <c:pt idx="11">
                  <c:v>Вологодская область</c:v>
                </c:pt>
                <c:pt idx="12">
                  <c:v>Ростовская область</c:v>
                </c:pt>
                <c:pt idx="13">
                  <c:v>Республика Алтай</c:v>
                </c:pt>
                <c:pt idx="14">
                  <c:v>Республика Коми</c:v>
                </c:pt>
                <c:pt idx="15">
                  <c:v>Республика Марий Эл</c:v>
                </c:pt>
                <c:pt idx="16">
                  <c:v>Республика Саха (Якутия)</c:v>
                </c:pt>
                <c:pt idx="17">
                  <c:v>Камчатский край</c:v>
                </c:pt>
                <c:pt idx="18">
                  <c:v>Воронежская область</c:v>
                </c:pt>
                <c:pt idx="19">
                  <c:v>Свердловская область</c:v>
                </c:pt>
                <c:pt idx="20">
                  <c:v>Волгоградская область</c:v>
                </c:pt>
                <c:pt idx="21">
                  <c:v>Красноярский край</c:v>
                </c:pt>
                <c:pt idx="22">
                  <c:v>Омская область</c:v>
                </c:pt>
                <c:pt idx="23">
                  <c:v>Забайкальский край</c:v>
                </c:pt>
                <c:pt idx="24">
                  <c:v>Московская область</c:v>
                </c:pt>
                <c:pt idx="25">
                  <c:v>Пензенская область</c:v>
                </c:pt>
                <c:pt idx="26">
                  <c:v>Саратовская область</c:v>
                </c:pt>
                <c:pt idx="27">
                  <c:v>Ярославская область</c:v>
                </c:pt>
                <c:pt idx="28">
                  <c:v>Нижегородская область</c:v>
                </c:pt>
                <c:pt idx="29">
                  <c:v>Республика Тыва</c:v>
                </c:pt>
                <c:pt idx="30">
                  <c:v>Чукотский АО</c:v>
                </c:pt>
                <c:pt idx="31">
                  <c:v>Курская область</c:v>
                </c:pt>
                <c:pt idx="32">
                  <c:v>Республика Калмыкия</c:v>
                </c:pt>
                <c:pt idx="33">
                  <c:v>Оренбургская область</c:v>
                </c:pt>
                <c:pt idx="34">
                  <c:v>Белгородская область</c:v>
                </c:pt>
                <c:pt idx="35">
                  <c:v>Кабардино-Балкарская Республика</c:v>
                </c:pt>
                <c:pt idx="36">
                  <c:v>Владимирская область</c:v>
                </c:pt>
                <c:pt idx="37">
                  <c:v>Москва</c:v>
                </c:pt>
                <c:pt idx="38">
                  <c:v>Псковская область</c:v>
                </c:pt>
                <c:pt idx="39">
                  <c:v>Ленинградская область</c:v>
                </c:pt>
                <c:pt idx="40">
                  <c:v>Республика Северная Осетия - Алания</c:v>
                </c:pt>
                <c:pt idx="41">
                  <c:v>Пермский край</c:v>
                </c:pt>
                <c:pt idx="42">
                  <c:v>Липецкая область</c:v>
                </c:pt>
                <c:pt idx="43">
                  <c:v>Чувашская Республика</c:v>
                </c:pt>
                <c:pt idx="44">
                  <c:v>Республика Адыгея</c:v>
                </c:pt>
                <c:pt idx="45">
                  <c:v>Амурская область</c:v>
                </c:pt>
                <c:pt idx="46">
                  <c:v>Архангельская область без АО</c:v>
                </c:pt>
                <c:pt idx="47">
                  <c:v>Республика Крым</c:v>
                </c:pt>
                <c:pt idx="48">
                  <c:v>Ульяновская область</c:v>
                </c:pt>
                <c:pt idx="49">
                  <c:v>Ненецкий АО</c:v>
                </c:pt>
                <c:pt idx="50">
                  <c:v>Томская область</c:v>
                </c:pt>
                <c:pt idx="51">
                  <c:v>Магаданская область</c:v>
                </c:pt>
                <c:pt idx="52">
                  <c:v>Мурманская область</c:v>
                </c:pt>
                <c:pt idx="53">
                  <c:v>Севастополь</c:v>
                </c:pt>
                <c:pt idx="54">
                  <c:v>Кемеровская область</c:v>
                </c:pt>
                <c:pt idx="55">
                  <c:v>Орловская область</c:v>
                </c:pt>
                <c:pt idx="56">
                  <c:v>Республика Хакасия</c:v>
                </c:pt>
                <c:pt idx="57">
                  <c:v>Новосибирская область</c:v>
                </c:pt>
                <c:pt idx="58">
                  <c:v>Ивановская область</c:v>
                </c:pt>
                <c:pt idx="59">
                  <c:v>Республика Карелия</c:v>
                </c:pt>
                <c:pt idx="60">
                  <c:v>Ставропольский край</c:v>
                </c:pt>
                <c:pt idx="61">
                  <c:v>Астраханская область</c:v>
                </c:pt>
                <c:pt idx="62">
                  <c:v>Самарская область</c:v>
                </c:pt>
                <c:pt idx="63">
                  <c:v>Иркутская область</c:v>
                </c:pt>
                <c:pt idx="64">
                  <c:v>Рязанская область</c:v>
                </c:pt>
                <c:pt idx="65">
                  <c:v>Сахалинская область</c:v>
                </c:pt>
                <c:pt idx="66">
                  <c:v>Краснодарский край</c:v>
                </c:pt>
                <c:pt idx="67">
                  <c:v>Республика Ингушетия</c:v>
                </c:pt>
                <c:pt idx="68">
                  <c:v>Чеченская Республика</c:v>
                </c:pt>
                <c:pt idx="69">
                  <c:v>Республика Татарстан</c:v>
                </c:pt>
                <c:pt idx="70">
                  <c:v>Удмуртская Республика</c:v>
                </c:pt>
                <c:pt idx="71">
                  <c:v>Смоленская область</c:v>
                </c:pt>
                <c:pt idx="72">
                  <c:v>Калининградская область</c:v>
                </c:pt>
                <c:pt idx="73">
                  <c:v>Новгородская область</c:v>
                </c:pt>
                <c:pt idx="74">
                  <c:v>Республика Башкортостан</c:v>
                </c:pt>
                <c:pt idx="75">
                  <c:v>Челябинская область</c:v>
                </c:pt>
                <c:pt idx="76">
                  <c:v>Калужская область</c:v>
                </c:pt>
                <c:pt idx="77">
                  <c:v>Курганская область</c:v>
                </c:pt>
                <c:pt idx="78">
                  <c:v>Республика Бурятия</c:v>
                </c:pt>
                <c:pt idx="79">
                  <c:v>Тамбовская область</c:v>
                </c:pt>
                <c:pt idx="80">
                  <c:v> Ханты-Мансийский АО</c:v>
                </c:pt>
                <c:pt idx="81">
                  <c:v>Хабаровский край</c:v>
                </c:pt>
                <c:pt idx="82">
                  <c:v>Санкт-Петербург</c:v>
                </c:pt>
                <c:pt idx="83">
                  <c:v>Кировская область</c:v>
                </c:pt>
                <c:pt idx="84">
                  <c:v>Тюменская область без АО</c:v>
                </c:pt>
              </c:strCache>
            </c:strRef>
          </c:cat>
          <c:val>
            <c:numRef>
              <c:f>'Исходная - субъекты РФ'!$C$415:$C$499</c:f>
              <c:numCache>
                <c:formatCode>General</c:formatCode>
                <c:ptCount val="85"/>
                <c:pt idx="0">
                  <c:v>262</c:v>
                </c:pt>
                <c:pt idx="1">
                  <c:v>272</c:v>
                </c:pt>
                <c:pt idx="2">
                  <c:v>273</c:v>
                </c:pt>
                <c:pt idx="3">
                  <c:v>278</c:v>
                </c:pt>
                <c:pt idx="4">
                  <c:v>279</c:v>
                </c:pt>
                <c:pt idx="5">
                  <c:v>284</c:v>
                </c:pt>
                <c:pt idx="6">
                  <c:v>286</c:v>
                </c:pt>
                <c:pt idx="7">
                  <c:v>287</c:v>
                </c:pt>
                <c:pt idx="8">
                  <c:v>289</c:v>
                </c:pt>
                <c:pt idx="9">
                  <c:v>290</c:v>
                </c:pt>
                <c:pt idx="10">
                  <c:v>291</c:v>
                </c:pt>
                <c:pt idx="11">
                  <c:v>293</c:v>
                </c:pt>
                <c:pt idx="12">
                  <c:v>293</c:v>
                </c:pt>
                <c:pt idx="13">
                  <c:v>296</c:v>
                </c:pt>
                <c:pt idx="14">
                  <c:v>297</c:v>
                </c:pt>
                <c:pt idx="15">
                  <c:v>297</c:v>
                </c:pt>
                <c:pt idx="16">
                  <c:v>298</c:v>
                </c:pt>
                <c:pt idx="17">
                  <c:v>299</c:v>
                </c:pt>
                <c:pt idx="18">
                  <c:v>300</c:v>
                </c:pt>
                <c:pt idx="19">
                  <c:v>300</c:v>
                </c:pt>
                <c:pt idx="20">
                  <c:v>301</c:v>
                </c:pt>
                <c:pt idx="21">
                  <c:v>301</c:v>
                </c:pt>
                <c:pt idx="22">
                  <c:v>304</c:v>
                </c:pt>
                <c:pt idx="23">
                  <c:v>304</c:v>
                </c:pt>
                <c:pt idx="24">
                  <c:v>305</c:v>
                </c:pt>
                <c:pt idx="25">
                  <c:v>305</c:v>
                </c:pt>
                <c:pt idx="26">
                  <c:v>305</c:v>
                </c:pt>
                <c:pt idx="27">
                  <c:v>306</c:v>
                </c:pt>
                <c:pt idx="28">
                  <c:v>306</c:v>
                </c:pt>
                <c:pt idx="29">
                  <c:v>306</c:v>
                </c:pt>
                <c:pt idx="30">
                  <c:v>306</c:v>
                </c:pt>
                <c:pt idx="31">
                  <c:v>307</c:v>
                </c:pt>
                <c:pt idx="32">
                  <c:v>307</c:v>
                </c:pt>
                <c:pt idx="33">
                  <c:v>307</c:v>
                </c:pt>
                <c:pt idx="34">
                  <c:v>308</c:v>
                </c:pt>
                <c:pt idx="35">
                  <c:v>308</c:v>
                </c:pt>
                <c:pt idx="36">
                  <c:v>309</c:v>
                </c:pt>
                <c:pt idx="37">
                  <c:v>309</c:v>
                </c:pt>
                <c:pt idx="38">
                  <c:v>309</c:v>
                </c:pt>
                <c:pt idx="39">
                  <c:v>310</c:v>
                </c:pt>
                <c:pt idx="40">
                  <c:v>310</c:v>
                </c:pt>
                <c:pt idx="41">
                  <c:v>310</c:v>
                </c:pt>
                <c:pt idx="42">
                  <c:v>311</c:v>
                </c:pt>
                <c:pt idx="43">
                  <c:v>312</c:v>
                </c:pt>
                <c:pt idx="44">
                  <c:v>313</c:v>
                </c:pt>
                <c:pt idx="45">
                  <c:v>313</c:v>
                </c:pt>
                <c:pt idx="46">
                  <c:v>314</c:v>
                </c:pt>
                <c:pt idx="47">
                  <c:v>314</c:v>
                </c:pt>
                <c:pt idx="48">
                  <c:v>314</c:v>
                </c:pt>
                <c:pt idx="49">
                  <c:v>315</c:v>
                </c:pt>
                <c:pt idx="50">
                  <c:v>315</c:v>
                </c:pt>
                <c:pt idx="51">
                  <c:v>316</c:v>
                </c:pt>
                <c:pt idx="52">
                  <c:v>317</c:v>
                </c:pt>
                <c:pt idx="53">
                  <c:v>317</c:v>
                </c:pt>
                <c:pt idx="54">
                  <c:v>317</c:v>
                </c:pt>
                <c:pt idx="55">
                  <c:v>318</c:v>
                </c:pt>
                <c:pt idx="56">
                  <c:v>318</c:v>
                </c:pt>
                <c:pt idx="57">
                  <c:v>318</c:v>
                </c:pt>
                <c:pt idx="58">
                  <c:v>320</c:v>
                </c:pt>
                <c:pt idx="59">
                  <c:v>320</c:v>
                </c:pt>
                <c:pt idx="60">
                  <c:v>320</c:v>
                </c:pt>
                <c:pt idx="61">
                  <c:v>321</c:v>
                </c:pt>
                <c:pt idx="62">
                  <c:v>321</c:v>
                </c:pt>
                <c:pt idx="63">
                  <c:v>321</c:v>
                </c:pt>
                <c:pt idx="64">
                  <c:v>322</c:v>
                </c:pt>
                <c:pt idx="65">
                  <c:v>322</c:v>
                </c:pt>
                <c:pt idx="66">
                  <c:v>324</c:v>
                </c:pt>
                <c:pt idx="67">
                  <c:v>324</c:v>
                </c:pt>
                <c:pt idx="68">
                  <c:v>324</c:v>
                </c:pt>
                <c:pt idx="69">
                  <c:v>324</c:v>
                </c:pt>
                <c:pt idx="70">
                  <c:v>325</c:v>
                </c:pt>
                <c:pt idx="71">
                  <c:v>326</c:v>
                </c:pt>
                <c:pt idx="72">
                  <c:v>326</c:v>
                </c:pt>
                <c:pt idx="73">
                  <c:v>326</c:v>
                </c:pt>
                <c:pt idx="74">
                  <c:v>326</c:v>
                </c:pt>
                <c:pt idx="75">
                  <c:v>327</c:v>
                </c:pt>
                <c:pt idx="76">
                  <c:v>328</c:v>
                </c:pt>
                <c:pt idx="77">
                  <c:v>330</c:v>
                </c:pt>
                <c:pt idx="78">
                  <c:v>330</c:v>
                </c:pt>
                <c:pt idx="79">
                  <c:v>333</c:v>
                </c:pt>
                <c:pt idx="80">
                  <c:v>333</c:v>
                </c:pt>
                <c:pt idx="81">
                  <c:v>333</c:v>
                </c:pt>
                <c:pt idx="82">
                  <c:v>334</c:v>
                </c:pt>
                <c:pt idx="83">
                  <c:v>335</c:v>
                </c:pt>
                <c:pt idx="84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E-451A-8C42-69D56A29A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178528"/>
        <c:axId val="412174608"/>
      </c:barChart>
      <c:catAx>
        <c:axId val="412178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/>
            </a:pPr>
            <a:endParaRPr lang="ru-RU"/>
          </a:p>
        </c:txPr>
        <c:crossAx val="412174608"/>
        <c:crosses val="autoZero"/>
        <c:auto val="1"/>
        <c:lblAlgn val="ctr"/>
        <c:lblOffset val="100"/>
        <c:tickLblSkip val="1"/>
        <c:noMultiLvlLbl val="0"/>
      </c:catAx>
      <c:valAx>
        <c:axId val="412174608"/>
        <c:scaling>
          <c:orientation val="minMax"/>
          <c:max val="335"/>
          <c:min val="260"/>
        </c:scaling>
        <c:delete val="0"/>
        <c:axPos val="b"/>
        <c:title>
          <c:tx>
            <c:rich>
              <a:bodyPr/>
              <a:lstStyle/>
              <a:p>
                <a:pPr>
                  <a:defRPr sz="1600" i="1"/>
                </a:pPr>
                <a:r>
                  <a:rPr lang="ru-RU" sz="1600" i="1"/>
                  <a:t>Среднее число  дней  занятости  койки  в  году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2178528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371278524745"/>
          <c:y val="0.10163392597203294"/>
          <c:w val="0.79949009796263293"/>
          <c:h val="0.77308271361638459"/>
        </c:manualLayout>
      </c:layout>
      <c:lineChart>
        <c:grouping val="standard"/>
        <c:varyColors val="0"/>
        <c:ser>
          <c:idx val="0"/>
          <c:order val="0"/>
          <c:tx>
            <c:strRef>
              <c:f>'Исходная РТ'!$A$33</c:f>
              <c:strCache>
                <c:ptCount val="1"/>
                <c:pt idx="0">
                  <c:v>Средняя занятость койки в году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4.0963856976144852E-2"/>
                  <c:y val="-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1B-42D3-9A12-2A9BDB10B480}"/>
                </c:ext>
              </c:extLst>
            </c:dLbl>
            <c:dLbl>
              <c:idx val="2"/>
              <c:layout>
                <c:manualLayout>
                  <c:x val="-3.0040161782506219E-2"/>
                  <c:y val="-2.5085639310974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1B-42D3-9A12-2A9BDB10B480}"/>
                </c:ext>
              </c:extLst>
            </c:dLbl>
            <c:dLbl>
              <c:idx val="3"/>
              <c:layout>
                <c:manualLayout>
                  <c:x val="-1.7751004689662765E-2"/>
                  <c:y val="-2.5085639310974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1B-42D3-9A12-2A9BDB10B480}"/>
                </c:ext>
              </c:extLst>
            </c:dLbl>
            <c:dLbl>
              <c:idx val="8"/>
              <c:layout>
                <c:manualLayout>
                  <c:x val="-1.0923695193638625E-2"/>
                  <c:y val="-2.9266579196136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1B-42D3-9A12-2A9BDB10B480}"/>
                </c:ext>
              </c:extLst>
            </c:dLbl>
            <c:dLbl>
              <c:idx val="11"/>
              <c:layout>
                <c:manualLayout>
                  <c:x val="-1.9116466588867592E-2"/>
                  <c:y val="-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1B-42D3-9A12-2A9BDB10B480}"/>
                </c:ext>
              </c:extLst>
            </c:dLbl>
            <c:dLbl>
              <c:idx val="13"/>
              <c:layout>
                <c:manualLayout>
                  <c:x val="-4.3694780774554499E-2"/>
                  <c:y val="-2.0904699425812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1B-42D3-9A12-2A9BDB10B480}"/>
                </c:ext>
              </c:extLst>
            </c:dLbl>
            <c:dLbl>
              <c:idx val="14"/>
              <c:layout>
                <c:manualLayout>
                  <c:x val="-4.3694780774554499E-2"/>
                  <c:y val="-2.299516936839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61B-42D3-9A12-2A9BDB10B480}"/>
                </c:ext>
              </c:extLst>
            </c:dLbl>
            <c:dLbl>
              <c:idx val="15"/>
              <c:layout>
                <c:manualLayout>
                  <c:x val="-4.3694780774554499E-2"/>
                  <c:y val="-2.0904699425812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61B-42D3-9A12-2A9BDB10B480}"/>
                </c:ext>
              </c:extLst>
            </c:dLbl>
            <c:dLbl>
              <c:idx val="16"/>
              <c:layout>
                <c:manualLayout>
                  <c:x val="-1.2289157092843454E-2"/>
                  <c:y val="-2.5085639310974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1B-42D3-9A12-2A9BDB10B480}"/>
                </c:ext>
              </c:extLst>
            </c:dLbl>
            <c:dLbl>
              <c:idx val="17"/>
              <c:layout>
                <c:manualLayout>
                  <c:x val="-8.1927713952288685E-3"/>
                  <c:y val="-2.5085639310974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61B-42D3-9A12-2A9BDB10B480}"/>
                </c:ext>
              </c:extLst>
            </c:dLbl>
            <c:dLbl>
              <c:idx val="18"/>
              <c:layout>
                <c:manualLayout>
                  <c:x val="-4.0963856976144845E-3"/>
                  <c:y val="-2.299516936839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61B-42D3-9A12-2A9BDB10B480}"/>
                </c:ext>
              </c:extLst>
            </c:dLbl>
            <c:dLbl>
              <c:idx val="19"/>
              <c:layout>
                <c:manualLayout>
                  <c:x val="-1.3654618992048281E-3"/>
                  <c:y val="-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61B-42D3-9A12-2A9BDB10B480}"/>
                </c:ext>
              </c:extLst>
            </c:dLbl>
            <c:dLbl>
              <c:idx val="21"/>
              <c:layout>
                <c:manualLayout>
                  <c:x val="-3.2727273898613955E-2"/>
                  <c:y val="-2.295652048166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61B-42D3-9A12-2A9BDB10B480}"/>
                </c:ext>
              </c:extLst>
            </c:dLbl>
            <c:dLbl>
              <c:idx val="22"/>
              <c:layout>
                <c:manualLayout>
                  <c:x val="-6.8181820622112404E-3"/>
                  <c:y val="-2.295652048166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61B-42D3-9A12-2A9BDB10B480}"/>
                </c:ext>
              </c:extLst>
            </c:dLbl>
            <c:dLbl>
              <c:idx val="26"/>
              <c:layout>
                <c:manualLayout>
                  <c:x val="-1.2496098385729404E-2"/>
                  <c:y val="-1.7596099208054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61B-42D3-9A12-2A9BDB10B480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61B-42D3-9A12-2A9BDB10B4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РТ'!$B$32:$AC$32</c:f>
              <c:strCache>
                <c:ptCount val="28"/>
                <c:pt idx="0">
                  <c:v>1992 г.</c:v>
                </c:pt>
                <c:pt idx="1">
                  <c:v>1993 г.</c:v>
                </c:pt>
                <c:pt idx="2">
                  <c:v>1994 г.</c:v>
                </c:pt>
                <c:pt idx="3">
                  <c:v>1995 г.</c:v>
                </c:pt>
                <c:pt idx="4">
                  <c:v>1996 г.</c:v>
                </c:pt>
                <c:pt idx="5">
                  <c:v>1997 г.</c:v>
                </c:pt>
                <c:pt idx="6">
                  <c:v>1998 г.</c:v>
                </c:pt>
                <c:pt idx="7">
                  <c:v>1999 г.</c:v>
                </c:pt>
                <c:pt idx="8">
                  <c:v>2000 г.</c:v>
                </c:pt>
                <c:pt idx="9">
                  <c:v>2001 г.</c:v>
                </c:pt>
                <c:pt idx="10">
                  <c:v>2002 г.</c:v>
                </c:pt>
                <c:pt idx="11">
                  <c:v>2003 г.</c:v>
                </c:pt>
                <c:pt idx="12">
                  <c:v>2004 г.</c:v>
                </c:pt>
                <c:pt idx="13">
                  <c:v>2005 г.</c:v>
                </c:pt>
                <c:pt idx="14">
                  <c:v>2006 г.</c:v>
                </c:pt>
                <c:pt idx="15">
                  <c:v>2007 г.</c:v>
                </c:pt>
                <c:pt idx="16">
                  <c:v>2008 г.</c:v>
                </c:pt>
                <c:pt idx="17">
                  <c:v>2009 г.</c:v>
                </c:pt>
                <c:pt idx="18">
                  <c:v>2010 г.</c:v>
                </c:pt>
                <c:pt idx="19">
                  <c:v>2011 г.</c:v>
                </c:pt>
                <c:pt idx="20">
                  <c:v>2012 г.</c:v>
                </c:pt>
                <c:pt idx="21">
                  <c:v>2013 г.</c:v>
                </c:pt>
                <c:pt idx="22">
                  <c:v>2014 г.</c:v>
                </c:pt>
                <c:pt idx="23">
                  <c:v>2015 г.</c:v>
                </c:pt>
                <c:pt idx="24">
                  <c:v>2016 г.</c:v>
                </c:pt>
                <c:pt idx="25">
                  <c:v>2017 г.</c:v>
                </c:pt>
                <c:pt idx="26">
                  <c:v>2018 г.</c:v>
                </c:pt>
                <c:pt idx="27">
                  <c:v>2019 г.</c:v>
                </c:pt>
              </c:strCache>
            </c:strRef>
          </c:cat>
          <c:val>
            <c:numRef>
              <c:f>'Исходная РТ'!$B$33:$AC$33</c:f>
              <c:numCache>
                <c:formatCode>General</c:formatCode>
                <c:ptCount val="28"/>
                <c:pt idx="0">
                  <c:v>305</c:v>
                </c:pt>
                <c:pt idx="1">
                  <c:v>322</c:v>
                </c:pt>
                <c:pt idx="2">
                  <c:v>325</c:v>
                </c:pt>
                <c:pt idx="3">
                  <c:v>325</c:v>
                </c:pt>
                <c:pt idx="4">
                  <c:v>320</c:v>
                </c:pt>
                <c:pt idx="5">
                  <c:v>318</c:v>
                </c:pt>
                <c:pt idx="6">
                  <c:v>310</c:v>
                </c:pt>
                <c:pt idx="7">
                  <c:v>323</c:v>
                </c:pt>
                <c:pt idx="8">
                  <c:v>337</c:v>
                </c:pt>
                <c:pt idx="9">
                  <c:v>328</c:v>
                </c:pt>
                <c:pt idx="10">
                  <c:v>330</c:v>
                </c:pt>
                <c:pt idx="11">
                  <c:v>333</c:v>
                </c:pt>
                <c:pt idx="12">
                  <c:v>332</c:v>
                </c:pt>
                <c:pt idx="13">
                  <c:v>337</c:v>
                </c:pt>
                <c:pt idx="14">
                  <c:v>339</c:v>
                </c:pt>
                <c:pt idx="15">
                  <c:v>342</c:v>
                </c:pt>
                <c:pt idx="16">
                  <c:v>344</c:v>
                </c:pt>
                <c:pt idx="17">
                  <c:v>343</c:v>
                </c:pt>
                <c:pt idx="18">
                  <c:v>339</c:v>
                </c:pt>
                <c:pt idx="19">
                  <c:v>338</c:v>
                </c:pt>
                <c:pt idx="20">
                  <c:v>346</c:v>
                </c:pt>
                <c:pt idx="21">
                  <c:v>348</c:v>
                </c:pt>
                <c:pt idx="22">
                  <c:v>349</c:v>
                </c:pt>
                <c:pt idx="23">
                  <c:v>323</c:v>
                </c:pt>
                <c:pt idx="24">
                  <c:v>319</c:v>
                </c:pt>
                <c:pt idx="25">
                  <c:v>326</c:v>
                </c:pt>
                <c:pt idx="26">
                  <c:v>328</c:v>
                </c:pt>
                <c:pt idx="27">
                  <c:v>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61B-42D3-9A12-2A9BDB10B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702544"/>
        <c:axId val="413699016"/>
      </c:lineChart>
      <c:catAx>
        <c:axId val="41370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413699016"/>
        <c:crosses val="autoZero"/>
        <c:auto val="1"/>
        <c:lblAlgn val="ctr"/>
        <c:lblOffset val="100"/>
        <c:noMultiLvlLbl val="0"/>
      </c:catAx>
      <c:valAx>
        <c:axId val="413699016"/>
        <c:scaling>
          <c:orientation val="minMax"/>
          <c:max val="350"/>
          <c:min val="3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i="1"/>
                </a:pPr>
                <a:r>
                  <a:rPr lang="ru-RU" sz="1600" i="1"/>
                  <a:t>Среднее</a:t>
                </a:r>
                <a:r>
                  <a:rPr lang="ru-RU" sz="1600" i="1" baseline="0"/>
                  <a:t>  число  д</a:t>
                </a:r>
                <a:r>
                  <a:rPr lang="ru-RU" sz="1600" i="1"/>
                  <a:t>ней  занятости  койки  в году</a:t>
                </a:r>
              </a:p>
            </c:rich>
          </c:tx>
          <c:layout>
            <c:manualLayout>
              <c:xMode val="edge"/>
              <c:yMode val="edge"/>
              <c:x val="2.3290434723767066E-2"/>
              <c:y val="0.154586580861436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3702544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0382539535322"/>
          <c:y val="7.3479582452143408E-2"/>
          <c:w val="0.85119510384107011"/>
          <c:h val="0.60502471250382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РТ'!$A$36</c:f>
              <c:strCache>
                <c:ptCount val="1"/>
                <c:pt idx="0">
                  <c:v>Число коек в больницах и диспансерах на 10 тыс. населения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3B-4BD5-B8F6-D6A0A59D02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3B-4BD5-B8F6-D6A0A59D021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3B-4BD5-B8F6-D6A0A59D021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3B-4BD5-B8F6-D6A0A59D021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3B-4BD5-B8F6-D6A0A59D021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3B-4BD5-B8F6-D6A0A59D021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3B-4BD5-B8F6-D6A0A59D021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3B-4BD5-B8F6-D6A0A59D021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3B-4BD5-B8F6-D6A0A59D021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3B-4BD5-B8F6-D6A0A59D021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3B-4BD5-B8F6-D6A0A59D0210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3B-4BD5-B8F6-D6A0A59D021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B3B-4BD5-B8F6-D6A0A59D021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B3B-4BD5-B8F6-D6A0A59D021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B3B-4BD5-B8F6-D6A0A59D0210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B3B-4BD5-B8F6-D6A0A59D0210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B3B-4BD5-B8F6-D6A0A59D0210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B3B-4BD5-B8F6-D6A0A59D0210}"/>
                </c:ext>
              </c:extLst>
            </c:dLbl>
            <c:dLbl>
              <c:idx val="2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AB3B-4BD5-B8F6-D6A0A59D021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РТ'!$B$35:$AC$35</c:f>
              <c:strCache>
                <c:ptCount val="28"/>
                <c:pt idx="0">
                  <c:v>1992 г.</c:v>
                </c:pt>
                <c:pt idx="1">
                  <c:v>1993 г.</c:v>
                </c:pt>
                <c:pt idx="2">
                  <c:v>1994 г.</c:v>
                </c:pt>
                <c:pt idx="3">
                  <c:v>1995 г.</c:v>
                </c:pt>
                <c:pt idx="4">
                  <c:v>1996 г.</c:v>
                </c:pt>
                <c:pt idx="5">
                  <c:v>1997 г.</c:v>
                </c:pt>
                <c:pt idx="6">
                  <c:v>1998 г.</c:v>
                </c:pt>
                <c:pt idx="7">
                  <c:v>1999 г.</c:v>
                </c:pt>
                <c:pt idx="8">
                  <c:v>2000 г.</c:v>
                </c:pt>
                <c:pt idx="9">
                  <c:v>2001 г.</c:v>
                </c:pt>
                <c:pt idx="10">
                  <c:v>2002 г.</c:v>
                </c:pt>
                <c:pt idx="11">
                  <c:v>2003 г.</c:v>
                </c:pt>
                <c:pt idx="12">
                  <c:v>2004 г.</c:v>
                </c:pt>
                <c:pt idx="13">
                  <c:v>2005 г.</c:v>
                </c:pt>
                <c:pt idx="14">
                  <c:v>2006 г.</c:v>
                </c:pt>
                <c:pt idx="15">
                  <c:v>2007 г.</c:v>
                </c:pt>
                <c:pt idx="16">
                  <c:v>2008 г.</c:v>
                </c:pt>
                <c:pt idx="17">
                  <c:v>2009 г.</c:v>
                </c:pt>
                <c:pt idx="18">
                  <c:v>2010 г.</c:v>
                </c:pt>
                <c:pt idx="19">
                  <c:v>2011 г.</c:v>
                </c:pt>
                <c:pt idx="20">
                  <c:v>2012 г.</c:v>
                </c:pt>
                <c:pt idx="21">
                  <c:v>2013 г.</c:v>
                </c:pt>
                <c:pt idx="22">
                  <c:v>2014 г.</c:v>
                </c:pt>
                <c:pt idx="23">
                  <c:v>2015 г.</c:v>
                </c:pt>
                <c:pt idx="24">
                  <c:v>2016 г.</c:v>
                </c:pt>
                <c:pt idx="25">
                  <c:v>2017 г.</c:v>
                </c:pt>
                <c:pt idx="26">
                  <c:v>2018 г.</c:v>
                </c:pt>
                <c:pt idx="27">
                  <c:v>2019 г.</c:v>
                </c:pt>
              </c:strCache>
            </c:strRef>
          </c:cat>
          <c:val>
            <c:numRef>
              <c:f>'Исходная РТ'!$B$36:$AC$36</c:f>
              <c:numCache>
                <c:formatCode>General</c:formatCode>
                <c:ptCount val="28"/>
                <c:pt idx="0">
                  <c:v>115.2</c:v>
                </c:pt>
                <c:pt idx="1">
                  <c:v>114</c:v>
                </c:pt>
                <c:pt idx="2">
                  <c:v>117.4</c:v>
                </c:pt>
                <c:pt idx="3">
                  <c:v>117.3</c:v>
                </c:pt>
                <c:pt idx="4">
                  <c:v>117.3</c:v>
                </c:pt>
                <c:pt idx="5">
                  <c:v>116.2</c:v>
                </c:pt>
                <c:pt idx="6">
                  <c:v>110.2</c:v>
                </c:pt>
                <c:pt idx="7">
                  <c:v>99.3</c:v>
                </c:pt>
                <c:pt idx="8">
                  <c:v>98.5</c:v>
                </c:pt>
                <c:pt idx="9">
                  <c:v>94.9</c:v>
                </c:pt>
                <c:pt idx="10">
                  <c:v>93.5</c:v>
                </c:pt>
                <c:pt idx="11">
                  <c:v>92.4</c:v>
                </c:pt>
                <c:pt idx="12">
                  <c:v>90.3</c:v>
                </c:pt>
                <c:pt idx="13">
                  <c:v>87.7</c:v>
                </c:pt>
                <c:pt idx="14">
                  <c:v>82.9</c:v>
                </c:pt>
                <c:pt idx="15">
                  <c:v>81.099999999999994</c:v>
                </c:pt>
                <c:pt idx="16">
                  <c:v>74.900000000000006</c:v>
                </c:pt>
                <c:pt idx="17">
                  <c:v>73.400000000000006</c:v>
                </c:pt>
                <c:pt idx="18">
                  <c:v>70.900000000000006</c:v>
                </c:pt>
                <c:pt idx="19">
                  <c:v>69.8</c:v>
                </c:pt>
                <c:pt idx="20">
                  <c:v>67.3</c:v>
                </c:pt>
                <c:pt idx="21">
                  <c:v>62.6</c:v>
                </c:pt>
                <c:pt idx="22">
                  <c:v>58.2</c:v>
                </c:pt>
                <c:pt idx="23">
                  <c:v>57.7</c:v>
                </c:pt>
                <c:pt idx="24">
                  <c:v>55.1</c:v>
                </c:pt>
                <c:pt idx="25">
                  <c:v>54.3</c:v>
                </c:pt>
                <c:pt idx="26">
                  <c:v>54.1</c:v>
                </c:pt>
                <c:pt idx="27">
                  <c:v>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B3B-4BD5-B8F6-D6A0A59D0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698232"/>
        <c:axId val="413695880"/>
      </c:barChart>
      <c:catAx>
        <c:axId val="413698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noFill/>
          </a:ln>
        </c:spPr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413695880"/>
        <c:crosses val="autoZero"/>
        <c:auto val="1"/>
        <c:lblAlgn val="ctr"/>
        <c:lblOffset val="100"/>
        <c:noMultiLvlLbl val="0"/>
      </c:catAx>
      <c:valAx>
        <c:axId val="413695880"/>
        <c:scaling>
          <c:orientation val="minMax"/>
          <c:max val="120"/>
          <c:min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i="1"/>
                </a:pPr>
                <a:r>
                  <a:rPr lang="ru-RU" i="1" dirty="0"/>
                  <a:t>Число  больничных  коек  </a:t>
                </a:r>
                <a:endParaRPr lang="ru-RU" i="1" dirty="0" smtClean="0"/>
              </a:p>
              <a:p>
                <a:pPr>
                  <a:defRPr i="1"/>
                </a:pPr>
                <a:r>
                  <a:rPr lang="ru-RU" i="1" dirty="0" smtClean="0"/>
                  <a:t>на  </a:t>
                </a:r>
                <a:r>
                  <a:rPr lang="ru-RU" i="1" dirty="0"/>
                  <a:t>10  тысяч  человек  населения</a:t>
                </a:r>
              </a:p>
            </c:rich>
          </c:tx>
          <c:layout>
            <c:manualLayout>
              <c:xMode val="edge"/>
              <c:yMode val="edge"/>
              <c:x val="4.4586981506521288E-2"/>
              <c:y val="4.859662054110058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3698232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3710158572448"/>
          <c:y val="0.10930216690899081"/>
          <c:w val="0.81754799458273641"/>
          <c:h val="0.69640027919603131"/>
        </c:manualLayout>
      </c:layout>
      <c:lineChart>
        <c:grouping val="standard"/>
        <c:varyColors val="0"/>
        <c:ser>
          <c:idx val="0"/>
          <c:order val="0"/>
          <c:tx>
            <c:strRef>
              <c:f>'Исходная РТ'!$A$33</c:f>
              <c:strCache>
                <c:ptCount val="1"/>
                <c:pt idx="0">
                  <c:v>Средняя занятость койки в году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D0-479A-B7DC-A9C6C5CB29F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D0-479A-B7DC-A9C6C5CB29F5}"/>
                </c:ext>
              </c:extLst>
            </c:dLbl>
            <c:dLbl>
              <c:idx val="3"/>
              <c:layout>
                <c:manualLayout>
                  <c:x val="-1.7751004689662765E-2"/>
                  <c:y val="-2.5085639310974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ED0-479A-B7DC-A9C6C5CB29F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D0-479A-B7DC-A9C6C5CB29F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D0-479A-B7DC-A9C6C5CB29F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D0-479A-B7DC-A9C6C5CB29F5}"/>
                </c:ext>
              </c:extLst>
            </c:dLbl>
            <c:dLbl>
              <c:idx val="8"/>
              <c:layout>
                <c:manualLayout>
                  <c:x val="-1.0923695193638625E-2"/>
                  <c:y val="-2.9266579196136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ED0-479A-B7DC-A9C6C5CB29F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D0-479A-B7DC-A9C6C5CB29F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D0-479A-B7DC-A9C6C5CB29F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D0-479A-B7DC-A9C6C5CB29F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D0-479A-B7DC-A9C6C5CB29F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D0-479A-B7DC-A9C6C5CB29F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D0-479A-B7DC-A9C6C5CB29F5}"/>
                </c:ext>
              </c:extLst>
            </c:dLbl>
            <c:dLbl>
              <c:idx val="16"/>
              <c:layout>
                <c:manualLayout>
                  <c:x val="-1.2289157092843454E-2"/>
                  <c:y val="-2.5085639310974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ED0-479A-B7DC-A9C6C5CB29F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D0-479A-B7DC-A9C6C5CB29F5}"/>
                </c:ext>
              </c:extLst>
            </c:dLbl>
            <c:dLbl>
              <c:idx val="18"/>
              <c:layout>
                <c:manualLayout>
                  <c:x val="3.8089681993376161E-5"/>
                  <c:y val="6.902373166266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ED0-479A-B7DC-A9C6C5CB29F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D0-479A-B7DC-A9C6C5CB29F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D0-479A-B7DC-A9C6C5CB29F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D0-479A-B7DC-A9C6C5CB29F5}"/>
                </c:ext>
              </c:extLst>
            </c:dLbl>
            <c:dLbl>
              <c:idx val="22"/>
              <c:layout>
                <c:manualLayout>
                  <c:x val="-6.8181820622112404E-3"/>
                  <c:y val="-2.295652048166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ED0-479A-B7DC-A9C6C5CB29F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ED0-479A-B7DC-A9C6C5CB29F5}"/>
                </c:ext>
              </c:extLst>
            </c:dLbl>
            <c:dLbl>
              <c:idx val="24"/>
              <c:layout>
                <c:manualLayout>
                  <c:x val="-2.7563473579325398E-2"/>
                  <c:y val="4.217526555020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ED0-479A-B7DC-A9C6C5CB29F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D0-479A-B7DC-A9C6C5CB29F5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ED0-479A-B7DC-A9C6C5CB29F5}"/>
                </c:ext>
              </c:extLst>
            </c:dLbl>
            <c:dLbl>
              <c:idx val="27"/>
              <c:layout>
                <c:manualLayout>
                  <c:x val="-4.2723384047954366E-2"/>
                  <c:y val="-8.0516416050390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DED0-479A-B7DC-A9C6C5CB29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РТ'!$B$32:$AC$32</c:f>
              <c:strCache>
                <c:ptCount val="28"/>
                <c:pt idx="0">
                  <c:v>1992 г.</c:v>
                </c:pt>
                <c:pt idx="1">
                  <c:v>1993 г.</c:v>
                </c:pt>
                <c:pt idx="2">
                  <c:v>1994 г.</c:v>
                </c:pt>
                <c:pt idx="3">
                  <c:v>1995 г.</c:v>
                </c:pt>
                <c:pt idx="4">
                  <c:v>1996 г.</c:v>
                </c:pt>
                <c:pt idx="5">
                  <c:v>1997 г.</c:v>
                </c:pt>
                <c:pt idx="6">
                  <c:v>1998 г.</c:v>
                </c:pt>
                <c:pt idx="7">
                  <c:v>1999 г.</c:v>
                </c:pt>
                <c:pt idx="8">
                  <c:v>2000 г.</c:v>
                </c:pt>
                <c:pt idx="9">
                  <c:v>2001 г.</c:v>
                </c:pt>
                <c:pt idx="10">
                  <c:v>2002 г.</c:v>
                </c:pt>
                <c:pt idx="11">
                  <c:v>2003 г.</c:v>
                </c:pt>
                <c:pt idx="12">
                  <c:v>2004 г.</c:v>
                </c:pt>
                <c:pt idx="13">
                  <c:v>2005 г.</c:v>
                </c:pt>
                <c:pt idx="14">
                  <c:v>2006 г.</c:v>
                </c:pt>
                <c:pt idx="15">
                  <c:v>2007 г.</c:v>
                </c:pt>
                <c:pt idx="16">
                  <c:v>2008 г.</c:v>
                </c:pt>
                <c:pt idx="17">
                  <c:v>2009 г.</c:v>
                </c:pt>
                <c:pt idx="18">
                  <c:v>2010 г.</c:v>
                </c:pt>
                <c:pt idx="19">
                  <c:v>2011 г.</c:v>
                </c:pt>
                <c:pt idx="20">
                  <c:v>2012 г.</c:v>
                </c:pt>
                <c:pt idx="21">
                  <c:v>2013 г.</c:v>
                </c:pt>
                <c:pt idx="22">
                  <c:v>2014 г.</c:v>
                </c:pt>
                <c:pt idx="23">
                  <c:v>2015 г.</c:v>
                </c:pt>
                <c:pt idx="24">
                  <c:v>2016 г.</c:v>
                </c:pt>
                <c:pt idx="25">
                  <c:v>2017 г.</c:v>
                </c:pt>
                <c:pt idx="26">
                  <c:v>2018 г.</c:v>
                </c:pt>
                <c:pt idx="27">
                  <c:v>2019 г.</c:v>
                </c:pt>
              </c:strCache>
            </c:strRef>
          </c:cat>
          <c:val>
            <c:numRef>
              <c:f>'Исходная РТ'!$B$33:$AC$33</c:f>
              <c:numCache>
                <c:formatCode>General</c:formatCode>
                <c:ptCount val="28"/>
                <c:pt idx="0">
                  <c:v>305</c:v>
                </c:pt>
                <c:pt idx="1">
                  <c:v>322</c:v>
                </c:pt>
                <c:pt idx="2">
                  <c:v>325</c:v>
                </c:pt>
                <c:pt idx="3">
                  <c:v>325</c:v>
                </c:pt>
                <c:pt idx="4">
                  <c:v>320</c:v>
                </c:pt>
                <c:pt idx="5">
                  <c:v>318</c:v>
                </c:pt>
                <c:pt idx="6">
                  <c:v>310</c:v>
                </c:pt>
                <c:pt idx="7">
                  <c:v>323</c:v>
                </c:pt>
                <c:pt idx="8">
                  <c:v>337</c:v>
                </c:pt>
                <c:pt idx="9">
                  <c:v>328</c:v>
                </c:pt>
                <c:pt idx="10">
                  <c:v>330</c:v>
                </c:pt>
                <c:pt idx="11">
                  <c:v>333</c:v>
                </c:pt>
                <c:pt idx="12">
                  <c:v>332</c:v>
                </c:pt>
                <c:pt idx="13">
                  <c:v>337</c:v>
                </c:pt>
                <c:pt idx="14">
                  <c:v>339</c:v>
                </c:pt>
                <c:pt idx="15">
                  <c:v>342</c:v>
                </c:pt>
                <c:pt idx="16">
                  <c:v>344</c:v>
                </c:pt>
                <c:pt idx="17">
                  <c:v>343</c:v>
                </c:pt>
                <c:pt idx="18">
                  <c:v>339</c:v>
                </c:pt>
                <c:pt idx="19">
                  <c:v>338</c:v>
                </c:pt>
                <c:pt idx="20">
                  <c:v>346</c:v>
                </c:pt>
                <c:pt idx="21">
                  <c:v>348</c:v>
                </c:pt>
                <c:pt idx="22">
                  <c:v>349</c:v>
                </c:pt>
                <c:pt idx="23">
                  <c:v>323</c:v>
                </c:pt>
                <c:pt idx="24">
                  <c:v>319</c:v>
                </c:pt>
                <c:pt idx="25">
                  <c:v>326</c:v>
                </c:pt>
                <c:pt idx="26">
                  <c:v>328</c:v>
                </c:pt>
                <c:pt idx="27">
                  <c:v>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DED0-479A-B7DC-A9C6C5CB2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702544"/>
        <c:axId val="413699016"/>
      </c:lineChart>
      <c:catAx>
        <c:axId val="41370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413699016"/>
        <c:crosses val="autoZero"/>
        <c:auto val="1"/>
        <c:lblAlgn val="ctr"/>
        <c:lblOffset val="100"/>
        <c:noMultiLvlLbl val="0"/>
      </c:catAx>
      <c:valAx>
        <c:axId val="413699016"/>
        <c:scaling>
          <c:orientation val="minMax"/>
          <c:max val="350"/>
          <c:min val="3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i="1"/>
                </a:pPr>
                <a:r>
                  <a:rPr lang="ru-RU" sz="1200" i="1"/>
                  <a:t>Среднее</a:t>
                </a:r>
                <a:r>
                  <a:rPr lang="ru-RU" sz="1200" i="1" baseline="0"/>
                  <a:t>  число  д</a:t>
                </a:r>
                <a:r>
                  <a:rPr lang="ru-RU" sz="1200" i="1"/>
                  <a:t>ней  занятости  койки  в году</a:t>
                </a:r>
              </a:p>
            </c:rich>
          </c:tx>
          <c:layout>
            <c:manualLayout>
              <c:xMode val="edge"/>
              <c:yMode val="edge"/>
              <c:x val="3.9948874692157653E-2"/>
              <c:y val="0.158420803485603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3702544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968470069447416"/>
          <c:y val="2.2995169368393312E-2"/>
          <c:w val="0.60298313830733963"/>
          <c:h val="0.807466431933705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CB3-4ADF-B433-2F1A42E5357F}"/>
              </c:ext>
            </c:extLst>
          </c:dPt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300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B3-4ADF-B433-2F1A42E5357F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B3-4ADF-B433-2F1A42E5357F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327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B3-4ADF-B433-2F1A42E53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'Исходные - регионы РТ'!$A$33:$A$44</c:f>
              <c:strCache>
                <c:ptCount val="12"/>
                <c:pt idx="0">
                  <c:v>Предволжский регион</c:v>
                </c:pt>
                <c:pt idx="1">
                  <c:v>Предкамский регион</c:v>
                </c:pt>
                <c:pt idx="2">
                  <c:v>Закамский регион</c:v>
                </c:pt>
                <c:pt idx="3">
                  <c:v>Юго-Восточный регион</c:v>
                </c:pt>
                <c:pt idx="4">
                  <c:v>Северо-Восточный регион</c:v>
                </c:pt>
                <c:pt idx="5">
                  <c:v>Северо-Западный регион</c:v>
                </c:pt>
                <c:pt idx="7">
                  <c:v>Наб. Челны</c:v>
                </c:pt>
                <c:pt idx="8">
                  <c:v>Казань</c:v>
                </c:pt>
                <c:pt idx="9">
                  <c:v>Муниципальные МО</c:v>
                </c:pt>
                <c:pt idx="11">
                  <c:v>Республика  Татарстан</c:v>
                </c:pt>
              </c:strCache>
            </c:strRef>
          </c:cat>
          <c:val>
            <c:numRef>
              <c:f>'Исходные - регионы РТ'!$B$33:$B$44</c:f>
              <c:numCache>
                <c:formatCode>General</c:formatCode>
                <c:ptCount val="12"/>
                <c:pt idx="0">
                  <c:v>334</c:v>
                </c:pt>
                <c:pt idx="1">
                  <c:v>333</c:v>
                </c:pt>
                <c:pt idx="2">
                  <c:v>336</c:v>
                </c:pt>
                <c:pt idx="3">
                  <c:v>328</c:v>
                </c:pt>
                <c:pt idx="4">
                  <c:v>322</c:v>
                </c:pt>
                <c:pt idx="5">
                  <c:v>332</c:v>
                </c:pt>
                <c:pt idx="7">
                  <c:v>300.10000000000002</c:v>
                </c:pt>
                <c:pt idx="8">
                  <c:v>312</c:v>
                </c:pt>
                <c:pt idx="9">
                  <c:v>321</c:v>
                </c:pt>
                <c:pt idx="11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B3-4ADF-B433-2F1A42E53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245888"/>
        <c:axId val="414252160"/>
      </c:barChart>
      <c:catAx>
        <c:axId val="414245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414252160"/>
        <c:crosses val="autoZero"/>
        <c:auto val="1"/>
        <c:lblAlgn val="ctr"/>
        <c:lblOffset val="100"/>
        <c:noMultiLvlLbl val="0"/>
      </c:catAx>
      <c:valAx>
        <c:axId val="414252160"/>
        <c:scaling>
          <c:orientation val="minMax"/>
          <c:max val="34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 sz="1600" i="1"/>
                </a:pPr>
                <a:r>
                  <a:rPr lang="ru-RU" sz="1600" i="1"/>
                  <a:t>Среднее  число  дней  занятости</a:t>
                </a:r>
                <a:r>
                  <a:rPr lang="ru-RU" sz="1600" i="1" baseline="0"/>
                  <a:t>  койки  в  году</a:t>
                </a:r>
              </a:p>
            </c:rich>
          </c:tx>
          <c:layout>
            <c:manualLayout>
              <c:xMode val="edge"/>
              <c:yMode val="edge"/>
              <c:x val="0.39426766192711615"/>
              <c:y val="0.931902859318450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4245888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44265108642053"/>
          <c:y val="2.3396098629377159E-2"/>
          <c:w val="0.55304513857375859"/>
          <c:h val="0.72842287686266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'Исходная РФ (кадры)'!$B$88</c:f>
              <c:strCache>
                <c:ptCount val="1"/>
                <c:pt idx="0">
                  <c:v>ФСГС (Росстат)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283-4637-ABF9-0D9609CDB0CA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283-4637-ABF9-0D9609CDB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'Исходная РФ (кадры)'!$A$89:$A$107</c:f>
              <c:strCache>
                <c:ptCount val="19"/>
                <c:pt idx="0">
                  <c:v>1995 г.</c:v>
                </c:pt>
                <c:pt idx="2">
                  <c:v>2000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</c:v>
                </c:pt>
                <c:pt idx="10">
                  <c:v>2011 г.</c:v>
                </c:pt>
                <c:pt idx="11">
                  <c:v>2012 г.</c:v>
                </c:pt>
                <c:pt idx="12">
                  <c:v>2013 г.</c:v>
                </c:pt>
                <c:pt idx="13">
                  <c:v>2014 г.</c:v>
                </c:pt>
                <c:pt idx="14">
                  <c:v>2015 г.</c:v>
                </c:pt>
                <c:pt idx="15">
                  <c:v>2016 г.</c:v>
                </c:pt>
                <c:pt idx="16">
                  <c:v>2017 г.</c:v>
                </c:pt>
                <c:pt idx="17">
                  <c:v>2018 г.</c:v>
                </c:pt>
                <c:pt idx="18">
                  <c:v>2019 г.</c:v>
                </c:pt>
              </c:strCache>
            </c:strRef>
          </c:cat>
          <c:val>
            <c:numRef>
              <c:f>'Исходная РФ (кадры)'!$B$89:$B$106</c:f>
              <c:numCache>
                <c:formatCode>General</c:formatCode>
                <c:ptCount val="18"/>
                <c:pt idx="0" formatCode="#,##0">
                  <c:v>653700</c:v>
                </c:pt>
                <c:pt idx="2" formatCode="#,##0">
                  <c:v>680200</c:v>
                </c:pt>
                <c:pt idx="4" formatCode="#,##0">
                  <c:v>690300</c:v>
                </c:pt>
                <c:pt idx="5" formatCode="#,##0">
                  <c:v>702200</c:v>
                </c:pt>
                <c:pt idx="6" formatCode="#,##0">
                  <c:v>707300</c:v>
                </c:pt>
                <c:pt idx="7" formatCode="#,##0">
                  <c:v>703800</c:v>
                </c:pt>
                <c:pt idx="8" formatCode="#,##0">
                  <c:v>711300</c:v>
                </c:pt>
                <c:pt idx="9" formatCode="#,##0">
                  <c:v>715800</c:v>
                </c:pt>
                <c:pt idx="10" formatCode="#,##0">
                  <c:v>732800</c:v>
                </c:pt>
                <c:pt idx="11" formatCode="#,##0">
                  <c:v>703200</c:v>
                </c:pt>
                <c:pt idx="12" formatCode="#,##0">
                  <c:v>702600</c:v>
                </c:pt>
                <c:pt idx="13" formatCode="#,##0">
                  <c:v>709400</c:v>
                </c:pt>
                <c:pt idx="14" formatCode="#,##0">
                  <c:v>673000</c:v>
                </c:pt>
                <c:pt idx="15" formatCode="#,##0">
                  <c:v>680900</c:v>
                </c:pt>
                <c:pt idx="16" formatCode="#,##0">
                  <c:v>697100</c:v>
                </c:pt>
                <c:pt idx="17" formatCode="#,##0">
                  <c:v>703700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83-4637-ABF9-0D9609CDB0CA}"/>
            </c:ext>
          </c:extLst>
        </c:ser>
        <c:ser>
          <c:idx val="1"/>
          <c:order val="1"/>
          <c:tx>
            <c:strRef>
              <c:f>'Исходная РФ (кадры)'!$C$88</c:f>
              <c:strCache>
                <c:ptCount val="1"/>
                <c:pt idx="0">
                  <c:v>МЗ РФ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1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283-4637-ABF9-0D9609CDB0CA}"/>
                </c:ext>
              </c:extLst>
            </c:dLbl>
            <c:dLbl>
              <c:idx val="1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283-4637-ABF9-0D9609CDB0CA}"/>
                </c:ext>
              </c:extLst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283-4637-ABF9-0D9609CDB0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'Исходная РФ (кадры)'!$A$89:$A$107</c:f>
              <c:strCache>
                <c:ptCount val="19"/>
                <c:pt idx="0">
                  <c:v>1995 г.</c:v>
                </c:pt>
                <c:pt idx="2">
                  <c:v>2000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</c:v>
                </c:pt>
                <c:pt idx="10">
                  <c:v>2011 г.</c:v>
                </c:pt>
                <c:pt idx="11">
                  <c:v>2012 г.</c:v>
                </c:pt>
                <c:pt idx="12">
                  <c:v>2013 г.</c:v>
                </c:pt>
                <c:pt idx="13">
                  <c:v>2014 г.</c:v>
                </c:pt>
                <c:pt idx="14">
                  <c:v>2015 г.</c:v>
                </c:pt>
                <c:pt idx="15">
                  <c:v>2016 г.</c:v>
                </c:pt>
                <c:pt idx="16">
                  <c:v>2017 г.</c:v>
                </c:pt>
                <c:pt idx="17">
                  <c:v>2018 г.</c:v>
                </c:pt>
                <c:pt idx="18">
                  <c:v>2019 г.</c:v>
                </c:pt>
              </c:strCache>
            </c:strRef>
          </c:cat>
          <c:val>
            <c:numRef>
              <c:f>'Исходная РФ (кадры)'!$C$89:$C$107</c:f>
              <c:numCache>
                <c:formatCode>General</c:formatCode>
                <c:ptCount val="19"/>
                <c:pt idx="0" formatCode="#,##0">
                  <c:v>596900</c:v>
                </c:pt>
                <c:pt idx="2" formatCode="#,##0">
                  <c:v>608700</c:v>
                </c:pt>
                <c:pt idx="4" formatCode="#,##0">
                  <c:v>607700</c:v>
                </c:pt>
                <c:pt idx="5" formatCode="#,##0">
                  <c:v>614200</c:v>
                </c:pt>
                <c:pt idx="6" formatCode="#,##0">
                  <c:v>616400</c:v>
                </c:pt>
                <c:pt idx="7" formatCode="#,##0">
                  <c:v>621800</c:v>
                </c:pt>
                <c:pt idx="8" formatCode="#,##0">
                  <c:v>625700</c:v>
                </c:pt>
                <c:pt idx="9" formatCode="#,##0">
                  <c:v>625671</c:v>
                </c:pt>
                <c:pt idx="10" formatCode="#,##0">
                  <c:v>628481</c:v>
                </c:pt>
                <c:pt idx="11" formatCode="#,##0">
                  <c:v>639303</c:v>
                </c:pt>
                <c:pt idx="12" formatCode="#,##0">
                  <c:v>635304</c:v>
                </c:pt>
                <c:pt idx="13" formatCode="#,##0">
                  <c:v>542543</c:v>
                </c:pt>
                <c:pt idx="14" formatCode="#,##0">
                  <c:v>543604</c:v>
                </c:pt>
                <c:pt idx="15" formatCode="#,##0">
                  <c:v>544458</c:v>
                </c:pt>
                <c:pt idx="16" formatCode="#,##0">
                  <c:v>548414</c:v>
                </c:pt>
                <c:pt idx="17" formatCode="#,##0">
                  <c:v>548818</c:v>
                </c:pt>
                <c:pt idx="18" formatCode="#,##0">
                  <c:v>551473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83-4637-ABF9-0D9609CDB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40"/>
        <c:axId val="410545448"/>
        <c:axId val="410543488"/>
      </c:barChart>
      <c:catAx>
        <c:axId val="410545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0543488"/>
        <c:crosses val="autoZero"/>
        <c:auto val="1"/>
        <c:lblAlgn val="ctr"/>
        <c:lblOffset val="100"/>
        <c:tickLblSkip val="1"/>
        <c:noMultiLvlLbl val="0"/>
      </c:catAx>
      <c:valAx>
        <c:axId val="410543488"/>
        <c:scaling>
          <c:orientation val="minMax"/>
          <c:max val="740000"/>
          <c:min val="54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1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Человек</a:t>
                </a:r>
                <a:endParaRPr lang="ru-RU" sz="1600" b="0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1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054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646855182618518"/>
          <c:y val="0.4871282101180674"/>
          <c:w val="0.15627677289816136"/>
          <c:h val="0.151983248759889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'Исходная - субъекты РФ'!$B$504:$B$588</c:f>
              <c:strCache>
                <c:ptCount val="85"/>
                <c:pt idx="0">
                  <c:v>Чукотский АО</c:v>
                </c:pt>
                <c:pt idx="1">
                  <c:v>Магаданская область</c:v>
                </c:pt>
                <c:pt idx="2">
                  <c:v>Смоленская область</c:v>
                </c:pt>
                <c:pt idx="3">
                  <c:v>Иркутская область</c:v>
                </c:pt>
                <c:pt idx="4">
                  <c:v>Сахалинская область</c:v>
                </c:pt>
                <c:pt idx="5">
                  <c:v>Курская область</c:v>
                </c:pt>
                <c:pt idx="6">
                  <c:v>Кемеровская область</c:v>
                </c:pt>
                <c:pt idx="7">
                  <c:v>Костромская область</c:v>
                </c:pt>
                <c:pt idx="8">
                  <c:v>Орловская область</c:v>
                </c:pt>
                <c:pt idx="9">
                  <c:v>Томская область</c:v>
                </c:pt>
                <c:pt idx="10">
                  <c:v>Камчатский край</c:v>
                </c:pt>
                <c:pt idx="11">
                  <c:v>Республика Коми</c:v>
                </c:pt>
                <c:pt idx="12">
                  <c:v>Калининградская область</c:v>
                </c:pt>
                <c:pt idx="13">
                  <c:v>Курганская область</c:v>
                </c:pt>
                <c:pt idx="14">
                  <c:v>Республика Бурятия</c:v>
                </c:pt>
                <c:pt idx="15">
                  <c:v>Приморский край</c:v>
                </c:pt>
                <c:pt idx="16">
                  <c:v>Амурская область</c:v>
                </c:pt>
                <c:pt idx="17">
                  <c:v>Еврейская автономная область</c:v>
                </c:pt>
                <c:pt idx="18">
                  <c:v>Ярославская область</c:v>
                </c:pt>
                <c:pt idx="19">
                  <c:v>Нижегородская область</c:v>
                </c:pt>
                <c:pt idx="20">
                  <c:v>Владимирская область</c:v>
                </c:pt>
                <c:pt idx="21">
                  <c:v>Тверская область</c:v>
                </c:pt>
                <c:pt idx="22">
                  <c:v>Ставропольский край</c:v>
                </c:pt>
                <c:pt idx="23">
                  <c:v>Тульская область</c:v>
                </c:pt>
                <c:pt idx="24">
                  <c:v>Ненецкий АО</c:v>
                </c:pt>
                <c:pt idx="25">
                  <c:v>Новгородская область</c:v>
                </c:pt>
                <c:pt idx="26">
                  <c:v>Кабардино-Балкарская Республика</c:v>
                </c:pt>
                <c:pt idx="27">
                  <c:v>Республика Башкортостан</c:v>
                </c:pt>
                <c:pt idx="28">
                  <c:v>Архангельская область без АО</c:v>
                </c:pt>
                <c:pt idx="29">
                  <c:v>Волгоградская область</c:v>
                </c:pt>
                <c:pt idx="30">
                  <c:v>Ульяновская область</c:v>
                </c:pt>
                <c:pt idx="31">
                  <c:v>Республика Саха (Якутия)</c:v>
                </c:pt>
                <c:pt idx="32">
                  <c:v>Забайкальский край</c:v>
                </c:pt>
                <c:pt idx="33">
                  <c:v>Ивановская область</c:v>
                </c:pt>
                <c:pt idx="34">
                  <c:v>Вологодская область</c:v>
                </c:pt>
                <c:pt idx="35">
                  <c:v>Республика Крым</c:v>
                </c:pt>
                <c:pt idx="36">
                  <c:v>Красноярский край</c:v>
                </c:pt>
                <c:pt idx="37">
                  <c:v>Республика Калмыкия</c:v>
                </c:pt>
                <c:pt idx="38">
                  <c:v>Республика Северная Осетия - Алания</c:v>
                </c:pt>
                <c:pt idx="39">
                  <c:v>Удмуртская Республика</c:v>
                </c:pt>
                <c:pt idx="40">
                  <c:v>Республика Тыва</c:v>
                </c:pt>
                <c:pt idx="41">
                  <c:v>Тамбовская область</c:v>
                </c:pt>
                <c:pt idx="42">
                  <c:v>Челябинская область</c:v>
                </c:pt>
                <c:pt idx="43">
                  <c:v>Мурманская область</c:v>
                </c:pt>
                <c:pt idx="44">
                  <c:v>Республика Адыгея</c:v>
                </c:pt>
                <c:pt idx="45">
                  <c:v>Астраханская область</c:v>
                </c:pt>
                <c:pt idx="46">
                  <c:v>Белгородская область</c:v>
                </c:pt>
                <c:pt idx="47">
                  <c:v>Рязанская область</c:v>
                </c:pt>
                <c:pt idx="48">
                  <c:v>Республика Карелия</c:v>
                </c:pt>
                <c:pt idx="49">
                  <c:v>Республика Марий Эл</c:v>
                </c:pt>
                <c:pt idx="50">
                  <c:v>Пермский край</c:v>
                </c:pt>
                <c:pt idx="51">
                  <c:v>Свердловская область</c:v>
                </c:pt>
                <c:pt idx="52">
                  <c:v>Алтайский край</c:v>
                </c:pt>
                <c:pt idx="53">
                  <c:v>Хабаровский край</c:v>
                </c:pt>
                <c:pt idx="54">
                  <c:v>Брянская область</c:v>
                </c:pt>
                <c:pt idx="55">
                  <c:v>Ростовская область</c:v>
                </c:pt>
                <c:pt idx="56">
                  <c:v>Карачаево-Черкесская Республика</c:v>
                </c:pt>
                <c:pt idx="57">
                  <c:v>Чувашская Республика</c:v>
                </c:pt>
                <c:pt idx="58">
                  <c:v>Самарская область</c:v>
                </c:pt>
                <c:pt idx="59">
                  <c:v> Ханты-Мансийский АО</c:v>
                </c:pt>
                <c:pt idx="60">
                  <c:v>Воронежская область</c:v>
                </c:pt>
                <c:pt idx="61">
                  <c:v>Калужская область</c:v>
                </c:pt>
                <c:pt idx="62">
                  <c:v>Липецкая область</c:v>
                </c:pt>
                <c:pt idx="63">
                  <c:v>Саратовская область</c:v>
                </c:pt>
                <c:pt idx="64">
                  <c:v>Омская область</c:v>
                </c:pt>
                <c:pt idx="65">
                  <c:v>Ленинградская область</c:v>
                </c:pt>
                <c:pt idx="66">
                  <c:v>Псковская область</c:v>
                </c:pt>
                <c:pt idx="67">
                  <c:v>Оренбургская область</c:v>
                </c:pt>
                <c:pt idx="68">
                  <c:v>Пензенская область</c:v>
                </c:pt>
                <c:pt idx="69">
                  <c:v>Новосибирская область</c:v>
                </c:pt>
                <c:pt idx="70">
                  <c:v>Московская область</c:v>
                </c:pt>
                <c:pt idx="71">
                  <c:v>Санкт-Петербург</c:v>
                </c:pt>
                <c:pt idx="72">
                  <c:v>Республика Татарстан</c:v>
                </c:pt>
                <c:pt idx="73">
                  <c:v> Ямало-Hенецкий АО</c:v>
                </c:pt>
                <c:pt idx="74">
                  <c:v>Республика Хакасия</c:v>
                </c:pt>
                <c:pt idx="75">
                  <c:v>Республика Дагестан</c:v>
                </c:pt>
                <c:pt idx="76">
                  <c:v>Республика Мордовия</c:v>
                </c:pt>
                <c:pt idx="77">
                  <c:v>Краснодарский край</c:v>
                </c:pt>
                <c:pt idx="78">
                  <c:v>Кировская область</c:v>
                </c:pt>
                <c:pt idx="79">
                  <c:v>Тюменская область без АО</c:v>
                </c:pt>
                <c:pt idx="80">
                  <c:v>Республика Алтай</c:v>
                </c:pt>
                <c:pt idx="81">
                  <c:v>Севастополь</c:v>
                </c:pt>
                <c:pt idx="82">
                  <c:v>Республика Ингушетия</c:v>
                </c:pt>
                <c:pt idx="83">
                  <c:v>Чеченская Республика</c:v>
                </c:pt>
                <c:pt idx="84">
                  <c:v>Москва</c:v>
                </c:pt>
              </c:strCache>
            </c:strRef>
          </c:cat>
          <c:val>
            <c:numRef>
              <c:f>'Исходная - субъекты РФ'!$C$504:$C$588</c:f>
              <c:numCache>
                <c:formatCode>0.0</c:formatCode>
                <c:ptCount val="85"/>
                <c:pt idx="0">
                  <c:v>13.9</c:v>
                </c:pt>
                <c:pt idx="1">
                  <c:v>13.5</c:v>
                </c:pt>
                <c:pt idx="2">
                  <c:v>12.8</c:v>
                </c:pt>
                <c:pt idx="3">
                  <c:v>12.7</c:v>
                </c:pt>
                <c:pt idx="4">
                  <c:v>12.6</c:v>
                </c:pt>
                <c:pt idx="5">
                  <c:v>12.5</c:v>
                </c:pt>
                <c:pt idx="6">
                  <c:v>12.5</c:v>
                </c:pt>
                <c:pt idx="7">
                  <c:v>12.4</c:v>
                </c:pt>
                <c:pt idx="8">
                  <c:v>12.4</c:v>
                </c:pt>
                <c:pt idx="9">
                  <c:v>12.2</c:v>
                </c:pt>
                <c:pt idx="10">
                  <c:v>12.2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11.9</c:v>
                </c:pt>
                <c:pt idx="19">
                  <c:v>11.9</c:v>
                </c:pt>
                <c:pt idx="20">
                  <c:v>11.8</c:v>
                </c:pt>
                <c:pt idx="21">
                  <c:v>11.7</c:v>
                </c:pt>
                <c:pt idx="22">
                  <c:v>11.7</c:v>
                </c:pt>
                <c:pt idx="23">
                  <c:v>11.6</c:v>
                </c:pt>
                <c:pt idx="24">
                  <c:v>11.5</c:v>
                </c:pt>
                <c:pt idx="25">
                  <c:v>11.5</c:v>
                </c:pt>
                <c:pt idx="26">
                  <c:v>11.5</c:v>
                </c:pt>
                <c:pt idx="27">
                  <c:v>11.5</c:v>
                </c:pt>
                <c:pt idx="28">
                  <c:v>11.4</c:v>
                </c:pt>
                <c:pt idx="29">
                  <c:v>11.4</c:v>
                </c:pt>
                <c:pt idx="30">
                  <c:v>11.4</c:v>
                </c:pt>
                <c:pt idx="31">
                  <c:v>11.4</c:v>
                </c:pt>
                <c:pt idx="32">
                  <c:v>11.4</c:v>
                </c:pt>
                <c:pt idx="33">
                  <c:v>11.3</c:v>
                </c:pt>
                <c:pt idx="34">
                  <c:v>11.3</c:v>
                </c:pt>
                <c:pt idx="35">
                  <c:v>11.3</c:v>
                </c:pt>
                <c:pt idx="36">
                  <c:v>11.3</c:v>
                </c:pt>
                <c:pt idx="37">
                  <c:v>11.2</c:v>
                </c:pt>
                <c:pt idx="38">
                  <c:v>11.2</c:v>
                </c:pt>
                <c:pt idx="39">
                  <c:v>11.2</c:v>
                </c:pt>
                <c:pt idx="40">
                  <c:v>11.2</c:v>
                </c:pt>
                <c:pt idx="41">
                  <c:v>11.1</c:v>
                </c:pt>
                <c:pt idx="42">
                  <c:v>11.1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10.9</c:v>
                </c:pt>
                <c:pt idx="47">
                  <c:v>10.9</c:v>
                </c:pt>
                <c:pt idx="48">
                  <c:v>10.9</c:v>
                </c:pt>
                <c:pt idx="49">
                  <c:v>10.9</c:v>
                </c:pt>
                <c:pt idx="50">
                  <c:v>10.9</c:v>
                </c:pt>
                <c:pt idx="51">
                  <c:v>10.9</c:v>
                </c:pt>
                <c:pt idx="52">
                  <c:v>10.9</c:v>
                </c:pt>
                <c:pt idx="53">
                  <c:v>10.9</c:v>
                </c:pt>
                <c:pt idx="54">
                  <c:v>10.8</c:v>
                </c:pt>
                <c:pt idx="55">
                  <c:v>10.8</c:v>
                </c:pt>
                <c:pt idx="56">
                  <c:v>10.7</c:v>
                </c:pt>
                <c:pt idx="57">
                  <c:v>10.6</c:v>
                </c:pt>
                <c:pt idx="58">
                  <c:v>10.6</c:v>
                </c:pt>
                <c:pt idx="59">
                  <c:v>10.6</c:v>
                </c:pt>
                <c:pt idx="60">
                  <c:v>10.5</c:v>
                </c:pt>
                <c:pt idx="61">
                  <c:v>10.5</c:v>
                </c:pt>
                <c:pt idx="62">
                  <c:v>10.5</c:v>
                </c:pt>
                <c:pt idx="63">
                  <c:v>10.5</c:v>
                </c:pt>
                <c:pt idx="64">
                  <c:v>10.5</c:v>
                </c:pt>
                <c:pt idx="65">
                  <c:v>10.4</c:v>
                </c:pt>
                <c:pt idx="66">
                  <c:v>10.4</c:v>
                </c:pt>
                <c:pt idx="67">
                  <c:v>10.4</c:v>
                </c:pt>
                <c:pt idx="68">
                  <c:v>10.4</c:v>
                </c:pt>
                <c:pt idx="69">
                  <c:v>10.3</c:v>
                </c:pt>
                <c:pt idx="70">
                  <c:v>10.1</c:v>
                </c:pt>
                <c:pt idx="71">
                  <c:v>10.1</c:v>
                </c:pt>
                <c:pt idx="72">
                  <c:v>10.1</c:v>
                </c:pt>
                <c:pt idx="73">
                  <c:v>10.1</c:v>
                </c:pt>
                <c:pt idx="74">
                  <c:v>10.1</c:v>
                </c:pt>
                <c:pt idx="75">
                  <c:v>10</c:v>
                </c:pt>
                <c:pt idx="76">
                  <c:v>9.9</c:v>
                </c:pt>
                <c:pt idx="77">
                  <c:v>9.8000000000000007</c:v>
                </c:pt>
                <c:pt idx="78">
                  <c:v>9.8000000000000007</c:v>
                </c:pt>
                <c:pt idx="79">
                  <c:v>9.8000000000000007</c:v>
                </c:pt>
                <c:pt idx="80">
                  <c:v>9.8000000000000007</c:v>
                </c:pt>
                <c:pt idx="81">
                  <c:v>9.6999999999999993</c:v>
                </c:pt>
                <c:pt idx="82">
                  <c:v>9.4</c:v>
                </c:pt>
                <c:pt idx="83">
                  <c:v>9</c:v>
                </c:pt>
                <c:pt idx="84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9-4256-BCA5-8271B776B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174216"/>
        <c:axId val="412175784"/>
      </c:barChart>
      <c:catAx>
        <c:axId val="4121742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/>
            </a:pPr>
            <a:endParaRPr lang="ru-RU"/>
          </a:p>
        </c:txPr>
        <c:crossAx val="412175784"/>
        <c:crosses val="autoZero"/>
        <c:auto val="1"/>
        <c:lblAlgn val="ctr"/>
        <c:lblOffset val="100"/>
        <c:tickLblSkip val="1"/>
        <c:noMultiLvlLbl val="0"/>
      </c:catAx>
      <c:valAx>
        <c:axId val="412175784"/>
        <c:scaling>
          <c:orientation val="minMax"/>
          <c:max val="14"/>
          <c:min val="7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Среднее  число  дней  пребывания  больного  на  койке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2174216"/>
        <c:crosses val="autoZero"/>
        <c:crossBetween val="between"/>
        <c:majorUnit val="2"/>
        <c:minorUnit val="0.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7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498-4DE9-858C-C11ABDF0CD5B}"/>
              </c:ext>
            </c:extLst>
          </c:dPt>
          <c:dLbls>
            <c:dLbl>
              <c:idx val="7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498-4DE9-858C-C11ABDF0CD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- субъекты РФ'!$B$504:$B$588</c:f>
              <c:strCache>
                <c:ptCount val="85"/>
                <c:pt idx="0">
                  <c:v>Чукотский АО</c:v>
                </c:pt>
                <c:pt idx="1">
                  <c:v>Магаданская область</c:v>
                </c:pt>
                <c:pt idx="2">
                  <c:v>Смоленская область</c:v>
                </c:pt>
                <c:pt idx="3">
                  <c:v>Иркутская область</c:v>
                </c:pt>
                <c:pt idx="4">
                  <c:v>Сахалинская область</c:v>
                </c:pt>
                <c:pt idx="5">
                  <c:v>Курская область</c:v>
                </c:pt>
                <c:pt idx="6">
                  <c:v>Кемеровская область</c:v>
                </c:pt>
                <c:pt idx="7">
                  <c:v>Костромская область</c:v>
                </c:pt>
                <c:pt idx="8">
                  <c:v>Орловская область</c:v>
                </c:pt>
                <c:pt idx="9">
                  <c:v>Томская область</c:v>
                </c:pt>
                <c:pt idx="10">
                  <c:v>Камчатский край</c:v>
                </c:pt>
                <c:pt idx="11">
                  <c:v>Республика Коми</c:v>
                </c:pt>
                <c:pt idx="12">
                  <c:v>Калининградская область</c:v>
                </c:pt>
                <c:pt idx="13">
                  <c:v>Курганская область</c:v>
                </c:pt>
                <c:pt idx="14">
                  <c:v>Республика Бурятия</c:v>
                </c:pt>
                <c:pt idx="15">
                  <c:v>Приморский край</c:v>
                </c:pt>
                <c:pt idx="16">
                  <c:v>Амурская область</c:v>
                </c:pt>
                <c:pt idx="17">
                  <c:v>Еврейская автономная область</c:v>
                </c:pt>
                <c:pt idx="18">
                  <c:v>Ярославская область</c:v>
                </c:pt>
                <c:pt idx="19">
                  <c:v>Нижегородская область</c:v>
                </c:pt>
                <c:pt idx="20">
                  <c:v>Владимирская область</c:v>
                </c:pt>
                <c:pt idx="21">
                  <c:v>Тверская область</c:v>
                </c:pt>
                <c:pt idx="22">
                  <c:v>Ставропольский край</c:v>
                </c:pt>
                <c:pt idx="23">
                  <c:v>Тульская область</c:v>
                </c:pt>
                <c:pt idx="24">
                  <c:v>Ненецкий АО</c:v>
                </c:pt>
                <c:pt idx="25">
                  <c:v>Новгородская область</c:v>
                </c:pt>
                <c:pt idx="26">
                  <c:v>Кабардино-Балкарская Республика</c:v>
                </c:pt>
                <c:pt idx="27">
                  <c:v>Республика Башкортостан</c:v>
                </c:pt>
                <c:pt idx="28">
                  <c:v>Архангельская область без АО</c:v>
                </c:pt>
                <c:pt idx="29">
                  <c:v>Волгоградская область</c:v>
                </c:pt>
                <c:pt idx="30">
                  <c:v>Ульяновская область</c:v>
                </c:pt>
                <c:pt idx="31">
                  <c:v>Республика Саха (Якутия)</c:v>
                </c:pt>
                <c:pt idx="32">
                  <c:v>Забайкальский край</c:v>
                </c:pt>
                <c:pt idx="33">
                  <c:v>Ивановская область</c:v>
                </c:pt>
                <c:pt idx="34">
                  <c:v>Вологодская область</c:v>
                </c:pt>
                <c:pt idx="35">
                  <c:v>Республика Крым</c:v>
                </c:pt>
                <c:pt idx="36">
                  <c:v>Красноярский край</c:v>
                </c:pt>
                <c:pt idx="37">
                  <c:v>Республика Калмыкия</c:v>
                </c:pt>
                <c:pt idx="38">
                  <c:v>Республика Северная Осетия - Алания</c:v>
                </c:pt>
                <c:pt idx="39">
                  <c:v>Удмуртская Республика</c:v>
                </c:pt>
                <c:pt idx="40">
                  <c:v>Республика Тыва</c:v>
                </c:pt>
                <c:pt idx="41">
                  <c:v>Тамбовская область</c:v>
                </c:pt>
                <c:pt idx="42">
                  <c:v>Челябинская область</c:v>
                </c:pt>
                <c:pt idx="43">
                  <c:v>Мурманская область</c:v>
                </c:pt>
                <c:pt idx="44">
                  <c:v>Республика Адыгея</c:v>
                </c:pt>
                <c:pt idx="45">
                  <c:v>Астраханская область</c:v>
                </c:pt>
                <c:pt idx="46">
                  <c:v>Белгородская область</c:v>
                </c:pt>
                <c:pt idx="47">
                  <c:v>Рязанская область</c:v>
                </c:pt>
                <c:pt idx="48">
                  <c:v>Республика Карелия</c:v>
                </c:pt>
                <c:pt idx="49">
                  <c:v>Республика Марий Эл</c:v>
                </c:pt>
                <c:pt idx="50">
                  <c:v>Пермский край</c:v>
                </c:pt>
                <c:pt idx="51">
                  <c:v>Свердловская область</c:v>
                </c:pt>
                <c:pt idx="52">
                  <c:v>Алтайский край</c:v>
                </c:pt>
                <c:pt idx="53">
                  <c:v>Хабаровский край</c:v>
                </c:pt>
                <c:pt idx="54">
                  <c:v>Брянская область</c:v>
                </c:pt>
                <c:pt idx="55">
                  <c:v>Ростовская область</c:v>
                </c:pt>
                <c:pt idx="56">
                  <c:v>Карачаево-Черкесская Республика</c:v>
                </c:pt>
                <c:pt idx="57">
                  <c:v>Чувашская Республика</c:v>
                </c:pt>
                <c:pt idx="58">
                  <c:v>Самарская область</c:v>
                </c:pt>
                <c:pt idx="59">
                  <c:v> Ханты-Мансийский АО</c:v>
                </c:pt>
                <c:pt idx="60">
                  <c:v>Воронежская область</c:v>
                </c:pt>
                <c:pt idx="61">
                  <c:v>Калужская область</c:v>
                </c:pt>
                <c:pt idx="62">
                  <c:v>Липецкая область</c:v>
                </c:pt>
                <c:pt idx="63">
                  <c:v>Саратовская область</c:v>
                </c:pt>
                <c:pt idx="64">
                  <c:v>Омская область</c:v>
                </c:pt>
                <c:pt idx="65">
                  <c:v>Ленинградская область</c:v>
                </c:pt>
                <c:pt idx="66">
                  <c:v>Псковская область</c:v>
                </c:pt>
                <c:pt idx="67">
                  <c:v>Оренбургская область</c:v>
                </c:pt>
                <c:pt idx="68">
                  <c:v>Пензенская область</c:v>
                </c:pt>
                <c:pt idx="69">
                  <c:v>Новосибирская область</c:v>
                </c:pt>
                <c:pt idx="70">
                  <c:v>Московская область</c:v>
                </c:pt>
                <c:pt idx="71">
                  <c:v>Санкт-Петербург</c:v>
                </c:pt>
                <c:pt idx="72">
                  <c:v>Республика Татарстан</c:v>
                </c:pt>
                <c:pt idx="73">
                  <c:v> Ямало-Hенецкий АО</c:v>
                </c:pt>
                <c:pt idx="74">
                  <c:v>Республика Хакасия</c:v>
                </c:pt>
                <c:pt idx="75">
                  <c:v>Республика Дагестан</c:v>
                </c:pt>
                <c:pt idx="76">
                  <c:v>Республика Мордовия</c:v>
                </c:pt>
                <c:pt idx="77">
                  <c:v>Краснодарский край</c:v>
                </c:pt>
                <c:pt idx="78">
                  <c:v>Кировская область</c:v>
                </c:pt>
                <c:pt idx="79">
                  <c:v>Тюменская область без АО</c:v>
                </c:pt>
                <c:pt idx="80">
                  <c:v>Республика Алтай</c:v>
                </c:pt>
                <c:pt idx="81">
                  <c:v>Севастополь</c:v>
                </c:pt>
                <c:pt idx="82">
                  <c:v>Республика Ингушетия</c:v>
                </c:pt>
                <c:pt idx="83">
                  <c:v>Чеченская Республика</c:v>
                </c:pt>
                <c:pt idx="84">
                  <c:v>Москва</c:v>
                </c:pt>
              </c:strCache>
            </c:strRef>
          </c:cat>
          <c:val>
            <c:numRef>
              <c:f>'Исходная - субъекты РФ'!$C$504:$C$588</c:f>
              <c:numCache>
                <c:formatCode>0.0</c:formatCode>
                <c:ptCount val="85"/>
                <c:pt idx="0">
                  <c:v>13.9</c:v>
                </c:pt>
                <c:pt idx="1">
                  <c:v>13.5</c:v>
                </c:pt>
                <c:pt idx="2">
                  <c:v>12.8</c:v>
                </c:pt>
                <c:pt idx="3">
                  <c:v>12.7</c:v>
                </c:pt>
                <c:pt idx="4">
                  <c:v>12.6</c:v>
                </c:pt>
                <c:pt idx="5">
                  <c:v>12.5</c:v>
                </c:pt>
                <c:pt idx="6">
                  <c:v>12.5</c:v>
                </c:pt>
                <c:pt idx="7">
                  <c:v>12.4</c:v>
                </c:pt>
                <c:pt idx="8">
                  <c:v>12.4</c:v>
                </c:pt>
                <c:pt idx="9">
                  <c:v>12.2</c:v>
                </c:pt>
                <c:pt idx="10">
                  <c:v>12.2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11.9</c:v>
                </c:pt>
                <c:pt idx="19">
                  <c:v>11.9</c:v>
                </c:pt>
                <c:pt idx="20">
                  <c:v>11.8</c:v>
                </c:pt>
                <c:pt idx="21">
                  <c:v>11.7</c:v>
                </c:pt>
                <c:pt idx="22">
                  <c:v>11.7</c:v>
                </c:pt>
                <c:pt idx="23">
                  <c:v>11.6</c:v>
                </c:pt>
                <c:pt idx="24">
                  <c:v>11.5</c:v>
                </c:pt>
                <c:pt idx="25">
                  <c:v>11.5</c:v>
                </c:pt>
                <c:pt idx="26">
                  <c:v>11.5</c:v>
                </c:pt>
                <c:pt idx="27">
                  <c:v>11.5</c:v>
                </c:pt>
                <c:pt idx="28">
                  <c:v>11.4</c:v>
                </c:pt>
                <c:pt idx="29">
                  <c:v>11.4</c:v>
                </c:pt>
                <c:pt idx="30">
                  <c:v>11.4</c:v>
                </c:pt>
                <c:pt idx="31">
                  <c:v>11.4</c:v>
                </c:pt>
                <c:pt idx="32">
                  <c:v>11.4</c:v>
                </c:pt>
                <c:pt idx="33">
                  <c:v>11.3</c:v>
                </c:pt>
                <c:pt idx="34">
                  <c:v>11.3</c:v>
                </c:pt>
                <c:pt idx="35">
                  <c:v>11.3</c:v>
                </c:pt>
                <c:pt idx="36">
                  <c:v>11.3</c:v>
                </c:pt>
                <c:pt idx="37">
                  <c:v>11.2</c:v>
                </c:pt>
                <c:pt idx="38">
                  <c:v>11.2</c:v>
                </c:pt>
                <c:pt idx="39">
                  <c:v>11.2</c:v>
                </c:pt>
                <c:pt idx="40">
                  <c:v>11.2</c:v>
                </c:pt>
                <c:pt idx="41">
                  <c:v>11.1</c:v>
                </c:pt>
                <c:pt idx="42">
                  <c:v>11.1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10.9</c:v>
                </c:pt>
                <c:pt idx="47">
                  <c:v>10.9</c:v>
                </c:pt>
                <c:pt idx="48">
                  <c:v>10.9</c:v>
                </c:pt>
                <c:pt idx="49">
                  <c:v>10.9</c:v>
                </c:pt>
                <c:pt idx="50">
                  <c:v>10.9</c:v>
                </c:pt>
                <c:pt idx="51">
                  <c:v>10.9</c:v>
                </c:pt>
                <c:pt idx="52">
                  <c:v>10.9</c:v>
                </c:pt>
                <c:pt idx="53">
                  <c:v>10.9</c:v>
                </c:pt>
                <c:pt idx="54">
                  <c:v>10.8</c:v>
                </c:pt>
                <c:pt idx="55">
                  <c:v>10.8</c:v>
                </c:pt>
                <c:pt idx="56">
                  <c:v>10.7</c:v>
                </c:pt>
                <c:pt idx="57">
                  <c:v>10.6</c:v>
                </c:pt>
                <c:pt idx="58">
                  <c:v>10.6</c:v>
                </c:pt>
                <c:pt idx="59">
                  <c:v>10.6</c:v>
                </c:pt>
                <c:pt idx="60">
                  <c:v>10.5</c:v>
                </c:pt>
                <c:pt idx="61">
                  <c:v>10.5</c:v>
                </c:pt>
                <c:pt idx="62">
                  <c:v>10.5</c:v>
                </c:pt>
                <c:pt idx="63">
                  <c:v>10.5</c:v>
                </c:pt>
                <c:pt idx="64">
                  <c:v>10.5</c:v>
                </c:pt>
                <c:pt idx="65">
                  <c:v>10.4</c:v>
                </c:pt>
                <c:pt idx="66">
                  <c:v>10.4</c:v>
                </c:pt>
                <c:pt idx="67">
                  <c:v>10.4</c:v>
                </c:pt>
                <c:pt idx="68">
                  <c:v>10.4</c:v>
                </c:pt>
                <c:pt idx="69">
                  <c:v>10.3</c:v>
                </c:pt>
                <c:pt idx="70">
                  <c:v>10.1</c:v>
                </c:pt>
                <c:pt idx="71">
                  <c:v>10.1</c:v>
                </c:pt>
                <c:pt idx="72">
                  <c:v>10.1</c:v>
                </c:pt>
                <c:pt idx="73">
                  <c:v>10.1</c:v>
                </c:pt>
                <c:pt idx="74">
                  <c:v>10.1</c:v>
                </c:pt>
                <c:pt idx="75">
                  <c:v>10</c:v>
                </c:pt>
                <c:pt idx="76">
                  <c:v>9.9</c:v>
                </c:pt>
                <c:pt idx="77">
                  <c:v>9.8000000000000007</c:v>
                </c:pt>
                <c:pt idx="78">
                  <c:v>9.8000000000000007</c:v>
                </c:pt>
                <c:pt idx="79">
                  <c:v>9.8000000000000007</c:v>
                </c:pt>
                <c:pt idx="80">
                  <c:v>9.8000000000000007</c:v>
                </c:pt>
                <c:pt idx="81">
                  <c:v>9.6999999999999993</c:v>
                </c:pt>
                <c:pt idx="82">
                  <c:v>9.4</c:v>
                </c:pt>
                <c:pt idx="83">
                  <c:v>9</c:v>
                </c:pt>
                <c:pt idx="84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8-4DE9-858C-C11ABDF0C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174216"/>
        <c:axId val="412175784"/>
      </c:barChart>
      <c:catAx>
        <c:axId val="4121742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/>
            </a:pPr>
            <a:endParaRPr lang="ru-RU"/>
          </a:p>
        </c:txPr>
        <c:crossAx val="412175784"/>
        <c:crosses val="autoZero"/>
        <c:auto val="1"/>
        <c:lblAlgn val="ctr"/>
        <c:lblOffset val="100"/>
        <c:tickLblSkip val="1"/>
        <c:noMultiLvlLbl val="0"/>
      </c:catAx>
      <c:valAx>
        <c:axId val="412175784"/>
        <c:scaling>
          <c:orientation val="minMax"/>
          <c:max val="14"/>
          <c:min val="7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Среднее  число  дней  пребывания  больного  на  койке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2174216"/>
        <c:crosses val="autoZero"/>
        <c:crossBetween val="between"/>
        <c:majorUnit val="2"/>
        <c:minorUnit val="0.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3250200545819"/>
          <c:y val="0.11292432496889813"/>
          <c:w val="0.81932877423184236"/>
          <c:h val="0.78879299758126087"/>
        </c:manualLayout>
      </c:layout>
      <c:lineChart>
        <c:grouping val="standard"/>
        <c:varyColors val="0"/>
        <c:ser>
          <c:idx val="1"/>
          <c:order val="1"/>
          <c:tx>
            <c:strRef>
              <c:f>'Исходная РТ'!$A$39</c:f>
              <c:strCache>
                <c:ptCount val="1"/>
                <c:pt idx="0">
                  <c:v>Средняя  длительность пребывания больного  на койке</c:v>
                </c:pt>
              </c:strCache>
            </c:strRef>
          </c:tx>
          <c:spPr>
            <a:ln w="508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'Исходная РТ'!$B$38:$AC$38</c:f>
              <c:strCache>
                <c:ptCount val="28"/>
                <c:pt idx="0">
                  <c:v>1992 г.</c:v>
                </c:pt>
                <c:pt idx="1">
                  <c:v>1993 г.</c:v>
                </c:pt>
                <c:pt idx="2">
                  <c:v>1994 г.</c:v>
                </c:pt>
                <c:pt idx="3">
                  <c:v>1995 г.</c:v>
                </c:pt>
                <c:pt idx="4">
                  <c:v>1996 г.</c:v>
                </c:pt>
                <c:pt idx="5">
                  <c:v>1997 г.</c:v>
                </c:pt>
                <c:pt idx="6">
                  <c:v>1998 г.</c:v>
                </c:pt>
                <c:pt idx="7">
                  <c:v>1999 г.</c:v>
                </c:pt>
                <c:pt idx="8">
                  <c:v>2000 г.</c:v>
                </c:pt>
                <c:pt idx="9">
                  <c:v>2001 г.</c:v>
                </c:pt>
                <c:pt idx="10">
                  <c:v>2002 г.</c:v>
                </c:pt>
                <c:pt idx="11">
                  <c:v>2003 г.</c:v>
                </c:pt>
                <c:pt idx="12">
                  <c:v>2004 г.</c:v>
                </c:pt>
                <c:pt idx="13">
                  <c:v>2005 г.</c:v>
                </c:pt>
                <c:pt idx="14">
                  <c:v>2006 г.</c:v>
                </c:pt>
                <c:pt idx="15">
                  <c:v>2007 г.</c:v>
                </c:pt>
                <c:pt idx="16">
                  <c:v>2008 г.</c:v>
                </c:pt>
                <c:pt idx="17">
                  <c:v>2009 г.</c:v>
                </c:pt>
                <c:pt idx="18">
                  <c:v>2010 г.</c:v>
                </c:pt>
                <c:pt idx="19">
                  <c:v>2011 г.</c:v>
                </c:pt>
                <c:pt idx="20">
                  <c:v>2012 г.</c:v>
                </c:pt>
                <c:pt idx="21">
                  <c:v>2013 г.</c:v>
                </c:pt>
                <c:pt idx="22">
                  <c:v>2014 г.</c:v>
                </c:pt>
                <c:pt idx="23">
                  <c:v>2015 г.</c:v>
                </c:pt>
                <c:pt idx="24">
                  <c:v>2016 г.</c:v>
                </c:pt>
                <c:pt idx="25">
                  <c:v>2017 г.</c:v>
                </c:pt>
                <c:pt idx="26">
                  <c:v>2018 г.</c:v>
                </c:pt>
                <c:pt idx="27">
                  <c:v>2019 г.</c:v>
                </c:pt>
              </c:strCache>
            </c:strRef>
          </c:cat>
          <c:val>
            <c:numRef>
              <c:f>'Исходная РТ'!$B$39:$Q$39</c:f>
              <c:numCache>
                <c:formatCode>General</c:formatCode>
                <c:ptCount val="16"/>
                <c:pt idx="0">
                  <c:v>16.899999999999999</c:v>
                </c:pt>
                <c:pt idx="1">
                  <c:v>16.8</c:v>
                </c:pt>
                <c:pt idx="2">
                  <c:v>16.8</c:v>
                </c:pt>
                <c:pt idx="3">
                  <c:v>16.399999999999999</c:v>
                </c:pt>
                <c:pt idx="4">
                  <c:v>16.5</c:v>
                </c:pt>
                <c:pt idx="5">
                  <c:v>16.3</c:v>
                </c:pt>
                <c:pt idx="6">
                  <c:v>15.7</c:v>
                </c:pt>
                <c:pt idx="7">
                  <c:v>15.3</c:v>
                </c:pt>
                <c:pt idx="8">
                  <c:v>14.8</c:v>
                </c:pt>
                <c:pt idx="9">
                  <c:v>14.1</c:v>
                </c:pt>
                <c:pt idx="10">
                  <c:v>13.9</c:v>
                </c:pt>
                <c:pt idx="11">
                  <c:v>13.6</c:v>
                </c:pt>
                <c:pt idx="12">
                  <c:v>12.7</c:v>
                </c:pt>
                <c:pt idx="13">
                  <c:v>12.5</c:v>
                </c:pt>
                <c:pt idx="14">
                  <c:v>12.5</c:v>
                </c:pt>
                <c:pt idx="15">
                  <c:v>12.3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A-4F7F-B84F-67797976E073}"/>
            </c:ext>
          </c:extLst>
        </c:ser>
        <c:ser>
          <c:idx val="0"/>
          <c:order val="0"/>
          <c:tx>
            <c:strRef>
              <c:f>'Исходная РТ'!$A$39</c:f>
              <c:strCache>
                <c:ptCount val="1"/>
                <c:pt idx="0">
                  <c:v>Средняя  длительность пребывания больного  на койке</c:v>
                </c:pt>
              </c:strCache>
            </c:strRef>
          </c:tx>
          <c:spPr>
            <a:ln w="508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481928488072423E-2"/>
                  <c:y val="-2.7176109253555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A-4F7F-B84F-67797976E0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3A-4F7F-B84F-67797976E073}"/>
                </c:ext>
              </c:extLst>
            </c:dLbl>
            <c:dLbl>
              <c:idx val="2"/>
              <c:layout>
                <c:manualLayout>
                  <c:x val="-4.0963856976144845E-3"/>
                  <c:y val="-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73A-4F7F-B84F-67797976E0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3A-4F7F-B84F-67797976E0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3A-4F7F-B84F-67797976E0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3A-4F7F-B84F-67797976E0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3A-4F7F-B84F-67797976E07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3A-4F7F-B84F-67797976E0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3A-4F7F-B84F-67797976E07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3A-4F7F-B84F-67797976E07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3A-4F7F-B84F-67797976E07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3A-4F7F-B84F-67797976E07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3A-4F7F-B84F-67797976E07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3A-4F7F-B84F-67797976E07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3A-4F7F-B84F-67797976E07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73A-4F7F-B84F-67797976E073}"/>
                </c:ext>
              </c:extLst>
            </c:dLbl>
            <c:dLbl>
              <c:idx val="18"/>
              <c:layout>
                <c:manualLayout>
                  <c:x val="-2.3157774121208823E-2"/>
                  <c:y val="-4.817847055243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73A-4F7F-B84F-67797976E07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73A-4F7F-B84F-67797976E07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73A-4F7F-B84F-67797976E07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73A-4F7F-B84F-67797976E073}"/>
                </c:ext>
              </c:extLst>
            </c:dLbl>
            <c:dLbl>
              <c:idx val="23"/>
              <c:layout>
                <c:manualLayout>
                  <c:x val="-2.0459770238391229E-2"/>
                  <c:y val="3.5454010860192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73A-4F7F-B84F-67797976E07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73A-4F7F-B84F-67797976E07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73A-4F7F-B84F-67797976E073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73A-4F7F-B84F-67797976E073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200" b="1">
                      <a:solidFill>
                        <a:schemeClr val="accent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F73A-4F7F-B84F-67797976E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РТ'!$B$38:$AC$38</c:f>
              <c:strCache>
                <c:ptCount val="28"/>
                <c:pt idx="0">
                  <c:v>1992 г.</c:v>
                </c:pt>
                <c:pt idx="1">
                  <c:v>1993 г.</c:v>
                </c:pt>
                <c:pt idx="2">
                  <c:v>1994 г.</c:v>
                </c:pt>
                <c:pt idx="3">
                  <c:v>1995 г.</c:v>
                </c:pt>
                <c:pt idx="4">
                  <c:v>1996 г.</c:v>
                </c:pt>
                <c:pt idx="5">
                  <c:v>1997 г.</c:v>
                </c:pt>
                <c:pt idx="6">
                  <c:v>1998 г.</c:v>
                </c:pt>
                <c:pt idx="7">
                  <c:v>1999 г.</c:v>
                </c:pt>
                <c:pt idx="8">
                  <c:v>2000 г.</c:v>
                </c:pt>
                <c:pt idx="9">
                  <c:v>2001 г.</c:v>
                </c:pt>
                <c:pt idx="10">
                  <c:v>2002 г.</c:v>
                </c:pt>
                <c:pt idx="11">
                  <c:v>2003 г.</c:v>
                </c:pt>
                <c:pt idx="12">
                  <c:v>2004 г.</c:v>
                </c:pt>
                <c:pt idx="13">
                  <c:v>2005 г.</c:v>
                </c:pt>
                <c:pt idx="14">
                  <c:v>2006 г.</c:v>
                </c:pt>
                <c:pt idx="15">
                  <c:v>2007 г.</c:v>
                </c:pt>
                <c:pt idx="16">
                  <c:v>2008 г.</c:v>
                </c:pt>
                <c:pt idx="17">
                  <c:v>2009 г.</c:v>
                </c:pt>
                <c:pt idx="18">
                  <c:v>2010 г.</c:v>
                </c:pt>
                <c:pt idx="19">
                  <c:v>2011 г.</c:v>
                </c:pt>
                <c:pt idx="20">
                  <c:v>2012 г.</c:v>
                </c:pt>
                <c:pt idx="21">
                  <c:v>2013 г.</c:v>
                </c:pt>
                <c:pt idx="22">
                  <c:v>2014 г.</c:v>
                </c:pt>
                <c:pt idx="23">
                  <c:v>2015 г.</c:v>
                </c:pt>
                <c:pt idx="24">
                  <c:v>2016 г.</c:v>
                </c:pt>
                <c:pt idx="25">
                  <c:v>2017 г.</c:v>
                </c:pt>
                <c:pt idx="26">
                  <c:v>2018 г.</c:v>
                </c:pt>
                <c:pt idx="27">
                  <c:v>2019 г.</c:v>
                </c:pt>
              </c:strCache>
            </c:strRef>
          </c:cat>
          <c:val>
            <c:numRef>
              <c:f>'Исходная РТ'!$B$39:$AC$39</c:f>
              <c:numCache>
                <c:formatCode>General</c:formatCode>
                <c:ptCount val="28"/>
                <c:pt idx="0">
                  <c:v>16.899999999999999</c:v>
                </c:pt>
                <c:pt idx="1">
                  <c:v>16.8</c:v>
                </c:pt>
                <c:pt idx="2">
                  <c:v>16.8</c:v>
                </c:pt>
                <c:pt idx="3">
                  <c:v>16.399999999999999</c:v>
                </c:pt>
                <c:pt idx="4">
                  <c:v>16.5</c:v>
                </c:pt>
                <c:pt idx="5">
                  <c:v>16.3</c:v>
                </c:pt>
                <c:pt idx="6">
                  <c:v>15.7</c:v>
                </c:pt>
                <c:pt idx="7">
                  <c:v>15.3</c:v>
                </c:pt>
                <c:pt idx="8">
                  <c:v>14.8</c:v>
                </c:pt>
                <c:pt idx="9">
                  <c:v>14.1</c:v>
                </c:pt>
                <c:pt idx="10">
                  <c:v>13.9</c:v>
                </c:pt>
                <c:pt idx="11">
                  <c:v>13.6</c:v>
                </c:pt>
                <c:pt idx="12">
                  <c:v>12.7</c:v>
                </c:pt>
                <c:pt idx="13">
                  <c:v>12.5</c:v>
                </c:pt>
                <c:pt idx="14">
                  <c:v>12.5</c:v>
                </c:pt>
                <c:pt idx="15">
                  <c:v>12.3</c:v>
                </c:pt>
                <c:pt idx="16">
                  <c:v>12.2</c:v>
                </c:pt>
                <c:pt idx="17">
                  <c:v>11.8</c:v>
                </c:pt>
                <c:pt idx="18">
                  <c:v>11.4</c:v>
                </c:pt>
                <c:pt idx="19">
                  <c:v>11.1</c:v>
                </c:pt>
                <c:pt idx="20">
                  <c:v>10.9</c:v>
                </c:pt>
                <c:pt idx="21">
                  <c:v>10.5</c:v>
                </c:pt>
                <c:pt idx="22">
                  <c:v>10.199999999999999</c:v>
                </c:pt>
                <c:pt idx="23">
                  <c:v>9.6999999999999993</c:v>
                </c:pt>
                <c:pt idx="24">
                  <c:v>9.6999999999999993</c:v>
                </c:pt>
                <c:pt idx="25">
                  <c:v>9.8000000000000007</c:v>
                </c:pt>
                <c:pt idx="26">
                  <c:v>9.9</c:v>
                </c:pt>
                <c:pt idx="27">
                  <c:v>9.6999999999999993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73A-4F7F-B84F-67797976E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702936"/>
        <c:axId val="413701760"/>
      </c:lineChart>
      <c:catAx>
        <c:axId val="413702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413701760"/>
        <c:crosses val="autoZero"/>
        <c:auto val="1"/>
        <c:lblAlgn val="ctr"/>
        <c:lblOffset val="100"/>
        <c:noMultiLvlLbl val="0"/>
      </c:catAx>
      <c:valAx>
        <c:axId val="413701760"/>
        <c:scaling>
          <c:orientation val="minMax"/>
          <c:max val="17"/>
          <c:min val="9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/>
                  <a:t>Среднее  число  дней  пребывания  больного  на  койке</a:t>
                </a:r>
              </a:p>
            </c:rich>
          </c:tx>
          <c:layout>
            <c:manualLayout>
              <c:xMode val="edge"/>
              <c:yMode val="edge"/>
              <c:x val="1.2289157092843454E-2"/>
              <c:y val="0.151587382713525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200" b="1"/>
            </a:pPr>
            <a:endParaRPr lang="ru-RU"/>
          </a:p>
        </c:txPr>
        <c:crossAx val="413702936"/>
        <c:crosses val="autoZero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3710158572448"/>
          <c:y val="0.21267256365854967"/>
          <c:w val="0.81471161399191305"/>
          <c:h val="0.49827376991693068"/>
        </c:manualLayout>
      </c:layout>
      <c:lineChart>
        <c:grouping val="standard"/>
        <c:varyColors val="0"/>
        <c:ser>
          <c:idx val="0"/>
          <c:order val="0"/>
          <c:tx>
            <c:strRef>
              <c:f>'Исходная РТ'!$A$33</c:f>
              <c:strCache>
                <c:ptCount val="1"/>
                <c:pt idx="0">
                  <c:v>Средняя занятость койки в году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85-4D33-9444-19AC44CCF9D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5-4D33-9444-19AC44CCF9D6}"/>
                </c:ext>
              </c:extLst>
            </c:dLbl>
            <c:dLbl>
              <c:idx val="3"/>
              <c:layout>
                <c:manualLayout>
                  <c:x val="-1.7751004689662765E-2"/>
                  <c:y val="-2.5085639310974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85-4D33-9444-19AC44CCF9D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85-4D33-9444-19AC44CCF9D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85-4D33-9444-19AC44CCF9D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85-4D33-9444-19AC44CCF9D6}"/>
                </c:ext>
              </c:extLst>
            </c:dLbl>
            <c:dLbl>
              <c:idx val="8"/>
              <c:layout>
                <c:manualLayout>
                  <c:x val="-1.0923695193638625E-2"/>
                  <c:y val="-2.9266579196136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385-4D33-9444-19AC44CCF9D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85-4D33-9444-19AC44CCF9D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85-4D33-9444-19AC44CCF9D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85-4D33-9444-19AC44CCF9D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85-4D33-9444-19AC44CCF9D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85-4D33-9444-19AC44CCF9D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85-4D33-9444-19AC44CCF9D6}"/>
                </c:ext>
              </c:extLst>
            </c:dLbl>
            <c:dLbl>
              <c:idx val="16"/>
              <c:layout>
                <c:manualLayout>
                  <c:x val="-1.2289157092843454E-2"/>
                  <c:y val="-2.5085639310974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385-4D33-9444-19AC44CCF9D6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385-4D33-9444-19AC44CCF9D6}"/>
                </c:ext>
              </c:extLst>
            </c:dLbl>
            <c:dLbl>
              <c:idx val="18"/>
              <c:layout>
                <c:manualLayout>
                  <c:x val="3.8089681993376161E-5"/>
                  <c:y val="6.902373166266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385-4D33-9444-19AC44CCF9D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385-4D33-9444-19AC44CCF9D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385-4D33-9444-19AC44CCF9D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385-4D33-9444-19AC44CCF9D6}"/>
                </c:ext>
              </c:extLst>
            </c:dLbl>
            <c:dLbl>
              <c:idx val="22"/>
              <c:layout>
                <c:manualLayout>
                  <c:x val="-6.8181820622112404E-3"/>
                  <c:y val="-2.295652048166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385-4D33-9444-19AC44CCF9D6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385-4D33-9444-19AC44CCF9D6}"/>
                </c:ext>
              </c:extLst>
            </c:dLbl>
            <c:dLbl>
              <c:idx val="24"/>
              <c:layout>
                <c:manualLayout>
                  <c:x val="-2.7563473579325398E-2"/>
                  <c:y val="4.217526555020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385-4D33-9444-19AC44CCF9D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385-4D33-9444-19AC44CCF9D6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385-4D33-9444-19AC44CCF9D6}"/>
                </c:ext>
              </c:extLst>
            </c:dLbl>
            <c:dLbl>
              <c:idx val="27"/>
              <c:layout>
                <c:manualLayout>
                  <c:x val="-8.0120434837987337E-3"/>
                  <c:y val="-2.0216901318649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D385-4D33-9444-19AC44CCF9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РТ'!$B$32:$AC$32</c:f>
              <c:strCache>
                <c:ptCount val="28"/>
                <c:pt idx="0">
                  <c:v>1992 г.</c:v>
                </c:pt>
                <c:pt idx="1">
                  <c:v>1993 г.</c:v>
                </c:pt>
                <c:pt idx="2">
                  <c:v>1994 г.</c:v>
                </c:pt>
                <c:pt idx="3">
                  <c:v>1995 г.</c:v>
                </c:pt>
                <c:pt idx="4">
                  <c:v>1996 г.</c:v>
                </c:pt>
                <c:pt idx="5">
                  <c:v>1997 г.</c:v>
                </c:pt>
                <c:pt idx="6">
                  <c:v>1998 г.</c:v>
                </c:pt>
                <c:pt idx="7">
                  <c:v>1999 г.</c:v>
                </c:pt>
                <c:pt idx="8">
                  <c:v>2000 г.</c:v>
                </c:pt>
                <c:pt idx="9">
                  <c:v>2001 г.</c:v>
                </c:pt>
                <c:pt idx="10">
                  <c:v>2002 г.</c:v>
                </c:pt>
                <c:pt idx="11">
                  <c:v>2003 г.</c:v>
                </c:pt>
                <c:pt idx="12">
                  <c:v>2004 г.</c:v>
                </c:pt>
                <c:pt idx="13">
                  <c:v>2005 г.</c:v>
                </c:pt>
                <c:pt idx="14">
                  <c:v>2006 г.</c:v>
                </c:pt>
                <c:pt idx="15">
                  <c:v>2007 г.</c:v>
                </c:pt>
                <c:pt idx="16">
                  <c:v>2008 г.</c:v>
                </c:pt>
                <c:pt idx="17">
                  <c:v>2009 г.</c:v>
                </c:pt>
                <c:pt idx="18">
                  <c:v>2010 г.</c:v>
                </c:pt>
                <c:pt idx="19">
                  <c:v>2011 г.</c:v>
                </c:pt>
                <c:pt idx="20">
                  <c:v>2012 г.</c:v>
                </c:pt>
                <c:pt idx="21">
                  <c:v>2013 г.</c:v>
                </c:pt>
                <c:pt idx="22">
                  <c:v>2014 г.</c:v>
                </c:pt>
                <c:pt idx="23">
                  <c:v>2015 г.</c:v>
                </c:pt>
                <c:pt idx="24">
                  <c:v>2016 г.</c:v>
                </c:pt>
                <c:pt idx="25">
                  <c:v>2017 г.</c:v>
                </c:pt>
                <c:pt idx="26">
                  <c:v>2018 г.</c:v>
                </c:pt>
                <c:pt idx="27">
                  <c:v>2019 г.</c:v>
                </c:pt>
              </c:strCache>
            </c:strRef>
          </c:cat>
          <c:val>
            <c:numRef>
              <c:f>'Исходная РТ'!$B$33:$AC$33</c:f>
              <c:numCache>
                <c:formatCode>General</c:formatCode>
                <c:ptCount val="28"/>
                <c:pt idx="0">
                  <c:v>305</c:v>
                </c:pt>
                <c:pt idx="1">
                  <c:v>322</c:v>
                </c:pt>
                <c:pt idx="2">
                  <c:v>325</c:v>
                </c:pt>
                <c:pt idx="3">
                  <c:v>325</c:v>
                </c:pt>
                <c:pt idx="4">
                  <c:v>320</c:v>
                </c:pt>
                <c:pt idx="5">
                  <c:v>318</c:v>
                </c:pt>
                <c:pt idx="6">
                  <c:v>310</c:v>
                </c:pt>
                <c:pt idx="7">
                  <c:v>323</c:v>
                </c:pt>
                <c:pt idx="8">
                  <c:v>337</c:v>
                </c:pt>
                <c:pt idx="9">
                  <c:v>328</c:v>
                </c:pt>
                <c:pt idx="10">
                  <c:v>330</c:v>
                </c:pt>
                <c:pt idx="11">
                  <c:v>333</c:v>
                </c:pt>
                <c:pt idx="12">
                  <c:v>332</c:v>
                </c:pt>
                <c:pt idx="13">
                  <c:v>337</c:v>
                </c:pt>
                <c:pt idx="14">
                  <c:v>339</c:v>
                </c:pt>
                <c:pt idx="15">
                  <c:v>342</c:v>
                </c:pt>
                <c:pt idx="16">
                  <c:v>344</c:v>
                </c:pt>
                <c:pt idx="17">
                  <c:v>343</c:v>
                </c:pt>
                <c:pt idx="18">
                  <c:v>339</c:v>
                </c:pt>
                <c:pt idx="19">
                  <c:v>338</c:v>
                </c:pt>
                <c:pt idx="20">
                  <c:v>346</c:v>
                </c:pt>
                <c:pt idx="21">
                  <c:v>348</c:v>
                </c:pt>
                <c:pt idx="22">
                  <c:v>349</c:v>
                </c:pt>
                <c:pt idx="23">
                  <c:v>323</c:v>
                </c:pt>
                <c:pt idx="24">
                  <c:v>319</c:v>
                </c:pt>
                <c:pt idx="25">
                  <c:v>326</c:v>
                </c:pt>
                <c:pt idx="26">
                  <c:v>328</c:v>
                </c:pt>
                <c:pt idx="27">
                  <c:v>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D385-4D33-9444-19AC44CCF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702544"/>
        <c:axId val="413699016"/>
      </c:lineChart>
      <c:catAx>
        <c:axId val="41370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413699016"/>
        <c:crosses val="autoZero"/>
        <c:auto val="1"/>
        <c:lblAlgn val="ctr"/>
        <c:lblOffset val="100"/>
        <c:noMultiLvlLbl val="0"/>
      </c:catAx>
      <c:valAx>
        <c:axId val="413699016"/>
        <c:scaling>
          <c:orientation val="minMax"/>
          <c:max val="350"/>
          <c:min val="3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i="1"/>
                </a:pPr>
                <a:r>
                  <a:rPr lang="ru-RU" sz="1200" i="1"/>
                  <a:t>Среднее</a:t>
                </a:r>
                <a:r>
                  <a:rPr lang="ru-RU" sz="1200" i="1" baseline="0"/>
                  <a:t>  число  д</a:t>
                </a:r>
                <a:r>
                  <a:rPr lang="ru-RU" sz="1200" i="1"/>
                  <a:t>ней  занятости  койки  в году</a:t>
                </a:r>
              </a:p>
            </c:rich>
          </c:tx>
          <c:layout>
            <c:manualLayout>
              <c:xMode val="edge"/>
              <c:yMode val="edge"/>
              <c:x val="1.653808414759524E-2"/>
              <c:y val="0.158420803485603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3702544"/>
        <c:crosses val="autoZero"/>
        <c:crossBetween val="between"/>
        <c:majorUnit val="10"/>
      </c:val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5820989837492"/>
          <c:y val="0.15913189374334666"/>
          <c:w val="0.81141758560729349"/>
          <c:h val="0.6507154120308738"/>
        </c:manualLayout>
      </c:layout>
      <c:lineChart>
        <c:grouping val="standard"/>
        <c:varyColors val="0"/>
        <c:ser>
          <c:idx val="1"/>
          <c:order val="1"/>
          <c:tx>
            <c:strRef>
              <c:f>'Исходная РТ'!$A$39</c:f>
              <c:strCache>
                <c:ptCount val="1"/>
                <c:pt idx="0">
                  <c:v>Средняя  длительность пребывания больного  на койке</c:v>
                </c:pt>
              </c:strCache>
            </c:strRef>
          </c:tx>
          <c:spPr>
            <a:ln w="508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'Исходная РТ'!$B$38:$AC$38</c:f>
              <c:strCache>
                <c:ptCount val="28"/>
                <c:pt idx="0">
                  <c:v>1992 г.</c:v>
                </c:pt>
                <c:pt idx="1">
                  <c:v>1993 г.</c:v>
                </c:pt>
                <c:pt idx="2">
                  <c:v>1994 г.</c:v>
                </c:pt>
                <c:pt idx="3">
                  <c:v>1995 г.</c:v>
                </c:pt>
                <c:pt idx="4">
                  <c:v>1996 г.</c:v>
                </c:pt>
                <c:pt idx="5">
                  <c:v>1997 г.</c:v>
                </c:pt>
                <c:pt idx="6">
                  <c:v>1998 г.</c:v>
                </c:pt>
                <c:pt idx="7">
                  <c:v>1999 г.</c:v>
                </c:pt>
                <c:pt idx="8">
                  <c:v>2000 г.</c:v>
                </c:pt>
                <c:pt idx="9">
                  <c:v>2001 г.</c:v>
                </c:pt>
                <c:pt idx="10">
                  <c:v>2002 г.</c:v>
                </c:pt>
                <c:pt idx="11">
                  <c:v>2003 г.</c:v>
                </c:pt>
                <c:pt idx="12">
                  <c:v>2004 г.</c:v>
                </c:pt>
                <c:pt idx="13">
                  <c:v>2005 г.</c:v>
                </c:pt>
                <c:pt idx="14">
                  <c:v>2006 г.</c:v>
                </c:pt>
                <c:pt idx="15">
                  <c:v>2007 г.</c:v>
                </c:pt>
                <c:pt idx="16">
                  <c:v>2008 г.</c:v>
                </c:pt>
                <c:pt idx="17">
                  <c:v>2009 г.</c:v>
                </c:pt>
                <c:pt idx="18">
                  <c:v>2010 г.</c:v>
                </c:pt>
                <c:pt idx="19">
                  <c:v>2011 г.</c:v>
                </c:pt>
                <c:pt idx="20">
                  <c:v>2012 г.</c:v>
                </c:pt>
                <c:pt idx="21">
                  <c:v>2013 г.</c:v>
                </c:pt>
                <c:pt idx="22">
                  <c:v>2014 г.</c:v>
                </c:pt>
                <c:pt idx="23">
                  <c:v>2015 г.</c:v>
                </c:pt>
                <c:pt idx="24">
                  <c:v>2016 г.</c:v>
                </c:pt>
                <c:pt idx="25">
                  <c:v>2017 г.</c:v>
                </c:pt>
                <c:pt idx="26">
                  <c:v>2018 г.</c:v>
                </c:pt>
                <c:pt idx="27">
                  <c:v>2019 г.</c:v>
                </c:pt>
              </c:strCache>
            </c:strRef>
          </c:cat>
          <c:val>
            <c:numRef>
              <c:f>'Исходная РТ'!$B$39:$Q$39</c:f>
              <c:numCache>
                <c:formatCode>General</c:formatCode>
                <c:ptCount val="16"/>
                <c:pt idx="0">
                  <c:v>16.899999999999999</c:v>
                </c:pt>
                <c:pt idx="1">
                  <c:v>16.8</c:v>
                </c:pt>
                <c:pt idx="2">
                  <c:v>16.8</c:v>
                </c:pt>
                <c:pt idx="3">
                  <c:v>16.399999999999999</c:v>
                </c:pt>
                <c:pt idx="4">
                  <c:v>16.5</c:v>
                </c:pt>
                <c:pt idx="5">
                  <c:v>16.3</c:v>
                </c:pt>
                <c:pt idx="6">
                  <c:v>15.7</c:v>
                </c:pt>
                <c:pt idx="7">
                  <c:v>15.3</c:v>
                </c:pt>
                <c:pt idx="8">
                  <c:v>14.8</c:v>
                </c:pt>
                <c:pt idx="9">
                  <c:v>14.1</c:v>
                </c:pt>
                <c:pt idx="10">
                  <c:v>13.9</c:v>
                </c:pt>
                <c:pt idx="11">
                  <c:v>13.6</c:v>
                </c:pt>
                <c:pt idx="12">
                  <c:v>12.7</c:v>
                </c:pt>
                <c:pt idx="13">
                  <c:v>12.5</c:v>
                </c:pt>
                <c:pt idx="14">
                  <c:v>12.5</c:v>
                </c:pt>
                <c:pt idx="15">
                  <c:v>12.3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CF-4995-9256-EE06055F4389}"/>
            </c:ext>
          </c:extLst>
        </c:ser>
        <c:ser>
          <c:idx val="0"/>
          <c:order val="0"/>
          <c:tx>
            <c:strRef>
              <c:f>'Исходная РТ'!$A$39</c:f>
              <c:strCache>
                <c:ptCount val="1"/>
                <c:pt idx="0">
                  <c:v>Средняя  длительность пребывания больного  на койке</c:v>
                </c:pt>
              </c:strCache>
            </c:strRef>
          </c:tx>
          <c:spPr>
            <a:ln w="508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481928488072423E-2"/>
                  <c:y val="-2.7176109253555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CF-4995-9256-EE06055F438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CF-4995-9256-EE06055F4389}"/>
                </c:ext>
              </c:extLst>
            </c:dLbl>
            <c:dLbl>
              <c:idx val="2"/>
              <c:layout>
                <c:manualLayout>
                  <c:x val="-4.0963856976144845E-3"/>
                  <c:y val="-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2CF-4995-9256-EE06055F438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CF-4995-9256-EE06055F438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CF-4995-9256-EE06055F4389}"/>
                </c:ext>
              </c:extLst>
            </c:dLbl>
            <c:dLbl>
              <c:idx val="5"/>
              <c:layout>
                <c:manualLayout>
                  <c:x val="-8.1927713952289188E-3"/>
                  <c:y val="-2.299516936839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2CF-4995-9256-EE06055F438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CF-4995-9256-EE06055F438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CF-4995-9256-EE06055F438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CF-4995-9256-EE06055F438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CF-4995-9256-EE06055F438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CF-4995-9256-EE06055F438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CF-4995-9256-EE06055F438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CF-4995-9256-EE06055F438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CF-4995-9256-EE06055F438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CF-4995-9256-EE06055F438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2CF-4995-9256-EE06055F4389}"/>
                </c:ext>
              </c:extLst>
            </c:dLbl>
            <c:dLbl>
              <c:idx val="18"/>
              <c:layout>
                <c:manualLayout>
                  <c:x val="-6.5017976124033885E-3"/>
                  <c:y val="-6.850928454703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2CF-4995-9256-EE06055F438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2CF-4995-9256-EE06055F43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2CF-4995-9256-EE06055F438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2CF-4995-9256-EE06055F4389}"/>
                </c:ext>
              </c:extLst>
            </c:dLbl>
            <c:dLbl>
              <c:idx val="23"/>
              <c:layout>
                <c:manualLayout>
                  <c:x val="-2.4098993588507669E-3"/>
                  <c:y val="3.545390266139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2CF-4995-9256-EE06055F438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2CF-4995-9256-EE06055F438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2CF-4995-9256-EE06055F4389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2CF-4995-9256-EE06055F4389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accent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12CF-4995-9256-EE06055F4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РТ'!$B$38:$AC$38</c:f>
              <c:strCache>
                <c:ptCount val="28"/>
                <c:pt idx="0">
                  <c:v>1992 г.</c:v>
                </c:pt>
                <c:pt idx="1">
                  <c:v>1993 г.</c:v>
                </c:pt>
                <c:pt idx="2">
                  <c:v>1994 г.</c:v>
                </c:pt>
                <c:pt idx="3">
                  <c:v>1995 г.</c:v>
                </c:pt>
                <c:pt idx="4">
                  <c:v>1996 г.</c:v>
                </c:pt>
                <c:pt idx="5">
                  <c:v>1997 г.</c:v>
                </c:pt>
                <c:pt idx="6">
                  <c:v>1998 г.</c:v>
                </c:pt>
                <c:pt idx="7">
                  <c:v>1999 г.</c:v>
                </c:pt>
                <c:pt idx="8">
                  <c:v>2000 г.</c:v>
                </c:pt>
                <c:pt idx="9">
                  <c:v>2001 г.</c:v>
                </c:pt>
                <c:pt idx="10">
                  <c:v>2002 г.</c:v>
                </c:pt>
                <c:pt idx="11">
                  <c:v>2003 г.</c:v>
                </c:pt>
                <c:pt idx="12">
                  <c:v>2004 г.</c:v>
                </c:pt>
                <c:pt idx="13">
                  <c:v>2005 г.</c:v>
                </c:pt>
                <c:pt idx="14">
                  <c:v>2006 г.</c:v>
                </c:pt>
                <c:pt idx="15">
                  <c:v>2007 г.</c:v>
                </c:pt>
                <c:pt idx="16">
                  <c:v>2008 г.</c:v>
                </c:pt>
                <c:pt idx="17">
                  <c:v>2009 г.</c:v>
                </c:pt>
                <c:pt idx="18">
                  <c:v>2010 г.</c:v>
                </c:pt>
                <c:pt idx="19">
                  <c:v>2011 г.</c:v>
                </c:pt>
                <c:pt idx="20">
                  <c:v>2012 г.</c:v>
                </c:pt>
                <c:pt idx="21">
                  <c:v>2013 г.</c:v>
                </c:pt>
                <c:pt idx="22">
                  <c:v>2014 г.</c:v>
                </c:pt>
                <c:pt idx="23">
                  <c:v>2015 г.</c:v>
                </c:pt>
                <c:pt idx="24">
                  <c:v>2016 г.</c:v>
                </c:pt>
                <c:pt idx="25">
                  <c:v>2017 г.</c:v>
                </c:pt>
                <c:pt idx="26">
                  <c:v>2018 г.</c:v>
                </c:pt>
                <c:pt idx="27">
                  <c:v>2019 г.</c:v>
                </c:pt>
              </c:strCache>
            </c:strRef>
          </c:cat>
          <c:val>
            <c:numRef>
              <c:f>'Исходная РТ'!$B$39:$AC$39</c:f>
              <c:numCache>
                <c:formatCode>General</c:formatCode>
                <c:ptCount val="28"/>
                <c:pt idx="0">
                  <c:v>16.899999999999999</c:v>
                </c:pt>
                <c:pt idx="1">
                  <c:v>16.8</c:v>
                </c:pt>
                <c:pt idx="2">
                  <c:v>16.8</c:v>
                </c:pt>
                <c:pt idx="3">
                  <c:v>16.399999999999999</c:v>
                </c:pt>
                <c:pt idx="4">
                  <c:v>16.5</c:v>
                </c:pt>
                <c:pt idx="5">
                  <c:v>16.3</c:v>
                </c:pt>
                <c:pt idx="6">
                  <c:v>15.7</c:v>
                </c:pt>
                <c:pt idx="7">
                  <c:v>15.3</c:v>
                </c:pt>
                <c:pt idx="8">
                  <c:v>14.8</c:v>
                </c:pt>
                <c:pt idx="9">
                  <c:v>14.1</c:v>
                </c:pt>
                <c:pt idx="10">
                  <c:v>13.9</c:v>
                </c:pt>
                <c:pt idx="11">
                  <c:v>13.6</c:v>
                </c:pt>
                <c:pt idx="12">
                  <c:v>12.7</c:v>
                </c:pt>
                <c:pt idx="13">
                  <c:v>12.5</c:v>
                </c:pt>
                <c:pt idx="14">
                  <c:v>12.5</c:v>
                </c:pt>
                <c:pt idx="15">
                  <c:v>12.3</c:v>
                </c:pt>
                <c:pt idx="16">
                  <c:v>12.2</c:v>
                </c:pt>
                <c:pt idx="17">
                  <c:v>11.8</c:v>
                </c:pt>
                <c:pt idx="18">
                  <c:v>11.4</c:v>
                </c:pt>
                <c:pt idx="19">
                  <c:v>11.1</c:v>
                </c:pt>
                <c:pt idx="20">
                  <c:v>10.9</c:v>
                </c:pt>
                <c:pt idx="21">
                  <c:v>10.5</c:v>
                </c:pt>
                <c:pt idx="22">
                  <c:v>10.199999999999999</c:v>
                </c:pt>
                <c:pt idx="23">
                  <c:v>9.6999999999999993</c:v>
                </c:pt>
                <c:pt idx="24">
                  <c:v>9.6999999999999993</c:v>
                </c:pt>
                <c:pt idx="25">
                  <c:v>9.8000000000000007</c:v>
                </c:pt>
                <c:pt idx="26">
                  <c:v>9.9</c:v>
                </c:pt>
                <c:pt idx="27">
                  <c:v>9.6999999999999993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2CF-4995-9256-EE06055F4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702936"/>
        <c:axId val="413701760"/>
      </c:lineChart>
      <c:catAx>
        <c:axId val="413702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413701760"/>
        <c:crosses val="autoZero"/>
        <c:auto val="1"/>
        <c:lblAlgn val="ctr"/>
        <c:lblOffset val="100"/>
        <c:noMultiLvlLbl val="0"/>
      </c:catAx>
      <c:valAx>
        <c:axId val="413701760"/>
        <c:scaling>
          <c:orientation val="minMax"/>
          <c:max val="17"/>
          <c:min val="9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/>
                  <a:t>Среднее  число  дней  пребывания  больного  на  койке</a:t>
                </a:r>
              </a:p>
            </c:rich>
          </c:tx>
          <c:layout>
            <c:manualLayout>
              <c:xMode val="edge"/>
              <c:yMode val="edge"/>
              <c:x val="1.2289157092843454E-2"/>
              <c:y val="0.151587382713525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ru-RU"/>
          </a:p>
        </c:txPr>
        <c:crossAx val="413702936"/>
        <c:crosses val="autoZero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472937082741186"/>
          <c:y val="2.2995169368393312E-2"/>
          <c:w val="0.67867509769503576"/>
          <c:h val="0.8463695418166786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6FC-4105-87F3-0A9C288AF192}"/>
              </c:ext>
            </c:extLst>
          </c:dPt>
          <c:dLbls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6FC-4105-87F3-0A9C288AF192}"/>
                </c:ext>
              </c:extLst>
            </c:dLbl>
            <c:dLbl>
              <c:idx val="1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6FC-4105-87F3-0A9C288AF19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'Исходные - регионы РТ'!$A$48:$A$59</c:f>
              <c:strCache>
                <c:ptCount val="12"/>
                <c:pt idx="0">
                  <c:v>Предволжский регион</c:v>
                </c:pt>
                <c:pt idx="1">
                  <c:v>Предкамский регион</c:v>
                </c:pt>
                <c:pt idx="2">
                  <c:v>Закамский регион</c:v>
                </c:pt>
                <c:pt idx="3">
                  <c:v>Юго-Восточный регион</c:v>
                </c:pt>
                <c:pt idx="4">
                  <c:v>Северо-Восточный регион</c:v>
                </c:pt>
                <c:pt idx="5">
                  <c:v>Северо-Западный регион</c:v>
                </c:pt>
                <c:pt idx="7">
                  <c:v>Наб. Челны</c:v>
                </c:pt>
                <c:pt idx="8">
                  <c:v>Казань</c:v>
                </c:pt>
                <c:pt idx="9">
                  <c:v>Муниципальные МО</c:v>
                </c:pt>
                <c:pt idx="11">
                  <c:v>Республика  Татарстан</c:v>
                </c:pt>
              </c:strCache>
            </c:strRef>
          </c:cat>
          <c:val>
            <c:numRef>
              <c:f>'Исходные - регионы РТ'!$B$48:$B$59</c:f>
              <c:numCache>
                <c:formatCode>General</c:formatCode>
                <c:ptCount val="12"/>
                <c:pt idx="0">
                  <c:v>8.1999999999999993</c:v>
                </c:pt>
                <c:pt idx="1">
                  <c:v>8.1999999999999993</c:v>
                </c:pt>
                <c:pt idx="2">
                  <c:v>8.4</c:v>
                </c:pt>
                <c:pt idx="3">
                  <c:v>8.1999999999999993</c:v>
                </c:pt>
                <c:pt idx="4">
                  <c:v>8.3000000000000007</c:v>
                </c:pt>
                <c:pt idx="5">
                  <c:v>8.5</c:v>
                </c:pt>
                <c:pt idx="7">
                  <c:v>7.8</c:v>
                </c:pt>
                <c:pt idx="8">
                  <c:v>8</c:v>
                </c:pt>
                <c:pt idx="9">
                  <c:v>8.1999999999999993</c:v>
                </c:pt>
                <c:pt idx="11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FC-4105-87F3-0A9C288AF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245496"/>
        <c:axId val="414246280"/>
      </c:barChart>
      <c:catAx>
        <c:axId val="414245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4246280"/>
        <c:crosses val="autoZero"/>
        <c:auto val="1"/>
        <c:lblAlgn val="ctr"/>
        <c:lblOffset val="100"/>
        <c:noMultiLvlLbl val="0"/>
      </c:catAx>
      <c:valAx>
        <c:axId val="414246280"/>
        <c:scaling>
          <c:orientation val="minMax"/>
          <c:max val="10"/>
          <c:min val="7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Среднее  число  дней  пребывания  больного  на  койке</a:t>
                </a:r>
              </a:p>
            </c:rich>
          </c:tx>
          <c:layout>
            <c:manualLayout>
              <c:xMode val="edge"/>
              <c:yMode val="edge"/>
              <c:x val="0.34415881519684766"/>
              <c:y val="0.938606788705397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4245496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'Исходная - субъекты РФ'!$B$592:$B$676</c:f>
              <c:strCache>
                <c:ptCount val="85"/>
                <c:pt idx="0">
                  <c:v>Еврейская автономная область</c:v>
                </c:pt>
                <c:pt idx="1">
                  <c:v>Чукотский АО</c:v>
                </c:pt>
                <c:pt idx="2">
                  <c:v>Костромская область</c:v>
                </c:pt>
                <c:pt idx="3">
                  <c:v>Тверская область</c:v>
                </c:pt>
                <c:pt idx="4">
                  <c:v>Магаданская область</c:v>
                </c:pt>
                <c:pt idx="5">
                  <c:v>Приморский край</c:v>
                </c:pt>
                <c:pt idx="6">
                  <c:v>Камчатский край</c:v>
                </c:pt>
                <c:pt idx="7">
                  <c:v>Курская область</c:v>
                </c:pt>
                <c:pt idx="8">
                  <c:v>Республика Коми</c:v>
                </c:pt>
                <c:pt idx="9">
                  <c:v>Тульская область</c:v>
                </c:pt>
                <c:pt idx="10">
                  <c:v>Иркутская область</c:v>
                </c:pt>
                <c:pt idx="11">
                  <c:v>Кемеровская область</c:v>
                </c:pt>
                <c:pt idx="12">
                  <c:v>Смоленская область</c:v>
                </c:pt>
                <c:pt idx="13">
                  <c:v>Сахалинская область</c:v>
                </c:pt>
                <c:pt idx="14">
                  <c:v>Орловская область</c:v>
                </c:pt>
                <c:pt idx="15">
                  <c:v>Ярославская область</c:v>
                </c:pt>
                <c:pt idx="16">
                  <c:v>Нижегородская область</c:v>
                </c:pt>
                <c:pt idx="17">
                  <c:v>Карачаево-Черкесская Республика</c:v>
                </c:pt>
                <c:pt idx="18">
                  <c:v>Томская область</c:v>
                </c:pt>
                <c:pt idx="19">
                  <c:v>Вологодская область</c:v>
                </c:pt>
                <c:pt idx="20">
                  <c:v>Республика Саха (Якутия)</c:v>
                </c:pt>
                <c:pt idx="21">
                  <c:v>Амурская область</c:v>
                </c:pt>
                <c:pt idx="22">
                  <c:v>Владимирская область</c:v>
                </c:pt>
                <c:pt idx="23">
                  <c:v>Волгоградская область</c:v>
                </c:pt>
                <c:pt idx="24">
                  <c:v>Алтайский край</c:v>
                </c:pt>
                <c:pt idx="25">
                  <c:v>Красноярский край</c:v>
                </c:pt>
                <c:pt idx="26">
                  <c:v>Забайкальский край</c:v>
                </c:pt>
                <c:pt idx="27">
                  <c:v>Брянская область</c:v>
                </c:pt>
                <c:pt idx="28">
                  <c:v>Кабардино-Балкарская Республика</c:v>
                </c:pt>
                <c:pt idx="29">
                  <c:v>Республика Марий Эл</c:v>
                </c:pt>
                <c:pt idx="30">
                  <c:v>Калининградская область</c:v>
                </c:pt>
                <c:pt idx="31">
                  <c:v>Ростовская область</c:v>
                </c:pt>
                <c:pt idx="32">
                  <c:v>Ненецкий АО</c:v>
                </c:pt>
                <c:pt idx="33">
                  <c:v>Республика Калмыкия</c:v>
                </c:pt>
                <c:pt idx="34">
                  <c:v>Республика Дагестан</c:v>
                </c:pt>
                <c:pt idx="35">
                  <c:v>Ставропольский край</c:v>
                </c:pt>
                <c:pt idx="36">
                  <c:v>Курганская область</c:v>
                </c:pt>
                <c:pt idx="37">
                  <c:v>Республика Тыва</c:v>
                </c:pt>
                <c:pt idx="38">
                  <c:v>Ульяновская область</c:v>
                </c:pt>
                <c:pt idx="39">
                  <c:v>Свердловская область</c:v>
                </c:pt>
                <c:pt idx="40">
                  <c:v>Республика Бурятия</c:v>
                </c:pt>
                <c:pt idx="41">
                  <c:v>Архангельская область без АО</c:v>
                </c:pt>
                <c:pt idx="42">
                  <c:v>Республика Крым</c:v>
                </c:pt>
                <c:pt idx="43">
                  <c:v>Республика Северная Осетия - Алания</c:v>
                </c:pt>
                <c:pt idx="44">
                  <c:v>Республика Мордовия</c:v>
                </c:pt>
                <c:pt idx="45">
                  <c:v> Ямало-Hенецкий АО</c:v>
                </c:pt>
                <c:pt idx="46">
                  <c:v>Белгородская область</c:v>
                </c:pt>
                <c:pt idx="47">
                  <c:v>Новгородская область</c:v>
                </c:pt>
                <c:pt idx="48">
                  <c:v>Ивановская область</c:v>
                </c:pt>
                <c:pt idx="49">
                  <c:v>Республика Башкортостан</c:v>
                </c:pt>
                <c:pt idx="50">
                  <c:v>Республика Адыгея</c:v>
                </c:pt>
                <c:pt idx="51">
                  <c:v>Воронежская область</c:v>
                </c:pt>
                <c:pt idx="52">
                  <c:v>Пермский край</c:v>
                </c:pt>
                <c:pt idx="53">
                  <c:v>Удмуртская Республика</c:v>
                </c:pt>
                <c:pt idx="54">
                  <c:v>Мурманская область</c:v>
                </c:pt>
                <c:pt idx="55">
                  <c:v>Саратовская область</c:v>
                </c:pt>
                <c:pt idx="56">
                  <c:v>Омская область</c:v>
                </c:pt>
                <c:pt idx="57">
                  <c:v>Астраханская область</c:v>
                </c:pt>
                <c:pt idx="58">
                  <c:v>Республика Карелия</c:v>
                </c:pt>
                <c:pt idx="59">
                  <c:v>Чувашская Республика</c:v>
                </c:pt>
                <c:pt idx="60">
                  <c:v>Пензенская область</c:v>
                </c:pt>
                <c:pt idx="61">
                  <c:v>Челябинская область</c:v>
                </c:pt>
                <c:pt idx="62">
                  <c:v>Липецкая область</c:v>
                </c:pt>
                <c:pt idx="63">
                  <c:v>Рязанская область</c:v>
                </c:pt>
                <c:pt idx="64">
                  <c:v>Оренбургская область</c:v>
                </c:pt>
                <c:pt idx="65">
                  <c:v>Ленинградская область</c:v>
                </c:pt>
                <c:pt idx="66">
                  <c:v>Псковская область</c:v>
                </c:pt>
                <c:pt idx="67">
                  <c:v>Тамбовская область</c:v>
                </c:pt>
                <c:pt idx="68">
                  <c:v>Республика Алтай</c:v>
                </c:pt>
                <c:pt idx="69">
                  <c:v>Самарская область</c:v>
                </c:pt>
                <c:pt idx="70">
                  <c:v>Московская область</c:v>
                </c:pt>
                <c:pt idx="71">
                  <c:v>Хабаровский край</c:v>
                </c:pt>
                <c:pt idx="72">
                  <c:v>Новосибирская область</c:v>
                </c:pt>
                <c:pt idx="73">
                  <c:v>Калужская область</c:v>
                </c:pt>
                <c:pt idx="74">
                  <c:v> Ханты-Мансийский АО</c:v>
                </c:pt>
                <c:pt idx="75">
                  <c:v>Республика Хакасия</c:v>
                </c:pt>
                <c:pt idx="76">
                  <c:v>Республика Татарстан</c:v>
                </c:pt>
                <c:pt idx="77">
                  <c:v>Севастополь</c:v>
                </c:pt>
                <c:pt idx="78">
                  <c:v>Краснодарский край</c:v>
                </c:pt>
                <c:pt idx="79">
                  <c:v>Санкт-Петербург</c:v>
                </c:pt>
                <c:pt idx="80">
                  <c:v>Кировская область</c:v>
                </c:pt>
                <c:pt idx="81">
                  <c:v>Тюменская область без АО</c:v>
                </c:pt>
                <c:pt idx="82">
                  <c:v>Республика Ингушетия</c:v>
                </c:pt>
                <c:pt idx="83">
                  <c:v>Чеченская Республика</c:v>
                </c:pt>
                <c:pt idx="84">
                  <c:v>Москва</c:v>
                </c:pt>
              </c:strCache>
            </c:strRef>
          </c:cat>
          <c:val>
            <c:numRef>
              <c:f>'Исходная - субъекты РФ'!$C$592:$C$676</c:f>
              <c:numCache>
                <c:formatCode>0.0</c:formatCode>
                <c:ptCount val="85"/>
                <c:pt idx="0">
                  <c:v>21.8</c:v>
                </c:pt>
                <c:pt idx="1">
                  <c:v>22</c:v>
                </c:pt>
                <c:pt idx="2">
                  <c:v>23.1</c:v>
                </c:pt>
                <c:pt idx="3">
                  <c:v>23.2</c:v>
                </c:pt>
                <c:pt idx="4">
                  <c:v>23.5</c:v>
                </c:pt>
                <c:pt idx="5">
                  <c:v>24.2</c:v>
                </c:pt>
                <c:pt idx="6">
                  <c:v>24.5</c:v>
                </c:pt>
                <c:pt idx="7">
                  <c:v>24.6</c:v>
                </c:pt>
                <c:pt idx="8">
                  <c:v>24.8</c:v>
                </c:pt>
                <c:pt idx="9">
                  <c:v>25.1</c:v>
                </c:pt>
                <c:pt idx="10">
                  <c:v>25.3</c:v>
                </c:pt>
                <c:pt idx="11">
                  <c:v>25.3</c:v>
                </c:pt>
                <c:pt idx="12">
                  <c:v>25.5</c:v>
                </c:pt>
                <c:pt idx="13">
                  <c:v>25.5</c:v>
                </c:pt>
                <c:pt idx="14">
                  <c:v>25.6</c:v>
                </c:pt>
                <c:pt idx="15">
                  <c:v>25.7</c:v>
                </c:pt>
                <c:pt idx="16">
                  <c:v>25.7</c:v>
                </c:pt>
                <c:pt idx="17">
                  <c:v>25.9</c:v>
                </c:pt>
                <c:pt idx="18">
                  <c:v>25.9</c:v>
                </c:pt>
                <c:pt idx="19">
                  <c:v>26</c:v>
                </c:pt>
                <c:pt idx="20">
                  <c:v>26.1</c:v>
                </c:pt>
                <c:pt idx="21">
                  <c:v>26.1</c:v>
                </c:pt>
                <c:pt idx="22">
                  <c:v>26.2</c:v>
                </c:pt>
                <c:pt idx="23">
                  <c:v>26.3</c:v>
                </c:pt>
                <c:pt idx="24">
                  <c:v>26.3</c:v>
                </c:pt>
                <c:pt idx="25">
                  <c:v>26.5</c:v>
                </c:pt>
                <c:pt idx="26">
                  <c:v>26.6</c:v>
                </c:pt>
                <c:pt idx="27">
                  <c:v>26.8</c:v>
                </c:pt>
                <c:pt idx="28">
                  <c:v>26.9</c:v>
                </c:pt>
                <c:pt idx="29">
                  <c:v>27.1</c:v>
                </c:pt>
                <c:pt idx="30">
                  <c:v>27.2</c:v>
                </c:pt>
                <c:pt idx="31">
                  <c:v>27.2</c:v>
                </c:pt>
                <c:pt idx="32">
                  <c:v>27.3</c:v>
                </c:pt>
                <c:pt idx="33">
                  <c:v>27.3</c:v>
                </c:pt>
                <c:pt idx="34">
                  <c:v>27.3</c:v>
                </c:pt>
                <c:pt idx="35">
                  <c:v>27.4</c:v>
                </c:pt>
                <c:pt idx="36">
                  <c:v>27.4</c:v>
                </c:pt>
                <c:pt idx="37">
                  <c:v>27.4</c:v>
                </c:pt>
                <c:pt idx="38">
                  <c:v>27.6</c:v>
                </c:pt>
                <c:pt idx="39">
                  <c:v>27.6</c:v>
                </c:pt>
                <c:pt idx="40">
                  <c:v>27.6</c:v>
                </c:pt>
                <c:pt idx="41">
                  <c:v>27.7</c:v>
                </c:pt>
                <c:pt idx="42">
                  <c:v>27.8</c:v>
                </c:pt>
                <c:pt idx="43">
                  <c:v>27.8</c:v>
                </c:pt>
                <c:pt idx="44">
                  <c:v>28.1</c:v>
                </c:pt>
                <c:pt idx="45">
                  <c:v>28.1</c:v>
                </c:pt>
                <c:pt idx="46">
                  <c:v>28.2</c:v>
                </c:pt>
                <c:pt idx="47">
                  <c:v>28.2</c:v>
                </c:pt>
                <c:pt idx="48">
                  <c:v>28.3</c:v>
                </c:pt>
                <c:pt idx="49">
                  <c:v>28.3</c:v>
                </c:pt>
                <c:pt idx="50">
                  <c:v>28.4</c:v>
                </c:pt>
                <c:pt idx="51">
                  <c:v>28.5</c:v>
                </c:pt>
                <c:pt idx="52">
                  <c:v>28.5</c:v>
                </c:pt>
                <c:pt idx="53">
                  <c:v>28.9</c:v>
                </c:pt>
                <c:pt idx="54">
                  <c:v>29</c:v>
                </c:pt>
                <c:pt idx="55">
                  <c:v>29</c:v>
                </c:pt>
                <c:pt idx="56">
                  <c:v>29</c:v>
                </c:pt>
                <c:pt idx="57">
                  <c:v>29.1</c:v>
                </c:pt>
                <c:pt idx="58">
                  <c:v>29.3</c:v>
                </c:pt>
                <c:pt idx="59">
                  <c:v>29.4</c:v>
                </c:pt>
                <c:pt idx="60">
                  <c:v>29.4</c:v>
                </c:pt>
                <c:pt idx="61">
                  <c:v>29.4</c:v>
                </c:pt>
                <c:pt idx="62">
                  <c:v>29.6</c:v>
                </c:pt>
                <c:pt idx="63">
                  <c:v>29.6</c:v>
                </c:pt>
                <c:pt idx="64">
                  <c:v>29.6</c:v>
                </c:pt>
                <c:pt idx="65">
                  <c:v>29.7</c:v>
                </c:pt>
                <c:pt idx="66">
                  <c:v>29.7</c:v>
                </c:pt>
                <c:pt idx="67">
                  <c:v>30</c:v>
                </c:pt>
                <c:pt idx="68">
                  <c:v>30.1</c:v>
                </c:pt>
                <c:pt idx="69">
                  <c:v>30.2</c:v>
                </c:pt>
                <c:pt idx="70">
                  <c:v>30.3</c:v>
                </c:pt>
                <c:pt idx="71">
                  <c:v>30.4</c:v>
                </c:pt>
                <c:pt idx="72">
                  <c:v>30.9</c:v>
                </c:pt>
                <c:pt idx="73">
                  <c:v>31.4</c:v>
                </c:pt>
                <c:pt idx="74">
                  <c:v>31.4</c:v>
                </c:pt>
                <c:pt idx="75">
                  <c:v>31.5</c:v>
                </c:pt>
                <c:pt idx="76">
                  <c:v>32.1</c:v>
                </c:pt>
                <c:pt idx="77">
                  <c:v>32.700000000000003</c:v>
                </c:pt>
                <c:pt idx="78">
                  <c:v>32.9</c:v>
                </c:pt>
                <c:pt idx="79">
                  <c:v>33.1</c:v>
                </c:pt>
                <c:pt idx="80">
                  <c:v>34</c:v>
                </c:pt>
                <c:pt idx="81">
                  <c:v>34</c:v>
                </c:pt>
                <c:pt idx="82">
                  <c:v>34.4</c:v>
                </c:pt>
                <c:pt idx="83">
                  <c:v>36.1</c:v>
                </c:pt>
                <c:pt idx="84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2-4C7F-9FD5-C1D1179E4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176568"/>
        <c:axId val="412181272"/>
      </c:barChart>
      <c:catAx>
        <c:axId val="412176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/>
            </a:pPr>
            <a:endParaRPr lang="ru-RU"/>
          </a:p>
        </c:txPr>
        <c:crossAx val="412181272"/>
        <c:crosses val="autoZero"/>
        <c:auto val="1"/>
        <c:lblAlgn val="ctr"/>
        <c:lblOffset val="100"/>
        <c:tickLblSkip val="1"/>
        <c:noMultiLvlLbl val="0"/>
      </c:catAx>
      <c:valAx>
        <c:axId val="412181272"/>
        <c:scaling>
          <c:orientation val="minMax"/>
          <c:max val="38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Количество   раз   использование   койки   в   году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2176568"/>
        <c:crosses val="autoZero"/>
        <c:crossBetween val="between"/>
        <c:majorUnit val="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1082576899696"/>
          <c:y val="3.342134705603398E-2"/>
          <c:w val="0.78452074794627902"/>
          <c:h val="0.83665394175896757"/>
        </c:manualLayout>
      </c:layout>
      <c:lineChart>
        <c:grouping val="standard"/>
        <c:varyColors val="0"/>
        <c:ser>
          <c:idx val="0"/>
          <c:order val="0"/>
          <c:tx>
            <c:strRef>
              <c:f>'Исходная РТ'!$A$42</c:f>
              <c:strCache>
                <c:ptCount val="1"/>
                <c:pt idx="0">
                  <c:v>Оборот койки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5.3253014068988268E-2"/>
                  <c:y val="-2.5085639310974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3FF-4640-9B74-8299F4EF971E}"/>
                </c:ext>
              </c:extLst>
            </c:dLbl>
            <c:dLbl>
              <c:idx val="2"/>
              <c:layout>
                <c:manualLayout>
                  <c:x val="-1.3654618992048281E-3"/>
                  <c:y val="2.0904699425812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FF-4640-9B74-8299F4EF971E}"/>
                </c:ext>
              </c:extLst>
            </c:dLbl>
            <c:dLbl>
              <c:idx val="3"/>
              <c:layout>
                <c:manualLayout>
                  <c:x val="-9.5582332944337961E-3"/>
                  <c:y val="-2.9266579196136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FF-4640-9B74-8299F4EF971E}"/>
                </c:ext>
              </c:extLst>
            </c:dLbl>
            <c:dLbl>
              <c:idx val="4"/>
              <c:layout>
                <c:manualLayout>
                  <c:x val="-4.0963856976144845E-3"/>
                  <c:y val="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FF-4640-9B74-8299F4EF971E}"/>
                </c:ext>
              </c:extLst>
            </c:dLbl>
            <c:dLbl>
              <c:idx val="5"/>
              <c:layout>
                <c:manualLayout>
                  <c:x val="1.3654618992048281E-3"/>
                  <c:y val="1.0452349712906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3FF-4640-9B74-8299F4EF971E}"/>
                </c:ext>
              </c:extLst>
            </c:dLbl>
            <c:dLbl>
              <c:idx val="8"/>
              <c:layout>
                <c:manualLayout>
                  <c:x val="-6.0080323565012438E-2"/>
                  <c:y val="-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FF-4640-9B74-8299F4EF971E}"/>
                </c:ext>
              </c:extLst>
            </c:dLbl>
            <c:dLbl>
              <c:idx val="9"/>
              <c:layout>
                <c:manualLayout>
                  <c:x val="-6.8273094960241403E-3"/>
                  <c:y val="1.2542819655487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3FF-4640-9B74-8299F4EF971E}"/>
                </c:ext>
              </c:extLst>
            </c:dLbl>
            <c:dLbl>
              <c:idx val="10"/>
              <c:layout>
                <c:manualLayout>
                  <c:x val="1.3654618992048281E-3"/>
                  <c:y val="1.2542819655487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3FF-4640-9B74-8299F4EF971E}"/>
                </c:ext>
              </c:extLst>
            </c:dLbl>
            <c:dLbl>
              <c:idx val="11"/>
              <c:layout>
                <c:manualLayout>
                  <c:x val="-1.3654618992048281E-3"/>
                  <c:y val="1.6723759540649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3FF-4640-9B74-8299F4EF971E}"/>
                </c:ext>
              </c:extLst>
            </c:dLbl>
            <c:dLbl>
              <c:idx val="12"/>
              <c:layout>
                <c:manualLayout>
                  <c:x val="-6.0080323565012438E-2"/>
                  <c:y val="-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3FF-4640-9B74-8299F4EF971E}"/>
                </c:ext>
              </c:extLst>
            </c:dLbl>
            <c:dLbl>
              <c:idx val="13"/>
              <c:layout>
                <c:manualLayout>
                  <c:x val="-5.598393786739795E-2"/>
                  <c:y val="-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3FF-4640-9B74-8299F4EF971E}"/>
                </c:ext>
              </c:extLst>
            </c:dLbl>
            <c:dLbl>
              <c:idx val="14"/>
              <c:layout>
                <c:manualLayout>
                  <c:x val="-4.6425704572964258E-2"/>
                  <c:y val="-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3FF-4640-9B74-8299F4EF971E}"/>
                </c:ext>
              </c:extLst>
            </c:dLbl>
            <c:dLbl>
              <c:idx val="15"/>
              <c:layout>
                <c:manualLayout>
                  <c:x val="-5.7349399766602784E-2"/>
                  <c:y val="-2.7176109253555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3FF-4640-9B74-8299F4EF971E}"/>
                </c:ext>
              </c:extLst>
            </c:dLbl>
            <c:dLbl>
              <c:idx val="16"/>
              <c:layout>
                <c:manualLayout>
                  <c:x val="-5.3253014068988296E-2"/>
                  <c:y val="-2.7176109253555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3FF-4640-9B74-8299F4EF971E}"/>
                </c:ext>
              </c:extLst>
            </c:dLbl>
            <c:dLbl>
              <c:idx val="17"/>
              <c:layout>
                <c:manualLayout>
                  <c:x val="-5.3253014068988393E-2"/>
                  <c:y val="-2.7176109253555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3FF-4640-9B74-8299F4EF971E}"/>
                </c:ext>
              </c:extLst>
            </c:dLbl>
            <c:dLbl>
              <c:idx val="18"/>
              <c:layout>
                <c:manualLayout>
                  <c:x val="-5.0522090270578641E-2"/>
                  <c:y val="-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3FF-4640-9B74-8299F4EF971E}"/>
                </c:ext>
              </c:extLst>
            </c:dLbl>
            <c:dLbl>
              <c:idx val="19"/>
              <c:layout>
                <c:manualLayout>
                  <c:x val="-2.7309237984096562E-3"/>
                  <c:y val="-1.46332895980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3FF-4640-9B74-8299F4EF971E}"/>
                </c:ext>
              </c:extLst>
            </c:dLbl>
            <c:dLbl>
              <c:idx val="24"/>
              <c:layout>
                <c:manualLayout>
                  <c:x val="-1.6394292634681257E-2"/>
                  <c:y val="1.6719576336467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3FF-4640-9B74-8299F4EF971E}"/>
                </c:ext>
              </c:extLst>
            </c:dLbl>
            <c:dLbl>
              <c:idx val="27"/>
              <c:layout>
                <c:manualLayout>
                  <c:x val="2.0123063320845909E-2"/>
                  <c:y val="5.1180475656026903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292015332706585E-2"/>
                      <c:h val="8.0084750031735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3FF-4640-9B74-8299F4EF97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РТ'!$B$41:$AC$41</c:f>
              <c:strCache>
                <c:ptCount val="28"/>
                <c:pt idx="0">
                  <c:v>1992 г.</c:v>
                </c:pt>
                <c:pt idx="1">
                  <c:v>1993 г.</c:v>
                </c:pt>
                <c:pt idx="2">
                  <c:v>1994 г.</c:v>
                </c:pt>
                <c:pt idx="3">
                  <c:v>1995 г.</c:v>
                </c:pt>
                <c:pt idx="4">
                  <c:v>1996 г.</c:v>
                </c:pt>
                <c:pt idx="5">
                  <c:v>1997 г.</c:v>
                </c:pt>
                <c:pt idx="6">
                  <c:v>1998 г.</c:v>
                </c:pt>
                <c:pt idx="7">
                  <c:v>1999 г.</c:v>
                </c:pt>
                <c:pt idx="8">
                  <c:v>2000 г.</c:v>
                </c:pt>
                <c:pt idx="9">
                  <c:v>2001 г.</c:v>
                </c:pt>
                <c:pt idx="10">
                  <c:v>2002 г.</c:v>
                </c:pt>
                <c:pt idx="11">
                  <c:v>2003 г.</c:v>
                </c:pt>
                <c:pt idx="12">
                  <c:v>2004 г.</c:v>
                </c:pt>
                <c:pt idx="13">
                  <c:v>2005 г.</c:v>
                </c:pt>
                <c:pt idx="14">
                  <c:v>2006 г.</c:v>
                </c:pt>
                <c:pt idx="15">
                  <c:v>2007 г.</c:v>
                </c:pt>
                <c:pt idx="16">
                  <c:v>2008 г.</c:v>
                </c:pt>
                <c:pt idx="17">
                  <c:v>2009 г.</c:v>
                </c:pt>
                <c:pt idx="18">
                  <c:v>2010 г.</c:v>
                </c:pt>
                <c:pt idx="19">
                  <c:v>2011 г.</c:v>
                </c:pt>
                <c:pt idx="20">
                  <c:v>2012 г.</c:v>
                </c:pt>
                <c:pt idx="21">
                  <c:v>2013 г.</c:v>
                </c:pt>
                <c:pt idx="22">
                  <c:v>2014 г.</c:v>
                </c:pt>
                <c:pt idx="23">
                  <c:v>2015 г.</c:v>
                </c:pt>
                <c:pt idx="24">
                  <c:v>2016 г.</c:v>
                </c:pt>
                <c:pt idx="25">
                  <c:v>2017 г.</c:v>
                </c:pt>
                <c:pt idx="26">
                  <c:v>2018 г.</c:v>
                </c:pt>
                <c:pt idx="27">
                  <c:v>2019 г.</c:v>
                </c:pt>
              </c:strCache>
            </c:strRef>
          </c:cat>
          <c:val>
            <c:numRef>
              <c:f>'Исходная РТ'!$B$42:$AC$42</c:f>
              <c:numCache>
                <c:formatCode>General</c:formatCode>
                <c:ptCount val="28"/>
                <c:pt idx="0">
                  <c:v>18</c:v>
                </c:pt>
                <c:pt idx="1">
                  <c:v>19.2</c:v>
                </c:pt>
                <c:pt idx="2">
                  <c:v>19.3</c:v>
                </c:pt>
                <c:pt idx="3">
                  <c:v>19.8</c:v>
                </c:pt>
                <c:pt idx="4">
                  <c:v>19.399999999999999</c:v>
                </c:pt>
                <c:pt idx="5">
                  <c:v>19.5</c:v>
                </c:pt>
                <c:pt idx="6">
                  <c:v>19.8</c:v>
                </c:pt>
                <c:pt idx="7">
                  <c:v>21.4</c:v>
                </c:pt>
                <c:pt idx="8">
                  <c:v>22.7</c:v>
                </c:pt>
                <c:pt idx="9">
                  <c:v>23.3</c:v>
                </c:pt>
                <c:pt idx="10">
                  <c:v>23.7</c:v>
                </c:pt>
                <c:pt idx="11">
                  <c:v>24.4</c:v>
                </c:pt>
                <c:pt idx="12">
                  <c:v>26</c:v>
                </c:pt>
                <c:pt idx="13">
                  <c:v>26.8</c:v>
                </c:pt>
                <c:pt idx="14">
                  <c:v>27.2</c:v>
                </c:pt>
                <c:pt idx="15">
                  <c:v>27.8</c:v>
                </c:pt>
                <c:pt idx="16">
                  <c:v>28.2</c:v>
                </c:pt>
                <c:pt idx="17">
                  <c:v>29.1</c:v>
                </c:pt>
                <c:pt idx="18">
                  <c:v>29.7</c:v>
                </c:pt>
                <c:pt idx="19">
                  <c:v>30.7</c:v>
                </c:pt>
                <c:pt idx="20" formatCode="0.0">
                  <c:v>32.799999999999997</c:v>
                </c:pt>
                <c:pt idx="21" formatCode="0.0">
                  <c:v>33.4</c:v>
                </c:pt>
                <c:pt idx="22" formatCode="0.0">
                  <c:v>34.5</c:v>
                </c:pt>
                <c:pt idx="23" formatCode="0.0">
                  <c:v>33.6</c:v>
                </c:pt>
                <c:pt idx="24" formatCode="0.0">
                  <c:v>33</c:v>
                </c:pt>
                <c:pt idx="25" formatCode="0.0">
                  <c:v>33.200000000000003</c:v>
                </c:pt>
                <c:pt idx="26">
                  <c:v>33.299999999999997</c:v>
                </c:pt>
                <c:pt idx="27">
                  <c:v>33.6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63FF-4640-9B74-8299F4EF9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700192"/>
        <c:axId val="413701368"/>
      </c:lineChart>
      <c:catAx>
        <c:axId val="41370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noFill/>
          </a:ln>
        </c:spPr>
        <c:txPr>
          <a:bodyPr rot="-5400000" vert="horz"/>
          <a:lstStyle/>
          <a:p>
            <a:pPr>
              <a:defRPr sz="1200" b="1"/>
            </a:pPr>
            <a:endParaRPr lang="ru-RU"/>
          </a:p>
        </c:txPr>
        <c:crossAx val="413701368"/>
        <c:crosses val="autoZero"/>
        <c:auto val="1"/>
        <c:lblAlgn val="ctr"/>
        <c:lblOffset val="100"/>
        <c:noMultiLvlLbl val="0"/>
      </c:catAx>
      <c:valAx>
        <c:axId val="413701368"/>
        <c:scaling>
          <c:orientation val="minMax"/>
          <c:max val="35"/>
          <c:min val="1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/>
                  <a:t>Количество   раз   использования  койки  в  году</a:t>
                </a:r>
              </a:p>
            </c:rich>
          </c:tx>
          <c:layout>
            <c:manualLayout>
              <c:xMode val="edge"/>
              <c:yMode val="edge"/>
              <c:x val="1.5960122047992131E-2"/>
              <c:y val="0.136912782137375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3700192"/>
        <c:crosses val="autoZero"/>
        <c:crossBetween val="between"/>
        <c:majorUnit val="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5820989837492"/>
          <c:y val="0.15913189374334666"/>
          <c:w val="0.79475612109298777"/>
          <c:h val="0.6507154120308738"/>
        </c:manualLayout>
      </c:layout>
      <c:lineChart>
        <c:grouping val="standard"/>
        <c:varyColors val="0"/>
        <c:ser>
          <c:idx val="1"/>
          <c:order val="1"/>
          <c:tx>
            <c:strRef>
              <c:f>'Исходная РТ'!$A$39</c:f>
              <c:strCache>
                <c:ptCount val="1"/>
                <c:pt idx="0">
                  <c:v>Средняя  длительность пребывания больного  на койке</c:v>
                </c:pt>
              </c:strCache>
            </c:strRef>
          </c:tx>
          <c:spPr>
            <a:ln w="508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'Исходная РТ'!$B$38:$AC$38</c:f>
              <c:strCache>
                <c:ptCount val="28"/>
                <c:pt idx="0">
                  <c:v>1992 г.</c:v>
                </c:pt>
                <c:pt idx="1">
                  <c:v>1993 г.</c:v>
                </c:pt>
                <c:pt idx="2">
                  <c:v>1994 г.</c:v>
                </c:pt>
                <c:pt idx="3">
                  <c:v>1995 г.</c:v>
                </c:pt>
                <c:pt idx="4">
                  <c:v>1996 г.</c:v>
                </c:pt>
                <c:pt idx="5">
                  <c:v>1997 г.</c:v>
                </c:pt>
                <c:pt idx="6">
                  <c:v>1998 г.</c:v>
                </c:pt>
                <c:pt idx="7">
                  <c:v>1999 г.</c:v>
                </c:pt>
                <c:pt idx="8">
                  <c:v>2000 г.</c:v>
                </c:pt>
                <c:pt idx="9">
                  <c:v>2001 г.</c:v>
                </c:pt>
                <c:pt idx="10">
                  <c:v>2002 г.</c:v>
                </c:pt>
                <c:pt idx="11">
                  <c:v>2003 г.</c:v>
                </c:pt>
                <c:pt idx="12">
                  <c:v>2004 г.</c:v>
                </c:pt>
                <c:pt idx="13">
                  <c:v>2005 г.</c:v>
                </c:pt>
                <c:pt idx="14">
                  <c:v>2006 г.</c:v>
                </c:pt>
                <c:pt idx="15">
                  <c:v>2007 г.</c:v>
                </c:pt>
                <c:pt idx="16">
                  <c:v>2008 г.</c:v>
                </c:pt>
                <c:pt idx="17">
                  <c:v>2009 г.</c:v>
                </c:pt>
                <c:pt idx="18">
                  <c:v>2010 г.</c:v>
                </c:pt>
                <c:pt idx="19">
                  <c:v>2011 г.</c:v>
                </c:pt>
                <c:pt idx="20">
                  <c:v>2012 г.</c:v>
                </c:pt>
                <c:pt idx="21">
                  <c:v>2013 г.</c:v>
                </c:pt>
                <c:pt idx="22">
                  <c:v>2014 г.</c:v>
                </c:pt>
                <c:pt idx="23">
                  <c:v>2015 г.</c:v>
                </c:pt>
                <c:pt idx="24">
                  <c:v>2016 г.</c:v>
                </c:pt>
                <c:pt idx="25">
                  <c:v>2017 г.</c:v>
                </c:pt>
                <c:pt idx="26">
                  <c:v>2018 г.</c:v>
                </c:pt>
                <c:pt idx="27">
                  <c:v>2019 г.</c:v>
                </c:pt>
              </c:strCache>
            </c:strRef>
          </c:cat>
          <c:val>
            <c:numRef>
              <c:f>'Исходная РТ'!$B$39:$Q$39</c:f>
              <c:numCache>
                <c:formatCode>General</c:formatCode>
                <c:ptCount val="16"/>
                <c:pt idx="0">
                  <c:v>16.899999999999999</c:v>
                </c:pt>
                <c:pt idx="1">
                  <c:v>16.8</c:v>
                </c:pt>
                <c:pt idx="2">
                  <c:v>16.8</c:v>
                </c:pt>
                <c:pt idx="3">
                  <c:v>16.399999999999999</c:v>
                </c:pt>
                <c:pt idx="4">
                  <c:v>16.5</c:v>
                </c:pt>
                <c:pt idx="5">
                  <c:v>16.3</c:v>
                </c:pt>
                <c:pt idx="6">
                  <c:v>15.7</c:v>
                </c:pt>
                <c:pt idx="7">
                  <c:v>15.3</c:v>
                </c:pt>
                <c:pt idx="8">
                  <c:v>14.8</c:v>
                </c:pt>
                <c:pt idx="9">
                  <c:v>14.1</c:v>
                </c:pt>
                <c:pt idx="10">
                  <c:v>13.9</c:v>
                </c:pt>
                <c:pt idx="11">
                  <c:v>13.6</c:v>
                </c:pt>
                <c:pt idx="12">
                  <c:v>12.7</c:v>
                </c:pt>
                <c:pt idx="13">
                  <c:v>12.5</c:v>
                </c:pt>
                <c:pt idx="14">
                  <c:v>12.5</c:v>
                </c:pt>
                <c:pt idx="15">
                  <c:v>12.3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46-4775-BFE6-4BF5048E1B0E}"/>
            </c:ext>
          </c:extLst>
        </c:ser>
        <c:ser>
          <c:idx val="0"/>
          <c:order val="0"/>
          <c:tx>
            <c:strRef>
              <c:f>'Исходная РТ'!$A$39</c:f>
              <c:strCache>
                <c:ptCount val="1"/>
                <c:pt idx="0">
                  <c:v>Средняя  длительность пребывания больного  на койке</c:v>
                </c:pt>
              </c:strCache>
            </c:strRef>
          </c:tx>
          <c:spPr>
            <a:ln w="508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481928488072423E-2"/>
                  <c:y val="-2.7176109253555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046-4775-BFE6-4BF5048E1B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46-4775-BFE6-4BF5048E1B0E}"/>
                </c:ext>
              </c:extLst>
            </c:dLbl>
            <c:dLbl>
              <c:idx val="2"/>
              <c:layout>
                <c:manualLayout>
                  <c:x val="-4.0963856976144845E-3"/>
                  <c:y val="-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46-4775-BFE6-4BF5048E1B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46-4775-BFE6-4BF5048E1B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46-4775-BFE6-4BF5048E1B0E}"/>
                </c:ext>
              </c:extLst>
            </c:dLbl>
            <c:dLbl>
              <c:idx val="5"/>
              <c:layout>
                <c:manualLayout>
                  <c:x val="-8.1927713952289188E-3"/>
                  <c:y val="-2.299516936839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046-4775-BFE6-4BF5048E1B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46-4775-BFE6-4BF5048E1B0E}"/>
                </c:ext>
              </c:extLst>
            </c:dLbl>
            <c:dLbl>
              <c:idx val="7"/>
              <c:layout>
                <c:manualLayout>
                  <c:x val="-4.1653661285764847E-3"/>
                  <c:y val="-3.89861952031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046-4775-BFE6-4BF5048E1B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46-4775-BFE6-4BF5048E1B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46-4775-BFE6-4BF5048E1B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46-4775-BFE6-4BF5048E1B0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046-4775-BFE6-4BF5048E1B0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46-4775-BFE6-4BF5048E1B0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046-4775-BFE6-4BF5048E1B0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046-4775-BFE6-4BF5048E1B0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046-4775-BFE6-4BF5048E1B0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046-4775-BFE6-4BF5048E1B0E}"/>
                </c:ext>
              </c:extLst>
            </c:dLbl>
            <c:dLbl>
              <c:idx val="18"/>
              <c:layout>
                <c:manualLayout>
                  <c:x val="-6.5017976124033885E-3"/>
                  <c:y val="-6.850928454703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046-4775-BFE6-4BF5048E1B0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046-4775-BFE6-4BF5048E1B0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046-4775-BFE6-4BF5048E1B0E}"/>
                </c:ext>
              </c:extLst>
            </c:dLbl>
            <c:dLbl>
              <c:idx val="21"/>
              <c:layout>
                <c:manualLayout>
                  <c:x val="2.638065214765075E-2"/>
                  <c:y val="-4.7649794137199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9046-4775-BFE6-4BF5048E1B0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046-4775-BFE6-4BF5048E1B0E}"/>
                </c:ext>
              </c:extLst>
            </c:dLbl>
            <c:dLbl>
              <c:idx val="23"/>
              <c:layout>
                <c:manualLayout>
                  <c:x val="-1.3517542368387822E-2"/>
                  <c:y val="6.144469946350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9046-4775-BFE6-4BF5048E1B0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046-4775-BFE6-4BF5048E1B0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046-4775-BFE6-4BF5048E1B0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046-4775-BFE6-4BF5048E1B0E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accent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9046-4775-BFE6-4BF5048E1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РТ'!$B$38:$AC$38</c:f>
              <c:strCache>
                <c:ptCount val="28"/>
                <c:pt idx="0">
                  <c:v>1992 г.</c:v>
                </c:pt>
                <c:pt idx="1">
                  <c:v>1993 г.</c:v>
                </c:pt>
                <c:pt idx="2">
                  <c:v>1994 г.</c:v>
                </c:pt>
                <c:pt idx="3">
                  <c:v>1995 г.</c:v>
                </c:pt>
                <c:pt idx="4">
                  <c:v>1996 г.</c:v>
                </c:pt>
                <c:pt idx="5">
                  <c:v>1997 г.</c:v>
                </c:pt>
                <c:pt idx="6">
                  <c:v>1998 г.</c:v>
                </c:pt>
                <c:pt idx="7">
                  <c:v>1999 г.</c:v>
                </c:pt>
                <c:pt idx="8">
                  <c:v>2000 г.</c:v>
                </c:pt>
                <c:pt idx="9">
                  <c:v>2001 г.</c:v>
                </c:pt>
                <c:pt idx="10">
                  <c:v>2002 г.</c:v>
                </c:pt>
                <c:pt idx="11">
                  <c:v>2003 г.</c:v>
                </c:pt>
                <c:pt idx="12">
                  <c:v>2004 г.</c:v>
                </c:pt>
                <c:pt idx="13">
                  <c:v>2005 г.</c:v>
                </c:pt>
                <c:pt idx="14">
                  <c:v>2006 г.</c:v>
                </c:pt>
                <c:pt idx="15">
                  <c:v>2007 г.</c:v>
                </c:pt>
                <c:pt idx="16">
                  <c:v>2008 г.</c:v>
                </c:pt>
                <c:pt idx="17">
                  <c:v>2009 г.</c:v>
                </c:pt>
                <c:pt idx="18">
                  <c:v>2010 г.</c:v>
                </c:pt>
                <c:pt idx="19">
                  <c:v>2011 г.</c:v>
                </c:pt>
                <c:pt idx="20">
                  <c:v>2012 г.</c:v>
                </c:pt>
                <c:pt idx="21">
                  <c:v>2013 г.</c:v>
                </c:pt>
                <c:pt idx="22">
                  <c:v>2014 г.</c:v>
                </c:pt>
                <c:pt idx="23">
                  <c:v>2015 г.</c:v>
                </c:pt>
                <c:pt idx="24">
                  <c:v>2016 г.</c:v>
                </c:pt>
                <c:pt idx="25">
                  <c:v>2017 г.</c:v>
                </c:pt>
                <c:pt idx="26">
                  <c:v>2018 г.</c:v>
                </c:pt>
                <c:pt idx="27">
                  <c:v>2019 г.</c:v>
                </c:pt>
              </c:strCache>
            </c:strRef>
          </c:cat>
          <c:val>
            <c:numRef>
              <c:f>'Исходная РТ'!$B$39:$AC$39</c:f>
              <c:numCache>
                <c:formatCode>General</c:formatCode>
                <c:ptCount val="28"/>
                <c:pt idx="0">
                  <c:v>16.899999999999999</c:v>
                </c:pt>
                <c:pt idx="1">
                  <c:v>16.8</c:v>
                </c:pt>
                <c:pt idx="2">
                  <c:v>16.8</c:v>
                </c:pt>
                <c:pt idx="3">
                  <c:v>16.399999999999999</c:v>
                </c:pt>
                <c:pt idx="4">
                  <c:v>16.5</c:v>
                </c:pt>
                <c:pt idx="5">
                  <c:v>16.3</c:v>
                </c:pt>
                <c:pt idx="6">
                  <c:v>15.7</c:v>
                </c:pt>
                <c:pt idx="7">
                  <c:v>15.3</c:v>
                </c:pt>
                <c:pt idx="8">
                  <c:v>14.8</c:v>
                </c:pt>
                <c:pt idx="9">
                  <c:v>14.1</c:v>
                </c:pt>
                <c:pt idx="10">
                  <c:v>13.9</c:v>
                </c:pt>
                <c:pt idx="11">
                  <c:v>13.6</c:v>
                </c:pt>
                <c:pt idx="12">
                  <c:v>12.7</c:v>
                </c:pt>
                <c:pt idx="13">
                  <c:v>12.5</c:v>
                </c:pt>
                <c:pt idx="14">
                  <c:v>12.5</c:v>
                </c:pt>
                <c:pt idx="15">
                  <c:v>12.3</c:v>
                </c:pt>
                <c:pt idx="16">
                  <c:v>12.2</c:v>
                </c:pt>
                <c:pt idx="17">
                  <c:v>11.8</c:v>
                </c:pt>
                <c:pt idx="18">
                  <c:v>11.4</c:v>
                </c:pt>
                <c:pt idx="19">
                  <c:v>11.1</c:v>
                </c:pt>
                <c:pt idx="20">
                  <c:v>10.9</c:v>
                </c:pt>
                <c:pt idx="21">
                  <c:v>10.5</c:v>
                </c:pt>
                <c:pt idx="22">
                  <c:v>10.199999999999999</c:v>
                </c:pt>
                <c:pt idx="23">
                  <c:v>9.6999999999999993</c:v>
                </c:pt>
                <c:pt idx="24">
                  <c:v>9.6999999999999993</c:v>
                </c:pt>
                <c:pt idx="25">
                  <c:v>9.8000000000000007</c:v>
                </c:pt>
                <c:pt idx="26">
                  <c:v>9.9</c:v>
                </c:pt>
                <c:pt idx="27">
                  <c:v>9.6999999999999993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9046-4775-BFE6-4BF5048E1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702936"/>
        <c:axId val="413701760"/>
      </c:lineChart>
      <c:catAx>
        <c:axId val="413702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413701760"/>
        <c:crosses val="autoZero"/>
        <c:auto val="1"/>
        <c:lblAlgn val="ctr"/>
        <c:lblOffset val="100"/>
        <c:noMultiLvlLbl val="0"/>
      </c:catAx>
      <c:valAx>
        <c:axId val="413701760"/>
        <c:scaling>
          <c:orientation val="minMax"/>
          <c:max val="17"/>
          <c:min val="9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/>
                  <a:t>Среднее  число  дней  пребывания  больного  на  койке</a:t>
                </a:r>
              </a:p>
            </c:rich>
          </c:tx>
          <c:layout>
            <c:manualLayout>
              <c:xMode val="edge"/>
              <c:yMode val="edge"/>
              <c:x val="1.2289157092843454E-2"/>
              <c:y val="0.151587382713525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ru-RU"/>
          </a:p>
        </c:txPr>
        <c:crossAx val="413702936"/>
        <c:crosses val="autoZero"/>
        <c:crossBetween val="between"/>
        <c:majorUnit val="2"/>
      </c:val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51234174412553"/>
          <c:y val="3.342134705603398E-2"/>
          <c:w val="0.79604184238652265"/>
          <c:h val="0.83665394175896757"/>
        </c:manualLayout>
      </c:layout>
      <c:lineChart>
        <c:grouping val="standard"/>
        <c:varyColors val="0"/>
        <c:ser>
          <c:idx val="0"/>
          <c:order val="0"/>
          <c:tx>
            <c:strRef>
              <c:f>'Исходная РТ'!$A$42</c:f>
              <c:strCache>
                <c:ptCount val="1"/>
                <c:pt idx="0">
                  <c:v>Оборот койки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89-49FC-A0F1-B5AA58AF4A5A}"/>
                </c:ext>
              </c:extLst>
            </c:dLbl>
            <c:dLbl>
              <c:idx val="1"/>
              <c:layout>
                <c:manualLayout>
                  <c:x val="-5.3253014068988268E-2"/>
                  <c:y val="-2.5085639310974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89-49FC-A0F1-B5AA58AF4A5A}"/>
                </c:ext>
              </c:extLst>
            </c:dLbl>
            <c:dLbl>
              <c:idx val="2"/>
              <c:layout>
                <c:manualLayout>
                  <c:x val="1.4151818678933437E-3"/>
                  <c:y val="-8.7786080592622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489-49FC-A0F1-B5AA58AF4A5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89-49FC-A0F1-B5AA58AF4A5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89-49FC-A0F1-B5AA58AF4A5A}"/>
                </c:ext>
              </c:extLst>
            </c:dLbl>
            <c:dLbl>
              <c:idx val="5"/>
              <c:layout>
                <c:manualLayout>
                  <c:x val="-1.1147499347255984E-2"/>
                  <c:y val="-9.8238399191498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89-49FC-A0F1-B5AA58AF4A5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89-49FC-A0F1-B5AA58AF4A5A}"/>
                </c:ext>
              </c:extLst>
            </c:dLbl>
            <c:dLbl>
              <c:idx val="7"/>
              <c:layout>
                <c:manualLayout>
                  <c:x val="-2.0854966027205584E-3"/>
                  <c:y val="-0.12759345131913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855457569449505E-2"/>
                      <c:h val="0.163177847187027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489-49FC-A0F1-B5AA58AF4A5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89-49FC-A0F1-B5AA58AF4A5A}"/>
                </c:ext>
              </c:extLst>
            </c:dLbl>
            <c:dLbl>
              <c:idx val="9"/>
              <c:layout>
                <c:manualLayout>
                  <c:x val="-1.5169278281331952E-2"/>
                  <c:y val="-0.10087361885391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489-49FC-A0F1-B5AA58AF4A5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89-49FC-A0F1-B5AA58AF4A5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89-49FC-A0F1-B5AA58AF4A5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89-49FC-A0F1-B5AA58AF4A5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489-49FC-A0F1-B5AA58AF4A5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489-49FC-A0F1-B5AA58AF4A5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489-49FC-A0F1-B5AA58AF4A5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489-49FC-A0F1-B5AA58AF4A5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489-49FC-A0F1-B5AA58AF4A5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489-49FC-A0F1-B5AA58AF4A5A}"/>
                </c:ext>
              </c:extLst>
            </c:dLbl>
            <c:dLbl>
              <c:idx val="19"/>
              <c:layout>
                <c:manualLayout>
                  <c:x val="-3.887956831862447E-2"/>
                  <c:y val="-0.10914691368223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489-49FC-A0F1-B5AA58AF4A5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489-49FC-A0F1-B5AA58AF4A5A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489-49FC-A0F1-B5AA58AF4A5A}"/>
                </c:ext>
              </c:extLst>
            </c:dLbl>
            <c:dLbl>
              <c:idx val="23"/>
              <c:layout>
                <c:manualLayout>
                  <c:x val="-2.7806621369608491E-3"/>
                  <c:y val="0.12759345131913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4489-49FC-A0F1-B5AA58AF4A5A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489-49FC-A0F1-B5AA58AF4A5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489-49FC-A0F1-B5AA58AF4A5A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489-49FC-A0F1-B5AA58AF4A5A}"/>
                </c:ext>
              </c:extLst>
            </c:dLbl>
            <c:dLbl>
              <c:idx val="2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4489-49FC-A0F1-B5AA58AF4A5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РТ'!$B$41:$AC$41</c:f>
              <c:strCache>
                <c:ptCount val="28"/>
                <c:pt idx="0">
                  <c:v>1992 г.</c:v>
                </c:pt>
                <c:pt idx="1">
                  <c:v>1993 г.</c:v>
                </c:pt>
                <c:pt idx="2">
                  <c:v>1994 г.</c:v>
                </c:pt>
                <c:pt idx="3">
                  <c:v>1995 г.</c:v>
                </c:pt>
                <c:pt idx="4">
                  <c:v>1996 г.</c:v>
                </c:pt>
                <c:pt idx="5">
                  <c:v>1997 г.</c:v>
                </c:pt>
                <c:pt idx="6">
                  <c:v>1998 г.</c:v>
                </c:pt>
                <c:pt idx="7">
                  <c:v>1999 г.</c:v>
                </c:pt>
                <c:pt idx="8">
                  <c:v>2000 г.</c:v>
                </c:pt>
                <c:pt idx="9">
                  <c:v>2001 г.</c:v>
                </c:pt>
                <c:pt idx="10">
                  <c:v>2002 г.</c:v>
                </c:pt>
                <c:pt idx="11">
                  <c:v>2003 г.</c:v>
                </c:pt>
                <c:pt idx="12">
                  <c:v>2004 г.</c:v>
                </c:pt>
                <c:pt idx="13">
                  <c:v>2005 г.</c:v>
                </c:pt>
                <c:pt idx="14">
                  <c:v>2006 г.</c:v>
                </c:pt>
                <c:pt idx="15">
                  <c:v>2007 г.</c:v>
                </c:pt>
                <c:pt idx="16">
                  <c:v>2008 г.</c:v>
                </c:pt>
                <c:pt idx="17">
                  <c:v>2009 г.</c:v>
                </c:pt>
                <c:pt idx="18">
                  <c:v>2010 г.</c:v>
                </c:pt>
                <c:pt idx="19">
                  <c:v>2011 г.</c:v>
                </c:pt>
                <c:pt idx="20">
                  <c:v>2012 г.</c:v>
                </c:pt>
                <c:pt idx="21">
                  <c:v>2013 г.</c:v>
                </c:pt>
                <c:pt idx="22">
                  <c:v>2014 г.</c:v>
                </c:pt>
                <c:pt idx="23">
                  <c:v>2015 г.</c:v>
                </c:pt>
                <c:pt idx="24">
                  <c:v>2016 г.</c:v>
                </c:pt>
                <c:pt idx="25">
                  <c:v>2017 г.</c:v>
                </c:pt>
                <c:pt idx="26">
                  <c:v>2018 г.</c:v>
                </c:pt>
                <c:pt idx="27">
                  <c:v>2019 г.</c:v>
                </c:pt>
              </c:strCache>
            </c:strRef>
          </c:cat>
          <c:val>
            <c:numRef>
              <c:f>'Исходная РТ'!$B$42:$AC$42</c:f>
              <c:numCache>
                <c:formatCode>General</c:formatCode>
                <c:ptCount val="28"/>
                <c:pt idx="0">
                  <c:v>18</c:v>
                </c:pt>
                <c:pt idx="1">
                  <c:v>19.2</c:v>
                </c:pt>
                <c:pt idx="2">
                  <c:v>19.3</c:v>
                </c:pt>
                <c:pt idx="3">
                  <c:v>19.8</c:v>
                </c:pt>
                <c:pt idx="4">
                  <c:v>19.399999999999999</c:v>
                </c:pt>
                <c:pt idx="5">
                  <c:v>19.5</c:v>
                </c:pt>
                <c:pt idx="6">
                  <c:v>19.8</c:v>
                </c:pt>
                <c:pt idx="7">
                  <c:v>21.4</c:v>
                </c:pt>
                <c:pt idx="8">
                  <c:v>22.7</c:v>
                </c:pt>
                <c:pt idx="9">
                  <c:v>23.3</c:v>
                </c:pt>
                <c:pt idx="10">
                  <c:v>23.7</c:v>
                </c:pt>
                <c:pt idx="11">
                  <c:v>24.4</c:v>
                </c:pt>
                <c:pt idx="12">
                  <c:v>26</c:v>
                </c:pt>
                <c:pt idx="13">
                  <c:v>26.8</c:v>
                </c:pt>
                <c:pt idx="14">
                  <c:v>27.2</c:v>
                </c:pt>
                <c:pt idx="15">
                  <c:v>27.8</c:v>
                </c:pt>
                <c:pt idx="16">
                  <c:v>28.2</c:v>
                </c:pt>
                <c:pt idx="17">
                  <c:v>29.1</c:v>
                </c:pt>
                <c:pt idx="18">
                  <c:v>29.7</c:v>
                </c:pt>
                <c:pt idx="19">
                  <c:v>30.7</c:v>
                </c:pt>
                <c:pt idx="20" formatCode="0.0">
                  <c:v>32.799999999999997</c:v>
                </c:pt>
                <c:pt idx="21" formatCode="0.0">
                  <c:v>33.4</c:v>
                </c:pt>
                <c:pt idx="22" formatCode="0.0">
                  <c:v>34.5</c:v>
                </c:pt>
                <c:pt idx="23" formatCode="0.0">
                  <c:v>33.6</c:v>
                </c:pt>
                <c:pt idx="24" formatCode="0.0">
                  <c:v>33</c:v>
                </c:pt>
                <c:pt idx="25" formatCode="0.0">
                  <c:v>33.200000000000003</c:v>
                </c:pt>
                <c:pt idx="26">
                  <c:v>33.299999999999997</c:v>
                </c:pt>
                <c:pt idx="27">
                  <c:v>33.6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4489-49FC-A0F1-B5AA58AF4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700192"/>
        <c:axId val="413701368"/>
      </c:lineChart>
      <c:catAx>
        <c:axId val="41370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noFill/>
          </a:ln>
        </c:spPr>
        <c:txPr>
          <a:bodyPr rot="-5400000" vert="horz"/>
          <a:lstStyle/>
          <a:p>
            <a:pPr>
              <a:defRPr sz="1200" b="1"/>
            </a:pPr>
            <a:endParaRPr lang="ru-RU"/>
          </a:p>
        </c:txPr>
        <c:crossAx val="413701368"/>
        <c:crosses val="autoZero"/>
        <c:auto val="1"/>
        <c:lblAlgn val="ctr"/>
        <c:lblOffset val="100"/>
        <c:noMultiLvlLbl val="0"/>
      </c:catAx>
      <c:valAx>
        <c:axId val="413701368"/>
        <c:scaling>
          <c:orientation val="minMax"/>
          <c:max val="35"/>
          <c:min val="1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 dirty="0"/>
                  <a:t>Количество   раз   использования  </a:t>
                </a:r>
                <a:r>
                  <a:rPr lang="ru-RU" sz="1400" i="1" dirty="0" smtClean="0"/>
                  <a:t>койки</a:t>
                </a:r>
                <a:endParaRPr lang="en-US" sz="1400" i="1" dirty="0" smtClean="0"/>
              </a:p>
              <a:p>
                <a:pPr>
                  <a:defRPr sz="1400" i="1"/>
                </a:pPr>
                <a:r>
                  <a:rPr lang="ru-RU" sz="1400" i="1" dirty="0" smtClean="0"/>
                  <a:t> </a:t>
                </a:r>
                <a:r>
                  <a:rPr lang="ru-RU" sz="1400" i="1" dirty="0"/>
                  <a:t>в  году</a:t>
                </a:r>
              </a:p>
            </c:rich>
          </c:tx>
          <c:layout>
            <c:manualLayout>
              <c:xMode val="edge"/>
              <c:yMode val="edge"/>
              <c:x val="1.5217211627018353E-3"/>
              <c:y val="0.122735672062876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3700192"/>
        <c:crosses val="autoZero"/>
        <c:crossBetween val="between"/>
        <c:majorUnit val="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29271320672563"/>
          <c:y val="1.6811477099393988E-2"/>
          <c:w val="0.80180984693882495"/>
          <c:h val="0.7921926980433272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'Исходная - субъекты РФ'!$B$6:$B$90</c:f>
              <c:strCache>
                <c:ptCount val="85"/>
                <c:pt idx="0">
                  <c:v>Курганская область</c:v>
                </c:pt>
                <c:pt idx="1">
                  <c:v>Псковская область</c:v>
                </c:pt>
                <c:pt idx="2">
                  <c:v>Владимирская область</c:v>
                </c:pt>
                <c:pt idx="3">
                  <c:v>Чеченская Республика</c:v>
                </c:pt>
                <c:pt idx="4">
                  <c:v>Еврейская автономная область</c:v>
                </c:pt>
                <c:pt idx="5">
                  <c:v>Свердловская область</c:v>
                </c:pt>
                <c:pt idx="6">
                  <c:v>Костромская область</c:v>
                </c:pt>
                <c:pt idx="7">
                  <c:v>Тульская область</c:v>
                </c:pt>
                <c:pt idx="8">
                  <c:v>Вологодская область</c:v>
                </c:pt>
                <c:pt idx="9">
                  <c:v>Калужская область</c:v>
                </c:pt>
                <c:pt idx="10">
                  <c:v>Ленинградская область</c:v>
                </c:pt>
                <c:pt idx="11">
                  <c:v>Ростовская область</c:v>
                </c:pt>
                <c:pt idx="12">
                  <c:v>Челябинская область</c:v>
                </c:pt>
                <c:pt idx="13">
                  <c:v>Калининградская область</c:v>
                </c:pt>
                <c:pt idx="14">
                  <c:v>Республика Марий Эл</c:v>
                </c:pt>
                <c:pt idx="15">
                  <c:v>Республика Татарстан</c:v>
                </c:pt>
                <c:pt idx="16">
                  <c:v>Новгородская область</c:v>
                </c:pt>
                <c:pt idx="17">
                  <c:v>Ульяновская область</c:v>
                </c:pt>
                <c:pt idx="18">
                  <c:v>Пензенская область</c:v>
                </c:pt>
                <c:pt idx="19">
                  <c:v>Московская область</c:v>
                </c:pt>
                <c:pt idx="20">
                  <c:v>Краснодарский край</c:v>
                </c:pt>
                <c:pt idx="21">
                  <c:v>Нижегородская область</c:v>
                </c:pt>
                <c:pt idx="22">
                  <c:v>Приморский край</c:v>
                </c:pt>
                <c:pt idx="23">
                  <c:v>Липецкая область</c:v>
                </c:pt>
                <c:pt idx="24">
                  <c:v>Ставропольский край</c:v>
                </c:pt>
                <c:pt idx="25">
                  <c:v>Республика Адыгея</c:v>
                </c:pt>
                <c:pt idx="26">
                  <c:v>Кемеровская область</c:v>
                </c:pt>
                <c:pt idx="27">
                  <c:v>Севастополь</c:v>
                </c:pt>
                <c:pt idx="28">
                  <c:v>Мурманская область</c:v>
                </c:pt>
                <c:pt idx="29">
                  <c:v>Республика Дагестан</c:v>
                </c:pt>
                <c:pt idx="30">
                  <c:v>Белгородская область</c:v>
                </c:pt>
                <c:pt idx="31">
                  <c:v>Брянская область</c:v>
                </c:pt>
                <c:pt idx="32">
                  <c:v>Тамбовская область</c:v>
                </c:pt>
                <c:pt idx="33">
                  <c:v>Республика Хакасия</c:v>
                </c:pt>
                <c:pt idx="34">
                  <c:v>Республика Крым</c:v>
                </c:pt>
                <c:pt idx="35">
                  <c:v>Республика Башкортостан</c:v>
                </c:pt>
                <c:pt idx="36">
                  <c:v>Алтайский край</c:v>
                </c:pt>
                <c:pt idx="37">
                  <c:v>Тверская область</c:v>
                </c:pt>
                <c:pt idx="38">
                  <c:v>Республика Бурятия</c:v>
                </c:pt>
                <c:pt idx="39">
                  <c:v>Волгоградская область</c:v>
                </c:pt>
                <c:pt idx="40">
                  <c:v>Забайкальский край</c:v>
                </c:pt>
                <c:pt idx="41">
                  <c:v>Кировская область</c:v>
                </c:pt>
                <c:pt idx="42">
                  <c:v>Республика Алтай</c:v>
                </c:pt>
                <c:pt idx="43">
                  <c:v>Саратовская область</c:v>
                </c:pt>
                <c:pt idx="44">
                  <c:v>Карачаево-Черкесская Республика</c:v>
                </c:pt>
                <c:pt idx="45">
                  <c:v>Самарская область</c:v>
                </c:pt>
                <c:pt idx="46">
                  <c:v>Красноярский край</c:v>
                </c:pt>
                <c:pt idx="47">
                  <c:v>Ивановская область</c:v>
                </c:pt>
                <c:pt idx="48">
                  <c:v>Пермский край</c:v>
                </c:pt>
                <c:pt idx="49">
                  <c:v>Иркутская область</c:v>
                </c:pt>
                <c:pt idx="50">
                  <c:v>Орловская область</c:v>
                </c:pt>
                <c:pt idx="51">
                  <c:v>Новосибирская область</c:v>
                </c:pt>
                <c:pt idx="52">
                  <c:v>Оренбургская область</c:v>
                </c:pt>
                <c:pt idx="53">
                  <c:v>Кабардино-Балкарская Республика</c:v>
                </c:pt>
                <c:pt idx="54">
                  <c:v>Омская область</c:v>
                </c:pt>
                <c:pt idx="55">
                  <c:v>Архангельская область без АО</c:v>
                </c:pt>
                <c:pt idx="56">
                  <c:v>Республика Коми</c:v>
                </c:pt>
                <c:pt idx="57">
                  <c:v>Хабаровский край</c:v>
                </c:pt>
                <c:pt idx="58">
                  <c:v>Камчатский край</c:v>
                </c:pt>
                <c:pt idx="59">
                  <c:v>Смоленская область</c:v>
                </c:pt>
                <c:pt idx="60">
                  <c:v>Воронежская область</c:v>
                </c:pt>
                <c:pt idx="61">
                  <c:v>Удмуртская Республика</c:v>
                </c:pt>
                <c:pt idx="62">
                  <c:v>Курская область</c:v>
                </c:pt>
                <c:pt idx="63">
                  <c:v>Тюменская область без АО</c:v>
                </c:pt>
                <c:pt idx="64">
                  <c:v>Рязанская область</c:v>
                </c:pt>
                <c:pt idx="65">
                  <c:v>Республика Калмыкия</c:v>
                </c:pt>
                <c:pt idx="66">
                  <c:v>Республика Карелия</c:v>
                </c:pt>
                <c:pt idx="67">
                  <c:v>Ярославская область</c:v>
                </c:pt>
                <c:pt idx="68">
                  <c:v>Томская область</c:v>
                </c:pt>
                <c:pt idx="69">
                  <c:v>Чувашская Республика</c:v>
                </c:pt>
                <c:pt idx="70">
                  <c:v>Республика Ингушетия</c:v>
                </c:pt>
                <c:pt idx="71">
                  <c:v>Амурская область</c:v>
                </c:pt>
                <c:pt idx="72">
                  <c:v>Москва</c:v>
                </c:pt>
                <c:pt idx="73">
                  <c:v>Республика Тыва</c:v>
                </c:pt>
                <c:pt idx="74">
                  <c:v>Республика Мордовия</c:v>
                </c:pt>
                <c:pt idx="75">
                  <c:v>Ненецкий АО</c:v>
                </c:pt>
                <c:pt idx="76">
                  <c:v>Астраханская область</c:v>
                </c:pt>
                <c:pt idx="77">
                  <c:v> Ямало-Hенецкий АО</c:v>
                </c:pt>
                <c:pt idx="78">
                  <c:v>Сахалинская область</c:v>
                </c:pt>
                <c:pt idx="79">
                  <c:v> Ханты-Мансийский АО</c:v>
                </c:pt>
                <c:pt idx="80">
                  <c:v>Республика Саха (Якутия)</c:v>
                </c:pt>
                <c:pt idx="81">
                  <c:v>Республика Северная Осетия - Алания</c:v>
                </c:pt>
                <c:pt idx="82">
                  <c:v>Магаданская область</c:v>
                </c:pt>
                <c:pt idx="83">
                  <c:v>Санкт-Петербург</c:v>
                </c:pt>
                <c:pt idx="84">
                  <c:v>Чукотский АО</c:v>
                </c:pt>
              </c:strCache>
            </c:strRef>
          </c:cat>
          <c:val>
            <c:numRef>
              <c:f>'Исходная - субъекты РФ'!$C$6:$C$90</c:f>
              <c:numCache>
                <c:formatCode>0.0</c:formatCode>
                <c:ptCount val="85"/>
                <c:pt idx="0">
                  <c:v>23.8</c:v>
                </c:pt>
                <c:pt idx="1">
                  <c:v>25.8</c:v>
                </c:pt>
                <c:pt idx="2">
                  <c:v>27.7</c:v>
                </c:pt>
                <c:pt idx="3">
                  <c:v>27.9</c:v>
                </c:pt>
                <c:pt idx="4">
                  <c:v>27.9</c:v>
                </c:pt>
                <c:pt idx="5">
                  <c:v>28.9</c:v>
                </c:pt>
                <c:pt idx="6">
                  <c:v>29.3</c:v>
                </c:pt>
                <c:pt idx="7">
                  <c:v>29.3</c:v>
                </c:pt>
                <c:pt idx="8">
                  <c:v>29.9</c:v>
                </c:pt>
                <c:pt idx="9">
                  <c:v>30</c:v>
                </c:pt>
                <c:pt idx="10">
                  <c:v>30.5</c:v>
                </c:pt>
                <c:pt idx="11">
                  <c:v>30.5</c:v>
                </c:pt>
                <c:pt idx="12">
                  <c:v>30.8</c:v>
                </c:pt>
                <c:pt idx="13">
                  <c:v>31.2</c:v>
                </c:pt>
                <c:pt idx="14">
                  <c:v>31.5</c:v>
                </c:pt>
                <c:pt idx="15">
                  <c:v>31.8</c:v>
                </c:pt>
                <c:pt idx="16">
                  <c:v>31.9</c:v>
                </c:pt>
                <c:pt idx="17">
                  <c:v>32.299999999999997</c:v>
                </c:pt>
                <c:pt idx="18">
                  <c:v>32.5</c:v>
                </c:pt>
                <c:pt idx="19">
                  <c:v>32.799999999999997</c:v>
                </c:pt>
                <c:pt idx="20">
                  <c:v>32.9</c:v>
                </c:pt>
                <c:pt idx="21">
                  <c:v>32.9</c:v>
                </c:pt>
                <c:pt idx="22">
                  <c:v>32.9</c:v>
                </c:pt>
                <c:pt idx="23">
                  <c:v>33.200000000000003</c:v>
                </c:pt>
                <c:pt idx="24">
                  <c:v>33.4</c:v>
                </c:pt>
                <c:pt idx="25">
                  <c:v>33.6</c:v>
                </c:pt>
                <c:pt idx="26">
                  <c:v>33.799999999999997</c:v>
                </c:pt>
                <c:pt idx="27">
                  <c:v>33.9</c:v>
                </c:pt>
                <c:pt idx="28">
                  <c:v>34</c:v>
                </c:pt>
                <c:pt idx="29">
                  <c:v>34</c:v>
                </c:pt>
                <c:pt idx="30">
                  <c:v>34.1</c:v>
                </c:pt>
                <c:pt idx="31">
                  <c:v>34.299999999999997</c:v>
                </c:pt>
                <c:pt idx="32">
                  <c:v>34.299999999999997</c:v>
                </c:pt>
                <c:pt idx="33">
                  <c:v>34.4</c:v>
                </c:pt>
                <c:pt idx="34">
                  <c:v>35.5</c:v>
                </c:pt>
                <c:pt idx="35">
                  <c:v>35.6</c:v>
                </c:pt>
                <c:pt idx="36">
                  <c:v>35.6</c:v>
                </c:pt>
                <c:pt idx="37">
                  <c:v>35.9</c:v>
                </c:pt>
                <c:pt idx="38">
                  <c:v>36.4</c:v>
                </c:pt>
                <c:pt idx="39">
                  <c:v>36.5</c:v>
                </c:pt>
                <c:pt idx="40">
                  <c:v>36.6</c:v>
                </c:pt>
                <c:pt idx="41">
                  <c:v>37.1</c:v>
                </c:pt>
                <c:pt idx="42">
                  <c:v>37.1</c:v>
                </c:pt>
                <c:pt idx="43">
                  <c:v>37.200000000000003</c:v>
                </c:pt>
                <c:pt idx="44">
                  <c:v>37.299999999999997</c:v>
                </c:pt>
                <c:pt idx="45">
                  <c:v>37.4</c:v>
                </c:pt>
                <c:pt idx="46">
                  <c:v>37.4</c:v>
                </c:pt>
                <c:pt idx="47">
                  <c:v>37.700000000000003</c:v>
                </c:pt>
                <c:pt idx="48">
                  <c:v>37.700000000000003</c:v>
                </c:pt>
                <c:pt idx="49">
                  <c:v>37.799999999999997</c:v>
                </c:pt>
                <c:pt idx="50">
                  <c:v>38.4</c:v>
                </c:pt>
                <c:pt idx="51">
                  <c:v>39.200000000000003</c:v>
                </c:pt>
                <c:pt idx="52">
                  <c:v>39.5</c:v>
                </c:pt>
                <c:pt idx="53">
                  <c:v>39.799999999999997</c:v>
                </c:pt>
                <c:pt idx="54">
                  <c:v>39.799999999999997</c:v>
                </c:pt>
                <c:pt idx="55">
                  <c:v>40</c:v>
                </c:pt>
                <c:pt idx="56">
                  <c:v>40.299999999999997</c:v>
                </c:pt>
                <c:pt idx="57">
                  <c:v>40.299999999999997</c:v>
                </c:pt>
                <c:pt idx="58">
                  <c:v>40.4</c:v>
                </c:pt>
                <c:pt idx="59">
                  <c:v>40.5</c:v>
                </c:pt>
                <c:pt idx="60">
                  <c:v>40.6</c:v>
                </c:pt>
                <c:pt idx="61">
                  <c:v>40.700000000000003</c:v>
                </c:pt>
                <c:pt idx="62">
                  <c:v>41</c:v>
                </c:pt>
                <c:pt idx="63">
                  <c:v>41</c:v>
                </c:pt>
                <c:pt idx="64">
                  <c:v>41.4</c:v>
                </c:pt>
                <c:pt idx="65">
                  <c:v>41.7</c:v>
                </c:pt>
                <c:pt idx="66">
                  <c:v>41.9</c:v>
                </c:pt>
                <c:pt idx="67">
                  <c:v>42.7</c:v>
                </c:pt>
                <c:pt idx="68">
                  <c:v>42.8</c:v>
                </c:pt>
                <c:pt idx="69">
                  <c:v>43.5</c:v>
                </c:pt>
                <c:pt idx="70">
                  <c:v>43.9</c:v>
                </c:pt>
                <c:pt idx="71">
                  <c:v>44.2</c:v>
                </c:pt>
                <c:pt idx="72">
                  <c:v>44.3</c:v>
                </c:pt>
                <c:pt idx="73">
                  <c:v>45</c:v>
                </c:pt>
                <c:pt idx="74">
                  <c:v>45.8</c:v>
                </c:pt>
                <c:pt idx="75">
                  <c:v>46.5</c:v>
                </c:pt>
                <c:pt idx="76">
                  <c:v>47.1</c:v>
                </c:pt>
                <c:pt idx="77">
                  <c:v>47.4</c:v>
                </c:pt>
                <c:pt idx="78">
                  <c:v>50.8</c:v>
                </c:pt>
                <c:pt idx="79">
                  <c:v>51.6</c:v>
                </c:pt>
                <c:pt idx="80">
                  <c:v>51.8</c:v>
                </c:pt>
                <c:pt idx="81">
                  <c:v>53.4</c:v>
                </c:pt>
                <c:pt idx="82">
                  <c:v>54.4</c:v>
                </c:pt>
                <c:pt idx="83">
                  <c:v>60</c:v>
                </c:pt>
                <c:pt idx="84">
                  <c:v>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4-478E-9859-135BF0F7A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384360"/>
        <c:axId val="411378088"/>
      </c:barChart>
      <c:catAx>
        <c:axId val="411384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/>
            </a:pPr>
            <a:endParaRPr lang="ru-RU"/>
          </a:p>
        </c:txPr>
        <c:crossAx val="411378088"/>
        <c:crosses val="autoZero"/>
        <c:auto val="1"/>
        <c:lblAlgn val="ctr"/>
        <c:lblOffset val="100"/>
        <c:tickLblSkip val="1"/>
        <c:noMultiLvlLbl val="0"/>
      </c:catAx>
      <c:valAx>
        <c:axId val="411378088"/>
        <c:scaling>
          <c:orientation val="minMax"/>
          <c:max val="65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600" i="1"/>
                </a:pPr>
                <a:r>
                  <a:rPr lang="ru-RU" sz="1600" i="1"/>
                  <a:t>Численность  врачей  на  10  тысяч  человек  населения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1384360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433492736266266"/>
          <c:y val="2.2985075167118937E-2"/>
          <c:w val="0.56270790882731969"/>
          <c:h val="0.8142913114537426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FD9-4F6E-9323-400C63D6539E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FD9-4F6E-9323-400C63D6539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FD9-4F6E-9323-400C63D653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'Исходные - регионы РТ'!$A$63:$A$74</c:f>
              <c:strCache>
                <c:ptCount val="12"/>
                <c:pt idx="0">
                  <c:v>Предволжский регион</c:v>
                </c:pt>
                <c:pt idx="1">
                  <c:v>Предкамский регион</c:v>
                </c:pt>
                <c:pt idx="2">
                  <c:v>Закамский регион</c:v>
                </c:pt>
                <c:pt idx="3">
                  <c:v>Юго-Восточный регион</c:v>
                </c:pt>
                <c:pt idx="4">
                  <c:v>Северо-Восточный регион</c:v>
                </c:pt>
                <c:pt idx="5">
                  <c:v>Северо-Западный регион</c:v>
                </c:pt>
                <c:pt idx="7">
                  <c:v>Наб. Челны</c:v>
                </c:pt>
                <c:pt idx="8">
                  <c:v>Казань</c:v>
                </c:pt>
                <c:pt idx="9">
                  <c:v>Муниципальные МО</c:v>
                </c:pt>
                <c:pt idx="11">
                  <c:v>Республика  Татарстан</c:v>
                </c:pt>
              </c:strCache>
            </c:strRef>
          </c:cat>
          <c:val>
            <c:numRef>
              <c:f>'Исходные - регионы РТ'!$B$63:$B$74</c:f>
              <c:numCache>
                <c:formatCode>0.0</c:formatCode>
                <c:ptCount val="12"/>
                <c:pt idx="0">
                  <c:v>40.5</c:v>
                </c:pt>
                <c:pt idx="1">
                  <c:v>40.5</c:v>
                </c:pt>
                <c:pt idx="2">
                  <c:v>40</c:v>
                </c:pt>
                <c:pt idx="3">
                  <c:v>40.200000000000003</c:v>
                </c:pt>
                <c:pt idx="4">
                  <c:v>34.9</c:v>
                </c:pt>
                <c:pt idx="5">
                  <c:v>39.1</c:v>
                </c:pt>
                <c:pt idx="7">
                  <c:v>38.299999999999997</c:v>
                </c:pt>
                <c:pt idx="8">
                  <c:v>39.1</c:v>
                </c:pt>
                <c:pt idx="9">
                  <c:v>39.299999999999997</c:v>
                </c:pt>
                <c:pt idx="11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D9-4F6E-9323-400C63D65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247064"/>
        <c:axId val="414249808"/>
      </c:barChart>
      <c:catAx>
        <c:axId val="414247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4249808"/>
        <c:crosses val="autoZero"/>
        <c:auto val="1"/>
        <c:lblAlgn val="ctr"/>
        <c:lblOffset val="100"/>
        <c:tickLblSkip val="1"/>
        <c:noMultiLvlLbl val="0"/>
      </c:catAx>
      <c:valAx>
        <c:axId val="414249808"/>
        <c:scaling>
          <c:orientation val="minMax"/>
          <c:max val="41"/>
          <c:min val="32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Число  раз  использование  койки  в  году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4247064"/>
        <c:crosses val="autoZero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'Исходная - субъекты РФ'!$B$681:$B$765</c:f>
              <c:strCache>
                <c:ptCount val="85"/>
                <c:pt idx="0">
                  <c:v>Севастополь</c:v>
                </c:pt>
                <c:pt idx="1">
                  <c:v>Республика Карелия</c:v>
                </c:pt>
                <c:pt idx="2">
                  <c:v>Ленинградская область</c:v>
                </c:pt>
                <c:pt idx="3">
                  <c:v>Тульская область</c:v>
                </c:pt>
                <c:pt idx="4">
                  <c:v>Новгородская область</c:v>
                </c:pt>
                <c:pt idx="5">
                  <c:v>Тверская область</c:v>
                </c:pt>
                <c:pt idx="6">
                  <c:v>Ярославская область</c:v>
                </c:pt>
                <c:pt idx="7">
                  <c:v>Мурманская область</c:v>
                </c:pt>
                <c:pt idx="8">
                  <c:v>Псковская область</c:v>
                </c:pt>
                <c:pt idx="9">
                  <c:v>Кемеровская область</c:v>
                </c:pt>
                <c:pt idx="10">
                  <c:v>Московская область</c:v>
                </c:pt>
                <c:pt idx="11">
                  <c:v>Республика Крым</c:v>
                </c:pt>
                <c:pt idx="12">
                  <c:v>Архангельская область без АО</c:v>
                </c:pt>
                <c:pt idx="13">
                  <c:v>Калининградская область</c:v>
                </c:pt>
                <c:pt idx="14">
                  <c:v>Амурская область</c:v>
                </c:pt>
                <c:pt idx="15">
                  <c:v>Еврейская автономная область</c:v>
                </c:pt>
                <c:pt idx="16">
                  <c:v>Пермский край</c:v>
                </c:pt>
                <c:pt idx="17">
                  <c:v>Санкт-Петербург</c:v>
                </c:pt>
                <c:pt idx="18">
                  <c:v>Владимирская область</c:v>
                </c:pt>
                <c:pt idx="19">
                  <c:v>Кировская область</c:v>
                </c:pt>
                <c:pt idx="20">
                  <c:v>Красноярский край</c:v>
                </c:pt>
                <c:pt idx="21">
                  <c:v>Костромская область</c:v>
                </c:pt>
                <c:pt idx="22">
                  <c:v>Орловская область</c:v>
                </c:pt>
                <c:pt idx="23">
                  <c:v>Калужская область</c:v>
                </c:pt>
                <c:pt idx="24">
                  <c:v>Свердловская область</c:v>
                </c:pt>
                <c:pt idx="25">
                  <c:v>Сахалинская область</c:v>
                </c:pt>
                <c:pt idx="26">
                  <c:v>Хабаровский край</c:v>
                </c:pt>
                <c:pt idx="27">
                  <c:v>Брянская область</c:v>
                </c:pt>
                <c:pt idx="28">
                  <c:v>Приморский край</c:v>
                </c:pt>
                <c:pt idx="29">
                  <c:v>Смоленская область</c:v>
                </c:pt>
                <c:pt idx="30">
                  <c:v>Краснодарский край</c:v>
                </c:pt>
                <c:pt idx="31">
                  <c:v>Республика Хакасия</c:v>
                </c:pt>
                <c:pt idx="32">
                  <c:v>Челябинская область</c:v>
                </c:pt>
                <c:pt idx="33">
                  <c:v>Ивановская область</c:v>
                </c:pt>
                <c:pt idx="34">
                  <c:v>Волгоградская область</c:v>
                </c:pt>
                <c:pt idx="35">
                  <c:v>Нижегородская область</c:v>
                </c:pt>
                <c:pt idx="36">
                  <c:v>Томская область</c:v>
                </c:pt>
                <c:pt idx="37">
                  <c:v>Курская область</c:v>
                </c:pt>
                <c:pt idx="38">
                  <c:v>Иркутская область</c:v>
                </c:pt>
                <c:pt idx="39">
                  <c:v>Новосибирская область</c:v>
                </c:pt>
                <c:pt idx="40">
                  <c:v>Республика Коми</c:v>
                </c:pt>
                <c:pt idx="41">
                  <c:v>Омская область</c:v>
                </c:pt>
                <c:pt idx="42">
                  <c:v>Оренбургская область</c:v>
                </c:pt>
                <c:pt idx="43">
                  <c:v>Москва</c:v>
                </c:pt>
                <c:pt idx="44">
                  <c:v>Вологодская область</c:v>
                </c:pt>
                <c:pt idx="45">
                  <c:v>Пензенская область</c:v>
                </c:pt>
                <c:pt idx="46">
                  <c:v>Курганская область</c:v>
                </c:pt>
                <c:pt idx="47">
                  <c:v>Рязанская область</c:v>
                </c:pt>
                <c:pt idx="48">
                  <c:v>Самарская область</c:v>
                </c:pt>
                <c:pt idx="49">
                  <c:v>Магаданская область</c:v>
                </c:pt>
                <c:pt idx="50">
                  <c:v>Алтайский край</c:v>
                </c:pt>
                <c:pt idx="51">
                  <c:v>Тюменская область без АО</c:v>
                </c:pt>
                <c:pt idx="52">
                  <c:v>Камчатский край</c:v>
                </c:pt>
                <c:pt idx="53">
                  <c:v>Астраханская область</c:v>
                </c:pt>
                <c:pt idx="54">
                  <c:v>Забайкальский край</c:v>
                </c:pt>
                <c:pt idx="55">
                  <c:v>Саратовская область</c:v>
                </c:pt>
                <c:pt idx="56">
                  <c:v>Липецкая область</c:v>
                </c:pt>
                <c:pt idx="57">
                  <c:v>Ульяновская область</c:v>
                </c:pt>
                <c:pt idx="58">
                  <c:v>Удмуртская Республика</c:v>
                </c:pt>
                <c:pt idx="59">
                  <c:v>Воронежская область</c:v>
                </c:pt>
                <c:pt idx="60">
                  <c:v>Чувашская Республика</c:v>
                </c:pt>
                <c:pt idx="61">
                  <c:v>Республика Адыгея</c:v>
                </c:pt>
                <c:pt idx="62">
                  <c:v>Республика Северная Осетия - Алания</c:v>
                </c:pt>
                <c:pt idx="63">
                  <c:v>Белгородская область</c:v>
                </c:pt>
                <c:pt idx="64">
                  <c:v>Республика Бурятия</c:v>
                </c:pt>
                <c:pt idx="65">
                  <c:v>Ставропольский край</c:v>
                </c:pt>
                <c:pt idx="66">
                  <c:v>Республика Мордовия</c:v>
                </c:pt>
                <c:pt idx="67">
                  <c:v>Ростовская область</c:v>
                </c:pt>
                <c:pt idx="68">
                  <c:v>Тамбовская область</c:v>
                </c:pt>
                <c:pt idx="69">
                  <c:v>Республика Башкортостан</c:v>
                </c:pt>
                <c:pt idx="70">
                  <c:v>Республика Татарстан</c:v>
                </c:pt>
                <c:pt idx="71">
                  <c:v> Ханты-Мансийский АО</c:v>
                </c:pt>
                <c:pt idx="72">
                  <c:v>Карачаево-Черкесская Республика</c:v>
                </c:pt>
                <c:pt idx="73">
                  <c:v>Республика Марий Эл</c:v>
                </c:pt>
                <c:pt idx="74">
                  <c:v>Республика Калмыкия</c:v>
                </c:pt>
                <c:pt idx="75">
                  <c:v>Республика Саха (Якутия)</c:v>
                </c:pt>
                <c:pt idx="76">
                  <c:v>Республика Тыва</c:v>
                </c:pt>
                <c:pt idx="77">
                  <c:v>Республика Алтай</c:v>
                </c:pt>
                <c:pt idx="78">
                  <c:v>Ненецкий АО</c:v>
                </c:pt>
                <c:pt idx="79">
                  <c:v> Ямало-Hенецкий АО</c:v>
                </c:pt>
                <c:pt idx="80">
                  <c:v>Чукотский АО</c:v>
                </c:pt>
                <c:pt idx="81">
                  <c:v>Республика Ингушетия</c:v>
                </c:pt>
                <c:pt idx="82">
                  <c:v>Кабардино-Балкарская Республика</c:v>
                </c:pt>
                <c:pt idx="83">
                  <c:v>Чеченская Республика</c:v>
                </c:pt>
                <c:pt idx="84">
                  <c:v>Республика Дагестан</c:v>
                </c:pt>
              </c:strCache>
            </c:strRef>
          </c:cat>
          <c:val>
            <c:numRef>
              <c:f>'Исходная - субъекты РФ'!$C$681:$C$765</c:f>
              <c:numCache>
                <c:formatCode>0.00</c:formatCode>
                <c:ptCount val="85"/>
                <c:pt idx="0">
                  <c:v>3.14</c:v>
                </c:pt>
                <c:pt idx="1">
                  <c:v>3.08</c:v>
                </c:pt>
                <c:pt idx="2">
                  <c:v>3</c:v>
                </c:pt>
                <c:pt idx="3">
                  <c:v>2.73</c:v>
                </c:pt>
                <c:pt idx="4">
                  <c:v>2.73</c:v>
                </c:pt>
                <c:pt idx="5">
                  <c:v>2.7</c:v>
                </c:pt>
                <c:pt idx="6">
                  <c:v>2.6</c:v>
                </c:pt>
                <c:pt idx="7">
                  <c:v>2.59</c:v>
                </c:pt>
                <c:pt idx="8">
                  <c:v>2.5499999999999998</c:v>
                </c:pt>
                <c:pt idx="9">
                  <c:v>2.4500000000000002</c:v>
                </c:pt>
                <c:pt idx="10">
                  <c:v>2.42</c:v>
                </c:pt>
                <c:pt idx="11">
                  <c:v>2.4</c:v>
                </c:pt>
                <c:pt idx="12">
                  <c:v>2.38</c:v>
                </c:pt>
                <c:pt idx="13">
                  <c:v>2.37</c:v>
                </c:pt>
                <c:pt idx="14">
                  <c:v>2.36</c:v>
                </c:pt>
                <c:pt idx="15">
                  <c:v>2.36</c:v>
                </c:pt>
                <c:pt idx="16">
                  <c:v>2.34</c:v>
                </c:pt>
                <c:pt idx="17">
                  <c:v>2.33</c:v>
                </c:pt>
                <c:pt idx="18">
                  <c:v>2.3199999999999998</c:v>
                </c:pt>
                <c:pt idx="19">
                  <c:v>2.31</c:v>
                </c:pt>
                <c:pt idx="20">
                  <c:v>2.2999999999999998</c:v>
                </c:pt>
                <c:pt idx="21">
                  <c:v>2.2799999999999998</c:v>
                </c:pt>
                <c:pt idx="22">
                  <c:v>2.2799999999999998</c:v>
                </c:pt>
                <c:pt idx="23">
                  <c:v>2.2400000000000002</c:v>
                </c:pt>
                <c:pt idx="24">
                  <c:v>2.2400000000000002</c:v>
                </c:pt>
                <c:pt idx="25">
                  <c:v>2.2400000000000002</c:v>
                </c:pt>
                <c:pt idx="26">
                  <c:v>2.2200000000000002</c:v>
                </c:pt>
                <c:pt idx="27">
                  <c:v>2.21</c:v>
                </c:pt>
                <c:pt idx="28">
                  <c:v>2.21</c:v>
                </c:pt>
                <c:pt idx="29">
                  <c:v>2.16</c:v>
                </c:pt>
                <c:pt idx="30">
                  <c:v>2.16</c:v>
                </c:pt>
                <c:pt idx="31">
                  <c:v>2.15</c:v>
                </c:pt>
                <c:pt idx="32">
                  <c:v>2.13</c:v>
                </c:pt>
                <c:pt idx="33">
                  <c:v>2.12</c:v>
                </c:pt>
                <c:pt idx="34">
                  <c:v>2.12</c:v>
                </c:pt>
                <c:pt idx="35">
                  <c:v>2.1</c:v>
                </c:pt>
                <c:pt idx="36">
                  <c:v>2.08</c:v>
                </c:pt>
                <c:pt idx="37">
                  <c:v>2.0699999999999998</c:v>
                </c:pt>
                <c:pt idx="38">
                  <c:v>2.0699999999999998</c:v>
                </c:pt>
                <c:pt idx="39">
                  <c:v>2.0499999999999998</c:v>
                </c:pt>
                <c:pt idx="40">
                  <c:v>2.04</c:v>
                </c:pt>
                <c:pt idx="41">
                  <c:v>2.04</c:v>
                </c:pt>
                <c:pt idx="42">
                  <c:v>2.0299999999999998</c:v>
                </c:pt>
                <c:pt idx="43">
                  <c:v>1.99</c:v>
                </c:pt>
                <c:pt idx="44">
                  <c:v>1.98</c:v>
                </c:pt>
                <c:pt idx="45">
                  <c:v>1.98</c:v>
                </c:pt>
                <c:pt idx="46">
                  <c:v>1.96</c:v>
                </c:pt>
                <c:pt idx="47">
                  <c:v>1.92</c:v>
                </c:pt>
                <c:pt idx="48">
                  <c:v>1.92</c:v>
                </c:pt>
                <c:pt idx="49">
                  <c:v>1.9</c:v>
                </c:pt>
                <c:pt idx="50">
                  <c:v>1.87</c:v>
                </c:pt>
                <c:pt idx="51">
                  <c:v>1.8</c:v>
                </c:pt>
                <c:pt idx="52">
                  <c:v>1.79</c:v>
                </c:pt>
                <c:pt idx="53">
                  <c:v>1.77</c:v>
                </c:pt>
                <c:pt idx="54">
                  <c:v>1.73</c:v>
                </c:pt>
                <c:pt idx="55">
                  <c:v>1.72</c:v>
                </c:pt>
                <c:pt idx="56">
                  <c:v>1.71</c:v>
                </c:pt>
                <c:pt idx="57">
                  <c:v>1.69</c:v>
                </c:pt>
                <c:pt idx="58">
                  <c:v>1.68</c:v>
                </c:pt>
                <c:pt idx="59">
                  <c:v>1.67</c:v>
                </c:pt>
                <c:pt idx="60">
                  <c:v>1.67</c:v>
                </c:pt>
                <c:pt idx="61">
                  <c:v>1.64</c:v>
                </c:pt>
                <c:pt idx="62">
                  <c:v>1.64</c:v>
                </c:pt>
                <c:pt idx="63">
                  <c:v>1.63</c:v>
                </c:pt>
                <c:pt idx="64">
                  <c:v>1.61</c:v>
                </c:pt>
                <c:pt idx="65">
                  <c:v>1.6</c:v>
                </c:pt>
                <c:pt idx="66">
                  <c:v>1.58</c:v>
                </c:pt>
                <c:pt idx="67">
                  <c:v>1.55</c:v>
                </c:pt>
                <c:pt idx="68">
                  <c:v>1.46</c:v>
                </c:pt>
                <c:pt idx="69">
                  <c:v>1.36</c:v>
                </c:pt>
                <c:pt idx="70">
                  <c:v>1.35</c:v>
                </c:pt>
                <c:pt idx="71">
                  <c:v>1.33</c:v>
                </c:pt>
                <c:pt idx="72">
                  <c:v>1.28</c:v>
                </c:pt>
                <c:pt idx="73">
                  <c:v>1.28</c:v>
                </c:pt>
                <c:pt idx="74">
                  <c:v>1.24</c:v>
                </c:pt>
                <c:pt idx="75">
                  <c:v>1.24</c:v>
                </c:pt>
                <c:pt idx="76">
                  <c:v>1.23</c:v>
                </c:pt>
                <c:pt idx="77">
                  <c:v>1.19</c:v>
                </c:pt>
                <c:pt idx="78">
                  <c:v>1.1100000000000001</c:v>
                </c:pt>
                <c:pt idx="79">
                  <c:v>0.95</c:v>
                </c:pt>
                <c:pt idx="80">
                  <c:v>0.92</c:v>
                </c:pt>
                <c:pt idx="81">
                  <c:v>0.86</c:v>
                </c:pt>
                <c:pt idx="82">
                  <c:v>0.85</c:v>
                </c:pt>
                <c:pt idx="83">
                  <c:v>0.54</c:v>
                </c:pt>
                <c:pt idx="84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9-400C-80F5-61434B2BC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178136"/>
        <c:axId val="412180880"/>
      </c:barChart>
      <c:catAx>
        <c:axId val="412178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00"/>
            </a:pPr>
            <a:endParaRPr lang="ru-RU"/>
          </a:p>
        </c:txPr>
        <c:crossAx val="412180880"/>
        <c:crosses val="autoZero"/>
        <c:auto val="1"/>
        <c:lblAlgn val="ctr"/>
        <c:lblOffset val="100"/>
        <c:tickLblSkip val="1"/>
        <c:noMultiLvlLbl val="0"/>
      </c:catAx>
      <c:valAx>
        <c:axId val="412180880"/>
        <c:scaling>
          <c:orientation val="minMax"/>
          <c:max val="3.2"/>
          <c:min val="0.4"/>
        </c:scaling>
        <c:delete val="0"/>
        <c:axPos val="b"/>
        <c:title>
          <c:tx>
            <c:rich>
              <a:bodyPr/>
              <a:lstStyle/>
              <a:p>
                <a:pPr>
                  <a:defRPr sz="1600" i="1"/>
                </a:pPr>
                <a:r>
                  <a:rPr lang="ru-RU" sz="1600" i="1"/>
                  <a:t>Число  умерших  в  стационарах  на  100  пользованных  больных</a:t>
                </a:r>
              </a:p>
            </c:rich>
          </c:tx>
          <c:layout>
            <c:manualLayout>
              <c:xMode val="edge"/>
              <c:yMode val="edge"/>
              <c:x val="0.22479908143953387"/>
              <c:y val="0.94700012651168031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2178136"/>
        <c:crosses val="autoZero"/>
        <c:crossBetween val="between"/>
        <c:majorUnit val="0.60000000000000009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38680826456777"/>
          <c:y val="3.0587206490355616E-2"/>
          <c:w val="0.80858737066698971"/>
          <c:h val="0.7827147908301439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7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781-4B6D-955A-1718EAE86011}"/>
              </c:ext>
            </c:extLst>
          </c:dPt>
          <c:dLbls>
            <c:dLbl>
              <c:idx val="7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81-4B6D-955A-1718EAE860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- субъекты РФ'!$B$681:$B$765</c:f>
              <c:strCache>
                <c:ptCount val="85"/>
                <c:pt idx="0">
                  <c:v>Севастополь</c:v>
                </c:pt>
                <c:pt idx="1">
                  <c:v>Республика Карелия</c:v>
                </c:pt>
                <c:pt idx="2">
                  <c:v>Ленинградская область</c:v>
                </c:pt>
                <c:pt idx="3">
                  <c:v>Тульская область</c:v>
                </c:pt>
                <c:pt idx="4">
                  <c:v>Новгородская область</c:v>
                </c:pt>
                <c:pt idx="5">
                  <c:v>Тверская область</c:v>
                </c:pt>
                <c:pt idx="6">
                  <c:v>Ярославская область</c:v>
                </c:pt>
                <c:pt idx="7">
                  <c:v>Мурманская область</c:v>
                </c:pt>
                <c:pt idx="8">
                  <c:v>Псковская область</c:v>
                </c:pt>
                <c:pt idx="9">
                  <c:v>Кемеровская область</c:v>
                </c:pt>
                <c:pt idx="10">
                  <c:v>Московская область</c:v>
                </c:pt>
                <c:pt idx="11">
                  <c:v>Республика Крым</c:v>
                </c:pt>
                <c:pt idx="12">
                  <c:v>Архангельская область без АО</c:v>
                </c:pt>
                <c:pt idx="13">
                  <c:v>Калининградская область</c:v>
                </c:pt>
                <c:pt idx="14">
                  <c:v>Амурская область</c:v>
                </c:pt>
                <c:pt idx="15">
                  <c:v>Еврейская автономная область</c:v>
                </c:pt>
                <c:pt idx="16">
                  <c:v>Пермский край</c:v>
                </c:pt>
                <c:pt idx="17">
                  <c:v>Санкт-Петербург</c:v>
                </c:pt>
                <c:pt idx="18">
                  <c:v>Владимирская область</c:v>
                </c:pt>
                <c:pt idx="19">
                  <c:v>Кировская область</c:v>
                </c:pt>
                <c:pt idx="20">
                  <c:v>Красноярский край</c:v>
                </c:pt>
                <c:pt idx="21">
                  <c:v>Костромская область</c:v>
                </c:pt>
                <c:pt idx="22">
                  <c:v>Орловская область</c:v>
                </c:pt>
                <c:pt idx="23">
                  <c:v>Калужская область</c:v>
                </c:pt>
                <c:pt idx="24">
                  <c:v>Свердловская область</c:v>
                </c:pt>
                <c:pt idx="25">
                  <c:v>Сахалинская область</c:v>
                </c:pt>
                <c:pt idx="26">
                  <c:v>Хабаровский край</c:v>
                </c:pt>
                <c:pt idx="27">
                  <c:v>Брянская область</c:v>
                </c:pt>
                <c:pt idx="28">
                  <c:v>Приморский край</c:v>
                </c:pt>
                <c:pt idx="29">
                  <c:v>Смоленская область</c:v>
                </c:pt>
                <c:pt idx="30">
                  <c:v>Краснодарский край</c:v>
                </c:pt>
                <c:pt idx="31">
                  <c:v>Республика Хакасия</c:v>
                </c:pt>
                <c:pt idx="32">
                  <c:v>Челябинская область</c:v>
                </c:pt>
                <c:pt idx="33">
                  <c:v>Ивановская область</c:v>
                </c:pt>
                <c:pt idx="34">
                  <c:v>Волгоградская область</c:v>
                </c:pt>
                <c:pt idx="35">
                  <c:v>Нижегородская область</c:v>
                </c:pt>
                <c:pt idx="36">
                  <c:v>Томская область</c:v>
                </c:pt>
                <c:pt idx="37">
                  <c:v>Курская область</c:v>
                </c:pt>
                <c:pt idx="38">
                  <c:v>Иркутская область</c:v>
                </c:pt>
                <c:pt idx="39">
                  <c:v>Новосибирская область</c:v>
                </c:pt>
                <c:pt idx="40">
                  <c:v>Республика Коми</c:v>
                </c:pt>
                <c:pt idx="41">
                  <c:v>Омская область</c:v>
                </c:pt>
                <c:pt idx="42">
                  <c:v>Оренбургская область</c:v>
                </c:pt>
                <c:pt idx="43">
                  <c:v>Москва</c:v>
                </c:pt>
                <c:pt idx="44">
                  <c:v>Вологодская область</c:v>
                </c:pt>
                <c:pt idx="45">
                  <c:v>Пензенская область</c:v>
                </c:pt>
                <c:pt idx="46">
                  <c:v>Курганская область</c:v>
                </c:pt>
                <c:pt idx="47">
                  <c:v>Рязанская область</c:v>
                </c:pt>
                <c:pt idx="48">
                  <c:v>Самарская область</c:v>
                </c:pt>
                <c:pt idx="49">
                  <c:v>Магаданская область</c:v>
                </c:pt>
                <c:pt idx="50">
                  <c:v>Алтайский край</c:v>
                </c:pt>
                <c:pt idx="51">
                  <c:v>Тюменская область без АО</c:v>
                </c:pt>
                <c:pt idx="52">
                  <c:v>Камчатский край</c:v>
                </c:pt>
                <c:pt idx="53">
                  <c:v>Астраханская область</c:v>
                </c:pt>
                <c:pt idx="54">
                  <c:v>Забайкальский край</c:v>
                </c:pt>
                <c:pt idx="55">
                  <c:v>Саратовская область</c:v>
                </c:pt>
                <c:pt idx="56">
                  <c:v>Липецкая область</c:v>
                </c:pt>
                <c:pt idx="57">
                  <c:v>Ульяновская область</c:v>
                </c:pt>
                <c:pt idx="58">
                  <c:v>Удмуртская Республика</c:v>
                </c:pt>
                <c:pt idx="59">
                  <c:v>Воронежская область</c:v>
                </c:pt>
                <c:pt idx="60">
                  <c:v>Чувашская Республика</c:v>
                </c:pt>
                <c:pt idx="61">
                  <c:v>Республика Адыгея</c:v>
                </c:pt>
                <c:pt idx="62">
                  <c:v>Республика Северная Осетия - Алания</c:v>
                </c:pt>
                <c:pt idx="63">
                  <c:v>Белгородская область</c:v>
                </c:pt>
                <c:pt idx="64">
                  <c:v>Республика Бурятия</c:v>
                </c:pt>
                <c:pt idx="65">
                  <c:v>Ставропольский край</c:v>
                </c:pt>
                <c:pt idx="66">
                  <c:v>Республика Мордовия</c:v>
                </c:pt>
                <c:pt idx="67">
                  <c:v>Ростовская область</c:v>
                </c:pt>
                <c:pt idx="68">
                  <c:v>Тамбовская область</c:v>
                </c:pt>
                <c:pt idx="69">
                  <c:v>Республика Башкортостан</c:v>
                </c:pt>
                <c:pt idx="70">
                  <c:v>Республика Татарстан</c:v>
                </c:pt>
                <c:pt idx="71">
                  <c:v> Ханты-Мансийский АО</c:v>
                </c:pt>
                <c:pt idx="72">
                  <c:v>Карачаево-Черкесская Республика</c:v>
                </c:pt>
                <c:pt idx="73">
                  <c:v>Республика Марий Эл</c:v>
                </c:pt>
                <c:pt idx="74">
                  <c:v>Республика Калмыкия</c:v>
                </c:pt>
                <c:pt idx="75">
                  <c:v>Республика Саха (Якутия)</c:v>
                </c:pt>
                <c:pt idx="76">
                  <c:v>Республика Тыва</c:v>
                </c:pt>
                <c:pt idx="77">
                  <c:v>Республика Алтай</c:v>
                </c:pt>
                <c:pt idx="78">
                  <c:v>Ненецкий АО</c:v>
                </c:pt>
                <c:pt idx="79">
                  <c:v> Ямало-Hенецкий АО</c:v>
                </c:pt>
                <c:pt idx="80">
                  <c:v>Чукотский АО</c:v>
                </c:pt>
                <c:pt idx="81">
                  <c:v>Республика Ингушетия</c:v>
                </c:pt>
                <c:pt idx="82">
                  <c:v>Кабардино-Балкарская Республика</c:v>
                </c:pt>
                <c:pt idx="83">
                  <c:v>Чеченская Республика</c:v>
                </c:pt>
                <c:pt idx="84">
                  <c:v>Республика Дагестан</c:v>
                </c:pt>
              </c:strCache>
            </c:strRef>
          </c:cat>
          <c:val>
            <c:numRef>
              <c:f>'Исходная - субъекты РФ'!$C$681:$C$765</c:f>
              <c:numCache>
                <c:formatCode>0.00</c:formatCode>
                <c:ptCount val="85"/>
                <c:pt idx="0">
                  <c:v>3.14</c:v>
                </c:pt>
                <c:pt idx="1">
                  <c:v>3.08</c:v>
                </c:pt>
                <c:pt idx="2">
                  <c:v>3</c:v>
                </c:pt>
                <c:pt idx="3">
                  <c:v>2.73</c:v>
                </c:pt>
                <c:pt idx="4">
                  <c:v>2.73</c:v>
                </c:pt>
                <c:pt idx="5">
                  <c:v>2.7</c:v>
                </c:pt>
                <c:pt idx="6">
                  <c:v>2.6</c:v>
                </c:pt>
                <c:pt idx="7">
                  <c:v>2.59</c:v>
                </c:pt>
                <c:pt idx="8">
                  <c:v>2.5499999999999998</c:v>
                </c:pt>
                <c:pt idx="9">
                  <c:v>2.4500000000000002</c:v>
                </c:pt>
                <c:pt idx="10">
                  <c:v>2.42</c:v>
                </c:pt>
                <c:pt idx="11">
                  <c:v>2.4</c:v>
                </c:pt>
                <c:pt idx="12">
                  <c:v>2.38</c:v>
                </c:pt>
                <c:pt idx="13">
                  <c:v>2.37</c:v>
                </c:pt>
                <c:pt idx="14">
                  <c:v>2.36</c:v>
                </c:pt>
                <c:pt idx="15">
                  <c:v>2.36</c:v>
                </c:pt>
                <c:pt idx="16">
                  <c:v>2.34</c:v>
                </c:pt>
                <c:pt idx="17">
                  <c:v>2.33</c:v>
                </c:pt>
                <c:pt idx="18">
                  <c:v>2.3199999999999998</c:v>
                </c:pt>
                <c:pt idx="19">
                  <c:v>2.31</c:v>
                </c:pt>
                <c:pt idx="20">
                  <c:v>2.2999999999999998</c:v>
                </c:pt>
                <c:pt idx="21">
                  <c:v>2.2799999999999998</c:v>
                </c:pt>
                <c:pt idx="22">
                  <c:v>2.2799999999999998</c:v>
                </c:pt>
                <c:pt idx="23">
                  <c:v>2.2400000000000002</c:v>
                </c:pt>
                <c:pt idx="24">
                  <c:v>2.2400000000000002</c:v>
                </c:pt>
                <c:pt idx="25">
                  <c:v>2.2400000000000002</c:v>
                </c:pt>
                <c:pt idx="26">
                  <c:v>2.2200000000000002</c:v>
                </c:pt>
                <c:pt idx="27">
                  <c:v>2.21</c:v>
                </c:pt>
                <c:pt idx="28">
                  <c:v>2.21</c:v>
                </c:pt>
                <c:pt idx="29">
                  <c:v>2.16</c:v>
                </c:pt>
                <c:pt idx="30">
                  <c:v>2.16</c:v>
                </c:pt>
                <c:pt idx="31">
                  <c:v>2.15</c:v>
                </c:pt>
                <c:pt idx="32">
                  <c:v>2.13</c:v>
                </c:pt>
                <c:pt idx="33">
                  <c:v>2.12</c:v>
                </c:pt>
                <c:pt idx="34">
                  <c:v>2.12</c:v>
                </c:pt>
                <c:pt idx="35">
                  <c:v>2.1</c:v>
                </c:pt>
                <c:pt idx="36">
                  <c:v>2.08</c:v>
                </c:pt>
                <c:pt idx="37">
                  <c:v>2.0699999999999998</c:v>
                </c:pt>
                <c:pt idx="38">
                  <c:v>2.0699999999999998</c:v>
                </c:pt>
                <c:pt idx="39">
                  <c:v>2.0499999999999998</c:v>
                </c:pt>
                <c:pt idx="40">
                  <c:v>2.04</c:v>
                </c:pt>
                <c:pt idx="41">
                  <c:v>2.04</c:v>
                </c:pt>
                <c:pt idx="42">
                  <c:v>2.0299999999999998</c:v>
                </c:pt>
                <c:pt idx="43">
                  <c:v>1.99</c:v>
                </c:pt>
                <c:pt idx="44">
                  <c:v>1.98</c:v>
                </c:pt>
                <c:pt idx="45">
                  <c:v>1.98</c:v>
                </c:pt>
                <c:pt idx="46">
                  <c:v>1.96</c:v>
                </c:pt>
                <c:pt idx="47">
                  <c:v>1.92</c:v>
                </c:pt>
                <c:pt idx="48">
                  <c:v>1.92</c:v>
                </c:pt>
                <c:pt idx="49">
                  <c:v>1.9</c:v>
                </c:pt>
                <c:pt idx="50">
                  <c:v>1.87</c:v>
                </c:pt>
                <c:pt idx="51">
                  <c:v>1.8</c:v>
                </c:pt>
                <c:pt idx="52">
                  <c:v>1.79</c:v>
                </c:pt>
                <c:pt idx="53">
                  <c:v>1.77</c:v>
                </c:pt>
                <c:pt idx="54">
                  <c:v>1.73</c:v>
                </c:pt>
                <c:pt idx="55">
                  <c:v>1.72</c:v>
                </c:pt>
                <c:pt idx="56">
                  <c:v>1.71</c:v>
                </c:pt>
                <c:pt idx="57">
                  <c:v>1.69</c:v>
                </c:pt>
                <c:pt idx="58">
                  <c:v>1.68</c:v>
                </c:pt>
                <c:pt idx="59">
                  <c:v>1.67</c:v>
                </c:pt>
                <c:pt idx="60">
                  <c:v>1.67</c:v>
                </c:pt>
                <c:pt idx="61">
                  <c:v>1.64</c:v>
                </c:pt>
                <c:pt idx="62">
                  <c:v>1.64</c:v>
                </c:pt>
                <c:pt idx="63">
                  <c:v>1.63</c:v>
                </c:pt>
                <c:pt idx="64">
                  <c:v>1.61</c:v>
                </c:pt>
                <c:pt idx="65">
                  <c:v>1.6</c:v>
                </c:pt>
                <c:pt idx="66">
                  <c:v>1.58</c:v>
                </c:pt>
                <c:pt idx="67">
                  <c:v>1.55</c:v>
                </c:pt>
                <c:pt idx="68">
                  <c:v>1.46</c:v>
                </c:pt>
                <c:pt idx="69">
                  <c:v>1.36</c:v>
                </c:pt>
                <c:pt idx="70">
                  <c:v>1.35</c:v>
                </c:pt>
                <c:pt idx="71">
                  <c:v>1.33</c:v>
                </c:pt>
                <c:pt idx="72">
                  <c:v>1.28</c:v>
                </c:pt>
                <c:pt idx="73">
                  <c:v>1.28</c:v>
                </c:pt>
                <c:pt idx="74">
                  <c:v>1.24</c:v>
                </c:pt>
                <c:pt idx="75">
                  <c:v>1.24</c:v>
                </c:pt>
                <c:pt idx="76">
                  <c:v>1.23</c:v>
                </c:pt>
                <c:pt idx="77">
                  <c:v>1.19</c:v>
                </c:pt>
                <c:pt idx="78">
                  <c:v>1.1100000000000001</c:v>
                </c:pt>
                <c:pt idx="79">
                  <c:v>0.95</c:v>
                </c:pt>
                <c:pt idx="80">
                  <c:v>0.92</c:v>
                </c:pt>
                <c:pt idx="81">
                  <c:v>0.86</c:v>
                </c:pt>
                <c:pt idx="82">
                  <c:v>0.85</c:v>
                </c:pt>
                <c:pt idx="83">
                  <c:v>0.54</c:v>
                </c:pt>
                <c:pt idx="84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1-4B6D-955A-1718EAE86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178136"/>
        <c:axId val="412180880"/>
      </c:barChart>
      <c:catAx>
        <c:axId val="412178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00"/>
            </a:pPr>
            <a:endParaRPr lang="ru-RU"/>
          </a:p>
        </c:txPr>
        <c:crossAx val="412180880"/>
        <c:crosses val="autoZero"/>
        <c:auto val="1"/>
        <c:lblAlgn val="ctr"/>
        <c:lblOffset val="100"/>
        <c:tickLblSkip val="1"/>
        <c:noMultiLvlLbl val="0"/>
      </c:catAx>
      <c:valAx>
        <c:axId val="412180880"/>
        <c:scaling>
          <c:orientation val="minMax"/>
          <c:max val="3.2"/>
          <c:min val="0.4"/>
        </c:scaling>
        <c:delete val="0"/>
        <c:axPos val="b"/>
        <c:title>
          <c:tx>
            <c:rich>
              <a:bodyPr/>
              <a:lstStyle/>
              <a:p>
                <a:pPr>
                  <a:defRPr sz="1600" i="1"/>
                </a:pPr>
                <a:r>
                  <a:rPr lang="ru-RU" sz="1600" i="1"/>
                  <a:t>Число  умерших  в  стационарах  на  100  пользованных  больных</a:t>
                </a:r>
              </a:p>
            </c:rich>
          </c:tx>
          <c:layout>
            <c:manualLayout>
              <c:xMode val="edge"/>
              <c:yMode val="edge"/>
              <c:x val="0.22479908143953387"/>
              <c:y val="0.94700012651168031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2178136"/>
        <c:crosses val="autoZero"/>
        <c:crossBetween val="between"/>
        <c:majorUnit val="0.60000000000000009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940808541646"/>
          <c:y val="2.9887981998773135E-2"/>
          <c:w val="0.75999683571520293"/>
          <c:h val="0.7975434540625177"/>
        </c:manualLayout>
      </c:layout>
      <c:lineChart>
        <c:grouping val="standard"/>
        <c:varyColors val="0"/>
        <c:ser>
          <c:idx val="0"/>
          <c:order val="0"/>
          <c:tx>
            <c:strRef>
              <c:f>'Исходная РТ'!$A$45</c:f>
              <c:strCache>
                <c:ptCount val="1"/>
                <c:pt idx="0">
                  <c:v>Госпитальная летальность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F7-4205-81DE-8448D11299B3}"/>
                </c:ext>
              </c:extLst>
            </c:dLbl>
            <c:dLbl>
              <c:idx val="2"/>
              <c:layout>
                <c:manualLayout>
                  <c:x val="-6.2811247363422099E-2"/>
                  <c:y val="-1.6723759540649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F7-4205-81DE-8448D11299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F7-4205-81DE-8448D11299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F7-4205-81DE-8448D11299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F7-4205-81DE-8448D11299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F7-4205-81DE-8448D11299B3}"/>
                </c:ext>
              </c:extLst>
            </c:dLbl>
            <c:dLbl>
              <c:idx val="10"/>
              <c:layout>
                <c:manualLayout>
                  <c:x val="-1.6432793413779789E-2"/>
                  <c:y val="-3.3427762411818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BF7-4205-81DE-8448D11299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F7-4205-81DE-8448D11299B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F7-4205-81DE-8448D11299B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F7-4205-81DE-8448D11299B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F7-4205-81DE-8448D11299B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F7-4205-81DE-8448D11299B3}"/>
                </c:ext>
              </c:extLst>
            </c:dLbl>
            <c:dLbl>
              <c:idx val="16"/>
              <c:layout>
                <c:manualLayout>
                  <c:x val="-6.0080323565012535E-2"/>
                  <c:y val="-2.0904699425812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BF7-4205-81DE-8448D11299B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F7-4205-81DE-8448D11299B3}"/>
                </c:ext>
              </c:extLst>
            </c:dLbl>
            <c:dLbl>
              <c:idx val="18"/>
              <c:layout>
                <c:manualLayout>
                  <c:x val="-6.2811247363422099E-2"/>
                  <c:y val="-1.0452349712906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BF7-4205-81DE-8448D11299B3}"/>
                </c:ext>
              </c:extLst>
            </c:dLbl>
            <c:dLbl>
              <c:idx val="19"/>
              <c:layout>
                <c:manualLayout>
                  <c:x val="-1.3639846825594153E-2"/>
                  <c:y val="3.3368480809592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BF7-4205-81DE-8448D11299B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BF7-4205-81DE-8448D11299B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BF7-4205-81DE-8448D11299B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BF7-4205-81DE-8448D11299B3}"/>
                </c:ext>
              </c:extLst>
            </c:dLbl>
            <c:dLbl>
              <c:idx val="23"/>
              <c:layout>
                <c:manualLayout>
                  <c:x val="-3.5463601746544698E-2"/>
                  <c:y val="-3.1282950758993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BF7-4205-81DE-8448D11299B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BF7-4205-81DE-8448D11299B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BF7-4205-81DE-8448D11299B3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BF7-4205-81DE-8448D11299B3}"/>
                </c:ext>
              </c:extLst>
            </c:dLbl>
            <c:dLbl>
              <c:idx val="27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BF7-4205-81DE-8448D11299B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РТ'!$B$44:$AC$44</c:f>
              <c:strCache>
                <c:ptCount val="28"/>
                <c:pt idx="0">
                  <c:v>1992 г.</c:v>
                </c:pt>
                <c:pt idx="1">
                  <c:v>1993 г.</c:v>
                </c:pt>
                <c:pt idx="2">
                  <c:v>1994 г.</c:v>
                </c:pt>
                <c:pt idx="3">
                  <c:v>1995 г.</c:v>
                </c:pt>
                <c:pt idx="4">
                  <c:v>1996 г.</c:v>
                </c:pt>
                <c:pt idx="5">
                  <c:v>1997 г.</c:v>
                </c:pt>
                <c:pt idx="6">
                  <c:v>1998 г.</c:v>
                </c:pt>
                <c:pt idx="7">
                  <c:v>1999 г.</c:v>
                </c:pt>
                <c:pt idx="8">
                  <c:v>2000 г.</c:v>
                </c:pt>
                <c:pt idx="9">
                  <c:v>2001 г.</c:v>
                </c:pt>
                <c:pt idx="10">
                  <c:v>2002 г.</c:v>
                </c:pt>
                <c:pt idx="11">
                  <c:v>2003 г.</c:v>
                </c:pt>
                <c:pt idx="12">
                  <c:v>2004 г.</c:v>
                </c:pt>
                <c:pt idx="13">
                  <c:v>2005 г.</c:v>
                </c:pt>
                <c:pt idx="14">
                  <c:v>2006 г.</c:v>
                </c:pt>
                <c:pt idx="15">
                  <c:v>2007 г.</c:v>
                </c:pt>
                <c:pt idx="16">
                  <c:v>2008 г.</c:v>
                </c:pt>
                <c:pt idx="17">
                  <c:v>2009 г.</c:v>
                </c:pt>
                <c:pt idx="18">
                  <c:v>2010 г.</c:v>
                </c:pt>
                <c:pt idx="19">
                  <c:v>2011 г.</c:v>
                </c:pt>
                <c:pt idx="20">
                  <c:v>2012 г.</c:v>
                </c:pt>
                <c:pt idx="21">
                  <c:v>2013 г.</c:v>
                </c:pt>
                <c:pt idx="22">
                  <c:v>2014 г.</c:v>
                </c:pt>
                <c:pt idx="23">
                  <c:v>2015 г.</c:v>
                </c:pt>
                <c:pt idx="24">
                  <c:v>2016 г.</c:v>
                </c:pt>
                <c:pt idx="25">
                  <c:v>2017 г.</c:v>
                </c:pt>
                <c:pt idx="26">
                  <c:v>2018 г.</c:v>
                </c:pt>
                <c:pt idx="27">
                  <c:v>2019 г.</c:v>
                </c:pt>
              </c:strCache>
            </c:strRef>
          </c:cat>
          <c:val>
            <c:numRef>
              <c:f>'Исходная РТ'!$B$45:$AC$45</c:f>
              <c:numCache>
                <c:formatCode>General</c:formatCode>
                <c:ptCount val="28"/>
                <c:pt idx="0">
                  <c:v>0.72</c:v>
                </c:pt>
                <c:pt idx="1">
                  <c:v>0.78</c:v>
                </c:pt>
                <c:pt idx="2">
                  <c:v>0.82</c:v>
                </c:pt>
                <c:pt idx="3">
                  <c:v>0.81</c:v>
                </c:pt>
                <c:pt idx="4">
                  <c:v>0.75</c:v>
                </c:pt>
                <c:pt idx="5">
                  <c:v>0.76</c:v>
                </c:pt>
                <c:pt idx="6">
                  <c:v>0.73</c:v>
                </c:pt>
                <c:pt idx="7">
                  <c:v>0.82</c:v>
                </c:pt>
                <c:pt idx="8">
                  <c:v>0.84</c:v>
                </c:pt>
                <c:pt idx="9">
                  <c:v>0.87</c:v>
                </c:pt>
                <c:pt idx="10">
                  <c:v>0.89</c:v>
                </c:pt>
                <c:pt idx="11">
                  <c:v>0.88</c:v>
                </c:pt>
                <c:pt idx="12">
                  <c:v>0.89</c:v>
                </c:pt>
                <c:pt idx="13">
                  <c:v>0.9</c:v>
                </c:pt>
                <c:pt idx="14">
                  <c:v>0.92</c:v>
                </c:pt>
                <c:pt idx="15">
                  <c:v>1</c:v>
                </c:pt>
                <c:pt idx="16">
                  <c:v>1.05</c:v>
                </c:pt>
                <c:pt idx="17">
                  <c:v>1.06</c:v>
                </c:pt>
                <c:pt idx="18">
                  <c:v>1.1399999999999999</c:v>
                </c:pt>
                <c:pt idx="19">
                  <c:v>1.0900000000000001</c:v>
                </c:pt>
                <c:pt idx="20">
                  <c:v>1.1000000000000001</c:v>
                </c:pt>
                <c:pt idx="21">
                  <c:v>1.1100000000000001</c:v>
                </c:pt>
                <c:pt idx="22">
                  <c:v>1.19</c:v>
                </c:pt>
                <c:pt idx="23">
                  <c:v>1.23</c:v>
                </c:pt>
                <c:pt idx="24">
                  <c:v>1.22</c:v>
                </c:pt>
                <c:pt idx="25">
                  <c:v>1.29</c:v>
                </c:pt>
                <c:pt idx="26">
                  <c:v>1.33</c:v>
                </c:pt>
                <c:pt idx="27">
                  <c:v>1.35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CBF7-4205-81DE-8448D1129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633728"/>
        <c:axId val="414629024"/>
      </c:lineChart>
      <c:catAx>
        <c:axId val="414633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414629024"/>
        <c:crosses val="autoZero"/>
        <c:auto val="1"/>
        <c:lblAlgn val="ctr"/>
        <c:lblOffset val="100"/>
        <c:tickLblSkip val="1"/>
        <c:noMultiLvlLbl val="0"/>
      </c:catAx>
      <c:valAx>
        <c:axId val="414629024"/>
        <c:scaling>
          <c:orientation val="minMax"/>
          <c:max val="1.4"/>
          <c:min val="0.7000000000000000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i="1"/>
                </a:pPr>
                <a:r>
                  <a:rPr lang="ru-RU" sz="1600" i="1"/>
                  <a:t>Число</a:t>
                </a:r>
                <a:r>
                  <a:rPr lang="ru-RU" sz="1600" i="1" baseline="0"/>
                  <a:t>  умерщих  в стационарах  </a:t>
                </a:r>
                <a:endParaRPr lang="en-US" sz="1600" i="1" baseline="0"/>
              </a:p>
              <a:p>
                <a:pPr>
                  <a:defRPr sz="1600" i="1"/>
                </a:pPr>
                <a:r>
                  <a:rPr lang="ru-RU" sz="1600" i="1" baseline="0"/>
                  <a:t>на  100  пользованных  </a:t>
                </a:r>
                <a:r>
                  <a:rPr lang="ru-RU" sz="1600" i="1"/>
                  <a:t> больных</a:t>
                </a:r>
              </a:p>
            </c:rich>
          </c:tx>
          <c:layout>
            <c:manualLayout>
              <c:xMode val="edge"/>
              <c:yMode val="edge"/>
              <c:x val="7.3968045390103432E-3"/>
              <c:y val="0.2955109517616625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800" b="1"/>
            </a:pPr>
            <a:endParaRPr lang="ru-RU"/>
          </a:p>
        </c:txPr>
        <c:crossAx val="414633728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754061819083395"/>
          <c:y val="2.2995169368393312E-2"/>
          <c:w val="0.62568829493805"/>
          <c:h val="0.8401279367604859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58E-4F46-BCA2-551982125AC5}"/>
              </c:ext>
            </c:extLst>
          </c:dPt>
          <c:dLbls>
            <c:dLbl>
              <c:idx val="9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8E-4F46-BCA2-551982125AC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'Исходные - регионы РТ'!$A$18:$A$29</c:f>
              <c:strCache>
                <c:ptCount val="12"/>
                <c:pt idx="0">
                  <c:v>Предволжский регион</c:v>
                </c:pt>
                <c:pt idx="1">
                  <c:v>Предкамский регион</c:v>
                </c:pt>
                <c:pt idx="2">
                  <c:v>Закамский регион</c:v>
                </c:pt>
                <c:pt idx="3">
                  <c:v>Юго-Восточный регион</c:v>
                </c:pt>
                <c:pt idx="4">
                  <c:v>Северо-Восточный регион</c:v>
                </c:pt>
                <c:pt idx="5">
                  <c:v>Северо-Западный регион</c:v>
                </c:pt>
                <c:pt idx="7">
                  <c:v>Наб. Челны</c:v>
                </c:pt>
                <c:pt idx="8">
                  <c:v>Казань</c:v>
                </c:pt>
                <c:pt idx="9">
                  <c:v>Муниципальные МО</c:v>
                </c:pt>
                <c:pt idx="11">
                  <c:v>Республика  Татарстан</c:v>
                </c:pt>
              </c:strCache>
            </c:strRef>
          </c:cat>
          <c:val>
            <c:numRef>
              <c:f>'Исходные - регионы РТ'!$B$18:$B$29</c:f>
              <c:numCache>
                <c:formatCode>0.00</c:formatCode>
                <c:ptCount val="12"/>
                <c:pt idx="0">
                  <c:v>1.22</c:v>
                </c:pt>
                <c:pt idx="1">
                  <c:v>0.88</c:v>
                </c:pt>
                <c:pt idx="2">
                  <c:v>1.34</c:v>
                </c:pt>
                <c:pt idx="3">
                  <c:v>1.98</c:v>
                </c:pt>
                <c:pt idx="4">
                  <c:v>1.51</c:v>
                </c:pt>
                <c:pt idx="5">
                  <c:v>1.71</c:v>
                </c:pt>
                <c:pt idx="7">
                  <c:v>0.95</c:v>
                </c:pt>
                <c:pt idx="8">
                  <c:v>1.58</c:v>
                </c:pt>
                <c:pt idx="9">
                  <c:v>1.48</c:v>
                </c:pt>
                <c:pt idx="11">
                  <c:v>1.39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8E-4F46-BCA2-551982125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247848"/>
        <c:axId val="414250200"/>
      </c:barChart>
      <c:catAx>
        <c:axId val="414247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414250200"/>
        <c:crosses val="autoZero"/>
        <c:auto val="1"/>
        <c:lblAlgn val="ctr"/>
        <c:lblOffset val="100"/>
        <c:noMultiLvlLbl val="0"/>
      </c:catAx>
      <c:valAx>
        <c:axId val="414250200"/>
        <c:scaling>
          <c:orientation val="minMax"/>
          <c:max val="2"/>
          <c:min val="0.70000000000000007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Число  умерших  в  стационарных  учреждениях  на  100  пользованных  больных</a:t>
                </a:r>
              </a:p>
            </c:rich>
          </c:tx>
          <c:layout>
            <c:manualLayout>
              <c:xMode val="edge"/>
              <c:yMode val="edge"/>
              <c:x val="0.19312753312152645"/>
              <c:y val="0.9468065096577367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4247848"/>
        <c:crosses val="autoZero"/>
        <c:crossBetween val="between"/>
        <c:majorUnit val="0.3000000000000000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'Исходная - субъекты РФ'!$B$770:$B$854</c:f>
              <c:strCache>
                <c:ptCount val="85"/>
                <c:pt idx="0">
                  <c:v>Чеченская Республика</c:v>
                </c:pt>
                <c:pt idx="1">
                  <c:v>Республика Крым</c:v>
                </c:pt>
                <c:pt idx="2">
                  <c:v>Карачаево-Черкесская Республика</c:v>
                </c:pt>
                <c:pt idx="3">
                  <c:v>Ленинградская область</c:v>
                </c:pt>
                <c:pt idx="4">
                  <c:v>Свердловская область</c:v>
                </c:pt>
                <c:pt idx="5">
                  <c:v>ГФЗ Севастополь</c:v>
                </c:pt>
                <c:pt idx="6">
                  <c:v>Новгородская область</c:v>
                </c:pt>
                <c:pt idx="7">
                  <c:v>Республика Дагестан</c:v>
                </c:pt>
                <c:pt idx="8">
                  <c:v>Челябинская область</c:v>
                </c:pt>
                <c:pt idx="9">
                  <c:v>Красноярский край</c:v>
                </c:pt>
                <c:pt idx="10">
                  <c:v>Московская область</c:v>
                </c:pt>
                <c:pt idx="11">
                  <c:v>Калининградская область</c:v>
                </c:pt>
                <c:pt idx="12">
                  <c:v>Мурманская область</c:v>
                </c:pt>
                <c:pt idx="13">
                  <c:v>Псковская область</c:v>
                </c:pt>
                <c:pt idx="14">
                  <c:v>Липецкая область</c:v>
                </c:pt>
                <c:pt idx="15">
                  <c:v>Ростовская область</c:v>
                </c:pt>
                <c:pt idx="16">
                  <c:v>Республика Татарстан</c:v>
                </c:pt>
                <c:pt idx="17">
                  <c:v>Курганская область</c:v>
                </c:pt>
                <c:pt idx="18">
                  <c:v>Томская область</c:v>
                </c:pt>
                <c:pt idx="19">
                  <c:v>Приморский край</c:v>
                </c:pt>
                <c:pt idx="20">
                  <c:v>Смоленская область</c:v>
                </c:pt>
                <c:pt idx="21">
                  <c:v>Кабардино-Балкарская Республика</c:v>
                </c:pt>
                <c:pt idx="22">
                  <c:v>Владимирская область</c:v>
                </c:pt>
                <c:pt idx="23">
                  <c:v>Тверская область</c:v>
                </c:pt>
                <c:pt idx="24">
                  <c:v>Республика Алтай</c:v>
                </c:pt>
                <c:pt idx="25">
                  <c:v>Республика Хакасия</c:v>
                </c:pt>
                <c:pt idx="26">
                  <c:v>Белгородская область</c:v>
                </c:pt>
                <c:pt idx="27">
                  <c:v>Иркутская область</c:v>
                </c:pt>
                <c:pt idx="28">
                  <c:v>Калужская область</c:v>
                </c:pt>
                <c:pt idx="29">
                  <c:v>Республика Северная Осетия - Алания</c:v>
                </c:pt>
                <c:pt idx="30">
                  <c:v>Забайкальский край</c:v>
                </c:pt>
                <c:pt idx="31">
                  <c:v>Курская область</c:v>
                </c:pt>
                <c:pt idx="32">
                  <c:v>Краснодарский край</c:v>
                </c:pt>
                <c:pt idx="33">
                  <c:v>Кировская область</c:v>
                </c:pt>
                <c:pt idx="34">
                  <c:v>Нижегородская область</c:v>
                </c:pt>
                <c:pt idx="35">
                  <c:v>Саратовская область</c:v>
                </c:pt>
                <c:pt idx="36">
                  <c:v>Республика Бурятия</c:v>
                </c:pt>
                <c:pt idx="37">
                  <c:v>Республика Адыгея</c:v>
                </c:pt>
                <c:pt idx="38">
                  <c:v>Волгоградская область</c:v>
                </c:pt>
                <c:pt idx="39">
                  <c:v>Костромская область</c:v>
                </c:pt>
                <c:pt idx="40">
                  <c:v>ГФЗ Москва</c:v>
                </c:pt>
                <c:pt idx="41">
                  <c:v>Вологодская область</c:v>
                </c:pt>
                <c:pt idx="42">
                  <c:v>Кемеровская область</c:v>
                </c:pt>
                <c:pt idx="43">
                  <c:v>Еврейская автономная область</c:v>
                </c:pt>
                <c:pt idx="44">
                  <c:v>Орловская область</c:v>
                </c:pt>
                <c:pt idx="45">
                  <c:v>Рязанская область</c:v>
                </c:pt>
                <c:pt idx="46">
                  <c:v>Архангельская область без АО</c:v>
                </c:pt>
                <c:pt idx="47">
                  <c:v>Астраханская область</c:v>
                </c:pt>
                <c:pt idx="48">
                  <c:v>Ставропольский край</c:v>
                </c:pt>
                <c:pt idx="49">
                  <c:v>Брянская область</c:v>
                </c:pt>
                <c:pt idx="50">
                  <c:v>Воронежская область</c:v>
                </c:pt>
                <c:pt idx="51">
                  <c:v>Республика Ингушетия</c:v>
                </c:pt>
                <c:pt idx="52">
                  <c:v>Республика Башкортостан</c:v>
                </c:pt>
                <c:pt idx="53">
                  <c:v>Пермский край</c:v>
                </c:pt>
                <c:pt idx="54">
                  <c:v>Алтайский край</c:v>
                </c:pt>
                <c:pt idx="55">
                  <c:v>Новосибирская область</c:v>
                </c:pt>
                <c:pt idx="56">
                  <c:v>Камчатский край</c:v>
                </c:pt>
                <c:pt idx="57">
                  <c:v>Пензенская область</c:v>
                </c:pt>
                <c:pt idx="58">
                  <c:v>Омская область</c:v>
                </c:pt>
                <c:pt idx="59">
                  <c:v>Республика Марий Эл</c:v>
                </c:pt>
                <c:pt idx="60">
                  <c:v>Тульская область</c:v>
                </c:pt>
                <c:pt idx="61">
                  <c:v>Оренбургская область</c:v>
                </c:pt>
                <c:pt idx="62">
                  <c:v>Республика Тыва</c:v>
                </c:pt>
                <c:pt idx="63">
                  <c:v>Ивановская область</c:v>
                </c:pt>
                <c:pt idx="64">
                  <c:v>Республика Калмыкия</c:v>
                </c:pt>
                <c:pt idx="65">
                  <c:v>Республика Мордовия</c:v>
                </c:pt>
                <c:pt idx="66">
                  <c:v>Самарская область</c:v>
                </c:pt>
                <c:pt idx="67">
                  <c:v>Республика Саха (Якутия)</c:v>
                </c:pt>
                <c:pt idx="68">
                  <c:v>Тамбовская область</c:v>
                </c:pt>
                <c:pt idx="69">
                  <c:v>Ярославская область</c:v>
                </c:pt>
                <c:pt idx="70">
                  <c:v>Республика Карелия</c:v>
                </c:pt>
                <c:pt idx="71">
                  <c:v>Ульяновская область</c:v>
                </c:pt>
                <c:pt idx="72">
                  <c:v>Сахалинская область</c:v>
                </c:pt>
                <c:pt idx="73">
                  <c:v>Амурская область</c:v>
                </c:pt>
                <c:pt idx="74">
                  <c:v>Хабаровский край</c:v>
                </c:pt>
                <c:pt idx="75">
                  <c:v>Республика Коми</c:v>
                </c:pt>
                <c:pt idx="76">
                  <c:v>ГФЗ Санкт-Петербург</c:v>
                </c:pt>
                <c:pt idx="77">
                  <c:v>Магаданская область</c:v>
                </c:pt>
                <c:pt idx="78">
                  <c:v>Удмуртская Республика</c:v>
                </c:pt>
                <c:pt idx="79">
                  <c:v>Тюменская область без АО</c:v>
                </c:pt>
                <c:pt idx="80">
                  <c:v> Ямало-Hенецкий АО</c:v>
                </c:pt>
                <c:pt idx="81">
                  <c:v> Ханты-Мансийский АО</c:v>
                </c:pt>
                <c:pt idx="82">
                  <c:v>Чукотский АО</c:v>
                </c:pt>
                <c:pt idx="83">
                  <c:v>Ненецкий АО</c:v>
                </c:pt>
                <c:pt idx="84">
                  <c:v>Чувашская Республика</c:v>
                </c:pt>
              </c:strCache>
            </c:strRef>
          </c:cat>
          <c:val>
            <c:numRef>
              <c:f>'Исходная - субъекты РФ'!$C$770:$C$854</c:f>
              <c:numCache>
                <c:formatCode>0.0</c:formatCode>
                <c:ptCount val="85"/>
                <c:pt idx="0">
                  <c:v>6.1</c:v>
                </c:pt>
                <c:pt idx="1">
                  <c:v>6.3</c:v>
                </c:pt>
                <c:pt idx="2">
                  <c:v>6.6</c:v>
                </c:pt>
                <c:pt idx="3">
                  <c:v>6.7</c:v>
                </c:pt>
                <c:pt idx="4">
                  <c:v>6.7</c:v>
                </c:pt>
                <c:pt idx="5">
                  <c:v>6.8</c:v>
                </c:pt>
                <c:pt idx="6">
                  <c:v>6.9</c:v>
                </c:pt>
                <c:pt idx="7">
                  <c:v>7.1</c:v>
                </c:pt>
                <c:pt idx="8">
                  <c:v>7.2</c:v>
                </c:pt>
                <c:pt idx="9">
                  <c:v>7.5</c:v>
                </c:pt>
                <c:pt idx="10">
                  <c:v>7.6</c:v>
                </c:pt>
                <c:pt idx="11">
                  <c:v>7.6</c:v>
                </c:pt>
                <c:pt idx="12">
                  <c:v>7.6</c:v>
                </c:pt>
                <c:pt idx="13">
                  <c:v>7.6</c:v>
                </c:pt>
                <c:pt idx="14">
                  <c:v>7.7</c:v>
                </c:pt>
                <c:pt idx="15">
                  <c:v>7.7</c:v>
                </c:pt>
                <c:pt idx="16">
                  <c:v>7.7</c:v>
                </c:pt>
                <c:pt idx="17">
                  <c:v>7.7</c:v>
                </c:pt>
                <c:pt idx="18">
                  <c:v>7.7</c:v>
                </c:pt>
                <c:pt idx="19">
                  <c:v>7.7</c:v>
                </c:pt>
                <c:pt idx="20">
                  <c:v>7.8</c:v>
                </c:pt>
                <c:pt idx="21">
                  <c:v>7.8</c:v>
                </c:pt>
                <c:pt idx="22">
                  <c:v>7.9</c:v>
                </c:pt>
                <c:pt idx="23">
                  <c:v>7.9</c:v>
                </c:pt>
                <c:pt idx="24">
                  <c:v>7.9</c:v>
                </c:pt>
                <c:pt idx="25">
                  <c:v>7.9</c:v>
                </c:pt>
                <c:pt idx="26">
                  <c:v>8</c:v>
                </c:pt>
                <c:pt idx="27">
                  <c:v>8</c:v>
                </c:pt>
                <c:pt idx="28">
                  <c:v>8.1</c:v>
                </c:pt>
                <c:pt idx="29">
                  <c:v>8.1</c:v>
                </c:pt>
                <c:pt idx="30">
                  <c:v>8.1</c:v>
                </c:pt>
                <c:pt idx="31">
                  <c:v>8.1999999999999993</c:v>
                </c:pt>
                <c:pt idx="32">
                  <c:v>8.1999999999999993</c:v>
                </c:pt>
                <c:pt idx="33">
                  <c:v>8.1999999999999993</c:v>
                </c:pt>
                <c:pt idx="34">
                  <c:v>8.1999999999999993</c:v>
                </c:pt>
                <c:pt idx="35">
                  <c:v>8.1999999999999993</c:v>
                </c:pt>
                <c:pt idx="36">
                  <c:v>8.1999999999999993</c:v>
                </c:pt>
                <c:pt idx="37">
                  <c:v>8.3000000000000007</c:v>
                </c:pt>
                <c:pt idx="38">
                  <c:v>8.3000000000000007</c:v>
                </c:pt>
                <c:pt idx="39">
                  <c:v>8.4</c:v>
                </c:pt>
                <c:pt idx="40">
                  <c:v>8.4</c:v>
                </c:pt>
                <c:pt idx="41">
                  <c:v>8.4</c:v>
                </c:pt>
                <c:pt idx="42">
                  <c:v>8.4</c:v>
                </c:pt>
                <c:pt idx="43">
                  <c:v>8.4</c:v>
                </c:pt>
                <c:pt idx="44">
                  <c:v>8.5</c:v>
                </c:pt>
                <c:pt idx="45">
                  <c:v>8.5</c:v>
                </c:pt>
                <c:pt idx="46">
                  <c:v>8.5</c:v>
                </c:pt>
                <c:pt idx="47">
                  <c:v>8.6</c:v>
                </c:pt>
                <c:pt idx="48">
                  <c:v>8.6</c:v>
                </c:pt>
                <c:pt idx="49">
                  <c:v>8.6999999999999993</c:v>
                </c:pt>
                <c:pt idx="50">
                  <c:v>8.6999999999999993</c:v>
                </c:pt>
                <c:pt idx="51">
                  <c:v>8.6999999999999993</c:v>
                </c:pt>
                <c:pt idx="52">
                  <c:v>8.6999999999999993</c:v>
                </c:pt>
                <c:pt idx="53">
                  <c:v>8.6999999999999993</c:v>
                </c:pt>
                <c:pt idx="54">
                  <c:v>8.6999999999999993</c:v>
                </c:pt>
                <c:pt idx="55">
                  <c:v>8.6999999999999993</c:v>
                </c:pt>
                <c:pt idx="56">
                  <c:v>8.6999999999999993</c:v>
                </c:pt>
                <c:pt idx="57">
                  <c:v>8.8000000000000007</c:v>
                </c:pt>
                <c:pt idx="58">
                  <c:v>8.8000000000000007</c:v>
                </c:pt>
                <c:pt idx="59">
                  <c:v>8.9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9.1</c:v>
                </c:pt>
                <c:pt idx="64">
                  <c:v>9.1</c:v>
                </c:pt>
                <c:pt idx="65">
                  <c:v>9.1</c:v>
                </c:pt>
                <c:pt idx="66">
                  <c:v>9.1</c:v>
                </c:pt>
                <c:pt idx="67">
                  <c:v>9.1999999999999993</c:v>
                </c:pt>
                <c:pt idx="68">
                  <c:v>9.3000000000000007</c:v>
                </c:pt>
                <c:pt idx="69">
                  <c:v>9.5</c:v>
                </c:pt>
                <c:pt idx="70">
                  <c:v>9.5</c:v>
                </c:pt>
                <c:pt idx="71">
                  <c:v>9.5</c:v>
                </c:pt>
                <c:pt idx="72">
                  <c:v>9.5</c:v>
                </c:pt>
                <c:pt idx="73">
                  <c:v>9.6</c:v>
                </c:pt>
                <c:pt idx="74">
                  <c:v>9.6999999999999993</c:v>
                </c:pt>
                <c:pt idx="75">
                  <c:v>10.1</c:v>
                </c:pt>
                <c:pt idx="76">
                  <c:v>10.199999999999999</c:v>
                </c:pt>
                <c:pt idx="77">
                  <c:v>10.199999999999999</c:v>
                </c:pt>
                <c:pt idx="78">
                  <c:v>10.4</c:v>
                </c:pt>
                <c:pt idx="79">
                  <c:v>10.6</c:v>
                </c:pt>
                <c:pt idx="80">
                  <c:v>10.6</c:v>
                </c:pt>
                <c:pt idx="81">
                  <c:v>11.1</c:v>
                </c:pt>
                <c:pt idx="82">
                  <c:v>11.1</c:v>
                </c:pt>
                <c:pt idx="83">
                  <c:v>11.4</c:v>
                </c:pt>
                <c:pt idx="84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B-4F9C-8FD8-08DDD1601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179312"/>
        <c:axId val="412176176"/>
      </c:barChart>
      <c:catAx>
        <c:axId val="412179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00"/>
            </a:pPr>
            <a:endParaRPr lang="ru-RU"/>
          </a:p>
        </c:txPr>
        <c:crossAx val="412176176"/>
        <c:crosses val="autoZero"/>
        <c:auto val="1"/>
        <c:lblAlgn val="ctr"/>
        <c:lblOffset val="100"/>
        <c:tickLblSkip val="1"/>
        <c:noMultiLvlLbl val="0"/>
      </c:catAx>
      <c:valAx>
        <c:axId val="412176176"/>
        <c:scaling>
          <c:orientation val="minMax"/>
          <c:max val="12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Число  посещений  амбулаторно-поликлинических  учреждений  на  1  жителя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2179312"/>
        <c:crosses val="autoZero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6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3EC-49C2-B3EF-E4C9ED5875F7}"/>
              </c:ext>
            </c:extLst>
          </c:dPt>
          <c:dLbls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EC-49C2-B3EF-E4C9ED5875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- субъекты РФ'!$B$770:$B$854</c:f>
              <c:strCache>
                <c:ptCount val="85"/>
                <c:pt idx="0">
                  <c:v>Чеченская Республика</c:v>
                </c:pt>
                <c:pt idx="1">
                  <c:v>Республика Крым</c:v>
                </c:pt>
                <c:pt idx="2">
                  <c:v>Карачаево-Черкесская Республика</c:v>
                </c:pt>
                <c:pt idx="3">
                  <c:v>Ленинградская область</c:v>
                </c:pt>
                <c:pt idx="4">
                  <c:v>Свердловская область</c:v>
                </c:pt>
                <c:pt idx="5">
                  <c:v>ГФЗ Севастополь</c:v>
                </c:pt>
                <c:pt idx="6">
                  <c:v>Новгородская область</c:v>
                </c:pt>
                <c:pt idx="7">
                  <c:v>Республика Дагестан</c:v>
                </c:pt>
                <c:pt idx="8">
                  <c:v>Челябинская область</c:v>
                </c:pt>
                <c:pt idx="9">
                  <c:v>Красноярский край</c:v>
                </c:pt>
                <c:pt idx="10">
                  <c:v>Московская область</c:v>
                </c:pt>
                <c:pt idx="11">
                  <c:v>Калининградская область</c:v>
                </c:pt>
                <c:pt idx="12">
                  <c:v>Мурманская область</c:v>
                </c:pt>
                <c:pt idx="13">
                  <c:v>Псковская область</c:v>
                </c:pt>
                <c:pt idx="14">
                  <c:v>Липецкая область</c:v>
                </c:pt>
                <c:pt idx="15">
                  <c:v>Ростовская область</c:v>
                </c:pt>
                <c:pt idx="16">
                  <c:v>Республика Татарстан</c:v>
                </c:pt>
                <c:pt idx="17">
                  <c:v>Курганская область</c:v>
                </c:pt>
                <c:pt idx="18">
                  <c:v>Томская область</c:v>
                </c:pt>
                <c:pt idx="19">
                  <c:v>Приморский край</c:v>
                </c:pt>
                <c:pt idx="20">
                  <c:v>Смоленская область</c:v>
                </c:pt>
                <c:pt idx="21">
                  <c:v>Кабардино-Балкарская Республика</c:v>
                </c:pt>
                <c:pt idx="22">
                  <c:v>Владимирская область</c:v>
                </c:pt>
                <c:pt idx="23">
                  <c:v>Тверская область</c:v>
                </c:pt>
                <c:pt idx="24">
                  <c:v>Республика Алтай</c:v>
                </c:pt>
                <c:pt idx="25">
                  <c:v>Республика Хакасия</c:v>
                </c:pt>
                <c:pt idx="26">
                  <c:v>Белгородская область</c:v>
                </c:pt>
                <c:pt idx="27">
                  <c:v>Иркутская область</c:v>
                </c:pt>
                <c:pt idx="28">
                  <c:v>Калужская область</c:v>
                </c:pt>
                <c:pt idx="29">
                  <c:v>Республика Северная Осетия - Алания</c:v>
                </c:pt>
                <c:pt idx="30">
                  <c:v>Забайкальский край</c:v>
                </c:pt>
                <c:pt idx="31">
                  <c:v>Курская область</c:v>
                </c:pt>
                <c:pt idx="32">
                  <c:v>Краснодарский край</c:v>
                </c:pt>
                <c:pt idx="33">
                  <c:v>Кировская область</c:v>
                </c:pt>
                <c:pt idx="34">
                  <c:v>Нижегородская область</c:v>
                </c:pt>
                <c:pt idx="35">
                  <c:v>Саратовская область</c:v>
                </c:pt>
                <c:pt idx="36">
                  <c:v>Республика Бурятия</c:v>
                </c:pt>
                <c:pt idx="37">
                  <c:v>Республика Адыгея</c:v>
                </c:pt>
                <c:pt idx="38">
                  <c:v>Волгоградская область</c:v>
                </c:pt>
                <c:pt idx="39">
                  <c:v>Костромская область</c:v>
                </c:pt>
                <c:pt idx="40">
                  <c:v>ГФЗ Москва</c:v>
                </c:pt>
                <c:pt idx="41">
                  <c:v>Вологодская область</c:v>
                </c:pt>
                <c:pt idx="42">
                  <c:v>Кемеровская область</c:v>
                </c:pt>
                <c:pt idx="43">
                  <c:v>Еврейская автономная область</c:v>
                </c:pt>
                <c:pt idx="44">
                  <c:v>Орловская область</c:v>
                </c:pt>
                <c:pt idx="45">
                  <c:v>Рязанская область</c:v>
                </c:pt>
                <c:pt idx="46">
                  <c:v>Архангельская область без АО</c:v>
                </c:pt>
                <c:pt idx="47">
                  <c:v>Астраханская область</c:v>
                </c:pt>
                <c:pt idx="48">
                  <c:v>Ставропольский край</c:v>
                </c:pt>
                <c:pt idx="49">
                  <c:v>Брянская область</c:v>
                </c:pt>
                <c:pt idx="50">
                  <c:v>Воронежская область</c:v>
                </c:pt>
                <c:pt idx="51">
                  <c:v>Республика Ингушетия</c:v>
                </c:pt>
                <c:pt idx="52">
                  <c:v>Республика Башкортостан</c:v>
                </c:pt>
                <c:pt idx="53">
                  <c:v>Пермский край</c:v>
                </c:pt>
                <c:pt idx="54">
                  <c:v>Алтайский край</c:v>
                </c:pt>
                <c:pt idx="55">
                  <c:v>Новосибирская область</c:v>
                </c:pt>
                <c:pt idx="56">
                  <c:v>Камчатский край</c:v>
                </c:pt>
                <c:pt idx="57">
                  <c:v>Пензенская область</c:v>
                </c:pt>
                <c:pt idx="58">
                  <c:v>Омская область</c:v>
                </c:pt>
                <c:pt idx="59">
                  <c:v>Республика Марий Эл</c:v>
                </c:pt>
                <c:pt idx="60">
                  <c:v>Тульская область</c:v>
                </c:pt>
                <c:pt idx="61">
                  <c:v>Оренбургская область</c:v>
                </c:pt>
                <c:pt idx="62">
                  <c:v>Республика Тыва</c:v>
                </c:pt>
                <c:pt idx="63">
                  <c:v>Ивановская область</c:v>
                </c:pt>
                <c:pt idx="64">
                  <c:v>Республика Калмыкия</c:v>
                </c:pt>
                <c:pt idx="65">
                  <c:v>Республика Мордовия</c:v>
                </c:pt>
                <c:pt idx="66">
                  <c:v>Самарская область</c:v>
                </c:pt>
                <c:pt idx="67">
                  <c:v>Республика Саха (Якутия)</c:v>
                </c:pt>
                <c:pt idx="68">
                  <c:v>Тамбовская область</c:v>
                </c:pt>
                <c:pt idx="69">
                  <c:v>Ярославская область</c:v>
                </c:pt>
                <c:pt idx="70">
                  <c:v>Республика Карелия</c:v>
                </c:pt>
                <c:pt idx="71">
                  <c:v>Ульяновская область</c:v>
                </c:pt>
                <c:pt idx="72">
                  <c:v>Сахалинская область</c:v>
                </c:pt>
                <c:pt idx="73">
                  <c:v>Амурская область</c:v>
                </c:pt>
                <c:pt idx="74">
                  <c:v>Хабаровский край</c:v>
                </c:pt>
                <c:pt idx="75">
                  <c:v>Республика Коми</c:v>
                </c:pt>
                <c:pt idx="76">
                  <c:v>ГФЗ Санкт-Петербург</c:v>
                </c:pt>
                <c:pt idx="77">
                  <c:v>Магаданская область</c:v>
                </c:pt>
                <c:pt idx="78">
                  <c:v>Удмуртская Республика</c:v>
                </c:pt>
                <c:pt idx="79">
                  <c:v>Тюменская область без АО</c:v>
                </c:pt>
                <c:pt idx="80">
                  <c:v> Ямало-Hенецкий АО</c:v>
                </c:pt>
                <c:pt idx="81">
                  <c:v> Ханты-Мансийский АО</c:v>
                </c:pt>
                <c:pt idx="82">
                  <c:v>Чукотский АО</c:v>
                </c:pt>
                <c:pt idx="83">
                  <c:v>Ненецкий АО</c:v>
                </c:pt>
                <c:pt idx="84">
                  <c:v>Чувашская Республика</c:v>
                </c:pt>
              </c:strCache>
            </c:strRef>
          </c:cat>
          <c:val>
            <c:numRef>
              <c:f>'Исходная - субъекты РФ'!$C$770:$C$854</c:f>
              <c:numCache>
                <c:formatCode>0.0</c:formatCode>
                <c:ptCount val="85"/>
                <c:pt idx="0">
                  <c:v>6.1</c:v>
                </c:pt>
                <c:pt idx="1">
                  <c:v>6.3</c:v>
                </c:pt>
                <c:pt idx="2">
                  <c:v>6.6</c:v>
                </c:pt>
                <c:pt idx="3">
                  <c:v>6.7</c:v>
                </c:pt>
                <c:pt idx="4">
                  <c:v>6.7</c:v>
                </c:pt>
                <c:pt idx="5">
                  <c:v>6.8</c:v>
                </c:pt>
                <c:pt idx="6">
                  <c:v>6.9</c:v>
                </c:pt>
                <c:pt idx="7">
                  <c:v>7.1</c:v>
                </c:pt>
                <c:pt idx="8">
                  <c:v>7.2</c:v>
                </c:pt>
                <c:pt idx="9">
                  <c:v>7.5</c:v>
                </c:pt>
                <c:pt idx="10">
                  <c:v>7.6</c:v>
                </c:pt>
                <c:pt idx="11">
                  <c:v>7.6</c:v>
                </c:pt>
                <c:pt idx="12">
                  <c:v>7.6</c:v>
                </c:pt>
                <c:pt idx="13">
                  <c:v>7.6</c:v>
                </c:pt>
                <c:pt idx="14">
                  <c:v>7.7</c:v>
                </c:pt>
                <c:pt idx="15">
                  <c:v>7.7</c:v>
                </c:pt>
                <c:pt idx="16">
                  <c:v>7.7</c:v>
                </c:pt>
                <c:pt idx="17">
                  <c:v>7.7</c:v>
                </c:pt>
                <c:pt idx="18">
                  <c:v>7.7</c:v>
                </c:pt>
                <c:pt idx="19">
                  <c:v>7.7</c:v>
                </c:pt>
                <c:pt idx="20">
                  <c:v>7.8</c:v>
                </c:pt>
                <c:pt idx="21">
                  <c:v>7.8</c:v>
                </c:pt>
                <c:pt idx="22">
                  <c:v>7.9</c:v>
                </c:pt>
                <c:pt idx="23">
                  <c:v>7.9</c:v>
                </c:pt>
                <c:pt idx="24">
                  <c:v>7.9</c:v>
                </c:pt>
                <c:pt idx="25">
                  <c:v>7.9</c:v>
                </c:pt>
                <c:pt idx="26">
                  <c:v>8</c:v>
                </c:pt>
                <c:pt idx="27">
                  <c:v>8</c:v>
                </c:pt>
                <c:pt idx="28">
                  <c:v>8.1</c:v>
                </c:pt>
                <c:pt idx="29">
                  <c:v>8.1</c:v>
                </c:pt>
                <c:pt idx="30">
                  <c:v>8.1</c:v>
                </c:pt>
                <c:pt idx="31">
                  <c:v>8.1999999999999993</c:v>
                </c:pt>
                <c:pt idx="32">
                  <c:v>8.1999999999999993</c:v>
                </c:pt>
                <c:pt idx="33">
                  <c:v>8.1999999999999993</c:v>
                </c:pt>
                <c:pt idx="34">
                  <c:v>8.1999999999999993</c:v>
                </c:pt>
                <c:pt idx="35">
                  <c:v>8.1999999999999993</c:v>
                </c:pt>
                <c:pt idx="36">
                  <c:v>8.1999999999999993</c:v>
                </c:pt>
                <c:pt idx="37">
                  <c:v>8.3000000000000007</c:v>
                </c:pt>
                <c:pt idx="38">
                  <c:v>8.3000000000000007</c:v>
                </c:pt>
                <c:pt idx="39">
                  <c:v>8.4</c:v>
                </c:pt>
                <c:pt idx="40">
                  <c:v>8.4</c:v>
                </c:pt>
                <c:pt idx="41">
                  <c:v>8.4</c:v>
                </c:pt>
                <c:pt idx="42">
                  <c:v>8.4</c:v>
                </c:pt>
                <c:pt idx="43">
                  <c:v>8.4</c:v>
                </c:pt>
                <c:pt idx="44">
                  <c:v>8.5</c:v>
                </c:pt>
                <c:pt idx="45">
                  <c:v>8.5</c:v>
                </c:pt>
                <c:pt idx="46">
                  <c:v>8.5</c:v>
                </c:pt>
                <c:pt idx="47">
                  <c:v>8.6</c:v>
                </c:pt>
                <c:pt idx="48">
                  <c:v>8.6</c:v>
                </c:pt>
                <c:pt idx="49">
                  <c:v>8.6999999999999993</c:v>
                </c:pt>
                <c:pt idx="50">
                  <c:v>8.6999999999999993</c:v>
                </c:pt>
                <c:pt idx="51">
                  <c:v>8.6999999999999993</c:v>
                </c:pt>
                <c:pt idx="52">
                  <c:v>8.6999999999999993</c:v>
                </c:pt>
                <c:pt idx="53">
                  <c:v>8.6999999999999993</c:v>
                </c:pt>
                <c:pt idx="54">
                  <c:v>8.6999999999999993</c:v>
                </c:pt>
                <c:pt idx="55">
                  <c:v>8.6999999999999993</c:v>
                </c:pt>
                <c:pt idx="56">
                  <c:v>8.6999999999999993</c:v>
                </c:pt>
                <c:pt idx="57">
                  <c:v>8.8000000000000007</c:v>
                </c:pt>
                <c:pt idx="58">
                  <c:v>8.8000000000000007</c:v>
                </c:pt>
                <c:pt idx="59">
                  <c:v>8.9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9.1</c:v>
                </c:pt>
                <c:pt idx="64">
                  <c:v>9.1</c:v>
                </c:pt>
                <c:pt idx="65">
                  <c:v>9.1</c:v>
                </c:pt>
                <c:pt idx="66">
                  <c:v>9.1</c:v>
                </c:pt>
                <c:pt idx="67">
                  <c:v>9.1999999999999993</c:v>
                </c:pt>
                <c:pt idx="68">
                  <c:v>9.3000000000000007</c:v>
                </c:pt>
                <c:pt idx="69">
                  <c:v>9.5</c:v>
                </c:pt>
                <c:pt idx="70">
                  <c:v>9.5</c:v>
                </c:pt>
                <c:pt idx="71">
                  <c:v>9.5</c:v>
                </c:pt>
                <c:pt idx="72">
                  <c:v>9.5</c:v>
                </c:pt>
                <c:pt idx="73">
                  <c:v>9.6</c:v>
                </c:pt>
                <c:pt idx="74">
                  <c:v>9.6999999999999993</c:v>
                </c:pt>
                <c:pt idx="75">
                  <c:v>10.1</c:v>
                </c:pt>
                <c:pt idx="76">
                  <c:v>10.199999999999999</c:v>
                </c:pt>
                <c:pt idx="77">
                  <c:v>10.199999999999999</c:v>
                </c:pt>
                <c:pt idx="78">
                  <c:v>10.4</c:v>
                </c:pt>
                <c:pt idx="79">
                  <c:v>10.6</c:v>
                </c:pt>
                <c:pt idx="80">
                  <c:v>10.6</c:v>
                </c:pt>
                <c:pt idx="81">
                  <c:v>11.1</c:v>
                </c:pt>
                <c:pt idx="82">
                  <c:v>11.1</c:v>
                </c:pt>
                <c:pt idx="83">
                  <c:v>11.4</c:v>
                </c:pt>
                <c:pt idx="84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C-49C2-B3EF-E4C9ED587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179312"/>
        <c:axId val="412176176"/>
      </c:barChart>
      <c:catAx>
        <c:axId val="412179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00"/>
            </a:pPr>
            <a:endParaRPr lang="ru-RU"/>
          </a:p>
        </c:txPr>
        <c:crossAx val="412176176"/>
        <c:crosses val="autoZero"/>
        <c:auto val="1"/>
        <c:lblAlgn val="ctr"/>
        <c:lblOffset val="100"/>
        <c:tickLblSkip val="1"/>
        <c:noMultiLvlLbl val="0"/>
      </c:catAx>
      <c:valAx>
        <c:axId val="412176176"/>
        <c:scaling>
          <c:orientation val="minMax"/>
          <c:max val="12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Число  посещений  амбулаторно-поликлинических  учреждений  на  1  жителя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2179312"/>
        <c:crosses val="autoZero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0966645289232"/>
          <c:y val="3.3421311007249724E-2"/>
          <c:w val="0.76344137360263475"/>
          <c:h val="0.84760309514650489"/>
        </c:manualLayout>
      </c:layout>
      <c:lineChart>
        <c:grouping val="standard"/>
        <c:varyColors val="0"/>
        <c:ser>
          <c:idx val="0"/>
          <c:order val="0"/>
          <c:spPr>
            <a:ln w="508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47440650821733E-2"/>
                  <c:y val="-2.71246833468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6F2-4C11-8BCA-87C27341D49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F2-4C11-8BCA-87C27341D49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F2-4C11-8BCA-87C27341D49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2-4C11-8BCA-87C27341D495}"/>
                </c:ext>
              </c:extLst>
            </c:dLbl>
            <c:dLbl>
              <c:idx val="4"/>
              <c:layout>
                <c:manualLayout>
                  <c:x val="-6.0080323565012438E-2"/>
                  <c:y val="-1.8814229483230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6F2-4C11-8BCA-87C27341D49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F2-4C11-8BCA-87C27341D49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F2-4C11-8BCA-87C27341D495}"/>
                </c:ext>
              </c:extLst>
            </c:dLbl>
            <c:dLbl>
              <c:idx val="7"/>
              <c:layout>
                <c:manualLayout>
                  <c:x val="-5.3253014068988296E-2"/>
                  <c:y val="-2.7176109253555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6F2-4C11-8BCA-87C27341D49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F2-4C11-8BCA-87C27341D49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F2-4C11-8BCA-87C27341D495}"/>
                </c:ext>
              </c:extLst>
            </c:dLbl>
            <c:dLbl>
              <c:idx val="10"/>
              <c:layout>
                <c:manualLayout>
                  <c:x val="-2.3204327375979539E-2"/>
                  <c:y val="-2.71246833468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6F2-4C11-8BCA-87C27341D49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F2-4C11-8BCA-87C27341D49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F2-4C11-8BCA-87C27341D49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F2-4C11-8BCA-87C27341D49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6F2-4C11-8BCA-87C27341D49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6F2-4C11-8BCA-87C27341D49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6F2-4C11-8BCA-87C27341D49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6F2-4C11-8BCA-87C27341D495}"/>
                </c:ext>
              </c:extLst>
            </c:dLbl>
            <c:dLbl>
              <c:idx val="19"/>
              <c:layout>
                <c:manualLayout>
                  <c:x val="-2.3231763146633101E-2"/>
                  <c:y val="4.3898308014033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6F2-4C11-8BCA-87C27341D49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6F2-4C11-8BCA-87C27341D495}"/>
                </c:ext>
              </c:extLst>
            </c:dLbl>
            <c:dLbl>
              <c:idx val="22"/>
              <c:layout>
                <c:manualLayout>
                  <c:x val="-3.137164769886655E-2"/>
                  <c:y val="3.1282950758993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96F2-4C11-8BCA-87C27341D49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6F2-4C11-8BCA-87C27341D49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6F2-4C11-8BCA-87C27341D49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6F2-4C11-8BCA-87C27341D495}"/>
                </c:ext>
              </c:extLst>
            </c:dLbl>
            <c:dLbl>
              <c:idx val="2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200" b="1" i="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96F2-4C11-8BCA-87C27341D49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РТ'!$C$47:$AC$47</c:f>
              <c:strCache>
                <c:ptCount val="27"/>
                <c:pt idx="0">
                  <c:v>1993 г.</c:v>
                </c:pt>
                <c:pt idx="1">
                  <c:v>1994 г.</c:v>
                </c:pt>
                <c:pt idx="2">
                  <c:v>1995 г.</c:v>
                </c:pt>
                <c:pt idx="3">
                  <c:v>1996 г.</c:v>
                </c:pt>
                <c:pt idx="4">
                  <c:v>1997 г.</c:v>
                </c:pt>
                <c:pt idx="5">
                  <c:v>1998 г.</c:v>
                </c:pt>
                <c:pt idx="6">
                  <c:v>1999 г.</c:v>
                </c:pt>
                <c:pt idx="7">
                  <c:v>2000 г.</c:v>
                </c:pt>
                <c:pt idx="8">
                  <c:v>2001 г.</c:v>
                </c:pt>
                <c:pt idx="9">
                  <c:v>2002 г.</c:v>
                </c:pt>
                <c:pt idx="10">
                  <c:v>2003 г.</c:v>
                </c:pt>
                <c:pt idx="11">
                  <c:v>2004 г.</c:v>
                </c:pt>
                <c:pt idx="12">
                  <c:v>2005 г.</c:v>
                </c:pt>
                <c:pt idx="13">
                  <c:v>2006 г.</c:v>
                </c:pt>
                <c:pt idx="14">
                  <c:v>2007 г.</c:v>
                </c:pt>
                <c:pt idx="15">
                  <c:v>2008 г.</c:v>
                </c:pt>
                <c:pt idx="16">
                  <c:v>2009 г.</c:v>
                </c:pt>
                <c:pt idx="17">
                  <c:v>2010 г.</c:v>
                </c:pt>
                <c:pt idx="18">
                  <c:v>2011 г.</c:v>
                </c:pt>
                <c:pt idx="19">
                  <c:v>2012 г.</c:v>
                </c:pt>
                <c:pt idx="20">
                  <c:v>2013 г.</c:v>
                </c:pt>
                <c:pt idx="21">
                  <c:v>2014 г.</c:v>
                </c:pt>
                <c:pt idx="22">
                  <c:v>2015 г.</c:v>
                </c:pt>
                <c:pt idx="23">
                  <c:v>2016 г.</c:v>
                </c:pt>
                <c:pt idx="24">
                  <c:v>2017 г.</c:v>
                </c:pt>
                <c:pt idx="25">
                  <c:v>2018 г.</c:v>
                </c:pt>
                <c:pt idx="26">
                  <c:v>2019 г.</c:v>
                </c:pt>
              </c:strCache>
            </c:strRef>
          </c:cat>
          <c:val>
            <c:numRef>
              <c:f>'Исходная РТ'!$C$48:$AC$48</c:f>
              <c:numCache>
                <c:formatCode>General</c:formatCode>
                <c:ptCount val="27"/>
                <c:pt idx="0">
                  <c:v>9.9</c:v>
                </c:pt>
                <c:pt idx="1">
                  <c:v>9.8000000000000007</c:v>
                </c:pt>
                <c:pt idx="2">
                  <c:v>10.1</c:v>
                </c:pt>
                <c:pt idx="3">
                  <c:v>10.4</c:v>
                </c:pt>
                <c:pt idx="4">
                  <c:v>10.9</c:v>
                </c:pt>
                <c:pt idx="5">
                  <c:v>10.8</c:v>
                </c:pt>
                <c:pt idx="6">
                  <c:v>11</c:v>
                </c:pt>
                <c:pt idx="7">
                  <c:v>11.5</c:v>
                </c:pt>
                <c:pt idx="8">
                  <c:v>11.5</c:v>
                </c:pt>
                <c:pt idx="9">
                  <c:v>12.1</c:v>
                </c:pt>
                <c:pt idx="10">
                  <c:v>12.3</c:v>
                </c:pt>
                <c:pt idx="11">
                  <c:v>12.2</c:v>
                </c:pt>
                <c:pt idx="12">
                  <c:v>11.5</c:v>
                </c:pt>
                <c:pt idx="13">
                  <c:v>11.2</c:v>
                </c:pt>
                <c:pt idx="14">
                  <c:v>11</c:v>
                </c:pt>
                <c:pt idx="15">
                  <c:v>10.9</c:v>
                </c:pt>
                <c:pt idx="16">
                  <c:v>10.3</c:v>
                </c:pt>
                <c:pt idx="17">
                  <c:v>10.3</c:v>
                </c:pt>
                <c:pt idx="18">
                  <c:v>8.8000000000000007</c:v>
                </c:pt>
                <c:pt idx="19">
                  <c:v>8.5</c:v>
                </c:pt>
                <c:pt idx="20">
                  <c:v>8.6</c:v>
                </c:pt>
                <c:pt idx="21">
                  <c:v>8.8000000000000007</c:v>
                </c:pt>
                <c:pt idx="22">
                  <c:v>7.7</c:v>
                </c:pt>
                <c:pt idx="23">
                  <c:v>7.8</c:v>
                </c:pt>
                <c:pt idx="24">
                  <c:v>7.7</c:v>
                </c:pt>
                <c:pt idx="25">
                  <c:v>7.7</c:v>
                </c:pt>
                <c:pt idx="26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96F2-4C11-8BCA-87C27341D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629416"/>
        <c:axId val="414629808"/>
      </c:lineChart>
      <c:catAx>
        <c:axId val="414629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 rot="-5400000" vert="horz"/>
          <a:lstStyle/>
          <a:p>
            <a:pPr>
              <a:defRPr sz="1100" b="1"/>
            </a:pPr>
            <a:endParaRPr lang="ru-RU"/>
          </a:p>
        </c:txPr>
        <c:crossAx val="414629808"/>
        <c:crosses val="autoZero"/>
        <c:auto val="1"/>
        <c:lblAlgn val="ctr"/>
        <c:lblOffset val="100"/>
        <c:noMultiLvlLbl val="0"/>
      </c:catAx>
      <c:valAx>
        <c:axId val="414629808"/>
        <c:scaling>
          <c:orientation val="minMax"/>
          <c:max val="13"/>
          <c:min val="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i="1"/>
                </a:pPr>
                <a:r>
                  <a:rPr lang="ru-RU" sz="1600" i="1"/>
                  <a:t>Среднее</a:t>
                </a:r>
                <a:r>
                  <a:rPr lang="ru-RU" sz="1600" i="1" baseline="0"/>
                  <a:t>  число  посещений  н</a:t>
                </a:r>
                <a:r>
                  <a:rPr lang="ru-RU" sz="1600" i="1"/>
                  <a:t>а  1  жителя</a:t>
                </a:r>
              </a:p>
            </c:rich>
          </c:tx>
          <c:layout>
            <c:manualLayout>
              <c:xMode val="edge"/>
              <c:yMode val="edge"/>
              <c:x val="5.0753652189171649E-3"/>
              <c:y val="0.152964395911470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200" b="1"/>
            </a:pPr>
            <a:endParaRPr lang="ru-RU"/>
          </a:p>
        </c:txPr>
        <c:crossAx val="414629416"/>
        <c:crosses val="autoZero"/>
        <c:crossBetween val="between"/>
        <c:majorUnit val="2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472937082741186"/>
          <c:y val="1.8814229483230891E-2"/>
          <c:w val="0.68092466929480444"/>
          <c:h val="0.7927659271069207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C91-42E4-9CA6-EC4CB13E9A29}"/>
              </c:ext>
            </c:extLst>
          </c:dPt>
          <c:dLbls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C91-42E4-9CA6-EC4CB13E9A29}"/>
                </c:ext>
              </c:extLst>
            </c:dLbl>
            <c:dLbl>
              <c:idx val="1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C91-42E4-9CA6-EC4CB13E9A2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'Исходные - регионы РТ'!$A$3:$A$14</c:f>
              <c:strCache>
                <c:ptCount val="12"/>
                <c:pt idx="0">
                  <c:v>Предволжский регион</c:v>
                </c:pt>
                <c:pt idx="1">
                  <c:v>Предкамский регион</c:v>
                </c:pt>
                <c:pt idx="2">
                  <c:v>Закамский регион</c:v>
                </c:pt>
                <c:pt idx="3">
                  <c:v>Юго-Восточный регион</c:v>
                </c:pt>
                <c:pt idx="4">
                  <c:v>Северо-Восточный регион</c:v>
                </c:pt>
                <c:pt idx="5">
                  <c:v>Северо-Западный регион</c:v>
                </c:pt>
                <c:pt idx="7">
                  <c:v>Наб. Челны</c:v>
                </c:pt>
                <c:pt idx="8">
                  <c:v>Казань</c:v>
                </c:pt>
                <c:pt idx="9">
                  <c:v>Муниципальные МО</c:v>
                </c:pt>
                <c:pt idx="11">
                  <c:v>Республика  Татарстан</c:v>
                </c:pt>
              </c:strCache>
            </c:strRef>
          </c:cat>
          <c:val>
            <c:numRef>
              <c:f>'Исходные - регионы РТ'!$B$3:$B$14</c:f>
              <c:numCache>
                <c:formatCode>0.0</c:formatCode>
                <c:ptCount val="12"/>
                <c:pt idx="0">
                  <c:v>6.4</c:v>
                </c:pt>
                <c:pt idx="1">
                  <c:v>5.7</c:v>
                </c:pt>
                <c:pt idx="2">
                  <c:v>5.9</c:v>
                </c:pt>
                <c:pt idx="3">
                  <c:v>6.2</c:v>
                </c:pt>
                <c:pt idx="4">
                  <c:v>6.3</c:v>
                </c:pt>
                <c:pt idx="5">
                  <c:v>5.5</c:v>
                </c:pt>
                <c:pt idx="7">
                  <c:v>7.6</c:v>
                </c:pt>
                <c:pt idx="8">
                  <c:v>9.1</c:v>
                </c:pt>
                <c:pt idx="9">
                  <c:v>6.3</c:v>
                </c:pt>
                <c:pt idx="1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1-42E4-9CA6-EC4CB13E9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248240"/>
        <c:axId val="414248632"/>
      </c:barChart>
      <c:catAx>
        <c:axId val="414248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414248632"/>
        <c:crosses val="autoZero"/>
        <c:auto val="1"/>
        <c:lblAlgn val="ctr"/>
        <c:lblOffset val="100"/>
        <c:noMultiLvlLbl val="0"/>
      </c:catAx>
      <c:valAx>
        <c:axId val="414248632"/>
        <c:scaling>
          <c:orientation val="minMax"/>
          <c:max val="9.1999999999999993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Среднее  число  посещений  амбулаторно-поликлинических  учреждений  на  1  жителя</a:t>
                </a:r>
              </a:p>
            </c:rich>
          </c:tx>
          <c:layout>
            <c:manualLayout>
              <c:xMode val="edge"/>
              <c:yMode val="edge"/>
              <c:x val="0.18597507521230186"/>
              <c:y val="0.898465445024378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4248240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29271320672563"/>
          <c:y val="1.6811477099393988E-2"/>
          <c:w val="0.80180984693882495"/>
          <c:h val="0.8593631529043163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15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692-4ABB-ADEF-9660156D1914}"/>
              </c:ext>
            </c:extLst>
          </c:dPt>
          <c:dLbls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92-4ABB-ADEF-9660156D1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'Исходная - субъекты РФ'!$B$6:$B$90</c:f>
              <c:strCache>
                <c:ptCount val="85"/>
                <c:pt idx="0">
                  <c:v>Курганская область</c:v>
                </c:pt>
                <c:pt idx="1">
                  <c:v>Псковская область</c:v>
                </c:pt>
                <c:pt idx="2">
                  <c:v>Владимирская область</c:v>
                </c:pt>
                <c:pt idx="3">
                  <c:v>Чеченская Республика</c:v>
                </c:pt>
                <c:pt idx="4">
                  <c:v>Еврейская автономная область</c:v>
                </c:pt>
                <c:pt idx="5">
                  <c:v>Свердловская область</c:v>
                </c:pt>
                <c:pt idx="6">
                  <c:v>Костромская область</c:v>
                </c:pt>
                <c:pt idx="7">
                  <c:v>Тульская область</c:v>
                </c:pt>
                <c:pt idx="8">
                  <c:v>Вологодская область</c:v>
                </c:pt>
                <c:pt idx="9">
                  <c:v>Калужская область</c:v>
                </c:pt>
                <c:pt idx="10">
                  <c:v>Ленинградская область</c:v>
                </c:pt>
                <c:pt idx="11">
                  <c:v>Ростовская область</c:v>
                </c:pt>
                <c:pt idx="12">
                  <c:v>Челябинская область</c:v>
                </c:pt>
                <c:pt idx="13">
                  <c:v>Калининградская область</c:v>
                </c:pt>
                <c:pt idx="14">
                  <c:v>Республика Марий Эл</c:v>
                </c:pt>
                <c:pt idx="15">
                  <c:v>Республика Татарстан</c:v>
                </c:pt>
                <c:pt idx="16">
                  <c:v>Новгородская область</c:v>
                </c:pt>
                <c:pt idx="17">
                  <c:v>Ульяновская область</c:v>
                </c:pt>
                <c:pt idx="18">
                  <c:v>Пензенская область</c:v>
                </c:pt>
                <c:pt idx="19">
                  <c:v>Московская область</c:v>
                </c:pt>
                <c:pt idx="20">
                  <c:v>Краснодарский край</c:v>
                </c:pt>
                <c:pt idx="21">
                  <c:v>Нижегородская область</c:v>
                </c:pt>
                <c:pt idx="22">
                  <c:v>Приморский край</c:v>
                </c:pt>
                <c:pt idx="23">
                  <c:v>Липецкая область</c:v>
                </c:pt>
                <c:pt idx="24">
                  <c:v>Ставропольский край</c:v>
                </c:pt>
                <c:pt idx="25">
                  <c:v>Республика Адыгея</c:v>
                </c:pt>
                <c:pt idx="26">
                  <c:v>Кемеровская область</c:v>
                </c:pt>
                <c:pt idx="27">
                  <c:v>Севастополь</c:v>
                </c:pt>
                <c:pt idx="28">
                  <c:v>Мурманская область</c:v>
                </c:pt>
                <c:pt idx="29">
                  <c:v>Республика Дагестан</c:v>
                </c:pt>
                <c:pt idx="30">
                  <c:v>Белгородская область</c:v>
                </c:pt>
                <c:pt idx="31">
                  <c:v>Брянская область</c:v>
                </c:pt>
                <c:pt idx="32">
                  <c:v>Тамбовская область</c:v>
                </c:pt>
                <c:pt idx="33">
                  <c:v>Республика Хакасия</c:v>
                </c:pt>
                <c:pt idx="34">
                  <c:v>Республика Крым</c:v>
                </c:pt>
                <c:pt idx="35">
                  <c:v>Республика Башкортостан</c:v>
                </c:pt>
                <c:pt idx="36">
                  <c:v>Алтайский край</c:v>
                </c:pt>
                <c:pt idx="37">
                  <c:v>Тверская область</c:v>
                </c:pt>
                <c:pt idx="38">
                  <c:v>Республика Бурятия</c:v>
                </c:pt>
                <c:pt idx="39">
                  <c:v>Волгоградская область</c:v>
                </c:pt>
                <c:pt idx="40">
                  <c:v>Забайкальский край</c:v>
                </c:pt>
                <c:pt idx="41">
                  <c:v>Кировская область</c:v>
                </c:pt>
                <c:pt idx="42">
                  <c:v>Республика Алтай</c:v>
                </c:pt>
                <c:pt idx="43">
                  <c:v>Саратовская область</c:v>
                </c:pt>
                <c:pt idx="44">
                  <c:v>Карачаево-Черкесская Республика</c:v>
                </c:pt>
                <c:pt idx="45">
                  <c:v>Самарская область</c:v>
                </c:pt>
                <c:pt idx="46">
                  <c:v>Красноярский край</c:v>
                </c:pt>
                <c:pt idx="47">
                  <c:v>Ивановская область</c:v>
                </c:pt>
                <c:pt idx="48">
                  <c:v>Пермский край</c:v>
                </c:pt>
                <c:pt idx="49">
                  <c:v>Иркутская область</c:v>
                </c:pt>
                <c:pt idx="50">
                  <c:v>Орловская область</c:v>
                </c:pt>
                <c:pt idx="51">
                  <c:v>Новосибирская область</c:v>
                </c:pt>
                <c:pt idx="52">
                  <c:v>Оренбургская область</c:v>
                </c:pt>
                <c:pt idx="53">
                  <c:v>Кабардино-Балкарская Республика</c:v>
                </c:pt>
                <c:pt idx="54">
                  <c:v>Омская область</c:v>
                </c:pt>
                <c:pt idx="55">
                  <c:v>Архангельская область без АО</c:v>
                </c:pt>
                <c:pt idx="56">
                  <c:v>Республика Коми</c:v>
                </c:pt>
                <c:pt idx="57">
                  <c:v>Хабаровский край</c:v>
                </c:pt>
                <c:pt idx="58">
                  <c:v>Камчатский край</c:v>
                </c:pt>
                <c:pt idx="59">
                  <c:v>Смоленская область</c:v>
                </c:pt>
                <c:pt idx="60">
                  <c:v>Воронежская область</c:v>
                </c:pt>
                <c:pt idx="61">
                  <c:v>Удмуртская Республика</c:v>
                </c:pt>
                <c:pt idx="62">
                  <c:v>Курская область</c:v>
                </c:pt>
                <c:pt idx="63">
                  <c:v>Тюменская область без АО</c:v>
                </c:pt>
                <c:pt idx="64">
                  <c:v>Рязанская область</c:v>
                </c:pt>
                <c:pt idx="65">
                  <c:v>Республика Калмыкия</c:v>
                </c:pt>
                <c:pt idx="66">
                  <c:v>Республика Карелия</c:v>
                </c:pt>
                <c:pt idx="67">
                  <c:v>Ярославская область</c:v>
                </c:pt>
                <c:pt idx="68">
                  <c:v>Томская область</c:v>
                </c:pt>
                <c:pt idx="69">
                  <c:v>Чувашская Республика</c:v>
                </c:pt>
                <c:pt idx="70">
                  <c:v>Республика Ингушетия</c:v>
                </c:pt>
                <c:pt idx="71">
                  <c:v>Амурская область</c:v>
                </c:pt>
                <c:pt idx="72">
                  <c:v>Москва</c:v>
                </c:pt>
                <c:pt idx="73">
                  <c:v>Республика Тыва</c:v>
                </c:pt>
                <c:pt idx="74">
                  <c:v>Республика Мордовия</c:v>
                </c:pt>
                <c:pt idx="75">
                  <c:v>Ненецкий АО</c:v>
                </c:pt>
                <c:pt idx="76">
                  <c:v>Астраханская область</c:v>
                </c:pt>
                <c:pt idx="77">
                  <c:v> Ямало-Hенецкий АО</c:v>
                </c:pt>
                <c:pt idx="78">
                  <c:v>Сахалинская область</c:v>
                </c:pt>
                <c:pt idx="79">
                  <c:v> Ханты-Мансийский АО</c:v>
                </c:pt>
                <c:pt idx="80">
                  <c:v>Республика Саха (Якутия)</c:v>
                </c:pt>
                <c:pt idx="81">
                  <c:v>Республика Северная Осетия - Алания</c:v>
                </c:pt>
                <c:pt idx="82">
                  <c:v>Магаданская область</c:v>
                </c:pt>
                <c:pt idx="83">
                  <c:v>Санкт-Петербург</c:v>
                </c:pt>
                <c:pt idx="84">
                  <c:v>Чукотский АО</c:v>
                </c:pt>
              </c:strCache>
            </c:strRef>
          </c:cat>
          <c:val>
            <c:numRef>
              <c:f>'Исходная - субъекты РФ'!$C$6:$C$90</c:f>
              <c:numCache>
                <c:formatCode>0.0</c:formatCode>
                <c:ptCount val="85"/>
                <c:pt idx="0">
                  <c:v>23.8</c:v>
                </c:pt>
                <c:pt idx="1">
                  <c:v>25.8</c:v>
                </c:pt>
                <c:pt idx="2">
                  <c:v>27.7</c:v>
                </c:pt>
                <c:pt idx="3">
                  <c:v>27.9</c:v>
                </c:pt>
                <c:pt idx="4">
                  <c:v>27.9</c:v>
                </c:pt>
                <c:pt idx="5">
                  <c:v>28.9</c:v>
                </c:pt>
                <c:pt idx="6">
                  <c:v>29.3</c:v>
                </c:pt>
                <c:pt idx="7">
                  <c:v>29.3</c:v>
                </c:pt>
                <c:pt idx="8">
                  <c:v>29.9</c:v>
                </c:pt>
                <c:pt idx="9">
                  <c:v>30</c:v>
                </c:pt>
                <c:pt idx="10">
                  <c:v>30.5</c:v>
                </c:pt>
                <c:pt idx="11">
                  <c:v>30.5</c:v>
                </c:pt>
                <c:pt idx="12">
                  <c:v>30.8</c:v>
                </c:pt>
                <c:pt idx="13">
                  <c:v>31.2</c:v>
                </c:pt>
                <c:pt idx="14">
                  <c:v>31.5</c:v>
                </c:pt>
                <c:pt idx="15">
                  <c:v>31.8</c:v>
                </c:pt>
                <c:pt idx="16">
                  <c:v>31.9</c:v>
                </c:pt>
                <c:pt idx="17">
                  <c:v>32.299999999999997</c:v>
                </c:pt>
                <c:pt idx="18">
                  <c:v>32.5</c:v>
                </c:pt>
                <c:pt idx="19">
                  <c:v>32.799999999999997</c:v>
                </c:pt>
                <c:pt idx="20">
                  <c:v>32.9</c:v>
                </c:pt>
                <c:pt idx="21">
                  <c:v>32.9</c:v>
                </c:pt>
                <c:pt idx="22">
                  <c:v>32.9</c:v>
                </c:pt>
                <c:pt idx="23">
                  <c:v>33.200000000000003</c:v>
                </c:pt>
                <c:pt idx="24">
                  <c:v>33.4</c:v>
                </c:pt>
                <c:pt idx="25">
                  <c:v>33.6</c:v>
                </c:pt>
                <c:pt idx="26">
                  <c:v>33.799999999999997</c:v>
                </c:pt>
                <c:pt idx="27">
                  <c:v>33.9</c:v>
                </c:pt>
                <c:pt idx="28">
                  <c:v>34</c:v>
                </c:pt>
                <c:pt idx="29">
                  <c:v>34</c:v>
                </c:pt>
                <c:pt idx="30">
                  <c:v>34.1</c:v>
                </c:pt>
                <c:pt idx="31">
                  <c:v>34.299999999999997</c:v>
                </c:pt>
                <c:pt idx="32">
                  <c:v>34.299999999999997</c:v>
                </c:pt>
                <c:pt idx="33">
                  <c:v>34.4</c:v>
                </c:pt>
                <c:pt idx="34">
                  <c:v>35.5</c:v>
                </c:pt>
                <c:pt idx="35">
                  <c:v>35.6</c:v>
                </c:pt>
                <c:pt idx="36">
                  <c:v>35.6</c:v>
                </c:pt>
                <c:pt idx="37">
                  <c:v>35.9</c:v>
                </c:pt>
                <c:pt idx="38">
                  <c:v>36.4</c:v>
                </c:pt>
                <c:pt idx="39">
                  <c:v>36.5</c:v>
                </c:pt>
                <c:pt idx="40">
                  <c:v>36.6</c:v>
                </c:pt>
                <c:pt idx="41">
                  <c:v>37.1</c:v>
                </c:pt>
                <c:pt idx="42">
                  <c:v>37.1</c:v>
                </c:pt>
                <c:pt idx="43">
                  <c:v>37.200000000000003</c:v>
                </c:pt>
                <c:pt idx="44">
                  <c:v>37.299999999999997</c:v>
                </c:pt>
                <c:pt idx="45">
                  <c:v>37.4</c:v>
                </c:pt>
                <c:pt idx="46">
                  <c:v>37.4</c:v>
                </c:pt>
                <c:pt idx="47">
                  <c:v>37.700000000000003</c:v>
                </c:pt>
                <c:pt idx="48">
                  <c:v>37.700000000000003</c:v>
                </c:pt>
                <c:pt idx="49">
                  <c:v>37.799999999999997</c:v>
                </c:pt>
                <c:pt idx="50">
                  <c:v>38.4</c:v>
                </c:pt>
                <c:pt idx="51">
                  <c:v>39.200000000000003</c:v>
                </c:pt>
                <c:pt idx="52">
                  <c:v>39.5</c:v>
                </c:pt>
                <c:pt idx="53">
                  <c:v>39.799999999999997</c:v>
                </c:pt>
                <c:pt idx="54">
                  <c:v>39.799999999999997</c:v>
                </c:pt>
                <c:pt idx="55">
                  <c:v>40</c:v>
                </c:pt>
                <c:pt idx="56">
                  <c:v>40.299999999999997</c:v>
                </c:pt>
                <c:pt idx="57">
                  <c:v>40.299999999999997</c:v>
                </c:pt>
                <c:pt idx="58">
                  <c:v>40.4</c:v>
                </c:pt>
                <c:pt idx="59">
                  <c:v>40.5</c:v>
                </c:pt>
                <c:pt idx="60">
                  <c:v>40.6</c:v>
                </c:pt>
                <c:pt idx="61">
                  <c:v>40.700000000000003</c:v>
                </c:pt>
                <c:pt idx="62">
                  <c:v>41</c:v>
                </c:pt>
                <c:pt idx="63">
                  <c:v>41</c:v>
                </c:pt>
                <c:pt idx="64">
                  <c:v>41.4</c:v>
                </c:pt>
                <c:pt idx="65">
                  <c:v>41.7</c:v>
                </c:pt>
                <c:pt idx="66">
                  <c:v>41.9</c:v>
                </c:pt>
                <c:pt idx="67">
                  <c:v>42.7</c:v>
                </c:pt>
                <c:pt idx="68">
                  <c:v>42.8</c:v>
                </c:pt>
                <c:pt idx="69">
                  <c:v>43.5</c:v>
                </c:pt>
                <c:pt idx="70">
                  <c:v>43.9</c:v>
                </c:pt>
                <c:pt idx="71">
                  <c:v>44.2</c:v>
                </c:pt>
                <c:pt idx="72">
                  <c:v>44.3</c:v>
                </c:pt>
                <c:pt idx="73">
                  <c:v>45</c:v>
                </c:pt>
                <c:pt idx="74">
                  <c:v>45.8</c:v>
                </c:pt>
                <c:pt idx="75">
                  <c:v>46.5</c:v>
                </c:pt>
                <c:pt idx="76">
                  <c:v>47.1</c:v>
                </c:pt>
                <c:pt idx="77">
                  <c:v>47.4</c:v>
                </c:pt>
                <c:pt idx="78">
                  <c:v>50.8</c:v>
                </c:pt>
                <c:pt idx="79">
                  <c:v>51.6</c:v>
                </c:pt>
                <c:pt idx="80">
                  <c:v>51.8</c:v>
                </c:pt>
                <c:pt idx="81">
                  <c:v>53.4</c:v>
                </c:pt>
                <c:pt idx="82">
                  <c:v>54.4</c:v>
                </c:pt>
                <c:pt idx="83">
                  <c:v>60</c:v>
                </c:pt>
                <c:pt idx="84">
                  <c:v>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2-4ABB-ADEF-9660156D1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384360"/>
        <c:axId val="411378088"/>
      </c:barChart>
      <c:catAx>
        <c:axId val="411384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/>
            </a:pPr>
            <a:endParaRPr lang="ru-RU"/>
          </a:p>
        </c:txPr>
        <c:crossAx val="411378088"/>
        <c:crosses val="autoZero"/>
        <c:auto val="1"/>
        <c:lblAlgn val="ctr"/>
        <c:lblOffset val="100"/>
        <c:tickLblSkip val="1"/>
        <c:noMultiLvlLbl val="0"/>
      </c:catAx>
      <c:valAx>
        <c:axId val="411378088"/>
        <c:scaling>
          <c:orientation val="minMax"/>
          <c:max val="65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600" i="1"/>
                </a:pPr>
                <a:r>
                  <a:rPr lang="ru-RU" sz="1600" i="1"/>
                  <a:t>Численность  врачей  на  10  тысяч  человек  населения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1384360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62381037383501"/>
          <c:y val="0.15474823801386933"/>
          <c:w val="0.84905281312775438"/>
          <c:h val="0.78511585117070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РТ'!$A$7</c:f>
              <c:strCache>
                <c:ptCount val="1"/>
                <c:pt idx="0">
                  <c:v>Численность врачей на 10 тыс. населения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РТ'!$B$6:$L$6</c:f>
              <c:strCache>
                <c:ptCount val="11"/>
                <c:pt idx="0">
                  <c:v>1913 г.</c:v>
                </c:pt>
                <c:pt idx="1">
                  <c:v>1940 г.</c:v>
                </c:pt>
                <c:pt idx="2">
                  <c:v>1950 г.</c:v>
                </c:pt>
                <c:pt idx="3">
                  <c:v>1960 г.</c:v>
                </c:pt>
                <c:pt idx="4">
                  <c:v>1970 г.</c:v>
                </c:pt>
                <c:pt idx="5">
                  <c:v>1980 г.</c:v>
                </c:pt>
                <c:pt idx="6">
                  <c:v>1990 г.</c:v>
                </c:pt>
                <c:pt idx="7">
                  <c:v>2000 г.</c:v>
                </c:pt>
                <c:pt idx="8">
                  <c:v>2010 г.</c:v>
                </c:pt>
                <c:pt idx="9">
                  <c:v>2015 г.</c:v>
                </c:pt>
                <c:pt idx="10">
                  <c:v>2019 г.</c:v>
                </c:pt>
              </c:strCache>
            </c:strRef>
          </c:cat>
          <c:val>
            <c:numRef>
              <c:f>'Исходная РТ'!$B$7:$L$7</c:f>
              <c:numCache>
                <c:formatCode>0.0</c:formatCode>
                <c:ptCount val="11"/>
                <c:pt idx="0">
                  <c:v>1.6</c:v>
                </c:pt>
                <c:pt idx="1">
                  <c:v>5.6</c:v>
                </c:pt>
                <c:pt idx="2">
                  <c:v>11</c:v>
                </c:pt>
                <c:pt idx="3">
                  <c:v>15.6</c:v>
                </c:pt>
                <c:pt idx="4">
                  <c:v>19.7</c:v>
                </c:pt>
                <c:pt idx="5">
                  <c:v>28.5</c:v>
                </c:pt>
                <c:pt idx="6">
                  <c:v>35</c:v>
                </c:pt>
                <c:pt idx="7">
                  <c:v>40.799999999999997</c:v>
                </c:pt>
                <c:pt idx="8">
                  <c:v>32.6</c:v>
                </c:pt>
                <c:pt idx="9">
                  <c:v>31</c:v>
                </c:pt>
                <c:pt idx="10" formatCode="General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4-4C5A-B0AE-CEB40390F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173824"/>
        <c:axId val="412175392"/>
      </c:barChart>
      <c:catAx>
        <c:axId val="41217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412175392"/>
        <c:crosses val="autoZero"/>
        <c:auto val="1"/>
        <c:lblAlgn val="ctr"/>
        <c:lblOffset val="100"/>
        <c:noMultiLvlLbl val="0"/>
      </c:catAx>
      <c:valAx>
        <c:axId val="412175392"/>
        <c:scaling>
          <c:orientation val="minMax"/>
          <c:max val="4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 dirty="0"/>
                  <a:t>Численность  врачей  </a:t>
                </a:r>
                <a:endParaRPr lang="en-US" sz="1400" i="1" dirty="0" smtClean="0"/>
              </a:p>
              <a:p>
                <a:pPr>
                  <a:defRPr sz="1400" i="1"/>
                </a:pPr>
                <a:r>
                  <a:rPr lang="ru-RU" sz="1400" i="1" dirty="0" smtClean="0"/>
                  <a:t>на  </a:t>
                </a:r>
                <a:r>
                  <a:rPr lang="ru-RU" sz="1400" i="1" dirty="0"/>
                  <a:t>10  тысяч  человек   населения</a:t>
                </a:r>
              </a:p>
            </c:rich>
          </c:tx>
          <c:layout>
            <c:manualLayout>
              <c:xMode val="edge"/>
              <c:yMode val="edge"/>
              <c:x val="1.6482946339371814E-2"/>
              <c:y val="0.3078194610462852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2173824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9373476384016"/>
          <c:y val="0.15474823801386933"/>
          <c:w val="0.82342071161810704"/>
          <c:h val="0.78511585117070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'Исходная РТ'!$A$7</c:f>
              <c:strCache>
                <c:ptCount val="1"/>
                <c:pt idx="0">
                  <c:v>Численность врачей на 10 тыс. населения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'Исходная РТ'!$B$6:$L$6</c:f>
              <c:strCache>
                <c:ptCount val="11"/>
                <c:pt idx="0">
                  <c:v>1913 г.</c:v>
                </c:pt>
                <c:pt idx="1">
                  <c:v>1940 г.</c:v>
                </c:pt>
                <c:pt idx="2">
                  <c:v>1950 г.</c:v>
                </c:pt>
                <c:pt idx="3">
                  <c:v>1960 г.</c:v>
                </c:pt>
                <c:pt idx="4">
                  <c:v>1970 г.</c:v>
                </c:pt>
                <c:pt idx="5">
                  <c:v>1980 г.</c:v>
                </c:pt>
                <c:pt idx="6">
                  <c:v>1990 г.</c:v>
                </c:pt>
                <c:pt idx="7">
                  <c:v>2000 г.</c:v>
                </c:pt>
                <c:pt idx="8">
                  <c:v>2010 г.</c:v>
                </c:pt>
                <c:pt idx="9">
                  <c:v>2015 г.</c:v>
                </c:pt>
                <c:pt idx="10">
                  <c:v>2019 г.</c:v>
                </c:pt>
              </c:strCache>
            </c:strRef>
          </c:cat>
          <c:val>
            <c:numRef>
              <c:f>'Исходная РТ'!$B$7:$L$7</c:f>
              <c:numCache>
                <c:formatCode>0.0</c:formatCode>
                <c:ptCount val="11"/>
                <c:pt idx="0">
                  <c:v>1.6</c:v>
                </c:pt>
                <c:pt idx="1">
                  <c:v>5.6</c:v>
                </c:pt>
                <c:pt idx="2">
                  <c:v>11</c:v>
                </c:pt>
                <c:pt idx="3">
                  <c:v>15.6</c:v>
                </c:pt>
                <c:pt idx="4">
                  <c:v>19.7</c:v>
                </c:pt>
                <c:pt idx="5">
                  <c:v>28.5</c:v>
                </c:pt>
                <c:pt idx="6">
                  <c:v>35</c:v>
                </c:pt>
                <c:pt idx="7">
                  <c:v>40.799999999999997</c:v>
                </c:pt>
                <c:pt idx="8">
                  <c:v>32.6</c:v>
                </c:pt>
                <c:pt idx="9">
                  <c:v>31</c:v>
                </c:pt>
                <c:pt idx="10" formatCode="General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4-4C5A-B0AE-CEB40390F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173824"/>
        <c:axId val="412175392"/>
      </c:barChart>
      <c:catAx>
        <c:axId val="41217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5400">
            <a:noFill/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412175392"/>
        <c:crosses val="autoZero"/>
        <c:auto val="1"/>
        <c:lblAlgn val="ctr"/>
        <c:lblOffset val="100"/>
        <c:noMultiLvlLbl val="0"/>
      </c:catAx>
      <c:valAx>
        <c:axId val="412175392"/>
        <c:scaling>
          <c:orientation val="minMax"/>
          <c:max val="4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i="1"/>
                </a:pPr>
                <a:r>
                  <a:rPr lang="ru-RU" sz="1400" i="1" dirty="0"/>
                  <a:t>Численность  врачей  </a:t>
                </a:r>
                <a:endParaRPr lang="en-US" sz="1400" i="1" dirty="0" smtClean="0"/>
              </a:p>
              <a:p>
                <a:pPr>
                  <a:defRPr sz="1400" i="1"/>
                </a:pPr>
                <a:r>
                  <a:rPr lang="ru-RU" sz="1400" i="1" dirty="0" smtClean="0"/>
                  <a:t>на  </a:t>
                </a:r>
                <a:r>
                  <a:rPr lang="ru-RU" sz="1400" i="1" dirty="0"/>
                  <a:t>10  тысяч  человек   населения</a:t>
                </a:r>
              </a:p>
            </c:rich>
          </c:tx>
          <c:layout>
            <c:manualLayout>
              <c:xMode val="edge"/>
              <c:yMode val="edge"/>
              <c:x val="1.5010098046247328E-2"/>
              <c:y val="0.2600097447925592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412173824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0.80811</cdr:x>
      <cdr:y>0.40185</cdr:y>
    </cdr:from>
    <cdr:to>
      <cdr:x>0.97396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717796" y="1389830"/>
          <a:ext cx="1583934" cy="206870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0.13676</cdr:x>
      <cdr:y>0.21355</cdr:y>
    </cdr:from>
    <cdr:to>
      <cdr:x>0.1971</cdr:x>
      <cdr:y>0.42687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49829" y="718243"/>
          <a:ext cx="595538" cy="71745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0.78593</cdr:x>
      <cdr:y>0.60775</cdr:y>
    </cdr:from>
    <cdr:to>
      <cdr:x>1</cdr:x>
      <cdr:y>0.77645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505945" y="1315498"/>
          <a:ext cx="2044455" cy="365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</a:rPr>
            <a:t>2013-2017 гг.</a:t>
          </a:r>
          <a:endParaRPr lang="ru-RU" sz="2400" b="1" dirty="0">
            <a:solidFill>
              <a:schemeClr val="bg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0.23904</cdr:x>
      <cdr:y>0.89683</cdr:y>
    </cdr:from>
    <cdr:to>
      <cdr:x>0.93402</cdr:x>
      <cdr:y>0.97023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0289" y="5057003"/>
          <a:ext cx="6687772" cy="4138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180000" algn="ctr">
            <a:defRPr/>
          </a:pPr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Рис. 18.   Число  больничных  коек  в   России</a:t>
          </a:r>
          <a:endParaRPr lang="ru-RU" sz="16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0.04323</cdr:x>
      <cdr:y>0.89404</cdr:y>
    </cdr:from>
    <cdr:to>
      <cdr:x>0.88153</cdr:x>
      <cdr:y>0.97152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4531" y="5338405"/>
          <a:ext cx="7456764" cy="462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180000" algn="ctr">
            <a:defRPr/>
          </a:pP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Рис. 2.   Численность  врачей  в   России</a:t>
          </a:r>
          <a:endParaRPr lang="ru-RU" sz="180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0.04152</cdr:x>
      <cdr:y>0.4676</cdr:y>
    </cdr:from>
    <cdr:to>
      <cdr:x>0.23136</cdr:x>
      <cdr:y>0.86013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408981" y="2529742"/>
          <a:ext cx="1869985" cy="21236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</a:rPr>
            <a:t>РЕЗЮМЕ:</a:t>
          </a:r>
        </a:p>
        <a:p xmlns:a="http://schemas.openxmlformats.org/drawingml/2006/main">
          <a:r>
            <a:rPr lang="ru-RU" sz="1800" dirty="0">
              <a:solidFill>
                <a:srgbClr val="FF0000"/>
              </a:solidFill>
            </a:rPr>
            <a:t>и</a:t>
          </a:r>
          <a:r>
            <a:rPr lang="ru-RU" sz="1800" dirty="0" smtClean="0">
              <a:solidFill>
                <a:srgbClr val="FF0000"/>
              </a:solidFill>
            </a:rPr>
            <a:t>з бюджетной</a:t>
          </a:r>
        </a:p>
        <a:p xmlns:a="http://schemas.openxmlformats.org/drawingml/2006/main">
          <a:r>
            <a:rPr lang="ru-RU" sz="1800" dirty="0" smtClean="0">
              <a:solidFill>
                <a:srgbClr val="FF0000"/>
              </a:solidFill>
            </a:rPr>
            <a:t>медицины России </a:t>
          </a:r>
        </a:p>
        <a:p xmlns:a="http://schemas.openxmlformats.org/drawingml/2006/main">
          <a:r>
            <a:rPr lang="ru-RU" sz="1800" dirty="0" smtClean="0">
              <a:solidFill>
                <a:srgbClr val="FF0000"/>
              </a:solidFill>
            </a:rPr>
            <a:t>за последние </a:t>
          </a:r>
        </a:p>
        <a:p xmlns:a="http://schemas.openxmlformats.org/drawingml/2006/main">
          <a:r>
            <a:rPr lang="ru-RU" sz="1800" dirty="0" smtClean="0">
              <a:solidFill>
                <a:srgbClr val="FF0000"/>
              </a:solidFill>
            </a:rPr>
            <a:t>пять лет ушёл каждый </a:t>
          </a:r>
          <a:r>
            <a:rPr lang="ru-RU" sz="2400" b="1" dirty="0" smtClean="0">
              <a:solidFill>
                <a:srgbClr val="FF0000"/>
              </a:solidFill>
            </a:rPr>
            <a:t>7</a:t>
          </a:r>
          <a:r>
            <a:rPr lang="ru-RU" sz="1800" dirty="0" smtClean="0">
              <a:solidFill>
                <a:srgbClr val="FF0000"/>
              </a:solidFill>
            </a:rPr>
            <a:t> врач.</a:t>
          </a:r>
          <a:endParaRPr lang="ru-RU" sz="1800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0.80153</cdr:x>
      <cdr:y>0.3293</cdr:y>
    </cdr:from>
    <cdr:to>
      <cdr:x>0.99059</cdr:x>
      <cdr:y>0.95624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125716" y="588099"/>
          <a:ext cx="1444902" cy="1119669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</cdr:pic>
  </cdr:relSizeAnchor>
  <cdr:relSizeAnchor xmlns:cdr="http://schemas.openxmlformats.org/drawingml/2006/chartDrawing">
    <cdr:from>
      <cdr:x>0.00513</cdr:x>
      <cdr:y>0.50054</cdr:y>
    </cdr:from>
    <cdr:to>
      <cdr:x>0.07108</cdr:x>
      <cdr:y>0.64166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8750" y="1276273"/>
          <a:ext cx="626977" cy="359829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0.11996</cdr:x>
      <cdr:y>0.92812</cdr:y>
    </cdr:from>
    <cdr:to>
      <cdr:x>0.87244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4742" y="6021229"/>
          <a:ext cx="5989061" cy="458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180000" algn="ctr">
            <a:defRPr/>
          </a:pPr>
          <a:r>
            <a:rPr lang="ru-RU" sz="1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Рис. 9.   Численность  СМР  в   России</a:t>
          </a:r>
          <a:endParaRPr lang="ru-RU" sz="18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0.82302</cdr:x>
      <cdr:y>0.54467</cdr:y>
    </cdr:from>
    <cdr:to>
      <cdr:x>1</cdr:x>
      <cdr:y>0.9981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996590" y="1604740"/>
          <a:ext cx="1504559" cy="1335932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0.85523</cdr:x>
      <cdr:y>0.8156</cdr:y>
    </cdr:from>
    <cdr:to>
      <cdr:x>0.95442</cdr:x>
      <cdr:y>0.91683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84060" y="4455484"/>
          <a:ext cx="914400" cy="552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rgbClr val="C00000"/>
              </a:solidFill>
            </a:rPr>
            <a:t>70,2</a:t>
          </a:r>
          <a:endParaRPr lang="ru-RU" sz="3200" b="1" dirty="0">
            <a:solidFill>
              <a:srgbClr val="C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0.85523</cdr:x>
      <cdr:y>0.8156</cdr:y>
    </cdr:from>
    <cdr:to>
      <cdr:x>0.95442</cdr:x>
      <cdr:y>0.91683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84060" y="4455484"/>
          <a:ext cx="914400" cy="552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rgbClr val="C00000"/>
              </a:solidFill>
            </a:rPr>
            <a:t>70,2</a:t>
          </a:r>
          <a:endParaRPr lang="ru-RU" sz="3200" b="1" dirty="0">
            <a:solidFill>
              <a:srgbClr val="C0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0.79989</cdr:x>
      <cdr:y>0.46607</cdr:y>
    </cdr:from>
    <cdr:to>
      <cdr:x>0.96204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324886" y="1543851"/>
          <a:ext cx="1687582" cy="17686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0.83122</cdr:x>
      <cdr:y>0.65251</cdr:y>
    </cdr:from>
    <cdr:to>
      <cdr:x>0.95391</cdr:x>
      <cdr:y>0.75759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650949" y="2161428"/>
          <a:ext cx="1276901" cy="348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</a:rPr>
            <a:t>2013-2017 гг.</a:t>
          </a:r>
          <a:endParaRPr lang="ru-RU" sz="2400" b="1" dirty="0">
            <a:solidFill>
              <a:schemeClr val="bg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0.85523</cdr:x>
      <cdr:y>0.8156</cdr:y>
    </cdr:from>
    <cdr:to>
      <cdr:x>0.95442</cdr:x>
      <cdr:y>0.91683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84060" y="4455484"/>
          <a:ext cx="914400" cy="552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b="1" dirty="0" smtClean="0">
              <a:solidFill>
                <a:srgbClr val="C00000"/>
              </a:solidFill>
            </a:rPr>
            <a:t>70,2</a:t>
          </a:r>
          <a:endParaRPr lang="ru-RU" sz="3200" b="1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321D8-8539-4B56-B838-BC3BCFB734DE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1F980-A184-4CBE-8872-641390C02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1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80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0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15070-18A2-4104-ADF6-C3B26070D1F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42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15070-18A2-4104-ADF6-C3B26070D1F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2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15070-18A2-4104-ADF6-C3B26070D1FF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4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380-0A32-48D7-A023-9AA93641246A}" type="datetime1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7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6DA4-FF1F-4113-A4E2-180856E9B9F3}" type="datetime1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3E5-6988-460D-8BCF-D1A6FA1A4F83}" type="datetime1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3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21D7-F119-43B3-AADE-BB284F0D95A2}" type="datetime1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2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B150-8CF4-4FED-B652-F3CBBF72852E}" type="datetime1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0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2CE5-C3B9-491B-AAA2-ACC5A5AC3CDE}" type="datetime1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0AED-E239-403B-8880-6E17F743B474}" type="datetime1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3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2F2E-E7D9-4E06-9331-318781A1B619}" type="datetime1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7A22-1932-4461-A63D-8ED71111724B}" type="datetime1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2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E244-5CF2-4672-966A-72DA27EF1D8E}" type="datetime1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2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4D27-03E1-4EDD-B4A8-AC539F8D3458}" type="datetime1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6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4431-B7F1-4C7C-AC48-0532ACD7218E}" type="datetime1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2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11.gi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11.gi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chart" Target="../charts/chart17.xml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chart" Target="../charts/chart18.xml"/><Relationship Id="rId4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chart" Target="../charts/chart36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0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1.xml"/><Relationship Id="rId4" Type="http://schemas.microsoft.com/office/2007/relationships/hdphoto" Target="../media/hdphoto6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7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3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4.xml"/><Relationship Id="rId5" Type="http://schemas.openxmlformats.org/officeDocument/2006/relationships/image" Target="../media/image11.gif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5.xml"/><Relationship Id="rId5" Type="http://schemas.openxmlformats.org/officeDocument/2006/relationships/image" Target="../media/image11.gif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9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6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0.xml"/><Relationship Id="rId5" Type="http://schemas.openxmlformats.org/officeDocument/2006/relationships/image" Target="../media/image11.gif"/><Relationship Id="rId4" Type="http://schemas.microsoft.com/office/2007/relationships/hdphoto" Target="../media/hdphoto2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1.xml"/><Relationship Id="rId5" Type="http://schemas.openxmlformats.org/officeDocument/2006/relationships/image" Target="../media/image11.gif"/><Relationship Id="rId4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4.xml"/><Relationship Id="rId5" Type="http://schemas.openxmlformats.org/officeDocument/2006/relationships/chart" Target="../charts/chart5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5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6.xml"/><Relationship Id="rId5" Type="http://schemas.openxmlformats.org/officeDocument/2006/relationships/image" Target="../media/image11.gif"/><Relationship Id="rId4" Type="http://schemas.microsoft.com/office/2007/relationships/hdphoto" Target="../media/hdphoto2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0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6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1.xml"/><Relationship Id="rId5" Type="http://schemas.openxmlformats.org/officeDocument/2006/relationships/image" Target="../media/image11.gif"/><Relationship Id="rId4" Type="http://schemas.microsoft.com/office/2007/relationships/hdphoto" Target="../media/hdphoto2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2.xml"/><Relationship Id="rId5" Type="http://schemas.openxmlformats.org/officeDocument/2006/relationships/image" Target="../media/image11.gif"/><Relationship Id="rId4" Type="http://schemas.microsoft.com/office/2007/relationships/hdphoto" Target="../media/hdphoto2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4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chart" Target="../charts/chart65.xml"/><Relationship Id="rId4" Type="http://schemas.openxmlformats.org/officeDocument/2006/relationships/image" Target="../media/image11.gif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chart" Target="../charts/chart66.xml"/><Relationship Id="rId4" Type="http://schemas.openxmlformats.org/officeDocument/2006/relationships/image" Target="../media/image11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8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budhabi.emirateshomenursing.ae/wp-content/uploads/2016/12/im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103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GMU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56" y="5647169"/>
            <a:ext cx="1030288" cy="10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80655" y="4438651"/>
            <a:ext cx="10920797" cy="209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Доцент,  доктор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медицинских   наук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ГЛУШАКОВ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Александр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Иванович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Кафедра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общественного   здоровья   и   организации   здравоохранения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Казанский  государственный  медицинский  университет</a:t>
            </a: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10210800" cy="3740727"/>
          </a:xfrm>
        </p:spPr>
        <p:txBody>
          <a:bodyPr>
            <a:normAutofit/>
          </a:bodyPr>
          <a:lstStyle/>
          <a:p>
            <a:pPr algn="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Общественное   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здоровье 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40015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59650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511312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053910" y="5635582"/>
            <a:ext cx="6215106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3.   Обеспеченность населения  врачами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субъектам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  за  2019  г. (МЗ РФ)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25" y="5757262"/>
            <a:ext cx="351989" cy="4000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387238" y="2398456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graphicFrame>
        <p:nvGraphicFramePr>
          <p:cNvPr id="19" name="Диаграмм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78035"/>
              </p:ext>
            </p:extLst>
          </p:nvPr>
        </p:nvGraphicFramePr>
        <p:xfrm>
          <a:off x="1631504" y="396876"/>
          <a:ext cx="8856984" cy="552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7468816" y="3511766"/>
            <a:ext cx="1800200" cy="4377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400" b="1" dirty="0">
                <a:solidFill>
                  <a:schemeClr val="bg1"/>
                </a:solidFill>
              </a:rPr>
              <a:t>37,6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621189"/>
              </p:ext>
            </p:extLst>
          </p:nvPr>
        </p:nvGraphicFramePr>
        <p:xfrm>
          <a:off x="6770503" y="904564"/>
          <a:ext cx="3896367" cy="2228850"/>
        </p:xfrm>
        <a:graphic>
          <a:graphicData uri="http://schemas.openxmlformats.org/drawingml/2006/table">
            <a:tbl>
              <a:tblPr/>
              <a:tblGrid>
                <a:gridCol w="339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Чукотский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Санкт-Петербург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Магаданская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Северная Осетия - Алания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Ханты-Мансийский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Ямало-</a:t>
                      </a:r>
                      <a:r>
                        <a:rPr lang="en-US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енецкий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Астраханская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Ненецкий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842932"/>
              </p:ext>
            </p:extLst>
          </p:nvPr>
        </p:nvGraphicFramePr>
        <p:xfrm>
          <a:off x="1844521" y="2890329"/>
          <a:ext cx="3358814" cy="2726280"/>
        </p:xfrm>
        <a:graphic>
          <a:graphicData uri="http://schemas.openxmlformats.org/drawingml/2006/table">
            <a:tbl>
              <a:tblPr/>
              <a:tblGrid>
                <a:gridCol w="267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Курганская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Псковская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Свердловская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Костромская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Тульская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Вологодская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Калужская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5979896" y="396875"/>
            <a:ext cx="24708" cy="4989022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460" y="3067633"/>
            <a:ext cx="18699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различие величин показателя обеспеченности врачами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85 субъектам Российской Федерации составляет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2,5</a:t>
            </a:r>
            <a:r>
              <a:rPr lang="ru-RU" dirty="0" smtClean="0">
                <a:solidFill>
                  <a:srgbClr val="FF0000"/>
                </a:solidFill>
              </a:rPr>
              <a:t> раза.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6586" y="18849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59650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515519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581" y="5729908"/>
            <a:ext cx="351989" cy="40009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363103" y="2319342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3077718" y="5590759"/>
            <a:ext cx="6215106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3.   Обеспеченность населения  врачами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субъектам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  за  2019  г. (МЗ РФ)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04682"/>
              </p:ext>
            </p:extLst>
          </p:nvPr>
        </p:nvGraphicFramePr>
        <p:xfrm>
          <a:off x="1631504" y="396877"/>
          <a:ext cx="8856984" cy="506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 flipV="1">
            <a:off x="5979896" y="396875"/>
            <a:ext cx="24708" cy="4989022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1"/>
          <p:cNvSpPr txBox="1"/>
          <p:nvPr/>
        </p:nvSpPr>
        <p:spPr>
          <a:xfrm>
            <a:off x="7468816" y="3511766"/>
            <a:ext cx="1800200" cy="4377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400" b="1" dirty="0">
                <a:solidFill>
                  <a:schemeClr val="bg1"/>
                </a:solidFill>
              </a:rPr>
              <a:t>37,6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5735961" y="4047478"/>
          <a:ext cx="254287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Татарстан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70   из  85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258737" y="4536855"/>
            <a:ext cx="1442318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по МЗ РТ</a:t>
            </a:r>
            <a:r>
              <a:rPr lang="ru-RU" sz="1200" b="1" baseline="-25000" dirty="0">
                <a:solidFill>
                  <a:schemeClr val="bg2">
                    <a:lumMod val="50000"/>
                  </a:schemeClr>
                </a:solidFill>
              </a:rPr>
              <a:t> 2019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 - 31,7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60" y="3067633"/>
            <a:ext cx="1869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Татарстан имеет одно из меньших значений обеспеченности врачами по субъектам Российской Федерации.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6586" y="18849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12</a:t>
            </a:fld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3503711" y="5551392"/>
            <a:ext cx="6215106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4.   Обеспеченность населения  врачами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 Республике  Татарстан (Татарстан)   (МЗ РТ)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03801"/>
              </p:ext>
            </p:extLst>
          </p:nvPr>
        </p:nvGraphicFramePr>
        <p:xfrm>
          <a:off x="2279189" y="5123387"/>
          <a:ext cx="8664151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1870510333"/>
                    </a:ext>
                  </a:extLst>
                </a:gridCol>
              </a:tblGrid>
              <a:tr h="150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Врачи, </a:t>
                      </a:r>
                      <a:r>
                        <a:rPr lang="ru-RU" sz="1400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1400" b="0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379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1 634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2 952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4 579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6 264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9 877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12 877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13 278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305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11 988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368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899872"/>
              </p:ext>
            </p:extLst>
          </p:nvPr>
        </p:nvGraphicFramePr>
        <p:xfrm>
          <a:off x="2236045" y="871870"/>
          <a:ext cx="8750438" cy="413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3236" y="2486007"/>
            <a:ext cx="17383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Численность  врачей  Татарстана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(как и России в целом)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продолжает  снижаться</a:t>
            </a:r>
          </a:p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оследние два десятилетия…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6586" y="18849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13</a:t>
            </a:fld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3838957" y="5622772"/>
            <a:ext cx="6215106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4.   Обеспеченность населения  врачами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 Республике  Татарстан (Татарстан)   (МЗ РТ)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90346"/>
              </p:ext>
            </p:extLst>
          </p:nvPr>
        </p:nvGraphicFramePr>
        <p:xfrm>
          <a:off x="2243779" y="5266147"/>
          <a:ext cx="8664151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0936">
                  <a:extLst>
                    <a:ext uri="{9D8B030D-6E8A-4147-A177-3AD203B41FA5}">
                      <a16:colId xmlns:a16="http://schemas.microsoft.com/office/drawing/2014/main" val="1870510333"/>
                    </a:ext>
                  </a:extLst>
                </a:gridCol>
              </a:tblGrid>
              <a:tr h="150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Врачи, </a:t>
                      </a:r>
                      <a:r>
                        <a:rPr lang="ru-RU" sz="1400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1400" b="0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379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1 634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2 952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4 579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6 264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9 877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12 877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13 278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305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11 988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368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891958"/>
              </p:ext>
            </p:extLst>
          </p:nvPr>
        </p:nvGraphicFramePr>
        <p:xfrm>
          <a:off x="2243779" y="829340"/>
          <a:ext cx="8881421" cy="431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ая выноска 13"/>
          <p:cNvSpPr/>
          <p:nvPr/>
        </p:nvSpPr>
        <p:spPr>
          <a:xfrm>
            <a:off x="4174202" y="915758"/>
            <a:ext cx="5544616" cy="1948053"/>
          </a:xfrm>
          <a:prstGeom prst="wedgeRectCallout">
            <a:avLst>
              <a:gd name="adj1" fmla="val 60549"/>
              <a:gd name="adj2" fmla="val 11912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38902"/>
              </p:ext>
            </p:extLst>
          </p:nvPr>
        </p:nvGraphicFramePr>
        <p:xfrm>
          <a:off x="4174202" y="877609"/>
          <a:ext cx="5544616" cy="190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236" y="2486007"/>
            <a:ext cx="17383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Численность  врачей  Татарстана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(как и России в целом)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продолжает  снижаться</a:t>
            </a:r>
          </a:p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оследние два десятилетия, хотя темпы снижения замедлились.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6586" y="18849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48232" y="73252"/>
            <a:ext cx="7143768" cy="8572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indent="180000" algn="r">
              <a:defRPr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Распределение   территорий  Татарстана</a:t>
            </a:r>
          </a:p>
          <a:p>
            <a:pPr indent="180000" algn="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  регионам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580522"/>
            <a:ext cx="8424936" cy="584887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pPr>
              <a:defRPr/>
            </a:pPr>
            <a:fld id="{BF9F3D77-3E43-42A0-BA57-529A009C9D78}" type="slidenum">
              <a:rPr lang="ru-RU" b="1" smtClean="0"/>
              <a:pPr>
                <a:defRPr/>
              </a:pPr>
              <a:t>14</a:t>
            </a:fld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19022" y="5972493"/>
            <a:ext cx="7104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Мустафин М.Р., Хузеев Р.Г.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Всё о Татарстане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: экономико-географический справочник. – Казань, 1994.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66910" y="5572140"/>
          <a:ext cx="6096000" cy="43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81158" y="785795"/>
          <a:ext cx="2857490" cy="26517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Северо-Западный   регион</a:t>
                      </a:r>
                      <a:endParaRPr lang="ru-RU" sz="16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Арский  район          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Атнинский   район   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000" lvl="1" indent="-36195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Верхне-Услонский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Высокогорский 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Зеленодольский 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Казань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Лаишевский 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Пестречинский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095472" y="5429264"/>
          <a:ext cx="6319838" cy="58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95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988727" y="0"/>
            <a:ext cx="7143768" cy="8572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indent="180000" algn="r">
              <a:defRPr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Распределение   территорий   Татарстана</a:t>
            </a:r>
          </a:p>
          <a:p>
            <a:pPr indent="180000" algn="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  регионам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580522"/>
            <a:ext cx="8424936" cy="584887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73055"/>
            <a:ext cx="2133600" cy="365125"/>
          </a:xfrm>
        </p:spPr>
        <p:txBody>
          <a:bodyPr/>
          <a:lstStyle/>
          <a:p>
            <a:pPr>
              <a:defRPr/>
            </a:pPr>
            <a:fld id="{BF9F3D77-3E43-42A0-BA57-529A009C9D78}" type="slidenum">
              <a:rPr lang="ru-RU" b="1" smtClean="0"/>
              <a:pPr>
                <a:defRPr/>
              </a:pPr>
              <a:t>15</a:t>
            </a:fld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95538" y="3143248"/>
          <a:ext cx="183355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619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Казань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81158" y="785795"/>
          <a:ext cx="2857490" cy="22860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Северо-Западный   </a:t>
                      </a:r>
                      <a:r>
                        <a:rPr lang="ru-RU" sz="16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регион</a:t>
                      </a: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Арский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          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Атнинский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   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000" lvl="1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Верхне-Услонский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Высокогорский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Зеленодольский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Лаишевский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Пестречинский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953256" y="928671"/>
          <a:ext cx="3214710" cy="35090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1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63"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Северо-Восточный   регион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Агрызский  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 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Актанышский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Елабужский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Заинский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Менделеевский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Мензелинский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Муслюмовский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Наб.  Челны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Нижнекамский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Сармановский 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  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Тукаевский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62463" y="5930385"/>
            <a:ext cx="7104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Мустафин М.Р., Хузеев Р.Г.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Всё о Татарстане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: экономико-географический справочник. – Казань, 1994.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166910" y="5429264"/>
          <a:ext cx="6096000" cy="43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319310" y="5581664"/>
          <a:ext cx="6096000" cy="43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4962516" y="-17432"/>
            <a:ext cx="7143768" cy="8572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indent="180000" algn="r">
              <a:defRPr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Распределение   территорий   Татарстан</a:t>
            </a:r>
          </a:p>
          <a:p>
            <a:pPr indent="180000" algn="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по  регионам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580522"/>
            <a:ext cx="8424936" cy="584887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0720" y="6437135"/>
            <a:ext cx="2133600" cy="365125"/>
          </a:xfrm>
        </p:spPr>
        <p:txBody>
          <a:bodyPr/>
          <a:lstStyle/>
          <a:p>
            <a:pPr>
              <a:defRPr/>
            </a:pPr>
            <a:fld id="{BF9F3D77-3E43-42A0-BA57-529A009C9D78}" type="slidenum">
              <a:rPr lang="ru-RU" b="1" smtClean="0"/>
              <a:pPr>
                <a:defRPr/>
              </a:pPr>
              <a:t>16</a:t>
            </a:fld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95538" y="3143248"/>
          <a:ext cx="183355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619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Казань</a:t>
                      </a:r>
                      <a:endParaRPr lang="ru-RU" sz="28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81158" y="785795"/>
          <a:ext cx="2857490" cy="22860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Северо-Западный   </a:t>
                      </a:r>
                      <a:r>
                        <a:rPr lang="ru-RU" sz="16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регион</a:t>
                      </a: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Арский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          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Атнинский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   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000" lvl="1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Верхне-Услонский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Высокогорский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Зеленодольский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Лаишевский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162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Пестречинский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953256" y="928671"/>
          <a:ext cx="3214710" cy="31432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1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63"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Северо-Восточный   регион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Агрызский  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 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Актанышский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Елабужский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Заинский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Менделеевский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Мензелинский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Муслюмовский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Нижнекамский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Сармановский 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  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731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Тукаевский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381488" y="1071546"/>
          <a:ext cx="2571750" cy="220980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Предкамский регион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Балтасинский   район       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Кукморский  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Мамадышский 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Рыбно-Слободский 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Сабинский   район     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Тюлячинский 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738678" y="3357562"/>
          <a:ext cx="233362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745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Наб</a:t>
                      </a:r>
                      <a:r>
                        <a:rPr lang="ru-RU" sz="2800" b="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Челны </a:t>
                      </a:r>
                    </a:p>
                  </a:txBody>
                  <a:tcPr marL="10795" marR="1079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166910" y="5429264"/>
          <a:ext cx="6096000" cy="43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809720" y="3643314"/>
          <a:ext cx="2643188" cy="2097408"/>
        </p:xfrm>
        <a:graphic>
          <a:graphicData uri="http://schemas.openxmlformats.org/drawingml/2006/table">
            <a:tbl>
              <a:tblPr/>
              <a:tblGrid>
                <a:gridCol w="264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Предволжский   регион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Апастовский   район       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Буинский 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Дрожжановский 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Кайбицкий 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Камско-Устьинский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Тетюшский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09533"/>
              </p:ext>
            </p:extLst>
          </p:nvPr>
        </p:nvGraphicFramePr>
        <p:xfrm>
          <a:off x="4498848" y="3857629"/>
          <a:ext cx="2382954" cy="2424113"/>
        </p:xfrm>
        <a:graphic>
          <a:graphicData uri="http://schemas.openxmlformats.org/drawingml/2006/table">
            <a:tbl>
              <a:tblPr/>
              <a:tblGrid>
                <a:gridCol w="2382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Закамский   регион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Аксубаевский  район  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Алексеевский 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Алькеевский  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Новошешминский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Нурлатский  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Спасский 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Черемшанский 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215900" marR="0" lvl="0" indent="-34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Чистопольский   район</a:t>
                      </a:r>
                    </a:p>
                  </a:txBody>
                  <a:tcPr marL="10795" marR="107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810380" y="4214819"/>
          <a:ext cx="2928958" cy="20717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95"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Юго-Восточный   регион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68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Азнакаевский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 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68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Альметьевский 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68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Бавлинский 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68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Бугульминский   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68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Лениногорский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68">
                <a:tc>
                  <a:txBody>
                    <a:bodyPr/>
                    <a:lstStyle/>
                    <a:p>
                      <a:pPr marL="216535" indent="-3619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Ютазинский  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район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0795" marR="107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5320"/>
            <a:ext cx="9144000" cy="55473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536828"/>
            <a:ext cx="2133600" cy="365125"/>
          </a:xfrm>
        </p:spPr>
        <p:txBody>
          <a:bodyPr/>
          <a:lstStyle/>
          <a:p>
            <a:pPr>
              <a:defRPr/>
            </a:pPr>
            <a:fld id="{766DD6B4-3726-4CF7-B1C7-E456CC9F1F58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78196" y="5535943"/>
            <a:ext cx="807249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Рис. 5.   Обеспеченность  населения  врачами  в  городах</a:t>
            </a:r>
          </a:p>
          <a:p>
            <a:pPr indent="180000"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и   регионах   Татарстана  за  20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1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9  г. (МЗ РТ)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15" descr="tatarsta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44704" y="5447882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744704" y="2106679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2107" y="1864755"/>
            <a:ext cx="2289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NB! </a:t>
            </a:r>
            <a:r>
              <a:rPr lang="ru-RU" sz="3600" b="1" dirty="0">
                <a:solidFill>
                  <a:srgbClr val="FF0000"/>
                </a:solidFill>
              </a:rPr>
              <a:t>  </a:t>
            </a:r>
            <a:r>
              <a:rPr lang="ru-RU" sz="3200" dirty="0">
                <a:solidFill>
                  <a:srgbClr val="FF0000"/>
                </a:solidFill>
              </a:rPr>
              <a:t>3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ru-RU" sz="3200" dirty="0">
                <a:solidFill>
                  <a:srgbClr val="FF0000"/>
                </a:solidFill>
              </a:rPr>
              <a:t>,</a:t>
            </a:r>
            <a:r>
              <a:rPr lang="ru-RU" sz="2400" dirty="0">
                <a:solidFill>
                  <a:srgbClr val="FF0000"/>
                </a:solidFill>
              </a:rPr>
              <a:t>7</a:t>
            </a:r>
            <a:r>
              <a:rPr lang="en-US" sz="2800" dirty="0">
                <a:solidFill>
                  <a:srgbClr val="FF0000"/>
                </a:solidFill>
              </a:rPr>
              <a:t>% </a:t>
            </a:r>
            <a:r>
              <a:rPr lang="ru-RU" dirty="0">
                <a:solidFill>
                  <a:srgbClr val="FF0000"/>
                </a:solidFill>
              </a:rPr>
              <a:t>врачей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р а б о т а е т                            в республиканских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МО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6586" y="18849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236" y="2486007"/>
            <a:ext cx="1738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адача Минздрава Татарстана выравнивание доступности медицинской помощи.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79121"/>
              </p:ext>
            </p:extLst>
          </p:nvPr>
        </p:nvGraphicFramePr>
        <p:xfrm>
          <a:off x="2192162" y="1136791"/>
          <a:ext cx="8867220" cy="431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501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081130"/>
            <a:ext cx="5146219" cy="3067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748000"/>
              </p:ext>
            </p:extLst>
          </p:nvPr>
        </p:nvGraphicFramePr>
        <p:xfrm>
          <a:off x="2952284" y="1910377"/>
          <a:ext cx="2786050" cy="192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Обеспеченность средними медицинскими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работниками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(СМР)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>
            <p:extLst/>
          </p:nvPr>
        </p:nvGraphicFramePr>
        <p:xfrm>
          <a:off x="3935760" y="3493760"/>
          <a:ext cx="6286544" cy="12858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8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588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Численность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МР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 х 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10 000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 постоянного населения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на конец года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58400" y="653046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18</a:t>
            </a:fld>
            <a:endParaRPr lang="ru-RU" sz="16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57569"/>
              </p:ext>
            </p:extLst>
          </p:nvPr>
        </p:nvGraphicFramePr>
        <p:xfrm>
          <a:off x="2580586" y="199350"/>
          <a:ext cx="250199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Используют  «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Сведения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 медицинских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 фармацевтических кадрах»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(форма №17)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5013176"/>
            <a:ext cx="6973274" cy="142895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808583" y="5786130"/>
            <a:ext cx="864096" cy="864096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538638" y="4317979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9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1216629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  рассчитывают показатели обеспеченности  медицинскими кадрами?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873" y="3109226"/>
            <a:ext cx="18835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РЕЗЮМЕ: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Все показатели обеспеченности (врачами,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СМР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койками…) считают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10 000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человек населения.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48436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19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713164" y="5786921"/>
            <a:ext cx="8560386" cy="564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8.   Обеспеченность населения  СМР  в  России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011" y="5763232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22668" y="2477084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6586" y="18849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158" y="2722128"/>
            <a:ext cx="17783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обеспеченность  населения СМР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России  снизилась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 </a:t>
            </a:r>
            <a:r>
              <a:rPr lang="ru-RU" sz="3200" b="1" dirty="0" smtClean="0">
                <a:solidFill>
                  <a:srgbClr val="FF0000"/>
                </a:solidFill>
              </a:rPr>
              <a:t>79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СМР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10 тыс. жителей.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534305"/>
              </p:ext>
            </p:extLst>
          </p:nvPr>
        </p:nvGraphicFramePr>
        <p:xfrm>
          <a:off x="2618691" y="1126845"/>
          <a:ext cx="9137879" cy="4509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20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mtClean="0"/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304800" y="3919678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ОЗЗ_2.2.</a:t>
            </a:r>
            <a:r>
              <a:rPr lang="ru-RU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деятельности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стационарных медицинских организаций</a:t>
            </a:r>
            <a:endParaRPr lang="ru-RU" sz="40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48436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20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713164" y="5786921"/>
            <a:ext cx="8560386" cy="564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8.   Обеспеченность населения  СМР  в  России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011" y="5763232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22668" y="2477084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extLst/>
          </p:nvPr>
        </p:nvGraphicFramePr>
        <p:xfrm>
          <a:off x="2618691" y="1126845"/>
          <a:ext cx="9137879" cy="4509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494724"/>
              </p:ext>
            </p:extLst>
          </p:nvPr>
        </p:nvGraphicFramePr>
        <p:xfrm>
          <a:off x="-1" y="814647"/>
          <a:ext cx="9506857" cy="282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4705" y="3070086"/>
            <a:ext cx="18699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Обеспеченность  населения России СМР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выше чем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европейских странах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</a:rPr>
              <a:t>1,3-2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раза.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-35149" y="-1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6586" y="18849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48436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21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713164" y="5786921"/>
            <a:ext cx="8560386" cy="564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8.   Обеспеченность населения  СМР  в  России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011" y="5763232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22668" y="2477084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6586" y="18849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extLst/>
          </p:nvPr>
        </p:nvGraphicFramePr>
        <p:xfrm>
          <a:off x="2618691" y="1126845"/>
          <a:ext cx="9137879" cy="4509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6223"/>
              </p:ext>
            </p:extLst>
          </p:nvPr>
        </p:nvGraphicFramePr>
        <p:xfrm>
          <a:off x="-74655" y="914401"/>
          <a:ext cx="10448939" cy="543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0048" y="2962465"/>
            <a:ext cx="2621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численность СМР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также снизилось,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но меньшими темпами,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за последние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пять лет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из бюджетной медицины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ушло только </a:t>
            </a:r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r>
              <a:rPr lang="ru-RU" sz="3200" dirty="0" smtClean="0">
                <a:solidFill>
                  <a:srgbClr val="FF0000"/>
                </a:solidFill>
              </a:rPr>
              <a:t>%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4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-34345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631557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32661" y="6484596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22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997860" y="5267221"/>
            <a:ext cx="8560386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10.   Обеспеченность населения  средними медработниками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субъектам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  в  2019  г. (МЗ РФ)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343" y="5790198"/>
            <a:ext cx="351989" cy="40009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503000" y="2389167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graphicFrame>
        <p:nvGraphicFramePr>
          <p:cNvPr id="21" name="Диаграмм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552065"/>
              </p:ext>
            </p:extLst>
          </p:nvPr>
        </p:nvGraphicFramePr>
        <p:xfrm>
          <a:off x="1631505" y="391298"/>
          <a:ext cx="8926741" cy="498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7388264" y="3615752"/>
            <a:ext cx="1800200" cy="5097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800" b="1" dirty="0">
                <a:solidFill>
                  <a:schemeClr val="bg1"/>
                </a:solidFill>
              </a:rPr>
              <a:t>85,8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591944" y="421999"/>
            <a:ext cx="10004" cy="495556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7367741" y="895025"/>
          <a:ext cx="3316621" cy="2228850"/>
        </p:xfrm>
        <a:graphic>
          <a:graphicData uri="http://schemas.openxmlformats.org/drawingml/2006/table">
            <a:tbl>
              <a:tblPr/>
              <a:tblGrid>
                <a:gridCol w="2676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Магаданская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144,2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Тыва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139,4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Ханты-Мансийский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137,8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Ненецкий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133,5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Чукотский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131,9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Ямало-</a:t>
                      </a:r>
                      <a:r>
                        <a:rPr lang="en-US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енецкий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127,3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Коми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121,8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118,8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Алтай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117,1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116,8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916563"/>
              </p:ext>
            </p:extLst>
          </p:nvPr>
        </p:nvGraphicFramePr>
        <p:xfrm>
          <a:off x="1835542" y="2855853"/>
          <a:ext cx="2873506" cy="2349490"/>
        </p:xfrm>
        <a:graphic>
          <a:graphicData uri="http://schemas.openxmlformats.org/drawingml/2006/table">
            <a:tbl>
              <a:tblPr/>
              <a:tblGrid>
                <a:gridCol w="237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Приморский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Московская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Севастополь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Краснодарский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Ростовская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Ярославская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60936" y="-68683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60" y="3067633"/>
            <a:ext cx="18699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различие величин показателя обеспеченности СМР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85 субъектам Российской Федерации составляет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1,4-2,3</a:t>
            </a:r>
            <a:r>
              <a:rPr lang="ru-RU" dirty="0" smtClean="0">
                <a:solidFill>
                  <a:srgbClr val="FF0000"/>
                </a:solidFill>
              </a:rPr>
              <a:t> раза.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631557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51823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23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814682" y="5579209"/>
            <a:ext cx="8560386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10.   Обеспеченность населения  средними медработниками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субъектам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  в  2019  г. (МЗ РФ)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926" y="5893250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422836" y="2448623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graphicFrame>
        <p:nvGraphicFramePr>
          <p:cNvPr id="22" name="Диаграмм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00199"/>
              </p:ext>
            </p:extLst>
          </p:nvPr>
        </p:nvGraphicFramePr>
        <p:xfrm>
          <a:off x="1631505" y="391298"/>
          <a:ext cx="8926741" cy="518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H="1" flipV="1">
            <a:off x="5591944" y="421999"/>
            <a:ext cx="10004" cy="495556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1"/>
          <p:cNvSpPr txBox="1"/>
          <p:nvPr/>
        </p:nvSpPr>
        <p:spPr>
          <a:xfrm>
            <a:off x="7388264" y="3615752"/>
            <a:ext cx="1800200" cy="5097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800" b="1" dirty="0">
                <a:solidFill>
                  <a:schemeClr val="bg1"/>
                </a:solidFill>
              </a:rPr>
              <a:t>85,8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6522014" y="2527172"/>
          <a:ext cx="254287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30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Татарстан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47   из  8</a:t>
                      </a:r>
                      <a:r>
                        <a:rPr lang="en-US" sz="1800" dirty="0" smtClean="0"/>
                        <a:t>5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979514" y="3232935"/>
            <a:ext cx="1493614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по МЗ РТ</a:t>
            </a:r>
            <a:r>
              <a:rPr lang="ru-RU" sz="1200" b="1" baseline="-25000" dirty="0">
                <a:solidFill>
                  <a:schemeClr val="bg2">
                    <a:lumMod val="50000"/>
                  </a:schemeClr>
                </a:solidFill>
              </a:rPr>
              <a:t> 2019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 - 86,0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0936" y="-68683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" y="2199426"/>
            <a:ext cx="1869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Татарстан имеет одно ближе к среднему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значение обеспеченности СМР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субъектам Российской Федерации.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17576" y="6464973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24</a:t>
            </a:fld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2418822" y="5493653"/>
            <a:ext cx="8319298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11.   Обеспеченность населения  средними  медработниками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 Татарстану (МЗ РТ)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2165" y="39397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810" y="2328269"/>
            <a:ext cx="1966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Численность  СМР Татарстана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(как и России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целом)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снизилось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 последние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два десятилетия…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" name="Picture 15" descr="tatarst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3880" y="4852912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1853446" y="1516034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88707"/>
              </p:ext>
            </p:extLst>
          </p:nvPr>
        </p:nvGraphicFramePr>
        <p:xfrm>
          <a:off x="2418822" y="5140600"/>
          <a:ext cx="8422573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9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721515124"/>
                    </a:ext>
                  </a:extLst>
                </a:gridCol>
              </a:tblGrid>
              <a:tr h="150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СМР, </a:t>
                      </a:r>
                      <a:r>
                        <a:rPr lang="ru-RU" sz="1400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человек   </a:t>
                      </a:r>
                      <a:endParaRPr lang="ru-RU" sz="1400" b="0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5 311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8 334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15 842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21 412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28 838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36 701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40 972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35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679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34 016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33 540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Диаграмм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796759"/>
              </p:ext>
            </p:extLst>
          </p:nvPr>
        </p:nvGraphicFramePr>
        <p:xfrm>
          <a:off x="2254102" y="914400"/>
          <a:ext cx="8752014" cy="404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55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17576" y="6464973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25</a:t>
            </a:fld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2418822" y="5493653"/>
            <a:ext cx="8319298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11.   Обеспеченность населения  средними  медработниками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 Татарстану (МЗ РТ)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9" name="Picture 15" descr="tatarst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3880" y="4852912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1853446" y="1516034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2418822" y="5140600"/>
          <a:ext cx="8422573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9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725">
                  <a:extLst>
                    <a:ext uri="{9D8B030D-6E8A-4147-A177-3AD203B41FA5}">
                      <a16:colId xmlns:a16="http://schemas.microsoft.com/office/drawing/2014/main" val="721515124"/>
                    </a:ext>
                  </a:extLst>
                </a:gridCol>
              </a:tblGrid>
              <a:tr h="150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СМР, </a:t>
                      </a:r>
                      <a:r>
                        <a:rPr lang="ru-RU" sz="1400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человек   </a:t>
                      </a:r>
                      <a:endParaRPr lang="ru-RU" sz="1400" b="0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5 311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8 334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15 842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21 412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28 838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36 701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40 972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35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679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34 016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33 540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Диаграмма 20"/>
          <p:cNvGraphicFramePr>
            <a:graphicFrameLocks noGrp="1"/>
          </p:cNvGraphicFramePr>
          <p:nvPr>
            <p:extLst/>
          </p:nvPr>
        </p:nvGraphicFramePr>
        <p:xfrm>
          <a:off x="2254102" y="914400"/>
          <a:ext cx="8752014" cy="404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8810" y="2328269"/>
            <a:ext cx="19667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Численность  СМР Татарстана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(как и России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целом)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снизилось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 </a:t>
            </a:r>
            <a:r>
              <a:rPr lang="ru-RU" dirty="0" smtClean="0">
                <a:solidFill>
                  <a:srgbClr val="FF0000"/>
                </a:solidFill>
              </a:rPr>
              <a:t>уровня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86</a:t>
            </a:r>
            <a:r>
              <a:rPr lang="ru-RU" dirty="0" smtClean="0">
                <a:solidFill>
                  <a:srgbClr val="FF0000"/>
                </a:solidFill>
              </a:rPr>
              <a:t> СМР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10 тыс. человек населения.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4046451" y="565265"/>
            <a:ext cx="5520352" cy="2683655"/>
          </a:xfrm>
          <a:prstGeom prst="wedgeRectCallout">
            <a:avLst>
              <a:gd name="adj1" fmla="val 63020"/>
              <a:gd name="adj2" fmla="val 82701"/>
            </a:avLst>
          </a:prstGeom>
          <a:solidFill>
            <a:schemeClr val="accent3">
              <a:lumMod val="40000"/>
              <a:lumOff val="60000"/>
              <a:alpha val="99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5" name="Диаграмм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601097"/>
              </p:ext>
            </p:extLst>
          </p:nvPr>
        </p:nvGraphicFramePr>
        <p:xfrm>
          <a:off x="4046451" y="800268"/>
          <a:ext cx="5520352" cy="230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2165" y="39397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74824"/>
            <a:ext cx="9144000" cy="55473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35750"/>
            <a:ext cx="2133600" cy="365125"/>
          </a:xfrm>
        </p:spPr>
        <p:txBody>
          <a:bodyPr/>
          <a:lstStyle/>
          <a:p>
            <a:pPr>
              <a:defRPr/>
            </a:pPr>
            <a:fld id="{766DD6B4-3726-4CF7-B1C7-E456CC9F1F58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26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86520" y="5733257"/>
            <a:ext cx="8965421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Рис. 12.   Обеспеченность  населения  средними  медработниками</a:t>
            </a:r>
          </a:p>
          <a:p>
            <a:pPr indent="180000" algn="ctr">
              <a:defRPr/>
            </a:pP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в  городах   и   регионах   Татарстана  за  20</a:t>
            </a:r>
            <a:r>
              <a:rPr lang="en-US" sz="19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1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9 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г. (МЗ РТ)</a:t>
            </a:r>
            <a:endParaRPr lang="ru-RU" sz="19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15" descr="tatarst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3880" y="4852912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853446" y="1516034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05181" y="1548751"/>
            <a:ext cx="25623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25,</a:t>
            </a:r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% </a:t>
            </a:r>
            <a:r>
              <a:rPr lang="ru-RU" dirty="0">
                <a:solidFill>
                  <a:srgbClr val="C00000"/>
                </a:solidFill>
              </a:rPr>
              <a:t>СМР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работают  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  республиканских 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МО</a:t>
            </a:r>
          </a:p>
        </p:txBody>
      </p:sp>
      <p:pic>
        <p:nvPicPr>
          <p:cNvPr id="17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2165" y="39397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3636861"/>
            <a:ext cx="2129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беспеченность населения СМР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районах выше, чем в городах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из-за специфики районного и сельского здравоохранения.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04662"/>
              </p:ext>
            </p:extLst>
          </p:nvPr>
        </p:nvGraphicFramePr>
        <p:xfrm>
          <a:off x="1986520" y="1215802"/>
          <a:ext cx="8512204" cy="441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888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909319" y="1052736"/>
          <a:ext cx="2714644" cy="12131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Обеспеченность врачами</a:t>
                      </a:r>
                      <a:endParaRPr lang="ru-RU" sz="20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20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/>
          </p:nvPr>
        </p:nvGraphicFramePr>
        <p:xfrm>
          <a:off x="1709036" y="2996952"/>
          <a:ext cx="2786050" cy="192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Обеспеченность средними медицинскими</a:t>
                      </a:r>
                      <a:r>
                        <a:rPr lang="ru-RU" sz="2400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работниками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2400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(СМР)</a:t>
                      </a:r>
                      <a:endParaRPr lang="ru-RU" sz="24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>
            <p:extLst/>
          </p:nvPr>
        </p:nvGraphicFramePr>
        <p:xfrm>
          <a:off x="3503712" y="1772815"/>
          <a:ext cx="6143668" cy="131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4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8632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Численность ВРАЧЕЙ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 х 10 000;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постоянного населения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на конец года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>
            <p:extLst/>
          </p:nvPr>
        </p:nvGraphicFramePr>
        <p:xfrm>
          <a:off x="4223792" y="3645025"/>
          <a:ext cx="6286544" cy="1454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8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465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Численность СМР</a:t>
                      </a:r>
                      <a:endParaRPr lang="ru-RU" sz="2000" b="1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 х 10 000;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Численность постоянного населения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на конец года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>
            <p:extLst/>
          </p:nvPr>
        </p:nvGraphicFramePr>
        <p:xfrm>
          <a:off x="1738282" y="5357826"/>
          <a:ext cx="3000396" cy="676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46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  СМР</a:t>
                      </a:r>
                      <a:endParaRPr lang="ru-RU" sz="2400" b="1" baseline="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 одного  врача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27</a:t>
            </a:fld>
            <a:endParaRPr lang="ru-RU" sz="1600" b="1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/>
          </p:nvPr>
        </p:nvGraphicFramePr>
        <p:xfrm>
          <a:off x="4595802" y="5643578"/>
          <a:ext cx="3588430" cy="1071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8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Численность  СМР</a:t>
                      </a:r>
                      <a:endParaRPr lang="ru-RU" sz="2000" b="1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 .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Численность ВРАЧЕЙ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1216629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Какие  ещё существуют показатели обеспеченности  медицинскими кадрами?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83538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28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6586" y="159125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127055" y="5834953"/>
            <a:ext cx="8560386" cy="564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13.   Соотношение  СМР и  врачей  в России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236" y="2882267"/>
            <a:ext cx="1738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соотношение СМР, приходящихся на одного врача,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России  снизилась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</a:rPr>
              <a:t>2,3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06427"/>
              </p:ext>
            </p:extLst>
          </p:nvPr>
        </p:nvGraphicFramePr>
        <p:xfrm>
          <a:off x="2506278" y="391299"/>
          <a:ext cx="8981911" cy="521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18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83538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29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127055" y="5834953"/>
            <a:ext cx="8560386" cy="5649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13.   Соотношение  СМР и  врачей  в России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236" y="2902457"/>
            <a:ext cx="1738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соотношение СМР, приходящихся на одного врача,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России  снизилась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</a:rPr>
              <a:t>2,3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10258"/>
              </p:ext>
            </p:extLst>
          </p:nvPr>
        </p:nvGraphicFramePr>
        <p:xfrm>
          <a:off x="2506278" y="391299"/>
          <a:ext cx="8932035" cy="521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81126"/>
              </p:ext>
            </p:extLst>
          </p:nvPr>
        </p:nvGraphicFramePr>
        <p:xfrm>
          <a:off x="3690851" y="581891"/>
          <a:ext cx="8501149" cy="294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26586" y="59371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63337" y="110837"/>
            <a:ext cx="10028663" cy="140101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Экзаменационные   вопросы   по   дисциплине  «Общественное  здоровье  и  здравоохранению»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(5  из 67)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(показатели  деятельности  медицинских  организаций)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3</a:t>
            </a:fld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036" y="1736437"/>
            <a:ext cx="1142076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Методика расчёта показателей обеспеченности и укомплектованности штатами медицинской организации, коэффициента совместительства.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Методика расчёта показателей выполнения плана посещения поликлиники, структуры посещений, активности помощи на дому, среднегодовой (среднедневной, среднечасовой) нагрузки врачей.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Методика расчёта показателей выполнения плана койко-дней, средней занятости койки в году, средней длительность пребывания больного на койке, среднего времени простоя койки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Методика расчёта показателей уровня госпитализации, летальности в стационаре (отделении), хирургической активности, частоты послеоперационных осложнений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Методика расчёта показателей выполнения плана медосмотров, охвата диспансерным наблюдением, охвата населения диспансеризацией.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591547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27530" y="6492875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30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524" y="5915478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395181" y="2557526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849093" y="5426028"/>
            <a:ext cx="8560386" cy="7501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14.   Число  средних  медработников  на  1  врача </a:t>
            </a:r>
          </a:p>
          <a:p>
            <a:pPr indent="180000"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субъектам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  за  2019  г. (МЗ РФ)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8148646" y="945536"/>
          <a:ext cx="2519354" cy="2253100"/>
        </p:xfrm>
        <a:graphic>
          <a:graphicData uri="http://schemas.openxmlformats.org/drawingml/2006/table">
            <a:tbl>
              <a:tblPr/>
              <a:tblGrid>
                <a:gridCol w="1907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Белгородская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Московская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Рязанская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Ярославская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Орловская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Тульская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Смоленская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Липецкая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Амурская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Тверская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4" name="Диаграмм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20574"/>
              </p:ext>
            </p:extLst>
          </p:nvPr>
        </p:nvGraphicFramePr>
        <p:xfrm>
          <a:off x="1631505" y="213973"/>
          <a:ext cx="8995563" cy="503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24627"/>
              </p:ext>
            </p:extLst>
          </p:nvPr>
        </p:nvGraphicFramePr>
        <p:xfrm>
          <a:off x="1879743" y="2809588"/>
          <a:ext cx="3203551" cy="2349490"/>
        </p:xfrm>
        <a:graphic>
          <a:graphicData uri="http://schemas.openxmlformats.org/drawingml/2006/table">
            <a:tbl>
              <a:tblPr/>
              <a:tblGrid>
                <a:gridCol w="267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Чукотский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Красноярский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Иркутская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Забайкальский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Хакасия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Кемеровская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4956559" y="172947"/>
            <a:ext cx="1216" cy="5273282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>
            <a:off x="7372582" y="3726463"/>
            <a:ext cx="2169930" cy="4741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en-US" sz="2800" b="1" dirty="0">
                <a:solidFill>
                  <a:schemeClr val="bg1"/>
                </a:solidFill>
              </a:rPr>
              <a:t>2</a:t>
            </a:r>
            <a:r>
              <a:rPr lang="ru-RU" sz="2800" b="1" dirty="0">
                <a:solidFill>
                  <a:schemeClr val="bg1"/>
                </a:solidFill>
              </a:rPr>
              <a:t>,30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673" y="3000271"/>
            <a:ext cx="18699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Соотношение СМР и врачей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85 субъектам Российской Федерации отличается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</a:rPr>
              <a:t>14%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6586" y="38687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98947"/>
            <a:ext cx="8210107" cy="581707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512391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31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51686" y="2530921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029" y="5915478"/>
            <a:ext cx="351989" cy="400094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692343" y="5275976"/>
            <a:ext cx="8560386" cy="7501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14.   Число  средних  медработников  на  1  врача </a:t>
            </a:r>
          </a:p>
          <a:p>
            <a:pPr indent="180000"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субъектам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  за  2018  г. (МЗ РФ)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/>
          </p:nvPr>
        </p:nvGraphicFramePr>
        <p:xfrm>
          <a:off x="7262964" y="2628507"/>
          <a:ext cx="254287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Татарстан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51   из  8</a:t>
                      </a:r>
                      <a:r>
                        <a:rPr lang="en-US" sz="1800" dirty="0" smtClean="0"/>
                        <a:t>5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Диаграмм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09309"/>
              </p:ext>
            </p:extLst>
          </p:nvPr>
        </p:nvGraphicFramePr>
        <p:xfrm>
          <a:off x="1631505" y="213973"/>
          <a:ext cx="8995563" cy="523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4956559" y="172947"/>
            <a:ext cx="1216" cy="5273282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1"/>
          <p:cNvSpPr txBox="1"/>
          <p:nvPr/>
        </p:nvSpPr>
        <p:spPr>
          <a:xfrm>
            <a:off x="7372582" y="3726463"/>
            <a:ext cx="2169930" cy="4741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en-US" sz="2800" b="1" dirty="0">
                <a:solidFill>
                  <a:schemeClr val="bg1"/>
                </a:solidFill>
              </a:rPr>
              <a:t>2</a:t>
            </a:r>
            <a:r>
              <a:rPr lang="ru-RU" sz="2800" b="1" dirty="0">
                <a:solidFill>
                  <a:schemeClr val="bg1"/>
                </a:solidFill>
              </a:rPr>
              <a:t>,30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97374" y="3222313"/>
            <a:ext cx="1419876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по МЗ РТ </a:t>
            </a:r>
            <a:r>
              <a:rPr lang="ru-RU" sz="1200" b="1" baseline="-25000" dirty="0">
                <a:solidFill>
                  <a:schemeClr val="bg2">
                    <a:lumMod val="50000"/>
                  </a:schemeClr>
                </a:solidFill>
              </a:rPr>
              <a:t>2019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,71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6586" y="38687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499" y="2976455"/>
            <a:ext cx="18699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Татарстан имеет </a:t>
            </a:r>
            <a:r>
              <a:rPr lang="ru-RU" dirty="0" smtClean="0">
                <a:solidFill>
                  <a:srgbClr val="FF0000"/>
                </a:solidFill>
              </a:rPr>
              <a:t>среднее значений </a:t>
            </a:r>
            <a:r>
              <a:rPr lang="ru-RU" dirty="0" smtClean="0">
                <a:solidFill>
                  <a:srgbClr val="FF0000"/>
                </a:solidFill>
              </a:rPr>
              <a:t>соотношения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СМР и врачей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субъектам Российской Федерации.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>
          <a:xfrm>
            <a:off x="3075558" y="692696"/>
            <a:ext cx="6476827" cy="2232248"/>
          </a:xfrm>
          <a:prstGeom prst="wedgeRectCallout">
            <a:avLst>
              <a:gd name="adj1" fmla="val 62994"/>
              <a:gd name="adj2" fmla="val 11447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55126" y="649287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32</a:t>
            </a:fld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2802628" y="5978937"/>
            <a:ext cx="8319298" cy="492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Рис. 15.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Соотношение  СМР и врачей по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Татарстану (МЗ РТ)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5" descr="tatarst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53860" y="5790622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1649314" y="2519422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6586" y="38687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30" y="3554417"/>
            <a:ext cx="20933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Соотношение  СМР и врачей Татарстана </a:t>
            </a:r>
          </a:p>
          <a:p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 последние годы находится на уровне </a:t>
            </a:r>
            <a:r>
              <a:rPr lang="ru-RU" sz="2800" b="1" dirty="0" smtClean="0">
                <a:solidFill>
                  <a:srgbClr val="FF0000"/>
                </a:solidFill>
              </a:rPr>
              <a:t>2,7-2,8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20" name="Диаграмм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68967"/>
              </p:ext>
            </p:extLst>
          </p:nvPr>
        </p:nvGraphicFramePr>
        <p:xfrm>
          <a:off x="3071664" y="980902"/>
          <a:ext cx="6476828" cy="194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82527"/>
              </p:ext>
            </p:extLst>
          </p:nvPr>
        </p:nvGraphicFramePr>
        <p:xfrm>
          <a:off x="2041405" y="391299"/>
          <a:ext cx="9197402" cy="539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46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5320"/>
            <a:ext cx="9144000" cy="55473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285328" y="6436848"/>
            <a:ext cx="2133600" cy="365125"/>
          </a:xfrm>
        </p:spPr>
        <p:txBody>
          <a:bodyPr/>
          <a:lstStyle/>
          <a:p>
            <a:pPr>
              <a:defRPr/>
            </a:pPr>
            <a:fld id="{766DD6B4-3726-4CF7-B1C7-E456CC9F1F58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33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87014" y="5663042"/>
            <a:ext cx="8965421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Рис. 16.   Соотношение  средних  медработников  и  врачей</a:t>
            </a:r>
          </a:p>
          <a:p>
            <a:pPr indent="180000" algn="ctr">
              <a:defRPr/>
            </a:pP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в  городах   и   регионах   Татарстану  за  20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1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9  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г. (МЗ РТ)</a:t>
            </a:r>
            <a:endParaRPr lang="ru-RU" sz="19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15" descr="tatarst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8796" y="5024221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828796" y="1836943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99522" y="1374572"/>
            <a:ext cx="22997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2,1</a:t>
            </a:r>
            <a:r>
              <a:rPr lang="ru-RU" sz="2400" b="1" dirty="0" smtClean="0">
                <a:solidFill>
                  <a:srgbClr val="C00000"/>
                </a:solidFill>
              </a:rPr>
              <a:t>8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СМР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на 1 врача 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республиканских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МО</a:t>
            </a:r>
          </a:p>
        </p:txBody>
      </p:sp>
      <p:pic>
        <p:nvPicPr>
          <p:cNvPr id="17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6586" y="38687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618" y="3077719"/>
            <a:ext cx="2129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соотношение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СМР и врачей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районах выше, чем в городах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из-за специфики районного и сельского здравоохранения.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0" name="Диаграмм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9281"/>
              </p:ext>
            </p:extLst>
          </p:nvPr>
        </p:nvGraphicFramePr>
        <p:xfrm>
          <a:off x="2111433" y="1277551"/>
          <a:ext cx="8315869" cy="431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557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764705"/>
            <a:ext cx="5405956" cy="4422601"/>
          </a:xfrm>
          <a:prstGeom prst="rect">
            <a:avLst/>
          </a:prstGeom>
        </p:spPr>
      </p:pic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756569" y="1949682"/>
          <a:ext cx="3643338" cy="1261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Укомплектованность</a:t>
                      </a:r>
                    </a:p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штатов </a:t>
                      </a:r>
                    </a:p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(штатных </a:t>
                      </a:r>
                    </a:p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должностей)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949903"/>
              </p:ext>
            </p:extLst>
          </p:nvPr>
        </p:nvGraphicFramePr>
        <p:xfrm>
          <a:off x="319037" y="3317225"/>
          <a:ext cx="3214710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1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 совместительства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>
            <p:extLst/>
          </p:nvPr>
        </p:nvGraphicFramePr>
        <p:xfrm>
          <a:off x="4007768" y="2348880"/>
          <a:ext cx="5549972" cy="9286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49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Число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ЗАНЯТЫХ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должностей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 ----------------------------------------------- х 100%;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Число  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ШТАТНЫХ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должностей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977712"/>
              </p:ext>
            </p:extLst>
          </p:nvPr>
        </p:nvGraphicFramePr>
        <p:xfrm>
          <a:off x="3322000" y="3553296"/>
          <a:ext cx="5112568" cy="9286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Число  ЗАНЯТЫХ  должностей</a:t>
                      </a:r>
                      <a:endParaRPr lang="ru-RU" sz="2000" b="1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 .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Численность 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ФИЗИЧЕСКИХ  ЛИЦ</a:t>
                      </a:r>
                      <a:endParaRPr lang="ru-RU" sz="20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0018579" y="6425952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34</a:t>
            </a:fld>
            <a:endParaRPr lang="ru-RU" sz="1600" b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46542"/>
              </p:ext>
            </p:extLst>
          </p:nvPr>
        </p:nvGraphicFramePr>
        <p:xfrm>
          <a:off x="3174573" y="397255"/>
          <a:ext cx="271842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44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Используют данные  раздела  «Штаты»  отчёта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«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Сведения о медицинской  организации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»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(форма №30)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83" y="4768834"/>
            <a:ext cx="6868484" cy="1571844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779029" y="5537973"/>
            <a:ext cx="864096" cy="864096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13629" y="5554756"/>
            <a:ext cx="864096" cy="864096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500156" y="5561856"/>
            <a:ext cx="864096" cy="864096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943872" y="1"/>
            <a:ext cx="7248129" cy="836711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Что-такое  укомплектованность  штатами</a:t>
            </a:r>
            <a:br>
              <a:rPr lang="ru-RU" sz="3000" dirty="0" smtClean="0">
                <a:solidFill>
                  <a:srgbClr val="FF0000"/>
                </a:solidFill>
              </a:rPr>
            </a:br>
            <a:r>
              <a:rPr lang="ru-RU" sz="3000" dirty="0" smtClean="0">
                <a:solidFill>
                  <a:srgbClr val="FF0000"/>
                </a:solidFill>
              </a:rPr>
              <a:t>и коэффициент  совместительства?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96567" y="2967335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48" y="918393"/>
            <a:ext cx="5405956" cy="4422601"/>
          </a:xfrm>
          <a:prstGeom prst="rect">
            <a:avLst/>
          </a:prstGeom>
        </p:spPr>
      </p:pic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702579" y="2308586"/>
          <a:ext cx="4249405" cy="9692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4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Обеспеченность   койками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(больничными учреждениями)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65167"/>
              </p:ext>
            </p:extLst>
          </p:nvPr>
        </p:nvGraphicFramePr>
        <p:xfrm>
          <a:off x="3266869" y="428010"/>
          <a:ext cx="22170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Берут данные раздела  «Коечный  фонд и  его  использование»  отчёта «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Сведения о медицинской  организации»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(форма №30)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>
            <p:extLst/>
          </p:nvPr>
        </p:nvGraphicFramePr>
        <p:xfrm>
          <a:off x="4295800" y="2708920"/>
          <a:ext cx="6062706" cy="1066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062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773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Число больничных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КОЕК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 х 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10 000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 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постоянного 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населения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на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конец года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75" y="3938283"/>
            <a:ext cx="8966217" cy="274870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35</a:t>
            </a:fld>
            <a:endParaRPr lang="ru-RU" sz="1600" b="1" dirty="0"/>
          </a:p>
        </p:txBody>
      </p:sp>
      <p:sp>
        <p:nvSpPr>
          <p:cNvPr id="12" name="Овал 11"/>
          <p:cNvSpPr/>
          <p:nvPr/>
        </p:nvSpPr>
        <p:spPr>
          <a:xfrm>
            <a:off x="4338164" y="4668042"/>
            <a:ext cx="576064" cy="636290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802212" y="3314055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8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544457" y="2"/>
            <a:ext cx="6647544" cy="918392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  рассчитывают показатели обеспеченности  койками?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94" y="2912143"/>
            <a:ext cx="18835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РЕЗЮМЕ: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Все показатели обеспеченности (врачами, СМР,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койками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…) считают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10 000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человек населения.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83538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36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7303" y="18849"/>
            <a:ext cx="40446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обеспеченности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ольничными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койками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52144" y="5996243"/>
            <a:ext cx="10863072" cy="6698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17.   Обеспеченность  населения   больничными  койками  в  России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77" y="2759442"/>
            <a:ext cx="21107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обеспеченность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населения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больничными койками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России  снизилась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 </a:t>
            </a:r>
            <a:r>
              <a:rPr lang="ru-RU" sz="3200" b="1" dirty="0" smtClean="0">
                <a:solidFill>
                  <a:srgbClr val="FF0000"/>
                </a:solidFill>
              </a:rPr>
              <a:t>70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коек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10 тыс. жителей.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89234"/>
              </p:ext>
            </p:extLst>
          </p:nvPr>
        </p:nvGraphicFramePr>
        <p:xfrm>
          <a:off x="1877714" y="-1"/>
          <a:ext cx="9577224" cy="563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43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83538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37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52144" y="5996243"/>
            <a:ext cx="10863072" cy="6698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17.   Обеспеченность  населения   больничными  койками  в  России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>
            <p:extLst/>
          </p:nvPr>
        </p:nvGraphicFramePr>
        <p:xfrm>
          <a:off x="1877714" y="-1"/>
          <a:ext cx="9577224" cy="563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65798"/>
              </p:ext>
            </p:extLst>
          </p:nvPr>
        </p:nvGraphicFramePr>
        <p:xfrm>
          <a:off x="-3" y="621792"/>
          <a:ext cx="10407538" cy="331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47303" y="18849"/>
            <a:ext cx="40446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обеспеченности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ольничными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койками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-1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618" y="2545881"/>
            <a:ext cx="19502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обеспеченность койками в экономически развитых странах может больше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(в Японии – в 1,5 раза), но чаще меньше России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(в </a:t>
            </a:r>
            <a:r>
              <a:rPr lang="ru-RU" sz="2400" b="1" dirty="0" smtClean="0">
                <a:solidFill>
                  <a:srgbClr val="FF0000"/>
                </a:solidFill>
              </a:rPr>
              <a:t>2-3 </a:t>
            </a:r>
            <a:r>
              <a:rPr lang="ru-RU" dirty="0" smtClean="0">
                <a:solidFill>
                  <a:srgbClr val="FF0000"/>
                </a:solidFill>
              </a:rPr>
              <a:t>раза).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83538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38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52144" y="5996243"/>
            <a:ext cx="10863072" cy="6698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17.   Обеспеченность  населения   больничными  койками  в  России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95823"/>
              </p:ext>
            </p:extLst>
          </p:nvPr>
        </p:nvGraphicFramePr>
        <p:xfrm>
          <a:off x="1877714" y="-1"/>
          <a:ext cx="9577224" cy="563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931750"/>
              </p:ext>
            </p:extLst>
          </p:nvPr>
        </p:nvGraphicFramePr>
        <p:xfrm>
          <a:off x="0" y="740966"/>
          <a:ext cx="9622970" cy="563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47303" y="18849"/>
            <a:ext cx="40446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обеспеченности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ольничными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койками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162" y="2486438"/>
            <a:ext cx="18699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число больничных (круглосуточных) коек в России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 последние десять лет сократилось на одну треть своего количества.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10024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569907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68306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39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772531" y="5502023"/>
            <a:ext cx="8560386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Рис. 19.   Обеспеченность  населения   больничными  койками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субъектам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России  в  2019  г. (МЗ РФ)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46" y="5767237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299017" y="2569916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7377184" y="1111102"/>
          <a:ext cx="3290816" cy="2232248"/>
        </p:xfrm>
        <a:graphic>
          <a:graphicData uri="http://schemas.openxmlformats.org/drawingml/2006/table">
            <a:tbl>
              <a:tblPr/>
              <a:tblGrid>
                <a:gridCol w="267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Чукотский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Магаданская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Тыва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Камчатский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Коми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Костромская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" name="Диаграмм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22359"/>
              </p:ext>
            </p:extLst>
          </p:nvPr>
        </p:nvGraphicFramePr>
        <p:xfrm>
          <a:off x="1643160" y="710737"/>
          <a:ext cx="900437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53440"/>
              </p:ext>
            </p:extLst>
          </p:nvPr>
        </p:nvGraphicFramePr>
        <p:xfrm>
          <a:off x="1955282" y="3046350"/>
          <a:ext cx="2873506" cy="2349490"/>
        </p:xfrm>
        <a:graphic>
          <a:graphicData uri="http://schemas.openxmlformats.org/drawingml/2006/table">
            <a:tbl>
              <a:tblPr/>
              <a:tblGrid>
                <a:gridCol w="237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Севастополь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Тюменская область без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Калужская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Адыгея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7557776" y="3677516"/>
            <a:ext cx="2169930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800" b="1" dirty="0">
                <a:solidFill>
                  <a:schemeClr val="bg1"/>
                </a:solidFill>
              </a:rPr>
              <a:t>70,2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663952" y="989137"/>
            <a:ext cx="0" cy="4337297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61669" y="4299380"/>
            <a:ext cx="1645835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b="1" dirty="0"/>
              <a:t>по МЗ РТ</a:t>
            </a:r>
            <a:r>
              <a:rPr lang="ru-RU" sz="1400" b="1" baseline="-25000" dirty="0"/>
              <a:t> 2019</a:t>
            </a:r>
            <a:r>
              <a:rPr lang="ru-RU" sz="1400" b="1" dirty="0"/>
              <a:t> – 53,8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08458" y="18849"/>
            <a:ext cx="70835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больничными  койками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60" y="1931160"/>
            <a:ext cx="18699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различие величин показателя обеспеченности больничными койками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85 субъектам Российской Федерации составляет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почти </a:t>
            </a: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 раза, Татарстан имеет наименьший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(4 место) показатель.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3945" y="998793"/>
            <a:ext cx="1265601" cy="5562397"/>
          </a:xfrm>
          <a:solidFill>
            <a:schemeClr val="accent6">
              <a:lumMod val="50000"/>
            </a:schemeClr>
          </a:solidFill>
        </p:spPr>
        <p:txBody>
          <a:bodyPr vert="vert270">
            <a:noAutofit/>
          </a:bodyPr>
          <a:lstStyle/>
          <a:p>
            <a:pPr algn="ctr" eaLnBrk="1" hangingPunct="1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Статистика  здравоохранения: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735580" y="1113760"/>
          <a:ext cx="7858180" cy="1605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5283">
                <a:tc>
                  <a:txBody>
                    <a:bodyPr/>
                    <a:lstStyle/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  обеспеченности </a:t>
                      </a: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(оснащенности)   ресурсами;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>
            <p:extLst/>
          </p:nvPr>
        </p:nvGraphicFramePr>
        <p:xfrm>
          <a:off x="2304976" y="3645024"/>
          <a:ext cx="74634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marL="571500" indent="-571500">
                        <a:buFont typeface="Arial" pitchFamily="34" charset="0"/>
                        <a:buChar char="•"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  деятельности </a:t>
                      </a: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(работы, использования).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0058400" y="6426521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4</a:t>
            </a:fld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844825"/>
            <a:ext cx="2389786" cy="1748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28" y="4367925"/>
            <a:ext cx="3168353" cy="205859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83538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40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8458" y="18849"/>
            <a:ext cx="70835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больничными  койками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57158" y="5787390"/>
            <a:ext cx="11834842" cy="42516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20.  Обеспеченность  населения  больничными  койками по  Татарстану (МЗ РТ)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" y="2062463"/>
            <a:ext cx="21104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число  больничных коек  Татарстана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(как и России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целом)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продолжает  снижаться</a:t>
            </a:r>
          </a:p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оследние три десятилетия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(в </a:t>
            </a:r>
            <a:r>
              <a:rPr lang="ru-RU" sz="2400" b="1" dirty="0" smtClean="0">
                <a:solidFill>
                  <a:srgbClr val="FF0000"/>
                </a:solidFill>
              </a:rPr>
              <a:t>2,5</a:t>
            </a:r>
            <a:r>
              <a:rPr lang="ru-RU" dirty="0" smtClean="0">
                <a:solidFill>
                  <a:srgbClr val="FF0000"/>
                </a:solidFill>
              </a:rPr>
              <a:t> раза)… </a:t>
            </a:r>
          </a:p>
        </p:txBody>
      </p:sp>
      <p:graphicFrame>
        <p:nvGraphicFramePr>
          <p:cNvPr id="15" name="Диаграмм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24176"/>
              </p:ext>
            </p:extLst>
          </p:nvPr>
        </p:nvGraphicFramePr>
        <p:xfrm>
          <a:off x="1871329" y="1165779"/>
          <a:ext cx="9654363" cy="436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02297"/>
              </p:ext>
            </p:extLst>
          </p:nvPr>
        </p:nvGraphicFramePr>
        <p:xfrm>
          <a:off x="2741451" y="5459320"/>
          <a:ext cx="8612402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1966982938"/>
                    </a:ext>
                  </a:extLst>
                </a:gridCol>
              </a:tblGrid>
              <a:tr h="150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Больничных  коек</a:t>
                      </a:r>
                      <a:endParaRPr lang="ru-RU" sz="1400" b="0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2 160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10 008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13 202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20 595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30 755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40 000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47 890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36 034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26 886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22 450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7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83538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41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57158" y="5787390"/>
            <a:ext cx="11834842" cy="42516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20.  Обеспеченность  населения  больничными  койками по  Татарстану (МЗ РТ)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 noGrp="1"/>
          </p:cNvGraphicFramePr>
          <p:nvPr>
            <p:extLst/>
          </p:nvPr>
        </p:nvGraphicFramePr>
        <p:xfrm>
          <a:off x="1871329" y="1165779"/>
          <a:ext cx="9654363" cy="436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2741451" y="5459320"/>
          <a:ext cx="8612402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8606">
                  <a:extLst>
                    <a:ext uri="{9D8B030D-6E8A-4147-A177-3AD203B41FA5}">
                      <a16:colId xmlns:a16="http://schemas.microsoft.com/office/drawing/2014/main" val="1966982938"/>
                    </a:ext>
                  </a:extLst>
                </a:gridCol>
              </a:tblGrid>
              <a:tr h="150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Больничных  коек</a:t>
                      </a:r>
                      <a:endParaRPr lang="ru-RU" sz="1400" b="0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2 160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10 008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13 202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20 595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30 755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40 000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47 890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36 034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26 886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22 450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1" y="2062463"/>
            <a:ext cx="21104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число  больничных коек  Татарстана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(как и России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целом)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продолжает  снижаться</a:t>
            </a:r>
          </a:p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оследние три десятилетия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(в </a:t>
            </a:r>
            <a:r>
              <a:rPr lang="ru-RU" sz="2400" b="1" dirty="0" smtClean="0">
                <a:solidFill>
                  <a:srgbClr val="FF0000"/>
                </a:solidFill>
              </a:rPr>
              <a:t>2,5</a:t>
            </a:r>
            <a:r>
              <a:rPr lang="ru-RU" dirty="0" smtClean="0">
                <a:solidFill>
                  <a:srgbClr val="FF0000"/>
                </a:solidFill>
              </a:rPr>
              <a:t> раза),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хотя темпы снижения замедлились.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3391592" y="382772"/>
            <a:ext cx="6666807" cy="2762764"/>
          </a:xfrm>
          <a:prstGeom prst="wedgeRectCallout">
            <a:avLst>
              <a:gd name="adj1" fmla="val 60073"/>
              <a:gd name="adj2" fmla="val 9593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08458" y="18849"/>
            <a:ext cx="70835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больничными  койками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1" name="Диаграмм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45836"/>
              </p:ext>
            </p:extLst>
          </p:nvPr>
        </p:nvGraphicFramePr>
        <p:xfrm>
          <a:off x="3386071" y="595423"/>
          <a:ext cx="6672327" cy="25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19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24" y="529955"/>
            <a:ext cx="9144000" cy="55473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0424" y="6436848"/>
            <a:ext cx="2133600" cy="365125"/>
          </a:xfrm>
        </p:spPr>
        <p:txBody>
          <a:bodyPr/>
          <a:lstStyle/>
          <a:p>
            <a:pPr>
              <a:defRPr/>
            </a:pPr>
            <a:fld id="{766DD6B4-3726-4CF7-B1C7-E456CC9F1F58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42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03224" y="5717782"/>
            <a:ext cx="8965421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Рис. 21.   Обеспеченность  населения  больничными  койками</a:t>
            </a:r>
          </a:p>
          <a:p>
            <a:pPr indent="180000" algn="ctr">
              <a:defRPr/>
            </a:pP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в  городах   и   регионах   Татарстана  за  20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1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9  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г. (МЗ РТ)</a:t>
            </a:r>
            <a:endParaRPr lang="ru-RU" sz="19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15" descr="tatarst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50821" y="5344732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850821" y="2012938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8458" y="18849"/>
            <a:ext cx="70835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больничными  койками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618" y="3722304"/>
            <a:ext cx="2129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беспеченность населения больничными койками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районах выше, чем в городах 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2318" y="1614140"/>
            <a:ext cx="29477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NB! </a:t>
            </a:r>
            <a:r>
              <a:rPr lang="ru-RU" sz="2400" b="1" dirty="0">
                <a:solidFill>
                  <a:srgbClr val="FF0000"/>
                </a:solidFill>
              </a:rPr>
              <a:t> 4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ru-RU" sz="2400" b="1" dirty="0">
                <a:solidFill>
                  <a:srgbClr val="FF0000"/>
                </a:solidFill>
              </a:rPr>
              <a:t>,</a:t>
            </a:r>
            <a:r>
              <a:rPr lang="ru-RU" sz="2000" b="1" dirty="0">
                <a:solidFill>
                  <a:srgbClr val="FF0000"/>
                </a:solidFill>
              </a:rPr>
              <a:t>4</a:t>
            </a:r>
            <a:r>
              <a:rPr lang="en-US" b="1" dirty="0">
                <a:solidFill>
                  <a:srgbClr val="FF0000"/>
                </a:solidFill>
              </a:rPr>
              <a:t>% 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коечного фонда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н а х о д и т с я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 республиканских МО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3" name="Диаграмм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30713"/>
              </p:ext>
            </p:extLst>
          </p:nvPr>
        </p:nvGraphicFramePr>
        <p:xfrm>
          <a:off x="2159862" y="1080789"/>
          <a:ext cx="8808783" cy="455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699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5941" y="916920"/>
            <a:ext cx="923330" cy="5442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ДОПОЛНИТЕЛЬНО…</a:t>
            </a: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775521" y="3358949"/>
          <a:ext cx="4321413" cy="12618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2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725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Обеспеченность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(обслуженность)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населения   стационарной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помощью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>
            <p:extLst/>
          </p:nvPr>
        </p:nvGraphicFramePr>
        <p:xfrm>
          <a:off x="3431704" y="4343486"/>
          <a:ext cx="7240622" cy="8640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240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5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Число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КОЙКО-ДНЕЙ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проведённых  больными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-------------------------------------------------------------------------------</a:t>
                      </a:r>
                      <a:r>
                        <a:rPr lang="ru-RU" sz="20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Среднегодовая  численность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постоянного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населения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Рисунок 13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" r="11267" b="52851"/>
          <a:stretch/>
        </p:blipFill>
        <p:spPr>
          <a:xfrm>
            <a:off x="2028432" y="5113671"/>
            <a:ext cx="7847088" cy="127825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58400" y="6441324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43</a:t>
            </a:fld>
            <a:endParaRPr lang="ru-RU" sz="1600" b="1" dirty="0"/>
          </a:p>
        </p:txBody>
      </p:sp>
      <p:sp>
        <p:nvSpPr>
          <p:cNvPr id="12" name="Овал 11"/>
          <p:cNvSpPr/>
          <p:nvPr/>
        </p:nvSpPr>
        <p:spPr>
          <a:xfrm>
            <a:off x="9244592" y="5805034"/>
            <a:ext cx="576064" cy="636290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27012"/>
              </p:ext>
            </p:extLst>
          </p:nvPr>
        </p:nvGraphicFramePr>
        <p:xfrm>
          <a:off x="2410691" y="581891"/>
          <a:ext cx="9781309" cy="2856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08458" y="18849"/>
            <a:ext cx="70835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больничными  койками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764705"/>
            <a:ext cx="5405956" cy="391301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58400" y="6414432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44</a:t>
            </a:fld>
            <a:endParaRPr lang="ru-RU" sz="1600" b="1" dirty="0"/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/>
          </p:nvPr>
        </p:nvGraphicFramePr>
        <p:xfrm>
          <a:off x="1524000" y="2090274"/>
          <a:ext cx="5357850" cy="12618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35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Обеспеченность амбулаторными   учреждениями</a:t>
                      </a:r>
                    </a:p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(мощностью   </a:t>
                      </a:r>
                    </a:p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поликлиники)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>
            <p:extLst/>
          </p:nvPr>
        </p:nvGraphicFramePr>
        <p:xfrm>
          <a:off x="3889628" y="2852935"/>
          <a:ext cx="6676224" cy="1066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67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507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Число 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посещений 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смену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---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-------------------------------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--- х 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10 000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Численность 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постоянного </a:t>
                      </a:r>
                      <a:r>
                        <a:rPr lang="en-US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населения</a:t>
                      </a:r>
                    </a:p>
                    <a:p>
                      <a:pPr algn="just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на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конец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19105"/>
              </p:ext>
            </p:extLst>
          </p:nvPr>
        </p:nvGraphicFramePr>
        <p:xfrm>
          <a:off x="3075557" y="720681"/>
          <a:ext cx="3498752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Используют данные раздела 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«Мощность  поликлиники» отчёта «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Сведения о медицинской  организации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» (форма №30)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963141"/>
            <a:ext cx="6115904" cy="138131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8328248" y="5762621"/>
            <a:ext cx="715304" cy="690715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5544457" y="2"/>
            <a:ext cx="6647544" cy="918392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  рассчитывают показатели обеспеченности  мощностью АПУ?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618" y="3185198"/>
            <a:ext cx="18835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РЕЗЮМЕ: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Все показатели обеспеченности (врачами, СМР, койками, мощностью АПУ…) считают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10 000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человек населения.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45</a:t>
            </a:fld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13586" y="154746"/>
            <a:ext cx="6467036" cy="26776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      МОЩНОСТЬ  АПУ – показатель, предусмотренный в проектной документации, измеряется  числом посещений в смену. 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   Рассчитывают путём  делением  фактически занимаемой рабочей  площади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ru-RU" sz="2400" b="1" dirty="0">
                <a:solidFill>
                  <a:schemeClr val="bg1"/>
                </a:solidFill>
              </a:rPr>
              <a:t>на   нормативный   показатель 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   площади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6802" y="2942865"/>
            <a:ext cx="58277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        РАБОЧАЯ ПЛОЩАДЬ учитывает площадь кабинетов для приёма, вспомогательных подразделений, площадь холла, регистратуры, раздевалок, туалетов,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кроме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площадей коридора, лифтовых и других помещений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   Если помещение АПУ не имеет холлов, а коридор очень широкий, то коридором считается пространство шириной 1 м., а остальная площадь входит в рабочую  площадь.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94336" y="1791444"/>
            <a:ext cx="4128127" cy="41242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Рекомендованные нормативы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рабочей площади </a:t>
            </a:r>
          </a:p>
          <a:p>
            <a:pPr algn="ctr"/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в  кв. м на 1 посещение в смену </a:t>
            </a:r>
          </a:p>
          <a:p>
            <a:pPr algn="ctr"/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(для входящих / самостоятельных АПУ):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городская поликлиника (4,6 /6,8);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детская городская поликлиника (7,6 / 10,9);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поликлиника ЦРБ (3,2 / 5,2);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амбулатория (5,4);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стоматологическая поликлиника (2,7);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женская консультация (4,4 / 6,3);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противотуберкулезный и эндокринологический диспансеры (3,6 / 4,7);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онкологический диспансер (6,1 / 9,2);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кожно-венерологический диспансер (2,4 / 3,4);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наркологический и психоневрологический диспансеры (3,8 / 5,3);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врачебно-физкультурный диспансер (13,2);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кардиологический диспансер (6,0).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76" y="2133381"/>
            <a:ext cx="230039" cy="3107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83538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46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805902" y="5627768"/>
            <a:ext cx="8319298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23.  Обеспеченность  населения  (плановой мощностью)  АПУ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 Татарстану (МЗ РТ)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132477"/>
            <a:ext cx="19667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Обеспеченность мощностью поликлиник в Татарстане установилась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уровне </a:t>
            </a:r>
            <a:r>
              <a:rPr lang="ru-RU" sz="2400" b="1" dirty="0" smtClean="0">
                <a:solidFill>
                  <a:srgbClr val="FF0000"/>
                </a:solidFill>
              </a:rPr>
              <a:t>190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посещений в смену на 10 тыс. человек населения.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83685"/>
              </p:ext>
            </p:extLst>
          </p:nvPr>
        </p:nvGraphicFramePr>
        <p:xfrm>
          <a:off x="1828800" y="0"/>
          <a:ext cx="9927770" cy="554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5" descr="tatarst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53446" y="5125790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853446" y="1739885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7293" y="421416"/>
            <a:ext cx="73547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 мощностью  поликлиник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71" y="703439"/>
            <a:ext cx="9144000" cy="55473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31765"/>
            <a:ext cx="2133600" cy="365125"/>
          </a:xfrm>
        </p:spPr>
        <p:txBody>
          <a:bodyPr/>
          <a:lstStyle/>
          <a:p>
            <a:pPr>
              <a:defRPr/>
            </a:pPr>
            <a:fld id="{766DD6B4-3726-4CF7-B1C7-E456CC9F1F58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47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52941" y="5563056"/>
            <a:ext cx="8965421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Рис. 24.   Обеспеченность  населения  мощностью  АПУ</a:t>
            </a:r>
          </a:p>
          <a:p>
            <a:pPr indent="180000" algn="ctr">
              <a:defRPr/>
            </a:pP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в  городах   и   регионах   Татарстана  за  20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1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9  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г. (МЗ РТ)</a:t>
            </a:r>
            <a:endParaRPr lang="ru-RU" sz="19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15" descr="tatarst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53446" y="5125790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853446" y="1739885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38368" y="1528976"/>
            <a:ext cx="239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17,</a:t>
            </a:r>
            <a:r>
              <a:rPr lang="ru-RU" sz="2000" b="1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%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мощностей  </a:t>
            </a:r>
            <a:r>
              <a:rPr lang="ru-RU" dirty="0">
                <a:solidFill>
                  <a:srgbClr val="C00000"/>
                </a:solidFill>
              </a:rPr>
              <a:t>АПУ </a:t>
            </a:r>
            <a:r>
              <a:rPr lang="ru-RU" dirty="0" smtClean="0">
                <a:solidFill>
                  <a:srgbClr val="C00000"/>
                </a:solidFill>
              </a:rPr>
              <a:t>– в республиканских </a:t>
            </a:r>
            <a:r>
              <a:rPr lang="ru-RU" dirty="0">
                <a:solidFill>
                  <a:srgbClr val="C00000"/>
                </a:solidFill>
              </a:rPr>
              <a:t>МО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7293" y="18849"/>
            <a:ext cx="73547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 мощностью  поликлиник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618" y="3107322"/>
            <a:ext cx="21299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беспеченность населения мощностью поликлиник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районах Татарстана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выше, чем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городах 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54563"/>
              </p:ext>
            </p:extLst>
          </p:nvPr>
        </p:nvGraphicFramePr>
        <p:xfrm>
          <a:off x="1920089" y="1126845"/>
          <a:ext cx="8747912" cy="432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052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48</a:t>
            </a:fld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899312"/>
              </p:ext>
            </p:extLst>
          </p:nvPr>
        </p:nvGraphicFramePr>
        <p:xfrm>
          <a:off x="2392736" y="391816"/>
          <a:ext cx="7463432" cy="139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068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  деятельности </a:t>
                      </a: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(работы, использования)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0" y="1614140"/>
            <a:ext cx="7434490" cy="483046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Вырезка экрана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764705"/>
            <a:ext cx="5405956" cy="3913013"/>
          </a:xfrm>
          <a:prstGeom prst="rect">
            <a:avLst/>
          </a:prstGeom>
        </p:spPr>
      </p:pic>
      <p:pic>
        <p:nvPicPr>
          <p:cNvPr id="21" name="Рисунок 20" descr="Вырезка экран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80" y="3645024"/>
            <a:ext cx="8966217" cy="274870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58400" y="6400954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49</a:t>
            </a:fld>
            <a:endParaRPr lang="ru-RU" sz="1600" b="1" dirty="0"/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274442"/>
              </p:ext>
            </p:extLst>
          </p:nvPr>
        </p:nvGraphicFramePr>
        <p:xfrm>
          <a:off x="145723" y="5133004"/>
          <a:ext cx="1585456" cy="4328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5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Среднегодовое   </a:t>
                      </a:r>
                    </a:p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 коек: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983095"/>
              </p:ext>
            </p:extLst>
          </p:nvPr>
        </p:nvGraphicFramePr>
        <p:xfrm>
          <a:off x="1403673" y="5384564"/>
          <a:ext cx="6336704" cy="7741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218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коек 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  число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месяцев,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когда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было это число коек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новое число  коек  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  число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месяцев,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когда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было новое число коек…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--------------------------------------------------------------------------------------------------- ; 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731179" y="2132856"/>
          <a:ext cx="3214710" cy="969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1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Средняя занятость койки  в   году</a:t>
                      </a:r>
                    </a:p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(дней)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>
            <p:extLst/>
          </p:nvPr>
        </p:nvGraphicFramePr>
        <p:xfrm>
          <a:off x="3075558" y="2801278"/>
          <a:ext cx="4604619" cy="8640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04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койко-дней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 ; 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Среднегодовое   число   коек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305262"/>
              </p:ext>
            </p:extLst>
          </p:nvPr>
        </p:nvGraphicFramePr>
        <p:xfrm>
          <a:off x="2249424" y="831822"/>
          <a:ext cx="3558544" cy="13411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5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Используются данные раздела  «Коечный  фонд и  его  использование»  отчёта «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Сведений о медицинской  организации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»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(форма №30)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Овал 17"/>
          <p:cNvSpPr/>
          <p:nvPr/>
        </p:nvSpPr>
        <p:spPr>
          <a:xfrm>
            <a:off x="9063720" y="4527101"/>
            <a:ext cx="504056" cy="492274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799856" y="4450388"/>
            <a:ext cx="504056" cy="492274"/>
          </a:xfrm>
          <a:prstGeom prst="ellipse">
            <a:avLst/>
          </a:prstGeom>
          <a:solidFill>
            <a:schemeClr val="accent2">
              <a:lumMod val="50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5544457" y="2"/>
            <a:ext cx="6647544" cy="918392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  рассчитывают занятость койки?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145249"/>
              </p:ext>
            </p:extLst>
          </p:nvPr>
        </p:nvGraphicFramePr>
        <p:xfrm>
          <a:off x="2200220" y="608313"/>
          <a:ext cx="7858180" cy="1605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5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  обеспеченности </a:t>
                      </a: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(оснащенности)   ресурсами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5</a:t>
            </a:fld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00" y="1997586"/>
            <a:ext cx="6149400" cy="4311734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631557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71925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50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796537" y="5660236"/>
            <a:ext cx="8560386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Рис. 25.   Средняя  занятость  круглосуточных  коек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субъектам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России  за  2019  г. (МЗ РФ)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81" y="5915478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06181" y="2525799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09532"/>
              </p:ext>
            </p:extLst>
          </p:nvPr>
        </p:nvGraphicFramePr>
        <p:xfrm>
          <a:off x="1796537" y="692696"/>
          <a:ext cx="8377449" cy="488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7470547" y="4399951"/>
            <a:ext cx="1786698" cy="5249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800" b="1" dirty="0">
                <a:solidFill>
                  <a:schemeClr val="bg1"/>
                </a:solidFill>
              </a:rPr>
              <a:t>326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60125"/>
              </p:ext>
            </p:extLst>
          </p:nvPr>
        </p:nvGraphicFramePr>
        <p:xfrm>
          <a:off x="1972383" y="2730282"/>
          <a:ext cx="3525668" cy="2349490"/>
        </p:xfrm>
        <a:graphic>
          <a:graphicData uri="http://schemas.openxmlformats.org/drawingml/2006/table">
            <a:tbl>
              <a:tblPr/>
              <a:tblGrid>
                <a:gridCol w="2963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Тверская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Карачаево-Черкесская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Мордовия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Ямало-</a:t>
                      </a:r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енецкий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Костромская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Алтайский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Брянская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Приморский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9408368" y="1347451"/>
            <a:ext cx="0" cy="4464496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7896200" y="1110556"/>
          <a:ext cx="2748726" cy="2246437"/>
        </p:xfrm>
        <a:graphic>
          <a:graphicData uri="http://schemas.openxmlformats.org/drawingml/2006/table">
            <a:tbl>
              <a:tblPr/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Тюменская область без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Кировская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Санкт-Петербург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Хабаровский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Ханты-Мансийский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Тамбовская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Бурятия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Курганская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Калужская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4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Челябинская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147303" y="18849"/>
            <a:ext cx="4044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занятости койки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562" y="2605268"/>
            <a:ext cx="186996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различие величин показателя </a:t>
            </a:r>
            <a:r>
              <a:rPr lang="ru-RU" dirty="0" smtClean="0">
                <a:solidFill>
                  <a:srgbClr val="FF0000"/>
                </a:solidFill>
              </a:rPr>
              <a:t>занятости больничных коек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 85 субъектам Российской Федерации составляет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1,3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раза.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631557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65912" y="6465053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51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796537" y="5599658"/>
            <a:ext cx="8560386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Рис. 25.   Средняя  занятость  круглосуточных  коек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субъектам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России  за  2019  г. (МЗ РФ)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06" y="5915478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438963" y="2554590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27719" y="1814332"/>
            <a:ext cx="159934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b="1" dirty="0"/>
              <a:t>по МЗ РТ</a:t>
            </a:r>
            <a:r>
              <a:rPr lang="ru-RU" sz="1400" b="1" baseline="-25000" dirty="0"/>
              <a:t> 2019</a:t>
            </a:r>
            <a:r>
              <a:rPr lang="ru-RU" sz="1400" b="1" dirty="0"/>
              <a:t> – 326</a:t>
            </a:r>
            <a:endParaRPr lang="ru-RU" sz="1400" b="1" dirty="0"/>
          </a:p>
        </p:txBody>
      </p:sp>
      <p:graphicFrame>
        <p:nvGraphicFramePr>
          <p:cNvPr id="28" name="Диаграмм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597562"/>
              </p:ext>
            </p:extLst>
          </p:nvPr>
        </p:nvGraphicFramePr>
        <p:xfrm>
          <a:off x="1796537" y="692696"/>
          <a:ext cx="8377449" cy="488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8125128" y="1069554"/>
          <a:ext cx="254287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Татарстан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16   из  8</a:t>
                      </a:r>
                      <a:r>
                        <a:rPr lang="en-US" sz="1800" dirty="0" smtClean="0"/>
                        <a:t>5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Box 1"/>
          <p:cNvSpPr txBox="1"/>
          <p:nvPr/>
        </p:nvSpPr>
        <p:spPr>
          <a:xfrm>
            <a:off x="7470547" y="4399951"/>
            <a:ext cx="1786698" cy="5249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800" b="1" dirty="0">
                <a:solidFill>
                  <a:schemeClr val="bg1"/>
                </a:solidFill>
              </a:rPr>
              <a:t>326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47303" y="18849"/>
            <a:ext cx="4044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занятости койки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" y="2199426"/>
            <a:ext cx="1869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Татарстан имеет </a:t>
            </a:r>
            <a:r>
              <a:rPr lang="ru-RU" dirty="0" smtClean="0">
                <a:solidFill>
                  <a:srgbClr val="FF0000"/>
                </a:solidFill>
              </a:rPr>
              <a:t>выше среднего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показатель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занятости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больничеых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коек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по субъектам Российской Федерации.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28834" y="6492876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52</a:t>
            </a:fld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2173766" y="5609388"/>
            <a:ext cx="8319298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26.  Средняя  занятость  круглосуточных  коек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 Татарстану (МЗ РТ)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3880" y="1739885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" name="Picture 15" descr="tatarst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3880" y="5089214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7303" y="18849"/>
            <a:ext cx="40446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занятости </a:t>
            </a:r>
            <a:endParaRPr lang="ru-RU" sz="3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койки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19" y="2721780"/>
            <a:ext cx="1966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после продолжи-тельного роста занятости койки отмечается снижение.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967540"/>
              </p:ext>
            </p:extLst>
          </p:nvPr>
        </p:nvGraphicFramePr>
        <p:xfrm>
          <a:off x="1795549" y="391297"/>
          <a:ext cx="9493135" cy="521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45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58400" y="6454346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53</a:t>
            </a:fld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2941862" y="5961410"/>
            <a:ext cx="8319298" cy="3681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26.  Средняя  занятость  круглосуточных  коек  по  Татарстану (МЗ РТ)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5" descr="tatarst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3880" y="5363534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853446" y="1976549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7" y="2318405"/>
            <a:ext cx="1966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Увеличение занятости койки шло на фоне снижения обеспеченности населения койками.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0" name="Диаграмм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84194"/>
              </p:ext>
            </p:extLst>
          </p:nvPr>
        </p:nvGraphicFramePr>
        <p:xfrm>
          <a:off x="1449346" y="365761"/>
          <a:ext cx="9811814" cy="287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147303" y="18849"/>
            <a:ext cx="4044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занятости койки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60315"/>
              </p:ext>
            </p:extLst>
          </p:nvPr>
        </p:nvGraphicFramePr>
        <p:xfrm>
          <a:off x="1449346" y="2693324"/>
          <a:ext cx="10307224" cy="318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78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5320"/>
            <a:ext cx="9144000" cy="55473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pPr>
              <a:defRPr/>
            </a:pPr>
            <a:fld id="{766DD6B4-3726-4CF7-B1C7-E456CC9F1F58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54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18519" y="5800326"/>
            <a:ext cx="8965421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Рис. 27.   Средняя занятость  круглосуточных  коек</a:t>
            </a:r>
          </a:p>
          <a:p>
            <a:pPr indent="180000" algn="ctr">
              <a:defRPr/>
            </a:pP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в  городах   и   регионах   Татарстана  за  20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1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9  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г. (МЗ РТ)</a:t>
            </a:r>
            <a:endParaRPr lang="ru-RU" sz="19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15" descr="tatarst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5736" y="4543311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834244" y="1329509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70426" y="1570699"/>
            <a:ext cx="2947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республиканские МО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r>
              <a:rPr lang="ru-RU" sz="2800" b="1" dirty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дней</a:t>
            </a:r>
          </a:p>
        </p:txBody>
      </p:sp>
      <p:pic>
        <p:nvPicPr>
          <p:cNvPr id="19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47303" y="18849"/>
            <a:ext cx="4044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занятости койки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18" y="3722304"/>
            <a:ext cx="2129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занятость больничных коек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районах Татарстана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выше, чем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городах 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51165"/>
              </p:ext>
            </p:extLst>
          </p:nvPr>
        </p:nvGraphicFramePr>
        <p:xfrm>
          <a:off x="1702580" y="413396"/>
          <a:ext cx="9040077" cy="516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414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13" y="709080"/>
            <a:ext cx="5405956" cy="3913013"/>
          </a:xfrm>
          <a:prstGeom prst="rect">
            <a:avLst/>
          </a:prstGeom>
        </p:spPr>
      </p:pic>
      <p:pic>
        <p:nvPicPr>
          <p:cNvPr id="23" name="Рисунок 22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717032"/>
            <a:ext cx="8966217" cy="2552328"/>
          </a:xfrm>
          <a:prstGeom prst="rect">
            <a:avLst/>
          </a:prstGeom>
        </p:spPr>
      </p:pic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846673"/>
              </p:ext>
            </p:extLst>
          </p:nvPr>
        </p:nvGraphicFramePr>
        <p:xfrm>
          <a:off x="1847311" y="2060848"/>
          <a:ext cx="3929058" cy="1152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Средняя   длительность пребывания   больного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  койке  (дней)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/>
          </p:nvPr>
        </p:nvGraphicFramePr>
        <p:xfrm>
          <a:off x="4583833" y="2708920"/>
          <a:ext cx="5657005" cy="8640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5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Число 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койко-дней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 ; </a:t>
                      </a:r>
                    </a:p>
                    <a:p>
                      <a:pPr algn="just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  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пользованных  больных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983354"/>
              </p:ext>
            </p:extLst>
          </p:nvPr>
        </p:nvGraphicFramePr>
        <p:xfrm>
          <a:off x="110109" y="4819067"/>
          <a:ext cx="2624557" cy="676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24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Пользованные  больные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90838"/>
              </p:ext>
            </p:extLst>
          </p:nvPr>
        </p:nvGraphicFramePr>
        <p:xfrm>
          <a:off x="2545865" y="647720"/>
          <a:ext cx="323050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Используют данные раздела  «Коечный  фонд и  его  использование»  отчёта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«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Сведений о медицинской  организации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» (форма №30)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58400" y="6439370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55</a:t>
            </a:fld>
            <a:endParaRPr lang="ru-RU" sz="1600" b="1" dirty="0"/>
          </a:p>
        </p:txBody>
      </p:sp>
      <p:sp>
        <p:nvSpPr>
          <p:cNvPr id="19" name="Овал 18"/>
          <p:cNvSpPr/>
          <p:nvPr/>
        </p:nvSpPr>
        <p:spPr>
          <a:xfrm>
            <a:off x="5126092" y="4612157"/>
            <a:ext cx="504056" cy="492274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744072" y="4591293"/>
            <a:ext cx="504056" cy="492274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968208" y="4572930"/>
            <a:ext cx="504056" cy="492274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904312" y="4612157"/>
            <a:ext cx="504056" cy="492274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236364"/>
              </p:ext>
            </p:extLst>
          </p:nvPr>
        </p:nvGraphicFramePr>
        <p:xfrm>
          <a:off x="1631504" y="5157395"/>
          <a:ext cx="6840760" cy="1127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3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   поступивших +  выписанных  +  умерших (больных)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-------------------------------------------------------------------------- . 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5544457" y="2"/>
            <a:ext cx="6647544" cy="918392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  рассчитывают длительность пребывания больного на койке?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631557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999326" y="6474111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56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22" y="5943569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418727" y="2592197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643443" y="5592923"/>
            <a:ext cx="8560386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Рис. 28.   Средняя  длительность  пребывания  больного  на  койке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субъектам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России  за  2019  г. (МЗ РФ)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7806146" y="928933"/>
          <a:ext cx="2838395" cy="2228850"/>
        </p:xfrm>
        <a:graphic>
          <a:graphicData uri="http://schemas.openxmlformats.org/drawingml/2006/table">
            <a:tbl>
              <a:tblPr/>
              <a:tblGrid>
                <a:gridCol w="2316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Севастополь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Алтай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Тюменская область без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Кировская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Краснодарский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Мордовия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2" name="Диаграмм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48982"/>
              </p:ext>
            </p:extLst>
          </p:nvPr>
        </p:nvGraphicFramePr>
        <p:xfrm>
          <a:off x="1802760" y="222026"/>
          <a:ext cx="91111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8286496" y="3950358"/>
            <a:ext cx="1970420" cy="4961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800" b="1" dirty="0">
                <a:solidFill>
                  <a:schemeClr val="bg1"/>
                </a:solidFill>
              </a:rPr>
              <a:t>10,6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500381" y="857233"/>
            <a:ext cx="0" cy="4443977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67290"/>
              </p:ext>
            </p:extLst>
          </p:nvPr>
        </p:nvGraphicFramePr>
        <p:xfrm>
          <a:off x="1558601" y="2932531"/>
          <a:ext cx="2705802" cy="2462340"/>
        </p:xfrm>
        <a:graphic>
          <a:graphicData uri="http://schemas.openxmlformats.org/drawingml/2006/table">
            <a:tbl>
              <a:tblPr/>
              <a:tblGrid>
                <a:gridCol w="220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Чукотский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Магаданская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Смоленская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Иркутская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Курская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Кемеровская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Костромская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Орловская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Томская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625202" y="18849"/>
            <a:ext cx="65667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длительности  пребывания  больного 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на койке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631557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56730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57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29" y="5915478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405171" y="2453876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849093" y="5515229"/>
            <a:ext cx="8560386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Рис. 28.   Средняя  длительность  пребывания  больного  на  койке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субъектам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России  за  2019  г. (МЗ РФ)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7931" y="1515281"/>
            <a:ext cx="1399037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по МЗ РТ</a:t>
            </a:r>
            <a:r>
              <a:rPr lang="ru-RU" sz="1200" b="1" baseline="-25000" dirty="0">
                <a:solidFill>
                  <a:schemeClr val="bg2">
                    <a:lumMod val="50000"/>
                  </a:schemeClr>
                </a:solidFill>
              </a:rPr>
              <a:t> 2019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 -  9,9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9" name="Диаграмм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78453"/>
              </p:ext>
            </p:extLst>
          </p:nvPr>
        </p:nvGraphicFramePr>
        <p:xfrm>
          <a:off x="1631505" y="625769"/>
          <a:ext cx="8995563" cy="495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 flipV="1">
            <a:off x="6600056" y="933603"/>
            <a:ext cx="0" cy="4443977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1"/>
          <p:cNvSpPr txBox="1"/>
          <p:nvPr/>
        </p:nvSpPr>
        <p:spPr>
          <a:xfrm>
            <a:off x="8286496" y="3950358"/>
            <a:ext cx="1970420" cy="4961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800" b="1" dirty="0">
                <a:solidFill>
                  <a:schemeClr val="bg1"/>
                </a:solidFill>
              </a:rPr>
              <a:t>10,6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/>
          </p:nvPr>
        </p:nvGraphicFramePr>
        <p:xfrm>
          <a:off x="6833225" y="976018"/>
          <a:ext cx="254287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Татарстан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13   из  8</a:t>
                      </a:r>
                      <a:r>
                        <a:rPr lang="en-US" sz="1800" dirty="0" smtClean="0"/>
                        <a:t>5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69124" y="3025876"/>
            <a:ext cx="18699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Татарстан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входит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группу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наименьших </a:t>
            </a:r>
            <a:r>
              <a:rPr lang="ru-RU" dirty="0" smtClean="0">
                <a:solidFill>
                  <a:srgbClr val="FF0000"/>
                </a:solidFill>
              </a:rPr>
              <a:t>показателей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субъектам Российской Федерации.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5202" y="18849"/>
            <a:ext cx="65667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длительности  пребывания  больного 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на койке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876931" y="6424448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58</a:t>
            </a:fld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310896" y="5811068"/>
            <a:ext cx="11868912" cy="4966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29.  Средняя  длительность  пребывания  больного  на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койке  по 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Татарстану (МЗ РТ)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5" descr="tatarst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6471" y="4730744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841254" y="1516034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5202" y="18849"/>
            <a:ext cx="65667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длительности  пребывания  больного 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на койке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2502776"/>
            <a:ext cx="19667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снижение длительности пребывания больного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койке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Татарстане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привело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 уровню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9,7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дней.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39112"/>
              </p:ext>
            </p:extLst>
          </p:nvPr>
        </p:nvGraphicFramePr>
        <p:xfrm>
          <a:off x="2113333" y="-2"/>
          <a:ext cx="9369830" cy="561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08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59</a:t>
            </a:fld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2221640" y="5901397"/>
            <a:ext cx="8607330" cy="49981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29.  Средняя  длительность  пребывания  больного  на  койке  по  Татарстану (МЗ РТ)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5" descr="tatarst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3880" y="5436686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853446" y="2221976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" y="2502776"/>
            <a:ext cx="19667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долгое время снижение длительности пребывания больного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койке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Татарстане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происходило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фоне роста занятости койки.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78373"/>
              </p:ext>
            </p:extLst>
          </p:nvPr>
        </p:nvGraphicFramePr>
        <p:xfrm>
          <a:off x="2113868" y="584147"/>
          <a:ext cx="9146855" cy="294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98750"/>
              </p:ext>
            </p:extLst>
          </p:nvPr>
        </p:nvGraphicFramePr>
        <p:xfrm>
          <a:off x="2221640" y="2960305"/>
          <a:ext cx="9146855" cy="284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625202" y="18849"/>
            <a:ext cx="65667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длительности  пребывания  больного 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на койке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081130"/>
            <a:ext cx="5146219" cy="39320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601583"/>
              </p:ext>
            </p:extLst>
          </p:nvPr>
        </p:nvGraphicFramePr>
        <p:xfrm>
          <a:off x="284897" y="1997586"/>
          <a:ext cx="2714644" cy="15057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12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Обеспеченность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населения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врачами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973005"/>
              </p:ext>
            </p:extLst>
          </p:nvPr>
        </p:nvGraphicFramePr>
        <p:xfrm>
          <a:off x="1883533" y="3088539"/>
          <a:ext cx="6696744" cy="131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1403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Численность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ВРАЧЕЙ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 х 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10 000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Численность  постоянного  населения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на  конец  года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58401" y="6507674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6</a:t>
            </a:fld>
            <a:endParaRPr lang="ru-RU" sz="1600" b="1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013176"/>
            <a:ext cx="6954221" cy="1571844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4583832" y="5805264"/>
            <a:ext cx="864096" cy="864096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958542"/>
              </p:ext>
            </p:extLst>
          </p:nvPr>
        </p:nvGraphicFramePr>
        <p:xfrm>
          <a:off x="3272087" y="1044181"/>
          <a:ext cx="262431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Используют 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«Сведения 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 медицинских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 фармацевтических кадрах»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(форма №17)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5544457" y="1"/>
            <a:ext cx="6647544" cy="1216629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  рассчитывают показатели обеспеченности  медицинскими кадрами?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97465" y="4399179"/>
            <a:ext cx="1255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NB!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347" y="3628181"/>
            <a:ext cx="18835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РЕЗЮМЕ: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Все показатели обеспеченности (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врачами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СМР, койками…) считают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10 000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человек населения.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998793"/>
            <a:ext cx="9144000" cy="55473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511874"/>
            <a:ext cx="2133600" cy="365125"/>
          </a:xfrm>
        </p:spPr>
        <p:txBody>
          <a:bodyPr/>
          <a:lstStyle/>
          <a:p>
            <a:pPr>
              <a:defRPr/>
            </a:pPr>
            <a:fld id="{766DD6B4-3726-4CF7-B1C7-E456CC9F1F58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60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13289" y="5639171"/>
            <a:ext cx="8965421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Рис. 30.   Средняя  длительность  пребывания  больного  на  койке</a:t>
            </a:r>
          </a:p>
          <a:p>
            <a:pPr indent="180000" algn="ctr">
              <a:defRPr/>
            </a:pP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в  городах   и   регионах   Татарстана  за  20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1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9  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г. (МЗ РТ)</a:t>
            </a:r>
            <a:endParaRPr lang="ru-RU" sz="19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15" descr="tatarst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58363" y="5036355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853446" y="1821645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</a:t>
            </a:r>
            <a:r>
              <a:rPr lang="ru-RU" sz="1000" b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://</a:t>
            </a:r>
            <a:r>
              <a:rPr lang="en-US" sz="1000" b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4154" y="1865530"/>
            <a:ext cx="3275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республиканские МО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13,</a:t>
            </a:r>
            <a:r>
              <a:rPr lang="ru-RU" b="1" dirty="0" smtClean="0">
                <a:solidFill>
                  <a:srgbClr val="C00000"/>
                </a:solidFill>
              </a:rPr>
              <a:t>5  </a:t>
            </a:r>
            <a:r>
              <a:rPr lang="ru-RU" dirty="0">
                <a:solidFill>
                  <a:srgbClr val="C00000"/>
                </a:solidFill>
              </a:rPr>
              <a:t>дней</a:t>
            </a:r>
          </a:p>
        </p:txBody>
      </p:sp>
      <p:pic>
        <p:nvPicPr>
          <p:cNvPr id="19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5202" y="18849"/>
            <a:ext cx="65667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длительности  пребывания  больного 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на койке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619" y="3722304"/>
            <a:ext cx="1715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дёт унификация длительности  пребывания больного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койке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Татарстане.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53137"/>
              </p:ext>
            </p:extLst>
          </p:nvPr>
        </p:nvGraphicFramePr>
        <p:xfrm>
          <a:off x="1578806" y="1013708"/>
          <a:ext cx="8971887" cy="462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66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325591" y="2542032"/>
            <a:ext cx="4864449" cy="2468880"/>
          </a:xfrm>
          <a:prstGeom prst="roundRect">
            <a:avLst/>
          </a:prstGeom>
          <a:solidFill>
            <a:schemeClr val="accent1">
              <a:alpha val="22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" y="2351985"/>
            <a:ext cx="6784848" cy="2585323"/>
          </a:xfrm>
          <a:prstGeom prst="rect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56440" y="649287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61</a:t>
            </a:fld>
            <a:endParaRPr lang="ru-RU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1843" y="2276495"/>
            <a:ext cx="461665" cy="27363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Второй  вариант  расчёта!</a:t>
            </a: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550384"/>
              </p:ext>
            </p:extLst>
          </p:nvPr>
        </p:nvGraphicFramePr>
        <p:xfrm>
          <a:off x="633508" y="2807551"/>
          <a:ext cx="1438927" cy="676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38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Оборот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койки 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54901"/>
              </p:ext>
            </p:extLst>
          </p:nvPr>
        </p:nvGraphicFramePr>
        <p:xfrm>
          <a:off x="1746920" y="3284018"/>
          <a:ext cx="5328592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Средняя занятость  койки  в  году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  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Средняя  длительность  пребывания больного  на  койке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5544457" y="2"/>
            <a:ext cx="6647544" cy="493774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  рассчитать оборот койки?</a:t>
            </a:r>
            <a:endParaRPr lang="ru-RU" sz="3000" dirty="0">
              <a:solidFill>
                <a:srgbClr val="FF0000"/>
              </a:solidFill>
            </a:endParaRP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879299"/>
              </p:ext>
            </p:extLst>
          </p:nvPr>
        </p:nvGraphicFramePr>
        <p:xfrm>
          <a:off x="1478673" y="493776"/>
          <a:ext cx="2357454" cy="14081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Оборот</a:t>
                      </a:r>
                      <a:r>
                        <a:rPr lang="ru-RU" sz="36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36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койки (раз)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919719"/>
              </p:ext>
            </p:extLst>
          </p:nvPr>
        </p:nvGraphicFramePr>
        <p:xfrm>
          <a:off x="2918861" y="1005147"/>
          <a:ext cx="9084453" cy="1261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84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Численность   пользованных    больных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------------------------------------------------------------- 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Среднегодовое    число   коек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467504"/>
              </p:ext>
            </p:extLst>
          </p:nvPr>
        </p:nvGraphicFramePr>
        <p:xfrm>
          <a:off x="44228" y="5010912"/>
          <a:ext cx="1469612" cy="950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9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097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Оборот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койки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947786"/>
              </p:ext>
            </p:extLst>
          </p:nvPr>
        </p:nvGraphicFramePr>
        <p:xfrm>
          <a:off x="1284978" y="5221621"/>
          <a:ext cx="3267766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67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strike="sng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  </a:t>
                      </a:r>
                      <a:r>
                        <a:rPr lang="ru-RU" sz="2000" b="1" strike="sng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койко-дней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  х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Среднегодовое   число   коек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43246"/>
              </p:ext>
            </p:extLst>
          </p:nvPr>
        </p:nvGraphicFramePr>
        <p:xfrm>
          <a:off x="4462869" y="5232903"/>
          <a:ext cx="3621023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21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  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пользованных  больных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----------------------------------------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trike="sng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</a:t>
                      </a:r>
                      <a:r>
                        <a:rPr lang="ru-RU" sz="2000" b="1" strike="sng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койко-дней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506773"/>
              </p:ext>
            </p:extLst>
          </p:nvPr>
        </p:nvGraphicFramePr>
        <p:xfrm>
          <a:off x="7842715" y="3768644"/>
          <a:ext cx="2176049" cy="6477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76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8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Средняя   длительность пребывания   больного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  койке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182050"/>
              </p:ext>
            </p:extLst>
          </p:nvPr>
        </p:nvGraphicFramePr>
        <p:xfrm>
          <a:off x="8764519" y="4212023"/>
          <a:ext cx="3238796" cy="5750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3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5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Число   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койко-дней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 </a:t>
                      </a:r>
                    </a:p>
                    <a:p>
                      <a:pPr algn="just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 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пользованных  больных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460968"/>
              </p:ext>
            </p:extLst>
          </p:nvPr>
        </p:nvGraphicFramePr>
        <p:xfrm>
          <a:off x="7965009" y="2682901"/>
          <a:ext cx="2132573" cy="5939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2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967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Средняя занятость койки  в   году</a:t>
                      </a:r>
                    </a:p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777894"/>
              </p:ext>
            </p:extLst>
          </p:nvPr>
        </p:nvGraphicFramePr>
        <p:xfrm>
          <a:off x="8764518" y="3018842"/>
          <a:ext cx="2600168" cy="5303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00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 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койко-дней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 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Среднегодовое   число   коек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941021"/>
              </p:ext>
            </p:extLst>
          </p:nvPr>
        </p:nvGraphicFramePr>
        <p:xfrm>
          <a:off x="8042434" y="5180390"/>
          <a:ext cx="3873795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73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   пользованных    больных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-----------------------------------------             Среднегодовое    число  коек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Прямоугольная выноска 12"/>
          <p:cNvSpPr/>
          <p:nvPr/>
        </p:nvSpPr>
        <p:spPr>
          <a:xfrm>
            <a:off x="8039017" y="5121953"/>
            <a:ext cx="3922088" cy="1181866"/>
          </a:xfrm>
          <a:prstGeom prst="wedgeRectCallout">
            <a:avLst>
              <a:gd name="adj1" fmla="val -79230"/>
              <a:gd name="adj2" fmla="val -288526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631557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982907" y="6448313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62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724" y="5965901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364490" y="2598129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024319" y="5761153"/>
            <a:ext cx="8560386" cy="54917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Рис. 31   Оборот  койки  по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субъектам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России  за  2019  г. (МЗ РФ)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Диаграмм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31235"/>
              </p:ext>
            </p:extLst>
          </p:nvPr>
        </p:nvGraphicFramePr>
        <p:xfrm>
          <a:off x="1620217" y="627985"/>
          <a:ext cx="8868271" cy="515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7574847" y="4302479"/>
            <a:ext cx="1970420" cy="4946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800" b="1" dirty="0">
                <a:solidFill>
                  <a:schemeClr val="bg1"/>
                </a:solidFill>
              </a:rPr>
              <a:t>29,3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7809139" y="924540"/>
          <a:ext cx="2838395" cy="2228850"/>
        </p:xfrm>
        <a:graphic>
          <a:graphicData uri="http://schemas.openxmlformats.org/drawingml/2006/table">
            <a:tbl>
              <a:tblPr/>
              <a:tblGrid>
                <a:gridCol w="2316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Тюменская область без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Кировская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Санкт-Петербург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Краснодарский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Севастополь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Хакасия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094595"/>
              </p:ext>
            </p:extLst>
          </p:nvPr>
        </p:nvGraphicFramePr>
        <p:xfrm>
          <a:off x="1874302" y="2949726"/>
          <a:ext cx="3707904" cy="2462340"/>
        </p:xfrm>
        <a:graphic>
          <a:graphicData uri="http://schemas.openxmlformats.org/drawingml/2006/table">
            <a:tbl>
              <a:tblPr/>
              <a:tblGrid>
                <a:gridCol w="3124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Чукотский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Костромская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Тверская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Магаданская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Приморский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Камчатский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Курская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Коми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Тульская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641508" y="775777"/>
            <a:ext cx="12833" cy="4794574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67808" y="2779465"/>
            <a:ext cx="1645835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b="1" dirty="0"/>
              <a:t>по МЗ РТ </a:t>
            </a:r>
            <a:r>
              <a:rPr lang="ru-RU" sz="1400" b="1" baseline="-25000" dirty="0"/>
              <a:t>2019 </a:t>
            </a:r>
            <a:r>
              <a:rPr lang="ru-RU" sz="1400" b="1" dirty="0"/>
              <a:t>– 32,9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" y="2502776"/>
            <a:ext cx="1966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обороту койки Татарстан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входит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десятку территорий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наилучшими показателями среди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субъектов Российской Федерации.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47303" y="18849"/>
            <a:ext cx="4044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оборота койки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58400" y="6488428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63</a:t>
            </a:fld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2517870" y="5872778"/>
            <a:ext cx="8607330" cy="5718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32.  Оборот  койки  по  Татарстану (МЗ РТ)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53446" y="1929368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</a:t>
            </a:r>
            <a:r>
              <a:rPr lang="ru-RU" sz="1000" b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://</a:t>
            </a:r>
            <a:r>
              <a:rPr lang="en-US" sz="1000" b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4" name="Picture 15" descr="tatarst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3880" y="5144078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147303" y="18849"/>
            <a:ext cx="4044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оборота койки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463309"/>
            <a:ext cx="1966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долгое время происходил рост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оборота койки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Татарстане,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 последние три года отмечается стабилизация на уровне </a:t>
            </a:r>
            <a:r>
              <a:rPr lang="ru-RU" sz="2400" b="1" dirty="0" smtClean="0">
                <a:solidFill>
                  <a:srgbClr val="FF0000"/>
                </a:solidFill>
              </a:rPr>
              <a:t>33 </a:t>
            </a:r>
            <a:r>
              <a:rPr lang="ru-RU" dirty="0" smtClean="0">
                <a:solidFill>
                  <a:srgbClr val="FF0000"/>
                </a:solidFill>
              </a:rPr>
              <a:t>раз.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18499"/>
              </p:ext>
            </p:extLst>
          </p:nvPr>
        </p:nvGraphicFramePr>
        <p:xfrm>
          <a:off x="1658678" y="857232"/>
          <a:ext cx="10097891" cy="496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45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58400" y="6451217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64</a:t>
            </a:fld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2467984" y="5782851"/>
            <a:ext cx="8607330" cy="5718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32.  Оборот  койки  по  Татарстану (МЗ РТ)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5" descr="tatarst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3880" y="5217931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853446" y="2003221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" y="2502776"/>
            <a:ext cx="1966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долгое время рост оборота койки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Татарстане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происходило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фоне снижения длительности </a:t>
            </a:r>
            <a:r>
              <a:rPr lang="ru-RU" dirty="0" err="1" smtClean="0">
                <a:solidFill>
                  <a:srgbClr val="FF0000"/>
                </a:solidFill>
              </a:rPr>
              <a:t>пребвания</a:t>
            </a:r>
            <a:r>
              <a:rPr lang="ru-RU" dirty="0" smtClean="0">
                <a:solidFill>
                  <a:srgbClr val="FF0000"/>
                </a:solidFill>
              </a:rPr>
              <a:t> больного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койке.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100366"/>
              </p:ext>
            </p:extLst>
          </p:nvPr>
        </p:nvGraphicFramePr>
        <p:xfrm>
          <a:off x="1996340" y="544822"/>
          <a:ext cx="9550618" cy="293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147303" y="18849"/>
            <a:ext cx="4044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оборота койки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13466"/>
              </p:ext>
            </p:extLst>
          </p:nvPr>
        </p:nvGraphicFramePr>
        <p:xfrm>
          <a:off x="1996340" y="3356992"/>
          <a:ext cx="9550618" cy="240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5320"/>
            <a:ext cx="9144000" cy="55473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984433" y="6412645"/>
            <a:ext cx="2133600" cy="365125"/>
          </a:xfrm>
        </p:spPr>
        <p:txBody>
          <a:bodyPr/>
          <a:lstStyle/>
          <a:p>
            <a:pPr>
              <a:defRPr/>
            </a:pPr>
            <a:fld id="{766DD6B4-3726-4CF7-B1C7-E456CC9F1F58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65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02580" y="5603155"/>
            <a:ext cx="8281853" cy="5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Рис. 33.   Оборот  койки   в  городах   и   регионах</a:t>
            </a:r>
          </a:p>
          <a:p>
            <a:pPr indent="180000" algn="ctr">
              <a:defRPr/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Татарстана  за  20</a:t>
            </a:r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1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9 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г. (МЗ РТ)</a:t>
            </a:r>
            <a:endParaRPr lang="ru-RU" sz="19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15" descr="tatarst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41181" y="5385010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783853" y="2170300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4136" y="1382397"/>
            <a:ext cx="3347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республиканские МО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24,</a:t>
            </a:r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раз</a:t>
            </a:r>
          </a:p>
        </p:txBody>
      </p:sp>
      <p:pic>
        <p:nvPicPr>
          <p:cNvPr id="19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7303" y="18849"/>
            <a:ext cx="4044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оборота койки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2502776"/>
            <a:ext cx="17025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Оборот койки по регионам Татарстана составляет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38-40</a:t>
            </a:r>
            <a:r>
              <a:rPr lang="ru-RU" dirty="0" smtClean="0">
                <a:solidFill>
                  <a:srgbClr val="FF0000"/>
                </a:solidFill>
              </a:rPr>
              <a:t> раз.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091289"/>
              </p:ext>
            </p:extLst>
          </p:nvPr>
        </p:nvGraphicFramePr>
        <p:xfrm>
          <a:off x="1485432" y="358845"/>
          <a:ext cx="8998269" cy="524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397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764705"/>
            <a:ext cx="5405956" cy="3913013"/>
          </a:xfrm>
          <a:prstGeom prst="rect">
            <a:avLst/>
          </a:prstGeom>
        </p:spPr>
      </p:pic>
      <p:graphicFrame>
        <p:nvGraphicFramePr>
          <p:cNvPr id="18" name="Содержимое 3"/>
          <p:cNvGraphicFramePr>
            <a:graphicFrameLocks/>
          </p:cNvGraphicFramePr>
          <p:nvPr>
            <p:extLst/>
          </p:nvPr>
        </p:nvGraphicFramePr>
        <p:xfrm>
          <a:off x="1702579" y="2382882"/>
          <a:ext cx="2571768" cy="676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Простой 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койки (дней)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Содержимое 3"/>
          <p:cNvGraphicFramePr>
            <a:graphicFrameLocks/>
          </p:cNvGraphicFramePr>
          <p:nvPr>
            <p:extLst/>
          </p:nvPr>
        </p:nvGraphicFramePr>
        <p:xfrm>
          <a:off x="2880658" y="2763015"/>
          <a:ext cx="6472654" cy="822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7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365 (366) – средняя занятость койки в году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--------------------------------------------------------------------- 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Оборот  койки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35" y="4117032"/>
            <a:ext cx="8966217" cy="255232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66</a:t>
            </a:fld>
            <a:endParaRPr lang="ru-RU" sz="1600" b="1" dirty="0"/>
          </a:p>
        </p:txBody>
      </p:sp>
      <p:sp>
        <p:nvSpPr>
          <p:cNvPr id="23" name="Овал 22"/>
          <p:cNvSpPr/>
          <p:nvPr/>
        </p:nvSpPr>
        <p:spPr>
          <a:xfrm>
            <a:off x="8070206" y="4846886"/>
            <a:ext cx="504056" cy="492274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128452"/>
              </p:ext>
            </p:extLst>
          </p:nvPr>
        </p:nvGraphicFramePr>
        <p:xfrm>
          <a:off x="754377" y="4556005"/>
          <a:ext cx="2613576" cy="969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1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Госпитальная (стационарная)</a:t>
                      </a:r>
                    </a:p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летальность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007327"/>
              </p:ext>
            </p:extLst>
          </p:nvPr>
        </p:nvGraphicFramePr>
        <p:xfrm>
          <a:off x="2880658" y="5267791"/>
          <a:ext cx="5832648" cy="8640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умерших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 х 100 .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Число   пользованных   больных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5500"/>
              </p:ext>
            </p:extLst>
          </p:nvPr>
        </p:nvGraphicFramePr>
        <p:xfrm>
          <a:off x="2365829" y="831822"/>
          <a:ext cx="3596059" cy="112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9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Используются данные раздела  «Коечный  фонд и  его  использование»  отчёта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«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Сведений о медицинской  организации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» (форма №30)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631557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44553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67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475" y="5965049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301676" y="2589258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066682" y="5339748"/>
            <a:ext cx="8560386" cy="7519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34.  Госпитальная  летальность</a:t>
            </a:r>
          </a:p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субъектам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 за 2019  г. (МЗ РФ)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581052"/>
              </p:ext>
            </p:extLst>
          </p:nvPr>
        </p:nvGraphicFramePr>
        <p:xfrm>
          <a:off x="1674554" y="692696"/>
          <a:ext cx="8601344" cy="4567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8313648" y="4406756"/>
            <a:ext cx="1970420" cy="4426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800" b="1" dirty="0">
                <a:solidFill>
                  <a:schemeClr val="bg1"/>
                </a:solidFill>
              </a:rPr>
              <a:t>1,97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54747"/>
              </p:ext>
            </p:extLst>
          </p:nvPr>
        </p:nvGraphicFramePr>
        <p:xfrm>
          <a:off x="1789684" y="2472215"/>
          <a:ext cx="2974483" cy="2438991"/>
        </p:xfrm>
        <a:graphic>
          <a:graphicData uri="http://schemas.openxmlformats.org/drawingml/2006/table">
            <a:tbl>
              <a:tblPr/>
              <a:tblGrid>
                <a:gridCol w="242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Севастополь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Карелия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Тульская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Тверская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Ярославская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Мурманская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Псковская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Кемеровская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9875"/>
              </p:ext>
            </p:extLst>
          </p:nvPr>
        </p:nvGraphicFramePr>
        <p:xfrm>
          <a:off x="7130018" y="964555"/>
          <a:ext cx="3517083" cy="2228850"/>
        </p:xfrm>
        <a:graphic>
          <a:graphicData uri="http://schemas.openxmlformats.org/drawingml/2006/table">
            <a:tbl>
              <a:tblPr/>
              <a:tblGrid>
                <a:gridCol w="299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Чукотский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Ямало-</a:t>
                      </a:r>
                      <a:r>
                        <a:rPr lang="en-US" sz="14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ru-RU" sz="1400" b="0" i="0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енецкий</a:t>
                      </a:r>
                      <a:r>
                        <a:rPr lang="ru-RU" sz="14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Ненецкий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Алтай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Тыва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7111373" y="795469"/>
            <a:ext cx="0" cy="4464496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1" y="2502776"/>
            <a:ext cx="19667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Различие показателей госпитальной летальности по субъектам Российской Федерации составляет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7,7 </a:t>
            </a:r>
            <a:r>
              <a:rPr lang="ru-RU" dirty="0" smtClean="0">
                <a:solidFill>
                  <a:srgbClr val="FF0000"/>
                </a:solidFill>
              </a:rPr>
              <a:t>раза.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81287" y="18849"/>
            <a:ext cx="4710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госпитальной  летальности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631557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66675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68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475" y="5815768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325377" y="2529620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1819662" y="5373685"/>
            <a:ext cx="8560386" cy="6499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34.  Госпитальная  летальность </a:t>
            </a:r>
          </a:p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субъектам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России за 2019  г. (МЗ РФ)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99746"/>
              </p:ext>
            </p:extLst>
          </p:nvPr>
        </p:nvGraphicFramePr>
        <p:xfrm>
          <a:off x="1674554" y="692696"/>
          <a:ext cx="8850602" cy="4567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 flipV="1">
            <a:off x="7111373" y="795469"/>
            <a:ext cx="0" cy="4464496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1"/>
          <p:cNvSpPr txBox="1"/>
          <p:nvPr/>
        </p:nvSpPr>
        <p:spPr>
          <a:xfrm>
            <a:off x="8313648" y="4406756"/>
            <a:ext cx="1970420" cy="4426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800" b="1" dirty="0">
                <a:solidFill>
                  <a:schemeClr val="bg1"/>
                </a:solidFill>
              </a:rPr>
              <a:t>1,97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68716"/>
              </p:ext>
            </p:extLst>
          </p:nvPr>
        </p:nvGraphicFramePr>
        <p:xfrm>
          <a:off x="6099855" y="1024601"/>
          <a:ext cx="254287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Татарстан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15   из  85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99855" y="1543032"/>
            <a:ext cx="1506438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по МЗ РТ </a:t>
            </a:r>
            <a:r>
              <a:rPr lang="ru-RU" sz="1200" b="1" baseline="-25000" dirty="0">
                <a:solidFill>
                  <a:schemeClr val="bg2">
                    <a:lumMod val="50000"/>
                  </a:schemeClr>
                </a:solidFill>
              </a:rPr>
              <a:t>2018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 -  1,33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2502776"/>
            <a:ext cx="1966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Татарстан имеет небольшой  уровень госпитальной летальности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Среди субъектов Российской </a:t>
            </a:r>
            <a:r>
              <a:rPr lang="ru-RU" dirty="0" smtClean="0">
                <a:solidFill>
                  <a:srgbClr val="FF0000"/>
                </a:solidFill>
              </a:rPr>
              <a:t>Федерации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81287" y="18849"/>
            <a:ext cx="4710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госпитальной  летальности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58400" y="6451217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69</a:t>
            </a:fld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2251297" y="5879391"/>
            <a:ext cx="8607330" cy="5718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35.  Госпитальная   летальность по  Татарстану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5" descr="tatarst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3880" y="5016062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823880" y="1795902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7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81287" y="18849"/>
            <a:ext cx="4710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госпитальной  летальности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2502776"/>
            <a:ext cx="1966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 последние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25 лет в Татарстане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отмечается рост госпитальной </a:t>
            </a:r>
            <a:r>
              <a:rPr lang="ru-RU" dirty="0" smtClean="0">
                <a:solidFill>
                  <a:srgbClr val="FF0000"/>
                </a:solidFill>
              </a:rPr>
              <a:t>летальности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3129"/>
              </p:ext>
            </p:extLst>
          </p:nvPr>
        </p:nvGraphicFramePr>
        <p:xfrm>
          <a:off x="1701209" y="857232"/>
          <a:ext cx="9569303" cy="518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91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83538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583543" y="5560637"/>
            <a:ext cx="7959258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1.   Обеспеченность населения  врачами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  Российской   Федерации  (России)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6586" y="18849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02" y="3204745"/>
            <a:ext cx="1810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обеспеченность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населения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врачами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России  снизилась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</a:rPr>
              <a:t>37</a:t>
            </a:r>
            <a:r>
              <a:rPr lang="ru-RU" dirty="0" smtClean="0">
                <a:solidFill>
                  <a:srgbClr val="FF0000"/>
                </a:solidFill>
              </a:rPr>
              <a:t> врачей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 10 тыс. жителей.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2964"/>
              </p:ext>
            </p:extLst>
          </p:nvPr>
        </p:nvGraphicFramePr>
        <p:xfrm>
          <a:off x="1881158" y="665017"/>
          <a:ext cx="9875412" cy="490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12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80" y="556957"/>
            <a:ext cx="9144000" cy="55473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28834" y="6469734"/>
            <a:ext cx="2133600" cy="365125"/>
          </a:xfrm>
        </p:spPr>
        <p:txBody>
          <a:bodyPr/>
          <a:lstStyle/>
          <a:p>
            <a:pPr>
              <a:defRPr/>
            </a:pPr>
            <a:fld id="{766DD6B4-3726-4CF7-B1C7-E456CC9F1F58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70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97229" y="5514353"/>
            <a:ext cx="8965421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1900" b="1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Рис. 36.   Госпитальная  летальность  в  городах   и   регионах</a:t>
            </a:r>
          </a:p>
          <a:p>
            <a:pPr indent="180000" algn="ctr">
              <a:defRPr/>
            </a:pPr>
            <a:r>
              <a:rPr lang="ru-RU" sz="1900" b="1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Татарстана  за  20</a:t>
            </a:r>
            <a:r>
              <a:rPr lang="en-US" sz="1900" b="1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1</a:t>
            </a: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9  </a:t>
            </a:r>
            <a:r>
              <a:rPr lang="ru-RU" sz="1900" b="1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г. (МЗ РТ)</a:t>
            </a:r>
            <a:endParaRPr lang="ru-RU" sz="1900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15" descr="tatarst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3880" y="4979486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823880" y="1644647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</a:t>
            </a:r>
            <a:r>
              <a:rPr lang="ru-RU" sz="1000" b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://</a:t>
            </a:r>
            <a:r>
              <a:rPr lang="en-US" sz="1000" b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31809" y="2072313"/>
            <a:ext cx="3194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республиканские МО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1,21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1287" y="18849"/>
            <a:ext cx="4710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госпитальной  летальности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502776"/>
            <a:ext cx="1597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Имеет место широкий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разброс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уровней госпитальной летальности.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97187"/>
              </p:ext>
            </p:extLst>
          </p:nvPr>
        </p:nvGraphicFramePr>
        <p:xfrm>
          <a:off x="1240536" y="351015"/>
          <a:ext cx="8596107" cy="487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40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95572" y="0"/>
            <a:ext cx="7572428" cy="1071546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Расчёт   показателей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использования коечного фонда: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58400" y="6474587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71</a:t>
            </a:fld>
            <a:endParaRPr lang="ru-RU" sz="1600" b="1" dirty="0"/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>
            <p:extLst/>
          </p:nvPr>
        </p:nvGraphicFramePr>
        <p:xfrm>
          <a:off x="2639616" y="1196752"/>
          <a:ext cx="2592288" cy="969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Госпитальная</a:t>
                      </a:r>
                    </a:p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(стационарная) летальность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68214" y="1002958"/>
            <a:ext cx="923330" cy="5442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ДОПОЛНИТЕЛЬНО…</a:t>
            </a:r>
          </a:p>
        </p:txBody>
      </p:sp>
      <p:graphicFrame>
        <p:nvGraphicFramePr>
          <p:cNvPr id="21" name="Содержимое 3"/>
          <p:cNvGraphicFramePr>
            <a:graphicFrameLocks/>
          </p:cNvGraphicFramePr>
          <p:nvPr>
            <p:extLst/>
          </p:nvPr>
        </p:nvGraphicFramePr>
        <p:xfrm>
          <a:off x="2207568" y="2780928"/>
          <a:ext cx="2520280" cy="969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Досуточная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летальность</a:t>
                      </a:r>
                    </a:p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(в стационаре)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Содержимое 3"/>
          <p:cNvGraphicFramePr>
            <a:graphicFrameLocks/>
          </p:cNvGraphicFramePr>
          <p:nvPr>
            <p:extLst/>
          </p:nvPr>
        </p:nvGraphicFramePr>
        <p:xfrm>
          <a:off x="4655840" y="3068960"/>
          <a:ext cx="5724128" cy="131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2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 умерших 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 первые  сутки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пребывания  в  стационаре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 х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Численность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выбывших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(выписанных  +  умерших)  из  стационара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Содержимое 3"/>
          <p:cNvGraphicFramePr>
            <a:graphicFrameLocks/>
          </p:cNvGraphicFramePr>
          <p:nvPr>
            <p:extLst/>
          </p:nvPr>
        </p:nvGraphicFramePr>
        <p:xfrm>
          <a:off x="5087888" y="1700808"/>
          <a:ext cx="5472608" cy="822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Число умерших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 х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Число   пользованных   больных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Содержимое 3"/>
          <p:cNvGraphicFramePr>
            <a:graphicFrameLocks/>
          </p:cNvGraphicFramePr>
          <p:nvPr>
            <p:extLst/>
          </p:nvPr>
        </p:nvGraphicFramePr>
        <p:xfrm>
          <a:off x="1991544" y="4797152"/>
          <a:ext cx="3384376" cy="7143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Послеоперационная летальность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Содержимое 3"/>
          <p:cNvGraphicFramePr>
            <a:graphicFrameLocks/>
          </p:cNvGraphicFramePr>
          <p:nvPr>
            <p:extLst/>
          </p:nvPr>
        </p:nvGraphicFramePr>
        <p:xfrm>
          <a:off x="4223792" y="5229200"/>
          <a:ext cx="6439882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39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 умерших 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после  оперативных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вмешательств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-------------------------------------------------------------- х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прооперированных  больных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95572" y="0"/>
            <a:ext cx="7572428" cy="1071546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Расчёт   показателей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использования коечного фонда: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58400" y="6408664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72</a:t>
            </a:fld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04115" y="1050232"/>
            <a:ext cx="923330" cy="5442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ДОПОЛНИТЕЛЬНО…</a:t>
            </a:r>
          </a:p>
        </p:txBody>
      </p:sp>
      <p:graphicFrame>
        <p:nvGraphicFramePr>
          <p:cNvPr id="21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135560" y="1772816"/>
          <a:ext cx="2952328" cy="676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Частота  отказов  в госпитализации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Содержимое 3"/>
          <p:cNvGraphicFramePr>
            <a:graphicFrameLocks/>
          </p:cNvGraphicFramePr>
          <p:nvPr>
            <p:extLst/>
          </p:nvPr>
        </p:nvGraphicFramePr>
        <p:xfrm>
          <a:off x="5015880" y="2348880"/>
          <a:ext cx="5649700" cy="131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4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Число   отказов  в  госпитализации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Численность  выбывших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(выписанных + умерших)  из стационара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+  число  отказов  в  госпитализации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Содержимое 3"/>
          <p:cNvGraphicFramePr>
            <a:graphicFrameLocks/>
          </p:cNvGraphicFramePr>
          <p:nvPr>
            <p:extLst/>
          </p:nvPr>
        </p:nvGraphicFramePr>
        <p:xfrm>
          <a:off x="2308622" y="4437112"/>
          <a:ext cx="3148150" cy="676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Выполнение плана койко-дней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Содержимое 3"/>
          <p:cNvGraphicFramePr>
            <a:graphicFrameLocks/>
          </p:cNvGraphicFramePr>
          <p:nvPr>
            <p:extLst/>
          </p:nvPr>
        </p:nvGraphicFramePr>
        <p:xfrm>
          <a:off x="4151784" y="4941168"/>
          <a:ext cx="6408712" cy="12241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Число   койко-дней, фактически  проведённое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больными  в  стационаре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Плановое  число  койко-дней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95572" y="0"/>
            <a:ext cx="7572428" cy="1071546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Расчёт   показателей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нагрузки  персонала: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58400" y="6416029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73</a:t>
            </a:fld>
            <a:endParaRPr lang="ru-RU" sz="1600" b="1" dirty="0"/>
          </a:p>
        </p:txBody>
      </p:sp>
      <p:graphicFrame>
        <p:nvGraphicFramePr>
          <p:cNvPr id="21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135560" y="673825"/>
          <a:ext cx="2808312" cy="1261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Среднее  число  коек  на  одну  должность  врача (СМР)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Содержимое 3"/>
          <p:cNvGraphicFramePr>
            <a:graphicFrameLocks/>
          </p:cNvGraphicFramePr>
          <p:nvPr>
            <p:extLst/>
          </p:nvPr>
        </p:nvGraphicFramePr>
        <p:xfrm>
          <a:off x="4295800" y="1268760"/>
          <a:ext cx="5904656" cy="822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Среднегодовое   число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коек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--------------------------------------------------------------- 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Число  занятых  должностей  врачей (СМР)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>
            <p:extLst/>
          </p:nvPr>
        </p:nvGraphicFramePr>
        <p:xfrm>
          <a:off x="2495600" y="2253843"/>
          <a:ext cx="2808312" cy="1847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Среднее  число  пролеченных  больных  на  одну  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должность  врача (СМР)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Содержимое 3"/>
          <p:cNvGraphicFramePr>
            <a:graphicFrameLocks/>
          </p:cNvGraphicFramePr>
          <p:nvPr>
            <p:extLst/>
          </p:nvPr>
        </p:nvGraphicFramePr>
        <p:xfrm>
          <a:off x="4583832" y="3212976"/>
          <a:ext cx="5976664" cy="12108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081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выбывших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(выписанных +  умерших)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больных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из стационара  за  год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---------------------------------------------------------------- 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Число  занятых  должностей  врачей (СМР)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Содержимое 3"/>
          <p:cNvGraphicFramePr>
            <a:graphicFrameLocks/>
          </p:cNvGraphicFramePr>
          <p:nvPr>
            <p:extLst/>
          </p:nvPr>
        </p:nvGraphicFramePr>
        <p:xfrm>
          <a:off x="2567608" y="4509120"/>
          <a:ext cx="2808312" cy="1261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837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Среднее  число  койко-дней   на  одну  должность  врача (СМР)</a:t>
                      </a: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Содержимое 3"/>
          <p:cNvGraphicFramePr>
            <a:graphicFrameLocks/>
          </p:cNvGraphicFramePr>
          <p:nvPr>
            <p:extLst/>
          </p:nvPr>
        </p:nvGraphicFramePr>
        <p:xfrm>
          <a:off x="4655840" y="5445224"/>
          <a:ext cx="5904656" cy="12108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081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Число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койко-дней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проведённых  больными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в стационаре  за  год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---------------------------------------------------------------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Число  занятых  должностей  врачей (СМР)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7807" y="998793"/>
            <a:ext cx="923330" cy="5442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ДОПОЛНИТЕЛЬНО…</a:t>
            </a:r>
          </a:p>
        </p:txBody>
      </p:sp>
    </p:spTree>
    <p:extLst>
      <p:ext uri="{BB962C8B-B14F-4D97-AF65-F5344CB8AC3E}">
        <p14:creationId xmlns:p14="http://schemas.microsoft.com/office/powerpoint/2010/main" val="26482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95572" y="0"/>
            <a:ext cx="7572428" cy="1071546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Расчёт   показателей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качества  больничной помощи: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6717" y="807070"/>
            <a:ext cx="923330" cy="5442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ДОПОЛНИТЕЛЬНО…</a:t>
            </a:r>
          </a:p>
        </p:txBody>
      </p:sp>
      <p:graphicFrame>
        <p:nvGraphicFramePr>
          <p:cNvPr id="21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135560" y="1022451"/>
          <a:ext cx="2808312" cy="676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Повторность  госпитализации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Содержимое 3"/>
          <p:cNvGraphicFramePr>
            <a:graphicFrameLocks/>
          </p:cNvGraphicFramePr>
          <p:nvPr>
            <p:extLst/>
          </p:nvPr>
        </p:nvGraphicFramePr>
        <p:xfrm>
          <a:off x="4871864" y="1124744"/>
          <a:ext cx="5796136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96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93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Численность  выбывших  (выписанных + умерших) повторно  госпитализированных  больных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 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 выбывших  (выписанных       + умерших)  из  стационара  больных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>
            <p:extLst/>
          </p:nvPr>
        </p:nvGraphicFramePr>
        <p:xfrm>
          <a:off x="2207568" y="2852936"/>
          <a:ext cx="3096344" cy="676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Своевременность госпитализации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Содержимое 3"/>
          <p:cNvGraphicFramePr>
            <a:graphicFrameLocks/>
          </p:cNvGraphicFramePr>
          <p:nvPr>
            <p:extLst/>
          </p:nvPr>
        </p:nvGraphicFramePr>
        <p:xfrm>
          <a:off x="2423592" y="4869160"/>
          <a:ext cx="2808312" cy="12961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Частота  осложнений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(после операций,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трансфузий…)</a:t>
                      </a: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Содержимое 3"/>
          <p:cNvGraphicFramePr>
            <a:graphicFrameLocks/>
          </p:cNvGraphicFramePr>
          <p:nvPr>
            <p:extLst/>
          </p:nvPr>
        </p:nvGraphicFramePr>
        <p:xfrm>
          <a:off x="5015880" y="3140968"/>
          <a:ext cx="5652120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5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93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  больных, поступивших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 сроки  установленные  протоколами (стандартами)  ведения  больных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 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 выбывших  (выписанных       + умерших)  из  стационара  больных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Содержимое 3"/>
          <p:cNvGraphicFramePr>
            <a:graphicFrameLocks/>
          </p:cNvGraphicFramePr>
          <p:nvPr>
            <p:extLst/>
          </p:nvPr>
        </p:nvGraphicFramePr>
        <p:xfrm>
          <a:off x="5159896" y="5301208"/>
          <a:ext cx="5508104" cy="131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0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081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Число  осложнений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(после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операций, трансфузий…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х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Число  оперированных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больных (получивших трансфузии…)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58400" y="642928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74</a:t>
            </a:fld>
            <a:endParaRPr lang="ru-RU" sz="16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95572" y="0"/>
            <a:ext cx="7572428" cy="1071546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Расчёт   показателей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качества  больничной помощи: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9835" y="644381"/>
            <a:ext cx="923330" cy="5442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ДОПОЛНИТЕЛЬНО…</a:t>
            </a:r>
          </a:p>
        </p:txBody>
      </p:sp>
      <p:graphicFrame>
        <p:nvGraphicFramePr>
          <p:cNvPr id="21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207568" y="1052736"/>
          <a:ext cx="2952328" cy="1261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Расхождение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поликлинических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больничных  диагнозов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Содержимое 3"/>
          <p:cNvGraphicFramePr>
            <a:graphicFrameLocks/>
          </p:cNvGraphicFramePr>
          <p:nvPr>
            <p:extLst/>
          </p:nvPr>
        </p:nvGraphicFramePr>
        <p:xfrm>
          <a:off x="4583832" y="1772816"/>
          <a:ext cx="5904656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93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Число  случаев  расхождения  диагнозов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амбулаторно-поликлинических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и стационарных  учреждений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 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 выбывших  (выписанных       + умерших)  из  стационара  больных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>
            <p:extLst/>
          </p:nvPr>
        </p:nvGraphicFramePr>
        <p:xfrm>
          <a:off x="2289222" y="3717032"/>
          <a:ext cx="2601927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0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Расхождение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клинических   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паталого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анатомических  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диагнозов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28448" y="6444604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75</a:t>
            </a:fld>
            <a:endParaRPr lang="ru-RU" sz="1600" b="1" dirty="0"/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>
            <p:extLst/>
          </p:nvPr>
        </p:nvGraphicFramePr>
        <p:xfrm>
          <a:off x="4223792" y="5013176"/>
          <a:ext cx="5904656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70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Число  клинических  диагнозов,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не  подтвердившихся 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паталогоанатомическим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вскрытием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 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 выбывших  (выписанных       + умерших)  из  стационара  больных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05" y="1020114"/>
            <a:ext cx="5405956" cy="391301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75112" y="650364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76</a:t>
            </a:fld>
            <a:endParaRPr lang="ru-RU" sz="1600" b="1" dirty="0"/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275302"/>
              </p:ext>
            </p:extLst>
          </p:nvPr>
        </p:nvGraphicFramePr>
        <p:xfrm>
          <a:off x="1443263" y="1579467"/>
          <a:ext cx="2945857" cy="969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4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123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Среднее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число  посещений  АПУ                   на 1  жителя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931539"/>
              </p:ext>
            </p:extLst>
          </p:nvPr>
        </p:nvGraphicFramePr>
        <p:xfrm>
          <a:off x="3550376" y="2257063"/>
          <a:ext cx="6624736" cy="131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Число 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посещений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(на   приёме,   на дому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  в   стоматологических    кабинетах)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-----------------------------------------------------------------------  .</a:t>
                      </a:r>
                    </a:p>
                    <a:p>
                      <a:pPr algn="just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Среднегодовая   численность   постоянного</a:t>
                      </a:r>
                    </a:p>
                    <a:p>
                      <a:pPr algn="just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населения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23340"/>
              </p:ext>
            </p:extLst>
          </p:nvPr>
        </p:nvGraphicFramePr>
        <p:xfrm>
          <a:off x="2855640" y="379521"/>
          <a:ext cx="3620073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Используют  данные 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Раздела II. «ДЕЯТЕЛЬНОСТЬ ПОЛИКЛИНИКИ (АМБУЛАТОРИИ), ДИСПАНСЕРА, КОНСУЛЬТАЦИИ» отчёта 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«Сведений о медицинской  организации» (форма №30)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63" y="3722732"/>
            <a:ext cx="6820852" cy="1486108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3046320" y="4828884"/>
            <a:ext cx="504056" cy="492274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29" y="5185261"/>
            <a:ext cx="7030432" cy="1268837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706190" y="6049513"/>
            <a:ext cx="504056" cy="492274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5544457" y="2"/>
            <a:ext cx="6647544" cy="767978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rgbClr val="FF0000"/>
                </a:solidFill>
              </a:rPr>
              <a:t>Как  оценивают  деятельность  поликлиники?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97594" y="4921337"/>
            <a:ext cx="478119" cy="442532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631557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77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807" y="5828868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466315" y="2454069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844021" y="5660733"/>
            <a:ext cx="8560386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37.   Среднее  число  посещений  АПУ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 субъектам  России  за  2019  г. (МЗ РФ)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66780"/>
              </p:ext>
            </p:extLst>
          </p:nvPr>
        </p:nvGraphicFramePr>
        <p:xfrm>
          <a:off x="1796537" y="857232"/>
          <a:ext cx="8655355" cy="481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7760617" y="1220735"/>
          <a:ext cx="2886917" cy="2228850"/>
        </p:xfrm>
        <a:graphic>
          <a:graphicData uri="http://schemas.openxmlformats.org/drawingml/2006/table">
            <a:tbl>
              <a:tblPr/>
              <a:tblGrid>
                <a:gridCol w="2316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Чувашская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Ненецкий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Чукотский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Ханты-Мансийский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Ямало-</a:t>
                      </a:r>
                      <a:r>
                        <a:rPr lang="en-US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енецкий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Тюменская область без АО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Удмуртская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Магаданская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ГФЗ Санкт-Петербург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Коми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/>
          </p:nvPr>
        </p:nvGraphicFramePr>
        <p:xfrm>
          <a:off x="1524000" y="3126065"/>
          <a:ext cx="3409008" cy="2462340"/>
        </p:xfrm>
        <a:graphic>
          <a:graphicData uri="http://schemas.openxmlformats.org/drawingml/2006/table">
            <a:tbl>
              <a:tblPr/>
              <a:tblGrid>
                <a:gridCol w="2963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Чеченская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Крым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Карачаево-Черкесская Республика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Свердловская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ГФЗ Севастополь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Челябинская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Красноярский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8056788" y="3957438"/>
            <a:ext cx="1610380" cy="5097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800" b="1" dirty="0">
                <a:solidFill>
                  <a:schemeClr val="bg1"/>
                </a:solidFill>
              </a:rPr>
              <a:t>8,4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663952" y="792739"/>
            <a:ext cx="0" cy="4666652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515" y="1939849"/>
            <a:ext cx="1966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разброс по числу посещений АПУ в России составляет 2 раза.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1388" y="18849"/>
            <a:ext cx="43406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посещений  на 1  жителя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61" y="-1"/>
            <a:ext cx="8210107" cy="631557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86668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78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239" y="5765002"/>
            <a:ext cx="351989" cy="4000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305747" y="2409569"/>
            <a:ext cx="369332" cy="32861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Минздрав  РФ   http://</a:t>
            </a:r>
            <a:r>
              <a:rPr lang="en-US" sz="1200" dirty="0" err="1">
                <a:solidFill>
                  <a:srgbClr val="FF0000"/>
                </a:solidFill>
              </a:rPr>
              <a:t>rosminzdrav</a:t>
            </a:r>
            <a:r>
              <a:rPr lang="ru-RU" sz="1200" dirty="0">
                <a:solidFill>
                  <a:srgbClr val="FF0000"/>
                </a:solidFill>
              </a:rPr>
              <a:t>.</a:t>
            </a:r>
            <a:r>
              <a:rPr lang="ru-RU" sz="1200" dirty="0" err="1">
                <a:solidFill>
                  <a:srgbClr val="FF0000"/>
                </a:solidFill>
              </a:rPr>
              <a:t>ru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844021" y="5547673"/>
            <a:ext cx="8560386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37.   Среднее  число  посещений  АПУ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 субъектам  России  за  2019  г. (МЗ РФ)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76286"/>
              </p:ext>
            </p:extLst>
          </p:nvPr>
        </p:nvGraphicFramePr>
        <p:xfrm>
          <a:off x="1796537" y="857232"/>
          <a:ext cx="8655355" cy="464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flipV="1">
            <a:off x="5663952" y="792739"/>
            <a:ext cx="0" cy="4666652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1"/>
          <p:cNvSpPr txBox="1"/>
          <p:nvPr/>
        </p:nvSpPr>
        <p:spPr>
          <a:xfrm>
            <a:off x="8056788" y="3957438"/>
            <a:ext cx="1610380" cy="5097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Россия   </a:t>
            </a:r>
            <a:r>
              <a:rPr lang="ru-RU" sz="2800" b="1" dirty="0">
                <a:solidFill>
                  <a:schemeClr val="bg1"/>
                </a:solidFill>
              </a:rPr>
              <a:t>8,4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5537396" y="3681803"/>
          <a:ext cx="254287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Татарстан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69</a:t>
                      </a:r>
                      <a:r>
                        <a:rPr lang="ru-RU" sz="1800" dirty="0" smtClean="0"/>
                        <a:t>   из  85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403542" y="4449313"/>
            <a:ext cx="1198661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МЗ  РТ </a:t>
            </a:r>
            <a:r>
              <a:rPr lang="ru-RU" sz="1200" b="1" baseline="-25000" dirty="0">
                <a:solidFill>
                  <a:schemeClr val="bg2">
                    <a:lumMod val="50000"/>
                  </a:schemeClr>
                </a:solidFill>
              </a:rPr>
              <a:t>2019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-  7,2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1388" y="18849"/>
            <a:ext cx="43406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посещений  на 1  жителя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-1" y="2502776"/>
            <a:ext cx="1966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числу посещений Татарстан имеет небольшой показатель среди субъектов Российской Федерации.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13368" y="6410551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79</a:t>
            </a:fld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1722116" y="5735375"/>
            <a:ext cx="8607330" cy="5718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38.  Деятельность  амбулаторно-поликлинических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учреждений по 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Татарстану (МЗ РТ)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5" descr="tatarst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3880" y="5070926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853446" y="1856216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http://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1388" y="18849"/>
            <a:ext cx="43406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посещений  на 1  жителя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7615" y="2118130"/>
            <a:ext cx="17597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последние десять лет имеет место снижение числа посещений и стабилизация на уровне </a:t>
            </a:r>
            <a:r>
              <a:rPr lang="ru-RU" sz="2400" b="1" dirty="0" smtClean="0">
                <a:solidFill>
                  <a:srgbClr val="FF0000"/>
                </a:solidFill>
              </a:rPr>
              <a:t>7-8 </a:t>
            </a:r>
            <a:r>
              <a:rPr lang="ru-RU" dirty="0" smtClean="0">
                <a:solidFill>
                  <a:srgbClr val="FF0000"/>
                </a:solidFill>
              </a:rPr>
              <a:t>посещений на одного жителя.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24452"/>
              </p:ext>
            </p:extLst>
          </p:nvPr>
        </p:nvGraphicFramePr>
        <p:xfrm>
          <a:off x="2115887" y="640610"/>
          <a:ext cx="9640683" cy="480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93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83538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583543" y="5560637"/>
            <a:ext cx="7959258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1.   Обеспеченность населения  врачами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  Российской   Федерации  (России)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6586" y="18849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>
            <p:extLst/>
          </p:nvPr>
        </p:nvGraphicFramePr>
        <p:xfrm>
          <a:off x="1881158" y="665017"/>
          <a:ext cx="9875412" cy="490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780929"/>
              </p:ext>
            </p:extLst>
          </p:nvPr>
        </p:nvGraphicFramePr>
        <p:xfrm>
          <a:off x="0" y="1274450"/>
          <a:ext cx="9869714" cy="3363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665" y="3446512"/>
            <a:ext cx="18699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Обеспеченность  населения России врачами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выше чем в экономически развитых странах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1,5-1,8 </a:t>
            </a:r>
            <a:r>
              <a:rPr lang="ru-RU" dirty="0" smtClean="0">
                <a:solidFill>
                  <a:srgbClr val="FF0000"/>
                </a:solidFill>
              </a:rPr>
              <a:t>раза.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49" y="855707"/>
            <a:ext cx="9144000" cy="55473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pPr>
              <a:defRPr/>
            </a:pPr>
            <a:fld id="{766DD6B4-3726-4CF7-B1C7-E456CC9F1F58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80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13289" y="5670322"/>
            <a:ext cx="8965421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Рис. 39.   Деятельность  амбулаторно-поликлинических учреждений</a:t>
            </a:r>
          </a:p>
          <a:p>
            <a:pPr indent="180000" algn="ctr">
              <a:defRPr/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  в  городах   и   регионах  Татарстана  за  20</a:t>
            </a:r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1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9 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г. (МЗ РТ)</a:t>
            </a:r>
            <a:endParaRPr lang="ru-RU" sz="19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15" descr="tatarst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EE"/>
              </a:clrFrom>
              <a:clrTo>
                <a:srgbClr val="FFFF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23880" y="5052235"/>
            <a:ext cx="368120" cy="3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802093" y="1821645"/>
            <a:ext cx="338554" cy="32147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Минздрав   РТ   http</a:t>
            </a:r>
            <a:r>
              <a:rPr lang="ru-RU" sz="1000" b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://</a:t>
            </a:r>
            <a:r>
              <a:rPr lang="en-US" sz="1000" b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minzdrav.tatar.ru</a:t>
            </a:r>
            <a:endParaRPr lang="ru-RU" sz="1000" b="1" i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9200" y="1601518"/>
            <a:ext cx="28903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В </a:t>
            </a:r>
            <a:r>
              <a:rPr lang="ru-RU" sz="1400" dirty="0">
                <a:solidFill>
                  <a:srgbClr val="C00000"/>
                </a:solidFill>
              </a:rPr>
              <a:t>республиканские МО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13,</a:t>
            </a:r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r>
              <a:rPr lang="ru-RU" sz="2400" b="1" dirty="0" smtClean="0">
                <a:solidFill>
                  <a:srgbClr val="C00000"/>
                </a:solidFill>
              </a:rPr>
              <a:t>%  </a:t>
            </a:r>
            <a:r>
              <a:rPr lang="ru-RU" sz="1400" dirty="0">
                <a:solidFill>
                  <a:srgbClr val="C00000"/>
                </a:solidFill>
              </a:rPr>
              <a:t>всех посещений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1388" y="18849"/>
            <a:ext cx="43406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посещений  на 1  жителя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" y="2502776"/>
            <a:ext cx="19667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РЕЗЮМЕ: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Число посещений в районах и городах варьирует в </a:t>
            </a:r>
            <a:r>
              <a:rPr lang="ru-RU" sz="2400" b="1" dirty="0" smtClean="0">
                <a:solidFill>
                  <a:srgbClr val="FF0000"/>
                </a:solidFill>
              </a:rPr>
              <a:t>6-7 </a:t>
            </a:r>
            <a:r>
              <a:rPr lang="ru-RU" dirty="0" smtClean="0">
                <a:solidFill>
                  <a:srgbClr val="FF0000"/>
                </a:solidFill>
              </a:rPr>
              <a:t>на одного жителя.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98510"/>
              </p:ext>
            </p:extLst>
          </p:nvPr>
        </p:nvGraphicFramePr>
        <p:xfrm>
          <a:off x="2044270" y="1234966"/>
          <a:ext cx="9040077" cy="439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218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4000" y="34032"/>
            <a:ext cx="9150302" cy="1162720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Расчёт   показателей  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объёмов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амбулаторно-поликлинической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помощи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58400" y="6498539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81</a:t>
            </a:fld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52291" y="615392"/>
            <a:ext cx="923330" cy="5442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ДОПОЛНИТЕЛЬНО…</a:t>
            </a:r>
          </a:p>
        </p:txBody>
      </p:sp>
      <p:graphicFrame>
        <p:nvGraphicFramePr>
          <p:cNvPr id="20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299778" y="1556792"/>
          <a:ext cx="3168352" cy="969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 профилактических посещений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Содержимое 3"/>
          <p:cNvGraphicFramePr>
            <a:graphicFrameLocks/>
          </p:cNvGraphicFramePr>
          <p:nvPr>
            <p:extLst/>
          </p:nvPr>
        </p:nvGraphicFramePr>
        <p:xfrm>
          <a:off x="4223792" y="2348880"/>
          <a:ext cx="6336704" cy="12108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081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Число  посещений  поликлиники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с  профилактической  целью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Число  ВСЕХ  посещений  поликлиники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Содержимое 3"/>
          <p:cNvGraphicFramePr>
            <a:graphicFrameLocks/>
          </p:cNvGraphicFramePr>
          <p:nvPr>
            <p:extLst/>
          </p:nvPr>
        </p:nvGraphicFramePr>
        <p:xfrm>
          <a:off x="2324019" y="4115928"/>
          <a:ext cx="2304256" cy="6877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705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Повторность  обращений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Содержимое 3"/>
          <p:cNvGraphicFramePr>
            <a:graphicFrameLocks/>
          </p:cNvGraphicFramePr>
          <p:nvPr>
            <p:extLst/>
          </p:nvPr>
        </p:nvGraphicFramePr>
        <p:xfrm>
          <a:off x="4331296" y="4581128"/>
          <a:ext cx="6336704" cy="131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081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Число  повторных  обращений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 поводу  заболевания  в  течение  года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Число  ВСЕХ  (первичных  и  повторных)  обращений   по  поводу  заболевания 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37436" y="648830"/>
            <a:ext cx="923330" cy="5442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ДОПОЛНИТЕЛЬНО…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65022" y="103211"/>
            <a:ext cx="7572428" cy="1071546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Расчёт   показателей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нагрузки  персонала  поликлиники: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08574" y="6429285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82</a:t>
            </a:fld>
            <a:endParaRPr lang="ru-RU" sz="1600" b="1" dirty="0"/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622468"/>
              </p:ext>
            </p:extLst>
          </p:nvPr>
        </p:nvGraphicFramePr>
        <p:xfrm>
          <a:off x="2228842" y="838749"/>
          <a:ext cx="2357454" cy="1261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Плановая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функция врачебной должности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913209"/>
              </p:ext>
            </p:extLst>
          </p:nvPr>
        </p:nvGraphicFramePr>
        <p:xfrm>
          <a:off x="4152928" y="1311488"/>
          <a:ext cx="6357982" cy="27249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57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Число   посещений  в  час 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(терапевт : на приеме 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и на дому 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часов работы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(терапевт : на приеме 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и на дому 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</a:p>
                    <a:p>
                      <a:pPr algn="ctr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 поликлинических дней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270 – отпуск – учёба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82840"/>
              </p:ext>
            </p:extLst>
          </p:nvPr>
        </p:nvGraphicFramePr>
        <p:xfrm>
          <a:off x="2260766" y="3970970"/>
          <a:ext cx="2304256" cy="1261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Выполнение  функции 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врачебной должности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931817"/>
              </p:ext>
            </p:extLst>
          </p:nvPr>
        </p:nvGraphicFramePr>
        <p:xfrm>
          <a:off x="4152928" y="4300976"/>
          <a:ext cx="5581128" cy="131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8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0816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Фактическое  число  посещений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в  поликлинике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и на  дому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---------------------------------------------------- х 100%.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Плановое  функция врачебной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должности 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5214" y="668830"/>
            <a:ext cx="923330" cy="5442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ДОПОЛНИТЕЛЬНО…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95572" y="0"/>
            <a:ext cx="7572428" cy="1071546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Расчёт   показателей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диспансеризации  населения: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58400" y="6446371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83</a:t>
            </a:fld>
            <a:endParaRPr lang="ru-RU" sz="1600" b="1" dirty="0"/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207568" y="980728"/>
          <a:ext cx="2357454" cy="1261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Охват  населения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медицинскими  осмотрами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>
            <p:extLst/>
          </p:nvPr>
        </p:nvGraphicFramePr>
        <p:xfrm>
          <a:off x="4511824" y="1360780"/>
          <a:ext cx="6156176" cy="9160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56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09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Численность  осмотренных  лиц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лиц,  подлежащих  осмотру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606088"/>
              </p:ext>
            </p:extLst>
          </p:nvPr>
        </p:nvGraphicFramePr>
        <p:xfrm>
          <a:off x="2495600" y="2420888"/>
          <a:ext cx="2573478" cy="969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3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Охват  диспансерным наблюдение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190864"/>
              </p:ext>
            </p:extLst>
          </p:nvPr>
        </p:nvGraphicFramePr>
        <p:xfrm>
          <a:off x="4914130" y="2566107"/>
          <a:ext cx="6012160" cy="131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1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09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Численность  лиц,  состоящих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под  диспансерным  наблюдением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Число  заболеваний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при  которых  больные  подлежат  диспансерному  наблюдению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390694"/>
              </p:ext>
            </p:extLst>
          </p:nvPr>
        </p:nvGraphicFramePr>
        <p:xfrm>
          <a:off x="2270171" y="3962033"/>
          <a:ext cx="3024336" cy="1261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Своевременность  взятия  под  диспансерное  наблюдение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86792"/>
              </p:ext>
            </p:extLst>
          </p:nvPr>
        </p:nvGraphicFramePr>
        <p:xfrm>
          <a:off x="4565022" y="4361072"/>
          <a:ext cx="5868144" cy="1798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68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5448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Численность  больных, взятых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под диспансерное  наблюдение в течение  года,   из числа  лиц  с  впервые  установленным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диагнозом  заболевания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 лиц 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 впервые  установленным  диагнозом  заболевания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1067" y="535773"/>
            <a:ext cx="923330" cy="5442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ДОПОЛНИТЕЛЬНО…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95572" y="0"/>
            <a:ext cx="7572428" cy="1071546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Расчёт   показателей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диспансеризации  населения: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924288" y="6529109"/>
            <a:ext cx="2133600" cy="365125"/>
          </a:xfrm>
        </p:spPr>
        <p:txBody>
          <a:bodyPr/>
          <a:lstStyle/>
          <a:p>
            <a:fld id="{C5B596F7-EBA7-4E05-B287-906537AC311C}" type="slidenum">
              <a:rPr lang="ru-RU" sz="1600" b="1"/>
              <a:pPr/>
              <a:t>84</a:t>
            </a:fld>
            <a:endParaRPr lang="ru-RU" sz="1600" b="1" dirty="0"/>
          </a:p>
        </p:txBody>
      </p:sp>
      <p:graphicFrame>
        <p:nvGraphicFramePr>
          <p:cNvPr id="20" name="Содержимое 3"/>
          <p:cNvGraphicFramePr>
            <a:graphicFrameLocks/>
          </p:cNvGraphicFramePr>
          <p:nvPr>
            <p:extLst/>
          </p:nvPr>
        </p:nvGraphicFramePr>
        <p:xfrm>
          <a:off x="2207568" y="1041281"/>
          <a:ext cx="3024336" cy="6766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 диспансеризации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Содержимое 3"/>
          <p:cNvGraphicFramePr>
            <a:graphicFrameLocks/>
          </p:cNvGraphicFramePr>
          <p:nvPr>
            <p:extLst/>
          </p:nvPr>
        </p:nvGraphicFramePr>
        <p:xfrm>
          <a:off x="5168334" y="1360779"/>
          <a:ext cx="5472608" cy="1798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09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Численность  больных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под    диспансерным  наблюдением  с  выздоровлением  и  улучшением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состояния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 лиц,  состоящих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  диспансерным  наблюдением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Содержимое 3"/>
          <p:cNvGraphicFramePr>
            <a:graphicFrameLocks/>
          </p:cNvGraphicFramePr>
          <p:nvPr>
            <p:extLst/>
          </p:nvPr>
        </p:nvGraphicFramePr>
        <p:xfrm>
          <a:off x="2272795" y="3429000"/>
          <a:ext cx="3024336" cy="1847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Перевод на инвалидность  из числа  лиц,  состоящих  по  диспансерным</a:t>
                      </a:r>
                    </a:p>
                    <a:p>
                      <a:pPr algn="l">
                        <a:lnSpc>
                          <a:spcPct val="8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наблюдением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Содержимое 3"/>
          <p:cNvGraphicFramePr>
            <a:graphicFrameLocks/>
          </p:cNvGraphicFramePr>
          <p:nvPr>
            <p:extLst/>
          </p:nvPr>
        </p:nvGraphicFramePr>
        <p:xfrm>
          <a:off x="4799856" y="4293096"/>
          <a:ext cx="5688632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09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 больных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под    диспансерным  наблюдением,  переведенных  на инвалидность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-------------------------------------------------- х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Численность  лиц,  состоящих  </a:t>
                      </a:r>
                    </a:p>
                    <a:p>
                      <a:pPr algn="l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  диспансерным  наблюдением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28255"/>
          </a:xfrm>
        </p:spPr>
        <p:txBody>
          <a:bodyPr/>
          <a:lstStyle/>
          <a:p>
            <a:pPr algn="ctr"/>
            <a:r>
              <a:rPr lang="ru-RU" dirty="0" smtClean="0"/>
              <a:t>Рекомендуемая литература: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76134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85</a:t>
            </a:fld>
            <a:endParaRPr lang="ru-RU" sz="1600"/>
          </a:p>
        </p:txBody>
      </p:sp>
      <p:sp>
        <p:nvSpPr>
          <p:cNvPr id="8" name="Прямоугольник 7"/>
          <p:cNvSpPr/>
          <p:nvPr/>
        </p:nvSpPr>
        <p:spPr>
          <a:xfrm>
            <a:off x="3396080" y="1103944"/>
            <a:ext cx="53901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Общественное здоровье и здравоохранение (Электронный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ресурс): учебник / Медик В. А., Юрьев В. К. - 2-е изд.,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испр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и доп. - М.: ГЭОТАР-Медиа, 2016.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://www.studmedlib.ru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ru-RU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book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/ISBN9785970437100.html;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9803" y="2756961"/>
            <a:ext cx="5282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Общественное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здоровье и здравоохранение, экономика здравоохранения в 2 т., Т. 1 (Электронный ресурс): учебник / под ред. В. З. Кучеренко. - М.: ГЭОТАР-Медиа, 2013. – 688 с.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http://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www.studmedlib.ru/book/ISBN9785970424148.html;</a:t>
            </a:r>
            <a:endParaRPr lang="ru-RU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510" name="Picture 6" descr="https://snoska.ru/images/covers/19/43/19433c20-e78d-52eb-82e7-a1a27d8c3b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28" y="1454294"/>
            <a:ext cx="314820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49802" y="4714780"/>
            <a:ext cx="528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Общественное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здоровье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здравоохранение, экономика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здравоохранения в 2 т., Т. 2 (Электронный ресурс) / под ред. В.З. Кучеренко - М.: ГЭОТАР-Медиа, 2013. – 160 с.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http://newbookshop.ru/pictures/1020212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387520"/>
            <a:ext cx="3084930" cy="45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47" y="417223"/>
            <a:ext cx="7348310" cy="51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mtClean="0"/>
              <a:t>86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1164" y="5694218"/>
            <a:ext cx="5263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E-mail: glushakow67@mail.ru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000" b="1" dirty="0" smtClean="0">
                <a:solidFill>
                  <a:srgbClr val="C00000"/>
                </a:solidFill>
              </a:rPr>
              <a:t>Спасибо  за  внимание!</a:t>
            </a:r>
            <a:endParaRPr lang="ru-RU" sz="7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58400" y="6483538"/>
            <a:ext cx="2133600" cy="365125"/>
          </a:xfrm>
        </p:spPr>
        <p:txBody>
          <a:bodyPr/>
          <a:lstStyle/>
          <a:p>
            <a:pPr>
              <a:defRPr/>
            </a:pPr>
            <a:fld id="{40A84449-CFB0-4A87-AA0F-86C94F461791}" type="slidenum">
              <a:rPr lang="ru-RU" b="1" smtClean="0"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583543" y="5560637"/>
            <a:ext cx="7959258" cy="7363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80000"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Рис. 1.   Обеспеченность населения  врачами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  Российской   Федерации  (России)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6444604"/>
            <a:ext cx="11756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ОЗЗ_2.2.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Показатели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медицинских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организаций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>
            <p:extLst/>
          </p:nvPr>
        </p:nvGraphicFramePr>
        <p:xfrm>
          <a:off x="1881158" y="665017"/>
          <a:ext cx="9875412" cy="490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21325"/>
              </p:ext>
            </p:extLst>
          </p:nvPr>
        </p:nvGraphicFramePr>
        <p:xfrm>
          <a:off x="-74655" y="886918"/>
          <a:ext cx="9850422" cy="559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26586" y="18849"/>
            <a:ext cx="73654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 о м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е н т а р и й</a:t>
            </a:r>
          </a:p>
          <a:p>
            <a:pPr algn="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беспеченности  медицинскими  кадрами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4" descr="http://xn----7sbacd1bakjq4ci2es7i.xn--p1ai/images/pacient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583544" cy="16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-1" y="18849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4474</TotalTime>
  <Words>7526</Words>
  <Application>Microsoft Office PowerPoint</Application>
  <PresentationFormat>Широкоэкранный</PresentationFormat>
  <Paragraphs>1970</Paragraphs>
  <Slides>86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91" baseType="lpstr">
      <vt:lpstr>Arial</vt:lpstr>
      <vt:lpstr>Calibri</vt:lpstr>
      <vt:lpstr>Calibri Light</vt:lpstr>
      <vt:lpstr>Times New Roman</vt:lpstr>
      <vt:lpstr>Тема Office</vt:lpstr>
      <vt:lpstr>Общественное    здоровье  и  здравоохранение</vt:lpstr>
      <vt:lpstr>Презентация PowerPoint</vt:lpstr>
      <vt:lpstr>Экзаменационные   вопросы   по   дисциплине  «Общественное  здоровье  и  здравоохранению» (5  из 67) (показатели  деятельности  медицинских  организаций)</vt:lpstr>
      <vt:lpstr>Статистика  здравоохранения:</vt:lpstr>
      <vt:lpstr>Презентация PowerPoint</vt:lpstr>
      <vt:lpstr>Как  рассчитывают показатели обеспеченности  медицинскими кадрами?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 рассчитывают показатели обеспеченности  медицинскими кадрами?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 ещё существуют показатели обеспеченности  медицинскими кадрами?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Что-такое  укомплектованность  штатами и коэффициент  совместительства?</vt:lpstr>
      <vt:lpstr>Как  рассчитывают показатели обеспеченности  койками?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 рассчитывают показатели обеспеченности  мощностью АПУ?</vt:lpstr>
      <vt:lpstr>Презентация PowerPoint</vt:lpstr>
      <vt:lpstr>Презентация PowerPoint</vt:lpstr>
      <vt:lpstr>Презентация PowerPoint</vt:lpstr>
      <vt:lpstr>Презентация PowerPoint</vt:lpstr>
      <vt:lpstr>Как  рассчитывают занятость койки?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 рассчитывают длительность пребывания больного на койке?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 рассчитать оборот койки?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Расчёт   показателей  использования коечного фонда:</vt:lpstr>
      <vt:lpstr>Расчёт   показателей  использования коечного фонда:</vt:lpstr>
      <vt:lpstr>Расчёт   показателей  нагрузки  персонала:</vt:lpstr>
      <vt:lpstr>Расчёт   показателей  качества  больничной помощи:</vt:lpstr>
      <vt:lpstr>Расчёт   показателей  качества  больничной помощи:</vt:lpstr>
      <vt:lpstr>Как  оценивают  деятельность  поликлиники?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Расчёт   показателей    объёмов  амбулаторно-поликлинической  помощи:</vt:lpstr>
      <vt:lpstr>Расчёт   показателей   нагрузки  персонала  поликлиники:</vt:lpstr>
      <vt:lpstr>Расчёт   показателей диспансеризации  населения:</vt:lpstr>
      <vt:lpstr>Расчёт   показателей диспансеризации  населения:</vt:lpstr>
      <vt:lpstr>Рекомендуемая литература: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Иванович Глушаков</dc:creator>
  <cp:lastModifiedBy>Александр Иванович Глушаков</cp:lastModifiedBy>
  <cp:revision>533</cp:revision>
  <dcterms:created xsi:type="dcterms:W3CDTF">2018-09-13T08:51:57Z</dcterms:created>
  <dcterms:modified xsi:type="dcterms:W3CDTF">2020-10-21T09:15:01Z</dcterms:modified>
</cp:coreProperties>
</file>