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632" r:id="rId2"/>
    <p:sldId id="320" r:id="rId3"/>
    <p:sldId id="494" r:id="rId4"/>
    <p:sldId id="566" r:id="rId5"/>
    <p:sldId id="582" r:id="rId6"/>
    <p:sldId id="592" r:id="rId7"/>
    <p:sldId id="608" r:id="rId8"/>
    <p:sldId id="611" r:id="rId9"/>
    <p:sldId id="622" r:id="rId10"/>
    <p:sldId id="624" r:id="rId11"/>
    <p:sldId id="630" r:id="rId12"/>
    <p:sldId id="550" r:id="rId13"/>
    <p:sldId id="549" r:id="rId14"/>
    <p:sldId id="552" r:id="rId15"/>
    <p:sldId id="553" r:id="rId16"/>
    <p:sldId id="557" r:id="rId17"/>
    <p:sldId id="546" r:id="rId18"/>
    <p:sldId id="631" r:id="rId19"/>
    <p:sldId id="491" r:id="rId20"/>
    <p:sldId id="539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62" autoAdjust="0"/>
    <p:restoredTop sz="93323" autoAdjust="0"/>
  </p:normalViewPr>
  <p:slideViewPr>
    <p:cSldViewPr snapToGrid="0">
      <p:cViewPr varScale="1">
        <p:scale>
          <a:sx n="58" d="100"/>
          <a:sy n="58" d="100"/>
        </p:scale>
        <p:origin x="84" y="29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321D8-8539-4B56-B838-BC3BCFB734DE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1F980-A184-4CBE-8872-641390C02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12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246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972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61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3699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888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430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262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56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64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82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13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328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F980-A184-4CBE-8872-641390C02EB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43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0B380-0A32-48D7-A023-9AA93641246A}" type="datetime1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17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6DA4-FF1F-4113-A4E2-180856E9B9F3}" type="datetime1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16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83E5-6988-460D-8BCF-D1A6FA1A4F83}" type="datetime1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33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1D7-F119-43B3-AADE-BB284F0D95A2}" type="datetime1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724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B150-8CF4-4FED-B652-F3CBBF72852E}" type="datetime1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50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2CE5-C3B9-491B-AAA2-ACC5A5AC3CDE}" type="datetime1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40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0AED-E239-403B-8880-6E17F743B474}" type="datetime1">
              <a:rPr lang="ru-RU" smtClean="0"/>
              <a:t>21.10.2020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3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02F2E-E7D9-4E06-9331-318781A1B619}" type="datetime1">
              <a:rPr lang="ru-RU" smtClean="0"/>
              <a:t>21.10.2020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9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7A22-1932-4461-A63D-8ED71111724B}" type="datetime1">
              <a:rPr lang="ru-RU" smtClean="0"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72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E244-5CF2-4672-966A-72DA27EF1D8E}" type="datetime1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02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D27-03E1-4EDD-B4A8-AC539F8D3458}" type="datetime1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76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94431-B7F1-4C7C-AC48-0532ACD7218E}" type="datetime1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CA969-CFC0-4D58-84B5-083881DD5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02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abudhabi.emirateshomenursing.ae/wp-content/uploads/2016/12/img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10300" cy="511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KGMU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356" y="5647169"/>
            <a:ext cx="1030288" cy="104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80655" y="4438651"/>
            <a:ext cx="10920797" cy="2098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Доцент,  доктор  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медицинских   наук    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ГЛУШАКОВ  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Александр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 Иванович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>
              <a:defRPr/>
            </a:pPr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Кафедра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  общественного   здоровья   и   организации   здравоохранения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Казанский  государственный  медицинский  университет</a:t>
            </a:r>
          </a:p>
          <a:p>
            <a:pPr algn="ctr">
              <a:defRPr/>
            </a:pPr>
            <a:endParaRPr lang="ru-RU" sz="2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ru-RU" sz="2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981201" y="0"/>
            <a:ext cx="10210800" cy="3740727"/>
          </a:xfrm>
        </p:spPr>
        <p:txBody>
          <a:bodyPr>
            <a:normAutofit/>
          </a:bodyPr>
          <a:lstStyle/>
          <a:p>
            <a:pPr algn="r"/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Общественное   </a:t>
            </a:r>
            <a:br>
              <a:rPr lang="ru-RU" sz="6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здоровье </a:t>
            </a:r>
            <a:br>
              <a:rPr lang="ru-RU" sz="6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 здравоохранение</a:t>
            </a:r>
          </a:p>
        </p:txBody>
      </p:sp>
    </p:spTree>
    <p:extLst>
      <p:ext uri="{BB962C8B-B14F-4D97-AF65-F5344CB8AC3E}">
        <p14:creationId xmlns:p14="http://schemas.microsoft.com/office/powerpoint/2010/main" val="317093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10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В чём отличие обязательного и добровольного медицинского страхования страхование?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34321" y="266603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ОСМ_2.5. Медицинское страхование граждан в охране здоровья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263235" y="1362091"/>
          <a:ext cx="1192876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1851">
                  <a:extLst>
                    <a:ext uri="{9D8B030D-6E8A-4147-A177-3AD203B41FA5}">
                      <a16:colId xmlns:a16="http://schemas.microsoft.com/office/drawing/2014/main" val="3849519742"/>
                    </a:ext>
                  </a:extLst>
                </a:gridCol>
                <a:gridCol w="4410659">
                  <a:extLst>
                    <a:ext uri="{9D8B030D-6E8A-4147-A177-3AD203B41FA5}">
                      <a16:colId xmlns:a16="http://schemas.microsoft.com/office/drawing/2014/main" val="405543588"/>
                    </a:ext>
                  </a:extLst>
                </a:gridCol>
                <a:gridCol w="3976255">
                  <a:extLst>
                    <a:ext uri="{9D8B030D-6E8A-4147-A177-3AD203B41FA5}">
                      <a16:colId xmlns:a16="http://schemas.microsoft.com/office/drawing/2014/main" val="3814469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медицинского страхования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Обязательное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Добровольное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8363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выступает страхователем?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Работодатели, государство (органы местной исполнительной власти)</a:t>
                      </a:r>
                    </a:p>
                    <a:p>
                      <a:pPr indent="21590" algn="ctr"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Юридические и физические лица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225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выступает страховщиком?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Территориальные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фонды ОМС, страховые медицинские организации различных форм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собственности</a:t>
                      </a:r>
                    </a:p>
                    <a:p>
                      <a:pPr indent="21590" algn="ctr"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Страховые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медицинские организации различных форм собственности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43116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63235" y="4388443"/>
            <a:ext cx="83739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Фонды ОМС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это самостоятельные государственные финансово-кредитные учреждения, реализующие государственную политику в области обязательного медицинского страхования.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8255" y="5311773"/>
            <a:ext cx="80765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Фонды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ОМС предназначены для аккумулирования страховых взносов, обеспечения финансовой стабильности государственной системы ОМС и выравнивания финансовых ресурсов на его проведение.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42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11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В чём заключаются функции Федерального </a:t>
            </a:r>
            <a:br>
              <a:rPr lang="ru-RU" sz="3000" dirty="0" smtClean="0">
                <a:solidFill>
                  <a:srgbClr val="FF0000"/>
                </a:solidFill>
              </a:rPr>
            </a:br>
            <a:r>
              <a:rPr lang="ru-RU" sz="3000" dirty="0" smtClean="0">
                <a:solidFill>
                  <a:srgbClr val="FF0000"/>
                </a:solidFill>
              </a:rPr>
              <a:t>и территориальных фондов ОМС?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34321" y="266603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ОСМ_2.5. Медицинское страхование граждан в охране здоровья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2657" y="1309340"/>
            <a:ext cx="4400346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финансирование целевых программ в рамках ОМС,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утверждение Типовых правил ОМС, организация разработки нормативно-методических документов,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участие в разработке базовой программы ОМС,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организация сбора и анализа информации о финансовых ресурсах ОМС,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организация подготовки специалистов для системы ОМС,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контроль за расходованием средств ОМС и др.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17386" y="1747797"/>
            <a:ext cx="548868" cy="404001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vert"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Функции Федерального фонда ОМС: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778977" y="1309340"/>
            <a:ext cx="5339645" cy="48936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4400" lvl="0" indent="-2844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финансирование ОМС, проводимого страховыми медицинскими организациями,</a:t>
            </a:r>
          </a:p>
          <a:p>
            <a:pPr marL="284400" lvl="0" indent="-2844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осуществление финансово-кредитной деятельности по обеспечению ОМС,</a:t>
            </a:r>
          </a:p>
          <a:p>
            <a:pPr marL="284400" lvl="0" indent="-2844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накопление финансового резерва для обеспечения устойчивости ОМС,</a:t>
            </a:r>
          </a:p>
          <a:p>
            <a:pPr marL="284400" lvl="0" indent="-2844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разработка правил ОМС,</a:t>
            </a:r>
          </a:p>
          <a:p>
            <a:pPr marL="284400" lvl="0" indent="-2844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контроль своевременности поступления взносов,</a:t>
            </a:r>
          </a:p>
          <a:p>
            <a:pPr marL="284400" lvl="0" indent="-2844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78815" algn="l"/>
              </a:tabLs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контроль за рациональным использованием финансовых средств ОМС,</a:t>
            </a:r>
          </a:p>
          <a:p>
            <a:pPr marL="284400" indent="-28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проведение разъяснительной работы по вопросам, относящимся к его компетенции и др.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4713" y="1682582"/>
            <a:ext cx="461665" cy="414716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vert270"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Функции территориального фонда ОМС: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1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12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В чём отличие обязательного и добровольного медицинского страхования страхование?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34321" y="266603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82344"/>
              </p:ext>
            </p:extLst>
          </p:nvPr>
        </p:nvGraphicFramePr>
        <p:xfrm>
          <a:off x="263236" y="896216"/>
          <a:ext cx="1192876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1851">
                  <a:extLst>
                    <a:ext uri="{9D8B030D-6E8A-4147-A177-3AD203B41FA5}">
                      <a16:colId xmlns:a16="http://schemas.microsoft.com/office/drawing/2014/main" val="3849519742"/>
                    </a:ext>
                  </a:extLst>
                </a:gridCol>
                <a:gridCol w="4410659">
                  <a:extLst>
                    <a:ext uri="{9D8B030D-6E8A-4147-A177-3AD203B41FA5}">
                      <a16:colId xmlns:a16="http://schemas.microsoft.com/office/drawing/2014/main" val="405543588"/>
                    </a:ext>
                  </a:extLst>
                </a:gridCol>
                <a:gridCol w="3976255">
                  <a:extLst>
                    <a:ext uri="{9D8B030D-6E8A-4147-A177-3AD203B41FA5}">
                      <a16:colId xmlns:a16="http://schemas.microsoft.com/office/drawing/2014/main" val="3814469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медицинского страхования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Обязательное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Добровольное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8363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выступает страхователем?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Работодатели, государство (органы местной исполнительной власти)</a:t>
                      </a:r>
                    </a:p>
                    <a:p>
                      <a:pPr indent="21590" algn="ctr"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Юридические и физические лица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225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выступает страховщиком?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Территориальные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фонды ОМС, страховые медицинские организации различных форм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собственности</a:t>
                      </a:r>
                    </a:p>
                    <a:p>
                      <a:pPr indent="21590" algn="ctr"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Страховые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медицинские организации различных форм собственности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431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Какие</a:t>
                      </a:r>
                      <a:r>
                        <a:rPr lang="ru-RU" sz="1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источники средств?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Взносы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работодателей, государственный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бюджет</a:t>
                      </a:r>
                    </a:p>
                    <a:p>
                      <a:pPr indent="21590" algn="ctr"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Личные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доходы граждан, прибыль предпринимателей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69707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248" y="4680741"/>
            <a:ext cx="56708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Финансовые средства фондов ОМС находятся в государственной собственности Российской Федерации, не входят в состав бюджетов, других фондов и изъятию не подлежат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Финансовые средства фондов ОМС находятся в государственной собственности Российской Федерации, не входят в состав бюджетов, других фондов и изъятию не подлежат.</a:t>
            </a:r>
          </a:p>
          <a:p>
            <a:pPr indent="450215">
              <a:spcAft>
                <a:spcPts val="0"/>
              </a:spcAft>
            </a:pPr>
            <a:endParaRPr lang="ru-RU" sz="1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85133" y="4736696"/>
            <a:ext cx="65068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Страховые медицинские организации получают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средства              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территориальных фондов по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подушевому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нормативу, т.е.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по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количеству застрахованных лиц с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учётом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половозрастных коэффициентов.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10401" y="5491852"/>
            <a:ext cx="54160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15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Страховые медицинские организации оплачивают оказание застрахованным медицинской помощи </a:t>
            </a:r>
            <a:r>
              <a:rPr lang="ru-RU" sz="1500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(</a:t>
            </a:r>
            <a:r>
              <a:rPr lang="ru-RU" sz="15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программе ОМС), предоставляемой медицинскими учреждениями, работающими в системе ОМС.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32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13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711369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В чём содержание Базовой программы ОМС?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34321" y="266603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73807" y="563989"/>
            <a:ext cx="76702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Медицинское обслуживание в рамках ОМС предоставляется в соответствии с </a:t>
            </a:r>
            <a:r>
              <a:rPr lang="ru-RU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Базовыми и </a:t>
            </a:r>
            <a:r>
              <a:rPr lang="ru-RU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территориальными </a:t>
            </a:r>
            <a:r>
              <a:rPr lang="ru-RU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программами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ОМС, 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разрабатываемыми на уровне </a:t>
            </a:r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федерации 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целом и </a:t>
            </a:r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её субъектах.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3040" y="1792694"/>
            <a:ext cx="46241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Базовая программа ОМС граждан России содержит основные гарантии, предоставляемые в рамках ОМС.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70105" y="2788422"/>
            <a:ext cx="5296880" cy="36009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0215">
              <a:spcAft>
                <a:spcPts val="1200"/>
              </a:spcAf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ним относятся амбулаторно-поликлиническая и стационарная помощь,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предоставляемая                         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учреждениях здравоохранения независимо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от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их организационно-правовой формы при любых заболеваниях, за исключением тех, лечение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которых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должно финансироваться за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счёт: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федерального </a:t>
            </a: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бюджета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16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дорогостоящие виды медицинской помощи и лечение в федеральных медицинских учреждениях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);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бюджетов </a:t>
            </a: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субъектов РФ и муниципальных образований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16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лечение в специализированных диспансерах и больницах, льготное </a:t>
            </a:r>
            <a:r>
              <a:rPr lang="ru-RU" sz="16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лекарственное </a:t>
            </a:r>
            <a:r>
              <a:rPr lang="ru-RU" sz="16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обеспечение и др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74084" y="1933219"/>
            <a:ext cx="5959642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основе Базовой программы в субъектах РФ разрабатываются территориальные программы ОМС, объем предоставляемых медицинских 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которых               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может быть меньше объема, установленного Базовой программой ОМС.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029751" y="3526575"/>
            <a:ext cx="39142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Программы ДМС реализуются медицинскими учреждениями без ущерба для программы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ОМС. 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72484" y="4512038"/>
            <a:ext cx="5968341" cy="175432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Базовая программа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ОМС является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составной частью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Программы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государственных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гарантий (ПГГ)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бесплатного оказания гражданам РФ медицинской помощи. </a:t>
            </a:r>
          </a:p>
          <a:p>
            <a:pPr indent="450215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Программа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ежегодно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пересматривается и утверждается Постановлением Правительства РФ.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02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14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В чём отличие обязательного и добровольного медицинского страхования страхование?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3553" y="706676"/>
            <a:ext cx="4916173" cy="5786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0215">
              <a:spcAft>
                <a:spcPts val="600"/>
              </a:spcAft>
            </a:pP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Программа состоит из 6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разделов               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включает в себя: </a:t>
            </a:r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общие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положения; </a:t>
            </a:r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виды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условия оказания медицинской помощи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источники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финансового обеспечения медицинской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помощи;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нормативы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объёма медицинской помощи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нормативы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финансовых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затрат                   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единицу объёма медицинской помощи,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подушевые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нормативы финансирования, порядок и структуру формирования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тарифов                                      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медицинскую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помощь;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критерии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доступности и качества медицинской помощи.</a:t>
            </a: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37468" y="998793"/>
            <a:ext cx="6354531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0215">
              <a:spcAft>
                <a:spcPts val="1200"/>
              </a:spcAft>
            </a:pP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 создание единого правового и экономического механизма реализации конституционных прав граждан на получение гарантированной (бесплатной) медицинской помощи;</a:t>
            </a:r>
          </a:p>
          <a:p>
            <a:pPr indent="-450215">
              <a:spcAft>
                <a:spcPts val="1200"/>
              </a:spcAft>
            </a:pP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 обеспечение баланса между обязательствами государства по предоставлению населению гарантированной (бесплатной) медицинской помощи и выделяемых для этого ресурсов.</a:t>
            </a:r>
          </a:p>
          <a:p>
            <a:pPr indent="-450215">
              <a:spcAft>
                <a:spcPts val="1200"/>
              </a:spcAft>
            </a:pP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рамках 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ПГГ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населению бесплатно предоставляются следующие виды медицинской помощи:</a:t>
            </a:r>
          </a:p>
          <a:p>
            <a:pPr indent="-450215">
              <a:spcAft>
                <a:spcPts val="1200"/>
              </a:spcAft>
            </a:pP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 первичная медико-санитарная помощь;</a:t>
            </a:r>
          </a:p>
          <a:p>
            <a:pPr indent="-450215">
              <a:spcAft>
                <a:spcPts val="1200"/>
              </a:spcAft>
            </a:pP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 скорая медицинская помощь, в том числе специализированная (санитарно-авиационная);</a:t>
            </a:r>
          </a:p>
          <a:p>
            <a:pPr indent="-450215">
              <a:spcAft>
                <a:spcPts val="1200"/>
              </a:spcAft>
            </a:pP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 специализированная медицинская помощь, 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том числе высокотехнологичная.</a:t>
            </a:r>
            <a:endParaRPr lang="ru-RU" sz="1600" dirty="0">
              <a:solidFill>
                <a:schemeClr val="accent4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46519" y="962986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60360" y="987797"/>
            <a:ext cx="677108" cy="216540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vert="vert270"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ПГГ: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5999" y="5341090"/>
            <a:ext cx="62724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Все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виды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помощи населению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РФ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предоставляются за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счёт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средств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ОМС и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бюджетов всех уровней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15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В чём отличие обязательного и добровольного медицинского страхования страхование?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34321" y="266603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63235" y="1362091"/>
          <a:ext cx="11928765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1851">
                  <a:extLst>
                    <a:ext uri="{9D8B030D-6E8A-4147-A177-3AD203B41FA5}">
                      <a16:colId xmlns:a16="http://schemas.microsoft.com/office/drawing/2014/main" val="3849519742"/>
                    </a:ext>
                  </a:extLst>
                </a:gridCol>
                <a:gridCol w="4410659">
                  <a:extLst>
                    <a:ext uri="{9D8B030D-6E8A-4147-A177-3AD203B41FA5}">
                      <a16:colId xmlns:a16="http://schemas.microsoft.com/office/drawing/2014/main" val="405543588"/>
                    </a:ext>
                  </a:extLst>
                </a:gridCol>
                <a:gridCol w="3976255">
                  <a:extLst>
                    <a:ext uri="{9D8B030D-6E8A-4147-A177-3AD203B41FA5}">
                      <a16:colId xmlns:a16="http://schemas.microsoft.com/office/drawing/2014/main" val="3814469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медицинского страхования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Обязательное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Добровольное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8363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выступает страхователем?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Работодатели, государство (органы местной исполнительной власти)</a:t>
                      </a:r>
                    </a:p>
                    <a:p>
                      <a:pPr indent="21590" algn="ctr"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Юридические и физические лица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225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выступает страховщиком?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Территориальные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фонды ОМС, страховые медицинские организации различных форм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собственности</a:t>
                      </a:r>
                    </a:p>
                    <a:p>
                      <a:pPr indent="21590" algn="ctr"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Страховые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медицинские организации различных форм собственности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431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Какие</a:t>
                      </a:r>
                      <a:r>
                        <a:rPr lang="ru-RU" sz="1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источники средств?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Взносы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работодателей, государственный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бюджет</a:t>
                      </a:r>
                    </a:p>
                    <a:p>
                      <a:pPr indent="21590" algn="ctr"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Личные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доходы граждан, прибыль предпринимателей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697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Кем определяется программа медицинских услуг?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Программа (гарантированный минимум услуг) определяется МЗ РФ, утверждается местными (территориальными) органами власти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Программа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(перечень услуг) определяется договором страховщика и страхователя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6993299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98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16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Как определяют нормативы объёмов медицинской помощи?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17480" y="3966801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093" y="1827754"/>
            <a:ext cx="237745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1200"/>
              </a:spcAft>
            </a:pP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разработки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ПГГ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используются следующие группы нормативов: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нормативы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объёмов медицинской помощи;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нормативы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финансовых затрат на единицу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объёма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медицинской помощи.</a:t>
            </a:r>
            <a:endParaRPr lang="ru-RU" sz="16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67488" y="955960"/>
            <a:ext cx="466883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 амбулаторно-поликлинической </a:t>
            </a: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помощи,</a:t>
            </a: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который устанавливается                         в количестве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посещений на одного человека в год;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 </a:t>
            </a: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медицинской помощи, 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предоставляемой в дневных стационарах всех типов, который устанавливается в количестве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пациенто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-дней на одного человека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год;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 </a:t>
            </a: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стационарной помощи, 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который устанавливается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количестве койко-дней на одного человека в год;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 </a:t>
            </a: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скорой медицинской помощи, 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который устанавливается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в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количестве вызовов на одного человека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в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год.</a:t>
            </a:r>
            <a:endParaRPr lang="ru-RU" sz="160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824" y="696180"/>
            <a:ext cx="738664" cy="477868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vert270"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Нормативы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объёмов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медицинской помощи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 л ю ч а ю т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50816" y="997494"/>
            <a:ext cx="321297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 финансовых затрат на 1 посещение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в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амбулаторно-поликлиническую организацию;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финансовых затрат на 1 </a:t>
            </a:r>
            <a:r>
              <a:rPr lang="ru-RU" sz="16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пациенто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-день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дневном стационаре;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финансовых затрат на 1 койко-день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в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стационаре;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финансовых затрат на 1 вызов скорой медицинской помощи.</a:t>
            </a:r>
            <a:endParaRPr lang="ru-RU" sz="1600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24944" y="884321"/>
            <a:ext cx="1015663" cy="440239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vert270"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 нормативам финансовых затрат на единицу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объёма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медицинской помощи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 т н о с я т с 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3249" y="5507418"/>
            <a:ext cx="85305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Кроме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того, в рамках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ПГГ устанавливается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16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подушевой</a:t>
            </a:r>
            <a:r>
              <a:rPr lang="ru-RU" sz="16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норматив финансирования Программы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отражающий размер средств на компенсацию затрат по предоставлению бесплатной медицинской помощи в расчёте на 1 человека в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год 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15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17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В чём отличие обязательного и добровольного медицинского страхования страхование?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34321" y="266603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86717"/>
              </p:ext>
            </p:extLst>
          </p:nvPr>
        </p:nvGraphicFramePr>
        <p:xfrm>
          <a:off x="263236" y="2097751"/>
          <a:ext cx="1192876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6255">
                  <a:extLst>
                    <a:ext uri="{9D8B030D-6E8A-4147-A177-3AD203B41FA5}">
                      <a16:colId xmlns:a16="http://schemas.microsoft.com/office/drawing/2014/main" val="3849519742"/>
                    </a:ext>
                  </a:extLst>
                </a:gridCol>
                <a:gridCol w="3976255">
                  <a:extLst>
                    <a:ext uri="{9D8B030D-6E8A-4147-A177-3AD203B41FA5}">
                      <a16:colId xmlns:a16="http://schemas.microsoft.com/office/drawing/2014/main" val="405543588"/>
                    </a:ext>
                  </a:extLst>
                </a:gridCol>
                <a:gridCol w="3976255">
                  <a:extLst>
                    <a:ext uri="{9D8B030D-6E8A-4147-A177-3AD203B41FA5}">
                      <a16:colId xmlns:a16="http://schemas.microsoft.com/office/drawing/2014/main" val="3814469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медицинского страхования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Обязательное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Добровольное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8363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Кем устанавливаются тарифы?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соглашением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сторон при ведущей роли органов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государства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договором</a:t>
                      </a: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4342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Кем определяется система контроля качества?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соглашением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сторон при ведущей роли органов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государства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договором</a:t>
                      </a: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9220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Куда могут быть использованы доходы?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для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развития основной деятельности – медицинского страхования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любой коммерческой и некоммерческой деятельности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9166454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92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15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18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694663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Что такое страховой полис и страховой случай?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3633" y="0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237" y="874201"/>
            <a:ext cx="5440877" cy="224676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</a:rPr>
              <a:t>Страховой полис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</a:rPr>
              <a:t>— именной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</a:rPr>
              <a:t> документ, подтверждающий заключение договора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</a:rPr>
              <a:t>страхования, выдаваемый страховщиком страхователю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</a:rPr>
              <a:t> (застрахованному). </a:t>
            </a:r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</a:rPr>
              <a:t>  Полис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</a:rPr>
              <a:t>выдаётся страхователю после заключения договора и внесения страховой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</a:rPr>
              <a:t>суммы.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78511" y="807574"/>
            <a:ext cx="63119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kern="5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СТРАХОВАТЕЛЬ - лицо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которое проявляет экономическую предусмотрительность </a:t>
            </a:r>
            <a:r>
              <a:rPr lang="ru-RU" sz="1600" b="1" kern="5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от 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неблагоприятных </a:t>
            </a:r>
            <a:r>
              <a:rPr lang="ru-RU" sz="1600" b="1" kern="5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событий</a:t>
            </a:r>
            <a:r>
              <a:rPr lang="ru-RU" sz="1600" b="1" kern="5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94703" y="1407976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kern="5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СТРАХОВЩИК </a:t>
            </a:r>
            <a:r>
              <a:rPr lang="ru-RU" sz="1600" b="1" kern="5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 специальная </a:t>
            </a:r>
            <a:r>
              <a:rPr lang="ru-RU" sz="1600" b="1" kern="5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организация, ведающая созданием и использованием страхового фонда. 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02817" y="2004337"/>
            <a:ext cx="62891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50" dirty="0">
                <a:latin typeface="Arial" panose="020B0604020202020204" pitchFamily="34" charset="0"/>
                <a:ea typeface="Times New Roman" panose="02020603050405020304" pitchFamily="18" charset="0"/>
              </a:rPr>
              <a:t>СТРАХОВОЙ РИСК – предполагаемое событие, на случай наступления которого проводится страхование.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70747" y="2625416"/>
            <a:ext cx="60197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b="1" kern="50" dirty="0">
                <a:latin typeface="Arial" panose="020B0604020202020204" pitchFamily="34" charset="0"/>
                <a:ea typeface="Times New Roman" panose="02020603050405020304" pitchFamily="18" charset="0"/>
              </a:rPr>
              <a:t>СТРАХОВОЙ СЛУЧАЙ  –  совершившееся событие.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27697" y="3049508"/>
            <a:ext cx="43643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kern="5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СТРАХОВАЯ СУММА  – это денежная сумма, определённая договором </a:t>
            </a:r>
            <a:r>
              <a:rPr lang="ru-RU" sz="1600" b="1" kern="50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страхования, </a:t>
            </a:r>
            <a:r>
              <a:rPr lang="ru-RU" sz="1600" b="1" kern="5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 пределах которой страховщик при наступлении страхового случая обязуется выплатить страховое возмещение по договору страхования.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665" y="3107657"/>
            <a:ext cx="7622364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Страховой полис обычно должен содержать: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наименование документа;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наименование, юридический адрес и банковские реквизиты страховщика;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полное наименование или фамилию, имя, отчество страхователя и его адрес;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указание объекта страхования;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размер страховой суммы;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указание страхового риска;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размер страхового взноса (взносов), сроки и порядок его внесения;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срок действия договора страхования, порядок изменения и прекращения договора страхования;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другие условия по соглашению сторон, в том числе </a:t>
            </a:r>
            <a:r>
              <a:rPr lang="ru-RU" sz="15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дополнения                                           </a:t>
            </a: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к правилам страхования, либо исключения из них;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подписи сторон.</a:t>
            </a:r>
            <a:endParaRPr lang="ru-RU" sz="1500" b="0" i="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537557" y="4793744"/>
            <a:ext cx="40608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kern="50" dirty="0">
                <a:latin typeface="Arial" panose="020B0604020202020204" pitchFamily="34" charset="0"/>
                <a:ea typeface="Times New Roman" panose="02020603050405020304" pitchFamily="18" charset="0"/>
              </a:rPr>
              <a:t>СТРАХОВОЙ ВЗНОС – это плата за страхование, которую страхователь должен внести страховщику в соответствии с условиями договора. </a:t>
            </a:r>
            <a:endParaRPr lang="ru-RU" sz="16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47081" y="588626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kern="50" dirty="0">
                <a:latin typeface="Arial" panose="020B0604020202020204" pitchFamily="34" charset="0"/>
                <a:ea typeface="Times New Roman" panose="02020603050405020304" pitchFamily="18" charset="0"/>
              </a:rPr>
              <a:t>СТРАХОВОЙ ТАРИФ – ставка страхового взноса с единицы страховой суммы или объекта страхования.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62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928255"/>
          </a:xfrm>
        </p:spPr>
        <p:txBody>
          <a:bodyPr/>
          <a:lstStyle/>
          <a:p>
            <a:pPr algn="ctr"/>
            <a:r>
              <a:rPr lang="ru-RU" dirty="0" smtClean="0"/>
              <a:t>Рекомендуемая литература: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76134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19</a:t>
            </a:fld>
            <a:endParaRPr lang="ru-RU" sz="1600"/>
          </a:p>
        </p:txBody>
      </p:sp>
      <p:sp>
        <p:nvSpPr>
          <p:cNvPr id="8" name="Прямоугольник 7"/>
          <p:cNvSpPr/>
          <p:nvPr/>
        </p:nvSpPr>
        <p:spPr>
          <a:xfrm>
            <a:off x="3396080" y="1103944"/>
            <a:ext cx="53901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Общественное здоровье и здравоохранение (Электронный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ресурс): учебник / Медик В. А., Юрьев В. К. - 2-е изд.,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испр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и доп. - М.: ГЭОТАР-Медиа, 2016. 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http</a:t>
            </a:r>
            <a:r>
              <a:rPr lang="ru-RU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://www.studmedlib.ru</a:t>
            </a:r>
            <a:r>
              <a:rPr lang="ru-RU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 </a:t>
            </a:r>
            <a:r>
              <a:rPr lang="ru-RU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book</a:t>
            </a:r>
            <a:r>
              <a:rPr lang="ru-RU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/ISBN9785970437100.html;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49803" y="2756961"/>
            <a:ext cx="52826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Общественное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здоровье и здравоохранение, экономика здравоохранения в 2 т., Т. 1 (Электронный ресурс): учебник / под ред. В. З. Кучеренко. - М.: ГЭОТАР-Медиа, 2013. – 688 с.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http://</a:t>
            </a:r>
            <a:r>
              <a:rPr lang="ru-RU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www.studmedlib.ru/book/ISBN9785970424148.html;</a:t>
            </a:r>
            <a:endParaRPr lang="ru-RU" sz="16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1510" name="Picture 6" descr="https://snoska.ru/images/covers/19/43/19433c20-e78d-52eb-82e7-a1a27d8c3b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6228" y="1454294"/>
            <a:ext cx="3148207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3449802" y="4714780"/>
            <a:ext cx="52826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3) Общественное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здоровье 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здравоохранение, экономика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здравоохранения в 2 т., Т. 2 (Электронный ресурс) / под ред. В.З. Кучеренко - М.: ГЭОТАР-Медиа, 2013. – 160 с.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1508" name="Picture 4" descr="http://newbookshop.ru/pictures/102021218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6" y="1387520"/>
            <a:ext cx="3084930" cy="455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00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mtClean="0"/>
              <a:t>2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-188686" y="4271864"/>
            <a:ext cx="125403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6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ОЗЗ_3.1.</a:t>
            </a:r>
            <a:r>
              <a:rPr lang="ru-RU" sz="4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Медици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нское страхование</a:t>
            </a:r>
            <a:endParaRPr lang="ru-RU" sz="40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14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064" y="568036"/>
            <a:ext cx="7427494" cy="526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mtClean="0"/>
              <a:t>20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51164" y="5694218"/>
            <a:ext cx="5263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E-mail: glushakow67@mail.ru</a:t>
            </a:r>
            <a:endParaRPr lang="ru-RU" sz="3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6803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7000" b="1" dirty="0" smtClean="0">
                <a:solidFill>
                  <a:srgbClr val="C00000"/>
                </a:solidFill>
              </a:rPr>
              <a:t>Спасибо  за  внимание!</a:t>
            </a:r>
            <a:endParaRPr lang="ru-RU" sz="7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57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061737" y="0"/>
            <a:ext cx="10028663" cy="1401019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</a:rPr>
              <a:t>Экзаменационные   вопросы   по   дисциплине  «Общественное  здоровье  и  здравоохранению»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(4  из 67)</a:t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500" dirty="0" smtClean="0">
                <a:solidFill>
                  <a:schemeClr val="accent2">
                    <a:lumMod val="50000"/>
                  </a:schemeClr>
                </a:solidFill>
              </a:rPr>
              <a:t>(медицинское страхование)</a:t>
            </a:r>
            <a:endParaRPr lang="ru-RU" sz="25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3</a:t>
            </a:fld>
            <a:endParaRPr lang="ru-RU" sz="1600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75764" y="1957376"/>
            <a:ext cx="9298546" cy="4085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/>
              <a:t>Обязательное и добровольное медицинское страхование: определение понятий, сравнительные характеристики, субъекты. 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/>
              <a:t>Обязательное медицинское страхование: определение понятия. Фонды ОМС и их функции. Базовая программа ОМС: назначение, содержание. Определение понятий «страховой полис», «страховой случай».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/>
              <a:t>Фонды ОМС и их функции. Базовая программа ОМС: назначение, содержание. Определение понятий «страховой полис», «страховой случай».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/>
              <a:t>Программа государственных гарантий бесплатного оказания гражданам РФ медицинской помощи: задачи, основные разделы. Виды медицинской помощи, предоставляемой бесплатно в рамках Программы.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  <a:tabLst>
                <a:tab pos="457200" algn="l"/>
              </a:tabLst>
            </a:pP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6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06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r>
              <a:rPr lang="ru-RU" sz="1600" dirty="0" smtClean="0"/>
              <a:t>4</a:t>
            </a:r>
            <a:endParaRPr lang="ru-RU" sz="1600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048000" y="-112890"/>
            <a:ext cx="6497782" cy="6234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solidFill>
                  <a:srgbClr val="C00000"/>
                </a:solidFill>
              </a:rPr>
              <a:t>Вопросы   текущей   лекции: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620562" y="578709"/>
            <a:ext cx="3879250" cy="3559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 smtClean="0"/>
              <a:t>Что такое медицинское страхование?</a:t>
            </a:r>
            <a:endParaRPr lang="ru-RU" sz="1800" dirty="0"/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219849" y="2111816"/>
            <a:ext cx="5656301" cy="3937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 smtClean="0"/>
              <a:t>Кто  выступает субъектом медицинского страхования?</a:t>
            </a:r>
            <a:endParaRPr lang="ru-RU" sz="1800" dirty="0"/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620562" y="3515596"/>
            <a:ext cx="4887140" cy="4066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 smtClean="0"/>
              <a:t>Каково содержание базового программы ОМС?</a:t>
            </a:r>
            <a:endParaRPr lang="ru-RU" sz="18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21024" y="1476858"/>
            <a:ext cx="7627921" cy="4169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 smtClean="0"/>
              <a:t>В чём  отличие обязательного и добровольного медицинского страхований?</a:t>
            </a:r>
            <a:endParaRPr lang="ru-RU" sz="1800" dirty="0"/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3398430" y="2799544"/>
            <a:ext cx="7710048" cy="4218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 smtClean="0"/>
              <a:t>В чём  заключаются функции федерального и территориальных фондов ОМС?</a:t>
            </a:r>
            <a:endParaRPr lang="ru-RU" sz="1800" dirty="0"/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475408" y="4109586"/>
            <a:ext cx="6320588" cy="4077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 smtClean="0"/>
              <a:t>Как определяются нормативы объёмов медицинских помощи?</a:t>
            </a:r>
            <a:endParaRPr lang="ru-RU" sz="1800" dirty="0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640114" y="4628484"/>
            <a:ext cx="4871535" cy="3937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 smtClean="0"/>
              <a:t>Что такое страховой полис и страховой случай?</a:t>
            </a:r>
            <a:endParaRPr lang="ru-RU" sz="1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75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5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7603959" y="2"/>
            <a:ext cx="458804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Что такое медицинское страхование?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60265" y="2321021"/>
            <a:ext cx="1752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8055" y="392576"/>
            <a:ext cx="2725811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МЕДИЦИНСКОЕ </a:t>
            </a:r>
          </a:p>
          <a:p>
            <a:r>
              <a:rPr lang="ru-RU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СТРАХОВАНИЕ </a:t>
            </a:r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75991" y="1004277"/>
            <a:ext cx="6787157" cy="120032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вид страхования, объектом которого являются расходы, связанные с оказанием медицинской помощи и восстановлением здоровья </a:t>
            </a:r>
            <a:r>
              <a:rPr lang="ru-RU" sz="24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граждан.</a:t>
            </a:r>
            <a:r>
              <a:rPr lang="ru-RU" sz="2400" b="1" i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237" y="3714107"/>
            <a:ext cx="613756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всеобщее страхование здоровья, составная часть системы социального страхования, гарантированная законами государства и имеющая </a:t>
            </a:r>
            <a:r>
              <a:rPr lang="ru-RU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определённую </a:t>
            </a:r>
            <a:r>
              <a:rPr lang="ru-RU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 экономическую основу – фиксированный взнос, устанавливаемый в процентах к оплате труда, начисленной по всем основаниям, уплачиваемый работодателями всех форм собственности. 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3236" y="3376515"/>
            <a:ext cx="5469639" cy="40011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Обязательное медицинское страхование (ОМС)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73890" y="3692450"/>
            <a:ext cx="50894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покупка у страховой компании гарантий на оплату медицинской помощи, выходящей за пределы программы обязательного страхования. 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60457" y="3373823"/>
            <a:ext cx="5043240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Добровольное медицинское страхование (ДМС)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73890" y="5284184"/>
            <a:ext cx="55181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правило, осуществляется коммерческими страховыми организациями.</a:t>
            </a:r>
            <a:endParaRPr lang="ru-RU" sz="20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203159" y="1332041"/>
            <a:ext cx="2223407" cy="1953782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426565" y="1361840"/>
            <a:ext cx="3996261" cy="1948965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6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6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В чём отличие обязательного и добровольного медицинского страхования страхование?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37548" y="-69781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263236" y="1031855"/>
          <a:ext cx="11928765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782">
                  <a:extLst>
                    <a:ext uri="{9D8B030D-6E8A-4147-A177-3AD203B41FA5}">
                      <a16:colId xmlns:a16="http://schemas.microsoft.com/office/drawing/2014/main" val="3849519742"/>
                    </a:ext>
                  </a:extLst>
                </a:gridCol>
                <a:gridCol w="4731657">
                  <a:extLst>
                    <a:ext uri="{9D8B030D-6E8A-4147-A177-3AD203B41FA5}">
                      <a16:colId xmlns:a16="http://schemas.microsoft.com/office/drawing/2014/main" val="405543588"/>
                    </a:ext>
                  </a:extLst>
                </a:gridCol>
                <a:gridCol w="4268326">
                  <a:extLst>
                    <a:ext uri="{9D8B030D-6E8A-4147-A177-3AD203B41FA5}">
                      <a16:colId xmlns:a16="http://schemas.microsoft.com/office/drawing/2014/main" val="3814469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медицинского страхования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Обязательное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Добровольное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8363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Возможность извлечение выгоды?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Социальное (некоммерческое)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Коммерческое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9225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Часть системы социального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страхования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Часть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страхования как финансово-коммерческой деятельности, относящейся  к личному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страхованию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431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Чем регламентируется?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Закон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«О медицинском страховании граждан в РФ» и законами по вопросам социального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страхования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Законом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«О страховании» и Законом «О медицинском страховании»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697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определяет правила страхования?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государственными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структурами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страховыми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организациями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6993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Охват?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Всеобщее или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массовое</a:t>
                      </a:r>
                    </a:p>
                    <a:p>
                      <a:pPr indent="2159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Индивидуальное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или групповое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4342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осуществляет?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Государственные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(или контролируемыми государством)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организации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Различные организации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различных форм собственности,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отдельные лица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9220653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ОЗЗ_3.1. Медицинское страхование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30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7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В чём отличие обязательного и добровольного медицинского страхования страхование?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34321" y="266603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ОСМ_2.5. Медицинское страхование граждан в охране здоровья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63235" y="1362091"/>
          <a:ext cx="11928765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1851">
                  <a:extLst>
                    <a:ext uri="{9D8B030D-6E8A-4147-A177-3AD203B41FA5}">
                      <a16:colId xmlns:a16="http://schemas.microsoft.com/office/drawing/2014/main" val="3849519742"/>
                    </a:ext>
                  </a:extLst>
                </a:gridCol>
                <a:gridCol w="4410659">
                  <a:extLst>
                    <a:ext uri="{9D8B030D-6E8A-4147-A177-3AD203B41FA5}">
                      <a16:colId xmlns:a16="http://schemas.microsoft.com/office/drawing/2014/main" val="405543588"/>
                    </a:ext>
                  </a:extLst>
                </a:gridCol>
                <a:gridCol w="3976255">
                  <a:extLst>
                    <a:ext uri="{9D8B030D-6E8A-4147-A177-3AD203B41FA5}">
                      <a16:colId xmlns:a16="http://schemas.microsoft.com/office/drawing/2014/main" val="3814469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медицинского страхования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Обязательное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Добровольное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8363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выступает страхователем?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Работодатели, государство (органы местной исполнительной власти)</a:t>
                      </a:r>
                    </a:p>
                    <a:p>
                      <a:pPr indent="21590" algn="ctr"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Юридические и физические лица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225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выступает страховщиком?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Территориальные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фонды ОМС, страховые медицинские организации различных форм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собственности</a:t>
                      </a:r>
                    </a:p>
                    <a:p>
                      <a:pPr indent="21590" algn="ctr"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Страховые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медицинские организации различных форм собственности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431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Какие</a:t>
                      </a:r>
                      <a:r>
                        <a:rPr lang="ru-RU" sz="1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источники средств?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Взносы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работодателей, государственный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бюджет</a:t>
                      </a:r>
                    </a:p>
                    <a:p>
                      <a:pPr indent="21590" algn="ctr">
                        <a:spcAft>
                          <a:spcPts val="1200"/>
                        </a:spcAft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Личные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доходы граждан, прибыль предпринимателей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697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Кем определяется программа медицинских услуг?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Программа (гарантированный минимум услуг) определяется МЗ РФ, утверждается местными (территориальными) органами власти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Программа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(перечень услуг) определяется договором страховщика и страхователя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6993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45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8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Кто выступает субъектами </a:t>
            </a:r>
            <a:br>
              <a:rPr lang="ru-RU" sz="3000" dirty="0" smtClean="0">
                <a:solidFill>
                  <a:srgbClr val="FF0000"/>
                </a:solidFill>
              </a:rPr>
            </a:br>
            <a:r>
              <a:rPr lang="ru-RU" sz="3000" dirty="0" smtClean="0">
                <a:solidFill>
                  <a:srgbClr val="FF0000"/>
                </a:solidFill>
              </a:rPr>
              <a:t>медицинского страхования?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34321" y="266603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ОСМ_2.5. Медицинское страхование граждан в охране здоровья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300" y="2264189"/>
            <a:ext cx="340449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Медицинское страхование является одним из основных источников финансирования бесплатной для населения медицинской помощи </a:t>
            </a:r>
            <a:r>
              <a:rPr lang="ru-RU" sz="2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в государственных                       </a:t>
            </a:r>
            <a:r>
              <a:rPr lang="ru-RU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муниципальных учреждениях здравоохранения. </a:t>
            </a: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46358" y="1633229"/>
          <a:ext cx="8245642" cy="4763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604">
                  <a:extLst>
                    <a:ext uri="{9D8B030D-6E8A-4147-A177-3AD203B41FA5}">
                      <a16:colId xmlns:a16="http://schemas.microsoft.com/office/drawing/2014/main" val="1214691475"/>
                    </a:ext>
                  </a:extLst>
                </a:gridCol>
                <a:gridCol w="1886764">
                  <a:extLst>
                    <a:ext uri="{9D8B030D-6E8A-4147-A177-3AD203B41FA5}">
                      <a16:colId xmlns:a16="http://schemas.microsoft.com/office/drawing/2014/main" val="3142496891"/>
                    </a:ext>
                  </a:extLst>
                </a:gridCol>
                <a:gridCol w="5438274">
                  <a:extLst>
                    <a:ext uri="{9D8B030D-6E8A-4147-A177-3AD203B41FA5}">
                      <a16:colId xmlns:a16="http://schemas.microsoft.com/office/drawing/2014/main" val="1670803086"/>
                    </a:ext>
                  </a:extLst>
                </a:gridCol>
              </a:tblGrid>
              <a:tr h="918513">
                <a:tc rowSpan="4">
                  <a:txBody>
                    <a:bodyPr/>
                    <a:lstStyle/>
                    <a:p>
                      <a:pPr algn="ctr"/>
                      <a:r>
                        <a:rPr lang="ru-RU" sz="30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Субъекты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медицинского страхования: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200" dirty="0"/>
                    </a:p>
                  </a:txBody>
                  <a:tcPr vert="vert27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гражданин </a:t>
                      </a:r>
                      <a:endParaRPr lang="ru-RU" sz="2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застрахованный</a:t>
                      </a:r>
                    </a:p>
                    <a:p>
                      <a:endParaRPr lang="ru-RU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079781"/>
                  </a:ext>
                </a:extLst>
              </a:tr>
              <a:tr h="91851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страхователь</a:t>
                      </a:r>
                      <a:endParaRPr lang="ru-RU" sz="2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физическое или юридическое лицо, уплачивающее взнос на обязательное и/или добровольное медицинское страхование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54538"/>
                  </a:ext>
                </a:extLst>
              </a:tr>
              <a:tr h="91851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страховщик</a:t>
                      </a:r>
                      <a:endParaRPr lang="ru-RU" sz="2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страховая медицинская организация, являющаяся юридическим лицом с любой формой собственности и осуществляющая медицинское страхование в соответствии с государственным разрешением (лицензией) на данную деятельность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807938"/>
                  </a:ext>
                </a:extLst>
              </a:tr>
              <a:tr h="91851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медицинское организация</a:t>
                      </a:r>
                      <a:endParaRPr lang="ru-RU" sz="2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исполнитель медицинских услуг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285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40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twothreedots.files.wordpress.com/2017/03/64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06316" cy="17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4ACA969-CFC0-4D58-84B5-083881DD589E}" type="slidenum">
              <a:rPr lang="ru-RU" sz="1600" smtClean="0"/>
              <a:t>9</a:t>
            </a:fld>
            <a:endParaRPr lang="ru-RU" sz="1600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080629" y="2"/>
            <a:ext cx="8111372" cy="1042735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rgbClr val="FF0000"/>
                </a:solidFill>
              </a:rPr>
              <a:t>В чём отличие обязательного и добровольного медицинского страхования страхование?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34321" y="266603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NB!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0"/>
            <a:ext cx="263236" cy="19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 algn="r">
              <a:defRPr/>
            </a:pPr>
            <a:r>
              <a:rPr lang="ru-RU" sz="1400" b="1" dirty="0">
                <a:latin typeface="Arial" pitchFamily="34" charset="0"/>
                <a:ea typeface="+mj-ea"/>
                <a:cs typeface="Arial" pitchFamily="34" charset="0"/>
              </a:rPr>
              <a:t>Глушаков </a:t>
            </a:r>
            <a:r>
              <a:rPr lang="ru-RU" sz="1400" b="1" dirty="0" smtClean="0">
                <a:latin typeface="Arial" pitchFamily="34" charset="0"/>
                <a:ea typeface="+mj-ea"/>
                <a:cs typeface="Arial" pitchFamily="34" charset="0"/>
              </a:rPr>
              <a:t>А.И., 2020</a:t>
            </a:r>
            <a:endParaRPr lang="ru-RU" sz="1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396335"/>
            <a:ext cx="8950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ОСМ_2.5. Медицинское страхование граждан в охране здоровья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263235" y="1362091"/>
          <a:ext cx="11928765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1851">
                  <a:extLst>
                    <a:ext uri="{9D8B030D-6E8A-4147-A177-3AD203B41FA5}">
                      <a16:colId xmlns:a16="http://schemas.microsoft.com/office/drawing/2014/main" val="3849519742"/>
                    </a:ext>
                  </a:extLst>
                </a:gridCol>
                <a:gridCol w="4410659">
                  <a:extLst>
                    <a:ext uri="{9D8B030D-6E8A-4147-A177-3AD203B41FA5}">
                      <a16:colId xmlns:a16="http://schemas.microsoft.com/office/drawing/2014/main" val="405543588"/>
                    </a:ext>
                  </a:extLst>
                </a:gridCol>
                <a:gridCol w="3976255">
                  <a:extLst>
                    <a:ext uri="{9D8B030D-6E8A-4147-A177-3AD203B41FA5}">
                      <a16:colId xmlns:a16="http://schemas.microsoft.com/office/drawing/2014/main" val="3814469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медицинского страхования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Обязательное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1" i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Добровольное</a:t>
                      </a:r>
                      <a:endParaRPr lang="ru-RU" sz="28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8363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выступает страхователем?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Работодатели, государство (органы местной исполнительной власти)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Юридические и физические лица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22511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63235" y="2722969"/>
            <a:ext cx="80465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1200"/>
              </a:spcAft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соответствии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Закона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«О медицинском страховании граждан в РФ»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(ст. 2) страхователями при ОМС   я в л я ю т с я:</a:t>
            </a: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неработающего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населения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органы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исполнительной власти – правительства субъектов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Федерации, органы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управления республик, краев, областей, местная администрация; 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работающего населения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работодатели: предприятия, учреждения, организации, лица, занимающиеся индивидуальной трудовой деятельностью, лица свободных профессий.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69554" y="2550811"/>
            <a:ext cx="3449053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Страхователями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при  ДМС                       в ы с т у п а ю т: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отдельные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граждане, обладающие гражданской дееспособностью (при индивидуальном страховании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работодатели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предприятия, представляющие интересы граждан (при групповом страховании).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3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4073</TotalTime>
  <Words>2423</Words>
  <Application>Microsoft Office PowerPoint</Application>
  <PresentationFormat>Широкоэкранный</PresentationFormat>
  <Paragraphs>315</Paragraphs>
  <Slides>20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Тема Office</vt:lpstr>
      <vt:lpstr>Общественное    здоровье  и  здравоохранение</vt:lpstr>
      <vt:lpstr>Презентация PowerPoint</vt:lpstr>
      <vt:lpstr>Экзаменационные   вопросы   по   дисциплине  «Общественное  здоровье  и  здравоохранению» (4  из 67) (медицинское страхование)</vt:lpstr>
      <vt:lpstr>Презентация PowerPoint</vt:lpstr>
      <vt:lpstr>Что такое медицинское страхование?</vt:lpstr>
      <vt:lpstr>В чём отличие обязательного и добровольного медицинского страхования страхование?</vt:lpstr>
      <vt:lpstr>В чём отличие обязательного и добровольного медицинского страхования страхование?</vt:lpstr>
      <vt:lpstr>Кто выступает субъектами  медицинского страхования?</vt:lpstr>
      <vt:lpstr>В чём отличие обязательного и добровольного медицинского страхования страхование?</vt:lpstr>
      <vt:lpstr>В чём отличие обязательного и добровольного медицинского страхования страхование?</vt:lpstr>
      <vt:lpstr>В чём заключаются функции Федерального  и территориальных фондов ОМС?</vt:lpstr>
      <vt:lpstr>В чём отличие обязательного и добровольного медицинского страхования страхование?</vt:lpstr>
      <vt:lpstr>В чём содержание Базовой программы ОМС?</vt:lpstr>
      <vt:lpstr>В чём отличие обязательного и добровольного медицинского страхования страхование?</vt:lpstr>
      <vt:lpstr>В чём отличие обязательного и добровольного медицинского страхования страхование?</vt:lpstr>
      <vt:lpstr>Как определяют нормативы объёмов медицинской помощи?</vt:lpstr>
      <vt:lpstr>В чём отличие обязательного и добровольного медицинского страхования страхование?</vt:lpstr>
      <vt:lpstr>Что такое страховой полис и страховой случай?</vt:lpstr>
      <vt:lpstr>Рекомендуемая литература:</vt:lpstr>
      <vt:lpstr>Спасибо  за 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Иванович Глушаков</dc:creator>
  <cp:lastModifiedBy>Александр Иванович Глушаков</cp:lastModifiedBy>
  <cp:revision>427</cp:revision>
  <dcterms:created xsi:type="dcterms:W3CDTF">2018-09-13T08:51:57Z</dcterms:created>
  <dcterms:modified xsi:type="dcterms:W3CDTF">2020-10-21T05:40:46Z</dcterms:modified>
</cp:coreProperties>
</file>