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5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89" r:id="rId11"/>
    <p:sldId id="290" r:id="rId12"/>
    <p:sldId id="291" r:id="rId13"/>
    <p:sldId id="292" r:id="rId14"/>
    <p:sldId id="279" r:id="rId15"/>
    <p:sldId id="265" r:id="rId16"/>
    <p:sldId id="281" r:id="rId17"/>
    <p:sldId id="282" r:id="rId18"/>
    <p:sldId id="283" r:id="rId19"/>
    <p:sldId id="284" r:id="rId20"/>
    <p:sldId id="285" r:id="rId21"/>
    <p:sldId id="286" r:id="rId22"/>
    <p:sldId id="288" r:id="rId23"/>
    <p:sldId id="26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94660"/>
  </p:normalViewPr>
  <p:slideViewPr>
    <p:cSldViewPr>
      <p:cViewPr>
        <p:scale>
          <a:sx n="76" d="100"/>
          <a:sy n="76" d="100"/>
        </p:scale>
        <p:origin x="-12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abriola" pitchFamily="82" charset="0"/>
              </a:defRPr>
            </a:lvl1pPr>
          </a:lstStyle>
          <a:p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briola" pitchFamily="82" charset="0"/>
              </a:defRPr>
            </a:lvl1pPr>
          </a:lstStyle>
          <a:p>
            <a:fld id="{71136539-E75A-411E-9593-CC69B0212200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briola" pitchFamily="82" charset="0"/>
              </a:defRPr>
            </a:lvl1pPr>
          </a:lstStyle>
          <a:p>
            <a:endParaRPr lang="ru-R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briola" pitchFamily="82" charset="0"/>
              </a:defRPr>
            </a:lvl1pPr>
          </a:lstStyle>
          <a:p>
            <a:fld id="{10648001-7985-4B3D-95BC-BAE1CD21B2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586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abriola" pitchFamily="82" charset="0"/>
              </a:defRPr>
            </a:lvl1pPr>
          </a:lstStyle>
          <a:p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briola" pitchFamily="82" charset="0"/>
              </a:defRPr>
            </a:lvl1pPr>
          </a:lstStyle>
          <a:p>
            <a:fld id="{2F7C72BA-D016-468D-A823-67C95DFB9965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briola" pitchFamily="82" charset="0"/>
              </a:defRPr>
            </a:lvl1pPr>
          </a:lstStyle>
          <a:p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briola" pitchFamily="82" charset="0"/>
              </a:defRPr>
            </a:lvl1pPr>
          </a:lstStyle>
          <a:p>
            <a:fld id="{E7006896-D65F-4FBF-B218-30D79C8B407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211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68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168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8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69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169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69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0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71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171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1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2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73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173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4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174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174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7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7174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4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4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AE4ED00-CF1F-4BBD-9490-1990E02F0AA0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7174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5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B7471D-2186-40DA-8936-DCDC065EBF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0A79A5-4C26-41A3-BC0E-3A5C3D1F8F78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8612D-C69D-4E4D-A1AA-96AEA87FC1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A80BBA-024C-48EC-BDD8-8E5F37409502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D2D82-BBE2-46D4-9F7D-165C74486D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1375F3-CAA3-4AF3-A4A0-974DA689175F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742FE-E939-4814-A1FE-0A7B06ABC9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E13B01-A2CC-40B4-8A5D-23BA6BA55E29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ADEA8-9BA3-495C-8CC8-59DD5C99DA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84280-FD84-4DF3-9BCF-26107F9747E1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D00CB-230D-4652-BD3E-853A2D8E67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209A1C-4317-4970-B566-3DBA1531EA1D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3275D-E793-4142-B226-6C0363CE12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794C99-E6F3-479B-8928-875D94720DD3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2BAE4-DF54-4B9F-81B6-F735B11C59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3B0A39-5949-4B2A-B152-57AD7A5C7939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1A613-CAF7-4CA1-B341-DAF4B2E459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4F0EBF-F7D0-47AB-BA39-01B252FC99A9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5738B-C033-4D3B-8443-F86225AEF5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9B7E7D-3C93-48EB-BD7D-5D976CBB81C9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51F6E-6161-45B2-B0A1-FB460174F6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065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7066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066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066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067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067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7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8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9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9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069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069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9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9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9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9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9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9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0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071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071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1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1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1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1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1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71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071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07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07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07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072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707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72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72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25AEA54-3DC9-4479-9F65-A083FC0E79CE}" type="datetimeFigureOut">
              <a:rPr lang="ru-RU"/>
              <a:pPr/>
              <a:t>31.03.2022</a:t>
            </a:fld>
            <a:endParaRPr lang="ru-RU"/>
          </a:p>
        </p:txBody>
      </p:sp>
      <p:sp>
        <p:nvSpPr>
          <p:cNvPr id="7072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072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F0904F2-6B67-45CB-B794-F0395323D9B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6" r:id="rId1"/>
    <p:sldLayoutId id="2147484017" r:id="rId2"/>
    <p:sldLayoutId id="2147484018" r:id="rId3"/>
    <p:sldLayoutId id="2147484019" r:id="rId4"/>
    <p:sldLayoutId id="2147484020" r:id="rId5"/>
    <p:sldLayoutId id="2147484021" r:id="rId6"/>
    <p:sldLayoutId id="2147484022" r:id="rId7"/>
    <p:sldLayoutId id="2147484023" r:id="rId8"/>
    <p:sldLayoutId id="2147484024" r:id="rId9"/>
    <p:sldLayoutId id="2147484025" r:id="rId10"/>
    <p:sldLayoutId id="214748402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9388" y="1412777"/>
            <a:ext cx="8964612" cy="3168352"/>
          </a:xfrm>
        </p:spPr>
        <p:txBody>
          <a:bodyPr anchor="b" anchorCtr="0">
            <a:noAutofit/>
          </a:bodyPr>
          <a:lstStyle/>
          <a:p>
            <a:r>
              <a:rPr lang="ru-RU" sz="6600" i="1" dirty="0" smtClean="0">
                <a:solidFill>
                  <a:srgbClr val="FFFF00"/>
                </a:solidFill>
                <a:effectLst/>
              </a:rPr>
              <a:t>Организация экспертизы временной нетрудоспособности</a:t>
            </a:r>
            <a:endParaRPr lang="ru-RU" sz="5400" b="1" i="1" dirty="0">
              <a:solidFill>
                <a:srgbClr val="FFFF00"/>
              </a:solidFill>
            </a:endParaRPr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0"/>
            <a:ext cx="8329612" cy="5214938"/>
          </a:xfrm>
        </p:spPr>
        <p:txBody>
          <a:bodyPr>
            <a:normAutofit fontScale="85000" lnSpcReduction="20000"/>
          </a:bodyPr>
          <a:lstStyle/>
          <a:p>
            <a:pPr marL="0" indent="449263">
              <a:buFont typeface="Wingdings" pitchFamily="2" charset="2"/>
              <a:buNone/>
            </a:pPr>
            <a:endParaRPr lang="ru-RU" sz="2800" dirty="0" smtClean="0">
              <a:latin typeface="Comic Sans MS" pitchFamily="66" charset="0"/>
            </a:endParaRPr>
          </a:p>
          <a:p>
            <a:pPr marL="0" indent="449263" algn="ctr">
              <a:buFont typeface="Wingdings" pitchFamily="2" charset="2"/>
              <a:buNone/>
            </a:pPr>
            <a:r>
              <a:rPr lang="ru-RU" sz="3500" dirty="0" smtClean="0">
                <a:solidFill>
                  <a:srgbClr val="FFFF00"/>
                </a:solidFill>
                <a:latin typeface="Comic Sans MS" pitchFamily="66" charset="0"/>
              </a:rPr>
              <a:t>Врачебная комиссия</a:t>
            </a:r>
          </a:p>
          <a:p>
            <a:pPr marL="0" indent="449263">
              <a:buNone/>
            </a:pPr>
            <a:r>
              <a:rPr lang="ru-RU" sz="2800" dirty="0" smtClean="0">
                <a:latin typeface="Comic Sans MS" pitchFamily="66" charset="0"/>
              </a:rPr>
              <a:t>В </a:t>
            </a:r>
            <a:r>
              <a:rPr lang="ru-RU" sz="2800" dirty="0">
                <a:latin typeface="Comic Sans MS" pitchFamily="66" charset="0"/>
              </a:rPr>
              <a:t>соответствии с . </a:t>
            </a:r>
            <a:r>
              <a:rPr lang="ru-RU" sz="2800" dirty="0" smtClean="0">
                <a:latin typeface="Comic Sans MS" pitchFamily="66" charset="0"/>
              </a:rPr>
              <a:t>Приказом </a:t>
            </a:r>
            <a:r>
              <a:rPr lang="ru-RU" sz="2800" dirty="0" err="1" smtClean="0">
                <a:latin typeface="Comic Sans MS" pitchFamily="66" charset="0"/>
              </a:rPr>
              <a:t>Минздравсоцразвития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>
                <a:latin typeface="Comic Sans MS" pitchFamily="66" charset="0"/>
              </a:rPr>
              <a:t>России от 05.05.2012 N 502н (ред. от 02.12.2013) </a:t>
            </a:r>
            <a:r>
              <a:rPr lang="ru-RU" sz="2800" dirty="0" smtClean="0">
                <a:latin typeface="Comic Sans MS" pitchFamily="66" charset="0"/>
              </a:rPr>
              <a:t>«Об </a:t>
            </a:r>
            <a:r>
              <a:rPr lang="ru-RU" sz="2800" dirty="0">
                <a:latin typeface="Comic Sans MS" pitchFamily="66" charset="0"/>
              </a:rPr>
              <a:t>утверждении порядка создания и деятельности врачебной комиссии медицинской </a:t>
            </a:r>
            <a:r>
              <a:rPr lang="ru-RU" sz="2800" dirty="0" smtClean="0">
                <a:latin typeface="Comic Sans MS" pitchFamily="66" charset="0"/>
              </a:rPr>
              <a:t>организации</a:t>
            </a:r>
            <a:r>
              <a:rPr lang="ru-RU" sz="2800" dirty="0">
                <a:latin typeface="Comic Sans MS" pitchFamily="66" charset="0"/>
              </a:rPr>
              <a:t>» </a:t>
            </a:r>
            <a:endParaRPr lang="ru-RU" sz="2800" dirty="0" smtClean="0">
              <a:latin typeface="Comic Sans MS" pitchFamily="66" charset="0"/>
            </a:endParaRPr>
          </a:p>
          <a:p>
            <a:pPr marL="0" indent="449263">
              <a:buNone/>
            </a:pP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r>
              <a:rPr lang="ru-RU" sz="2800" dirty="0" smtClean="0">
                <a:latin typeface="Comic Sans MS" pitchFamily="66" charset="0"/>
              </a:rPr>
              <a:t>Врачебная </a:t>
            </a:r>
            <a:r>
              <a:rPr lang="ru-RU" sz="2800" dirty="0">
                <a:latin typeface="Comic Sans MS" pitchFamily="66" charset="0"/>
              </a:rPr>
              <a:t>комиссия </a:t>
            </a:r>
            <a:r>
              <a:rPr lang="ru-RU" sz="2800" dirty="0" smtClean="0">
                <a:latin typeface="Comic Sans MS" pitchFamily="66" charset="0"/>
              </a:rPr>
              <a:t>создаётся </a:t>
            </a:r>
            <a:r>
              <a:rPr lang="ru-RU" sz="2800" dirty="0">
                <a:latin typeface="Comic Sans MS" pitchFamily="66" charset="0"/>
              </a:rPr>
              <a:t>на основании приказа руководителя медицинской организации.</a:t>
            </a:r>
          </a:p>
          <a:p>
            <a:pPr marL="0" indent="449263">
              <a:buNone/>
            </a:pP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r>
              <a:rPr lang="ru-RU" sz="2800" dirty="0" smtClean="0">
                <a:latin typeface="Comic Sans MS" pitchFamily="66" charset="0"/>
              </a:rPr>
              <a:t>В </a:t>
            </a:r>
            <a:r>
              <a:rPr lang="ru-RU" sz="2800" dirty="0">
                <a:latin typeface="Comic Sans MS" pitchFamily="66" charset="0"/>
              </a:rPr>
              <a:t>зависимости от поставленных задач, особенностей деятельности медицинской организации по решению руководителя медицинской организации в составе врачебной комиссии могут формироваться подкомиссии.</a:t>
            </a:r>
          </a:p>
          <a:p>
            <a:pPr marL="0" indent="449263"/>
            <a:endParaRPr lang="ru-RU" sz="2800" dirty="0"/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774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0"/>
            <a:ext cx="8329612" cy="5214938"/>
          </a:xfrm>
        </p:spPr>
        <p:txBody>
          <a:bodyPr>
            <a:normAutofit/>
          </a:bodyPr>
          <a:lstStyle/>
          <a:p>
            <a:pPr marL="0" indent="449263">
              <a:buFont typeface="Wingdings" pitchFamily="2" charset="2"/>
              <a:buNone/>
            </a:pPr>
            <a:endParaRPr lang="ru-RU" sz="2800" dirty="0" smtClean="0">
              <a:latin typeface="Comic Sans MS" pitchFamily="66" charset="0"/>
            </a:endParaRPr>
          </a:p>
          <a:p>
            <a:pPr marL="0" indent="449263" algn="ctr">
              <a:buFont typeface="Wingdings" pitchFamily="2" charset="2"/>
              <a:buNone/>
            </a:pPr>
            <a:r>
              <a:rPr lang="ru-RU" sz="3500" dirty="0" smtClean="0">
                <a:solidFill>
                  <a:srgbClr val="FFFF00"/>
                </a:solidFill>
                <a:latin typeface="Comic Sans MS" pitchFamily="66" charset="0"/>
              </a:rPr>
              <a:t>Врачебная комиссия</a:t>
            </a:r>
          </a:p>
          <a:p>
            <a:pPr marL="0" indent="449263">
              <a:buNone/>
            </a:pPr>
            <a:r>
              <a:rPr lang="ru-RU" sz="2800" dirty="0">
                <a:latin typeface="Comic Sans MS" pitchFamily="66" charset="0"/>
              </a:rPr>
              <a:t> Врачебная комиссия (подкомиссия врачебной комиссии) состоит из председателя, одного или двух заместителей председателя, секретаря и членов комиссии</a:t>
            </a:r>
            <a:r>
              <a:rPr lang="ru-RU" sz="2800" dirty="0" smtClean="0">
                <a:latin typeface="Comic Sans MS" pitchFamily="66" charset="0"/>
              </a:rPr>
              <a:t>.</a:t>
            </a:r>
          </a:p>
          <a:p>
            <a:pPr marL="0" indent="449263">
              <a:buNone/>
            </a:pPr>
            <a:r>
              <a:rPr lang="ru-RU" sz="2800" dirty="0">
                <a:latin typeface="Comic Sans MS" pitchFamily="66" charset="0"/>
              </a:rPr>
              <a:t>В состав врачебной комиссии и ее подкомиссий включаются заведующие структурными подразделениями медицинской организации, врачи-специалисты из числа работников медицинской организации.</a:t>
            </a:r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803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0"/>
            <a:ext cx="8329612" cy="5214938"/>
          </a:xfrm>
        </p:spPr>
        <p:txBody>
          <a:bodyPr>
            <a:normAutofit fontScale="92500" lnSpcReduction="20000"/>
          </a:bodyPr>
          <a:lstStyle/>
          <a:p>
            <a:pPr marL="0" indent="449263">
              <a:buFont typeface="Wingdings" pitchFamily="2" charset="2"/>
              <a:buNone/>
            </a:pPr>
            <a:endParaRPr lang="ru-RU" sz="2800" dirty="0" smtClean="0">
              <a:latin typeface="Comic Sans MS" pitchFamily="66" charset="0"/>
            </a:endParaRPr>
          </a:p>
          <a:p>
            <a:pPr marL="0" indent="449263" algn="ctr">
              <a:buFont typeface="Wingdings" pitchFamily="2" charset="2"/>
              <a:buNone/>
            </a:pPr>
            <a:r>
              <a:rPr lang="ru-RU" sz="3500" dirty="0" smtClean="0">
                <a:solidFill>
                  <a:srgbClr val="FFFF00"/>
                </a:solidFill>
                <a:latin typeface="Comic Sans MS" pitchFamily="66" charset="0"/>
              </a:rPr>
              <a:t>Врачебная комиссия</a:t>
            </a:r>
          </a:p>
          <a:p>
            <a:pPr marL="0" indent="449263">
              <a:buNone/>
            </a:pPr>
            <a:r>
              <a:rPr lang="ru-RU" sz="2800" dirty="0">
                <a:latin typeface="Comic Sans MS" pitchFamily="66" charset="0"/>
              </a:rPr>
              <a:t>  Врачебная комиссия осуществляет следующие функции:</a:t>
            </a:r>
          </a:p>
          <a:p>
            <a:pPr marL="0" indent="449263">
              <a:buNone/>
            </a:pP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r>
              <a:rPr lang="ru-RU" sz="2800" dirty="0" smtClean="0">
                <a:latin typeface="Comic Sans MS" pitchFamily="66" charset="0"/>
              </a:rPr>
              <a:t>1</a:t>
            </a:r>
            <a:r>
              <a:rPr lang="ru-RU" sz="2800" dirty="0">
                <a:latin typeface="Comic Sans MS" pitchFamily="66" charset="0"/>
              </a:rPr>
              <a:t>. </a:t>
            </a:r>
            <a:r>
              <a:rPr lang="ru-RU" sz="2800" dirty="0" smtClean="0">
                <a:latin typeface="Comic Sans MS" pitchFamily="66" charset="0"/>
              </a:rPr>
              <a:t>Принятие </a:t>
            </a:r>
            <a:r>
              <a:rPr lang="ru-RU" sz="2800" dirty="0">
                <a:latin typeface="Comic Sans MS" pitchFamily="66" charset="0"/>
              </a:rPr>
              <a:t>решений по вопросам профилактики, диагностики, лечения, медицинской реабилитации и санаторно-курортного лечения граждан в наиболее сложных и конфликтных ситуациях, требующих комиссионного </a:t>
            </a:r>
            <a:r>
              <a:rPr lang="ru-RU" sz="2800" dirty="0" smtClean="0">
                <a:latin typeface="Comic Sans MS" pitchFamily="66" charset="0"/>
              </a:rPr>
              <a:t>рассмотрения.</a:t>
            </a: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r>
              <a:rPr lang="ru-RU" sz="2800" dirty="0" smtClean="0">
                <a:latin typeface="Comic Sans MS" pitchFamily="66" charset="0"/>
              </a:rPr>
              <a:t>2</a:t>
            </a:r>
            <a:r>
              <a:rPr lang="ru-RU" sz="2800" dirty="0">
                <a:latin typeface="Comic Sans MS" pitchFamily="66" charset="0"/>
              </a:rPr>
              <a:t>. </a:t>
            </a:r>
            <a:r>
              <a:rPr lang="ru-RU" sz="2800" dirty="0" smtClean="0">
                <a:latin typeface="Comic Sans MS" pitchFamily="66" charset="0"/>
              </a:rPr>
              <a:t>Определение </a:t>
            </a:r>
            <a:r>
              <a:rPr lang="ru-RU" sz="2800" dirty="0">
                <a:latin typeface="Comic Sans MS" pitchFamily="66" charset="0"/>
              </a:rPr>
              <a:t>трудоспособности </a:t>
            </a:r>
            <a:r>
              <a:rPr lang="ru-RU" sz="2800" dirty="0" smtClean="0">
                <a:latin typeface="Comic Sans MS" pitchFamily="66" charset="0"/>
              </a:rPr>
              <a:t>граждан.</a:t>
            </a: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endParaRPr lang="ru-RU" sz="2800" dirty="0">
              <a:latin typeface="Comic Sans MS" pitchFamily="66" charset="0"/>
            </a:endParaRPr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320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0"/>
            <a:ext cx="8329612" cy="5214938"/>
          </a:xfrm>
        </p:spPr>
        <p:txBody>
          <a:bodyPr>
            <a:normAutofit fontScale="77500" lnSpcReduction="20000"/>
          </a:bodyPr>
          <a:lstStyle/>
          <a:p>
            <a:pPr marL="0" indent="449263">
              <a:buFont typeface="Wingdings" pitchFamily="2" charset="2"/>
              <a:buNone/>
            </a:pPr>
            <a:endParaRPr lang="ru-RU" sz="2800" dirty="0" smtClean="0">
              <a:latin typeface="Comic Sans MS" pitchFamily="66" charset="0"/>
            </a:endParaRPr>
          </a:p>
          <a:p>
            <a:pPr marL="0" indent="449263" algn="ctr">
              <a:buFont typeface="Wingdings" pitchFamily="2" charset="2"/>
              <a:buNone/>
            </a:pPr>
            <a:r>
              <a:rPr lang="ru-RU" sz="3500" dirty="0" smtClean="0">
                <a:solidFill>
                  <a:srgbClr val="FFFF00"/>
                </a:solidFill>
                <a:latin typeface="Comic Sans MS" pitchFamily="66" charset="0"/>
              </a:rPr>
              <a:t>Врачебная комиссия</a:t>
            </a:r>
          </a:p>
          <a:p>
            <a:pPr marL="0" indent="449263">
              <a:buNone/>
            </a:pPr>
            <a:r>
              <a:rPr lang="ru-RU" sz="2800" dirty="0">
                <a:latin typeface="Comic Sans MS" pitchFamily="66" charset="0"/>
              </a:rPr>
              <a:t>  Врачебная комиссия осуществляет следующие функции:</a:t>
            </a:r>
          </a:p>
          <a:p>
            <a:pPr marL="0" indent="449263">
              <a:buNone/>
            </a:pP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r>
              <a:rPr lang="ru-RU" sz="2800" dirty="0" smtClean="0">
                <a:latin typeface="Comic Sans MS" pitchFamily="66" charset="0"/>
              </a:rPr>
              <a:t>3</a:t>
            </a:r>
            <a:r>
              <a:rPr lang="ru-RU" sz="2800" dirty="0">
                <a:latin typeface="Comic Sans MS" pitchFamily="66" charset="0"/>
              </a:rPr>
              <a:t>. </a:t>
            </a:r>
            <a:r>
              <a:rPr lang="ru-RU" sz="2800" dirty="0" smtClean="0">
                <a:latin typeface="Comic Sans MS" pitchFamily="66" charset="0"/>
              </a:rPr>
              <a:t>Продление </a:t>
            </a:r>
            <a:r>
              <a:rPr lang="ru-RU" sz="2800" dirty="0">
                <a:latin typeface="Comic Sans MS" pitchFamily="66" charset="0"/>
              </a:rPr>
              <a:t>листков нетрудоспособности в случаях, установленных законодательством Российской </a:t>
            </a:r>
            <a:r>
              <a:rPr lang="ru-RU" sz="2800" dirty="0" smtClean="0">
                <a:latin typeface="Comic Sans MS" pitchFamily="66" charset="0"/>
              </a:rPr>
              <a:t>Федерации.</a:t>
            </a: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r>
              <a:rPr lang="ru-RU" sz="2800" dirty="0">
                <a:latin typeface="Comic Sans MS" pitchFamily="66" charset="0"/>
              </a:rPr>
              <a:t>4</a:t>
            </a:r>
            <a:r>
              <a:rPr lang="ru-RU" sz="2800" dirty="0" smtClean="0">
                <a:latin typeface="Comic Sans MS" pitchFamily="66" charset="0"/>
              </a:rPr>
              <a:t>. Принятие </a:t>
            </a:r>
            <a:r>
              <a:rPr lang="ru-RU" sz="2800" dirty="0">
                <a:latin typeface="Comic Sans MS" pitchFamily="66" charset="0"/>
              </a:rPr>
              <a:t>решения по вопросу о направлении пациента на медико-социальную экспертизу в соответствии с законодательством Российской </a:t>
            </a:r>
            <a:r>
              <a:rPr lang="ru-RU" sz="2800" dirty="0" smtClean="0">
                <a:latin typeface="Comic Sans MS" pitchFamily="66" charset="0"/>
              </a:rPr>
              <a:t>Федерации.</a:t>
            </a: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endParaRPr lang="ru-RU" sz="2800" dirty="0">
              <a:latin typeface="Comic Sans MS" pitchFamily="66" charset="0"/>
            </a:endParaRPr>
          </a:p>
          <a:p>
            <a:pPr marL="0" indent="449263">
              <a:buNone/>
            </a:pPr>
            <a:r>
              <a:rPr lang="ru-RU" sz="2800" dirty="0" smtClean="0">
                <a:latin typeface="Comic Sans MS" pitchFamily="66" charset="0"/>
              </a:rPr>
              <a:t>5</a:t>
            </a:r>
            <a:r>
              <a:rPr lang="ru-RU" sz="2800" dirty="0">
                <a:latin typeface="Comic Sans MS" pitchFamily="66" charset="0"/>
              </a:rPr>
              <a:t>. </a:t>
            </a:r>
            <a:r>
              <a:rPr lang="ru-RU" sz="2800" dirty="0" smtClean="0">
                <a:latin typeface="Comic Sans MS" pitchFamily="66" charset="0"/>
              </a:rPr>
              <a:t>Проведение </a:t>
            </a:r>
            <a:r>
              <a:rPr lang="ru-RU" sz="2800" dirty="0">
                <a:latin typeface="Comic Sans MS" pitchFamily="66" charset="0"/>
              </a:rPr>
              <a:t>экспертизы профессиональной пригодности некоторых категорий </a:t>
            </a:r>
            <a:r>
              <a:rPr lang="ru-RU" sz="2800" dirty="0" smtClean="0">
                <a:latin typeface="Comic Sans MS" pitchFamily="66" charset="0"/>
              </a:rPr>
              <a:t>работников и др.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9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/>
        <p:txBody>
          <a:bodyPr anchor="b" anchorCtr="0">
            <a:normAutofit fontScale="90000"/>
          </a:bodyPr>
          <a:lstStyle/>
          <a:p>
            <a:r>
              <a:rPr lang="ru-RU" sz="4000" dirty="0">
                <a:solidFill>
                  <a:srgbClr val="FFFF00"/>
                </a:solidFill>
                <a:latin typeface="Franklin Gothic Demi Cond" pitchFamily="34" charset="0"/>
              </a:rPr>
              <a:t>ЛИСТОК НЕТРУДОСПОСОБНОСТИ </a:t>
            </a:r>
            <a:r>
              <a:rPr lang="ru-RU" sz="4000" u="sng" dirty="0">
                <a:solidFill>
                  <a:srgbClr val="FFFF00"/>
                </a:solidFill>
                <a:latin typeface="Franklin Gothic Demi Cond" pitchFamily="34" charset="0"/>
              </a:rPr>
              <a:t>НЕ </a:t>
            </a:r>
            <a:r>
              <a:rPr lang="ru-RU" sz="4000" dirty="0">
                <a:solidFill>
                  <a:srgbClr val="FFFF00"/>
                </a:solidFill>
                <a:latin typeface="Franklin Gothic Demi Cond" pitchFamily="34" charset="0"/>
              </a:rPr>
              <a:t>ВЫДАЕТСЯ ГРАЖДАНАМ: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200" y="1428750"/>
            <a:ext cx="7972425" cy="5045075"/>
          </a:xfrm>
        </p:spPr>
        <p:txBody>
          <a:bodyPr>
            <a:normAutofit/>
          </a:bodyPr>
          <a:lstStyle/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>
                <a:latin typeface="Comic Sans MS" pitchFamily="66" charset="0"/>
              </a:rPr>
              <a:t>обратившимся за медицинской помощью в медицинскую организацию, если у них не выявлено признаков временной нетрудоспособности;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>
                <a:latin typeface="Comic Sans MS" pitchFamily="66" charset="0"/>
              </a:rPr>
              <a:t>проходящим медицинское освидетельствование, медицинское обследование или лечение по направлению военных комиссариатов;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>
                <a:latin typeface="Comic Sans MS" pitchFamily="66" charset="0"/>
              </a:rPr>
              <a:t>находящимся под стражей или административным арестом;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>
                <a:latin typeface="Comic Sans MS" pitchFamily="66" charset="0"/>
              </a:rPr>
              <a:t>проходящим периодические медицинские осмотры (обследования), в том числе в центрах </a:t>
            </a:r>
            <a:r>
              <a:rPr lang="ru-RU" sz="2800" dirty="0" err="1">
                <a:latin typeface="Comic Sans MS" pitchFamily="66" charset="0"/>
              </a:rPr>
              <a:t>профпатологии</a:t>
            </a:r>
            <a:r>
              <a:rPr lang="ru-RU" sz="2800" dirty="0">
                <a:latin typeface="Comic Sans MS" pitchFamily="66" charset="0"/>
              </a:rPr>
              <a:t>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None/>
            </a:pPr>
            <a:endParaRPr lang="ru-RU" sz="1700" dirty="0"/>
          </a:p>
        </p:txBody>
      </p:sp>
      <p:sp>
        <p:nvSpPr>
          <p:cNvPr id="11" name="Управляющая кнопка: в конец 10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озврат 11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начало 12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238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/>
        <p:txBody>
          <a:bodyPr anchor="b" anchorCtr="0">
            <a:normAutofit fontScale="90000"/>
          </a:bodyPr>
          <a:lstStyle/>
          <a:p>
            <a:r>
              <a:rPr lang="ru-RU" sz="4000" dirty="0">
                <a:solidFill>
                  <a:srgbClr val="FFFF00"/>
                </a:solidFill>
                <a:latin typeface="Franklin Gothic Demi Cond" pitchFamily="34" charset="0"/>
              </a:rPr>
              <a:t>ЛИСТОК НЕТРУДОСПОСОБНОСТИ </a:t>
            </a:r>
            <a:r>
              <a:rPr lang="ru-RU" sz="4000" b="1" u="sng" dirty="0">
                <a:solidFill>
                  <a:srgbClr val="FFFF00"/>
                </a:solidFill>
                <a:latin typeface="Franklin Gothic Demi Cond" pitchFamily="34" charset="0"/>
              </a:rPr>
              <a:t>НЕ</a:t>
            </a:r>
            <a:r>
              <a:rPr lang="ru-RU" sz="4000" dirty="0">
                <a:solidFill>
                  <a:srgbClr val="FFFF00"/>
                </a:solidFill>
                <a:latin typeface="Franklin Gothic Demi Cond" pitchFamily="34" charset="0"/>
              </a:rPr>
              <a:t> ВЫДАЕТСЯ ГРАЖДАНАМ: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200" y="1428750"/>
            <a:ext cx="7972425" cy="5045075"/>
          </a:xfrm>
        </p:spPr>
        <p:txBody>
          <a:bodyPr>
            <a:normAutofit lnSpcReduction="10000"/>
          </a:bodyPr>
          <a:lstStyle/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Comic Sans MS" pitchFamily="66" charset="0"/>
              </a:rPr>
              <a:t>с </a:t>
            </a:r>
            <a:r>
              <a:rPr lang="ru-RU" sz="2400" dirty="0">
                <a:latin typeface="Comic Sans MS" pitchFamily="66" charset="0"/>
              </a:rPr>
              <a:t>хроническими заболеваниями вне обострения (ухудшения), проходящим обследование, принимающим различные процедуры и манипуляции в </a:t>
            </a:r>
            <a:r>
              <a:rPr lang="ru-RU" sz="2400" dirty="0" smtClean="0">
                <a:latin typeface="Comic Sans MS" pitchFamily="66" charset="0"/>
              </a:rPr>
              <a:t>амбулаторных </a:t>
            </a:r>
            <a:r>
              <a:rPr lang="ru-RU" sz="2400" dirty="0">
                <a:latin typeface="Comic Sans MS" pitchFamily="66" charset="0"/>
              </a:rPr>
              <a:t>условиях;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обучающимся в профессиональных образовательных организациях, образовательных организациях высшего образования, образовательных организациях дополнительного профессионального образования и научных организациях.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 случае заболевания (травмы, отравления) учащихся образовательных учреждений начального профессионального, среднего профессионального и высшего профессионального образования и учреждений послевузовского профессионального образования для освобождения от учебы выдается справка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None/>
            </a:pPr>
            <a:endParaRPr lang="ru-RU" sz="1700" dirty="0"/>
          </a:p>
        </p:txBody>
      </p:sp>
      <p:sp>
        <p:nvSpPr>
          <p:cNvPr id="11" name="Управляющая кнопка: в конец 10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озврат 11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начало 12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/>
        <p:txBody>
          <a:bodyPr anchor="b" anchorCtr="0">
            <a:normAutofit fontScale="90000"/>
          </a:bodyPr>
          <a:lstStyle/>
          <a:p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Franklin Gothic Demi Cond" pitchFamily="34" charset="0"/>
              </a:rPr>
              <a:t>Выдача </a:t>
            </a:r>
            <a:r>
              <a:rPr lang="ru-RU" sz="3600" dirty="0">
                <a:solidFill>
                  <a:srgbClr val="FFFF00"/>
                </a:solidFill>
                <a:latin typeface="Franklin Gothic Demi Cond" pitchFamily="34" charset="0"/>
              </a:rPr>
              <a:t>(формирование) листка нетрудоспособности по уходу за больным членом семьи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200" y="1428750"/>
            <a:ext cx="7972425" cy="504507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400" dirty="0">
                <a:latin typeface="Comic Sans MS" pitchFamily="66" charset="0"/>
              </a:rPr>
              <a:t>По уходу за больным членом семьи выдается (формируется) листок нетрудоспособности медицинским работником одному из членов семьи, иному родственнику, опекуну или попечителю, фактически осуществляющему уход (далее - лицо, осуществляющее уход</a:t>
            </a:r>
            <a:r>
              <a:rPr lang="ru-RU" sz="2400" dirty="0" smtClean="0">
                <a:latin typeface="Comic Sans MS" pitchFamily="66" charset="0"/>
              </a:rPr>
              <a:t>):</a:t>
            </a:r>
            <a:endParaRPr lang="ru-RU" sz="2400" dirty="0"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2400" dirty="0">
              <a:latin typeface="Comic Sans MS" pitchFamily="66" charset="0"/>
            </a:endParaRP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 случае ухода за больным ребенком в возрасте до 7 лет - на весь период лечения ребенка в амбулаторных условиях или совместного пребывания с ребенком в медицинской организации при оказании ему медицинской помощи в стационарных условиях (условиях дневного стационара</a:t>
            </a:r>
            <a:r>
              <a:rPr lang="ru-RU" sz="2400" dirty="0" smtClean="0">
                <a:latin typeface="Comic Sans MS" pitchFamily="66" charset="0"/>
              </a:rPr>
              <a:t>);</a:t>
            </a:r>
            <a:endParaRPr lang="ru-RU" sz="1700" dirty="0"/>
          </a:p>
        </p:txBody>
      </p:sp>
      <p:sp>
        <p:nvSpPr>
          <p:cNvPr id="11" name="Управляющая кнопка: в конец 10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озврат 11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начало 12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773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/>
        <p:txBody>
          <a:bodyPr anchor="b" anchorCtr="0">
            <a:normAutofit fontScale="90000"/>
          </a:bodyPr>
          <a:lstStyle/>
          <a:p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Franklin Gothic Demi Cond" pitchFamily="34" charset="0"/>
              </a:rPr>
              <a:t>Выдача </a:t>
            </a:r>
            <a:r>
              <a:rPr lang="ru-RU" sz="3600" dirty="0">
                <a:solidFill>
                  <a:srgbClr val="FFFF00"/>
                </a:solidFill>
                <a:latin typeface="Franklin Gothic Demi Cond" pitchFamily="34" charset="0"/>
              </a:rPr>
              <a:t>(формирование) листка нетрудоспособности по уходу за больным членом семьи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200" y="1428750"/>
            <a:ext cx="7972425" cy="5045075"/>
          </a:xfrm>
        </p:spPr>
        <p:txBody>
          <a:bodyPr>
            <a:normAutofit/>
          </a:bodyPr>
          <a:lstStyle/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 случае ухода за больным ребенком в возрасте от 7 до 15 лет - по каждому случаю лечения ребенка в амбулаторных условиях или совместного пребывания с ребенком в медицинской организации при оказании ему медицинской помощи в стационарных условиях (условиях дневного стационара</a:t>
            </a:r>
            <a:r>
              <a:rPr lang="ru-RU" sz="2400" dirty="0" smtClean="0">
                <a:latin typeface="Comic Sans MS" pitchFamily="66" charset="0"/>
              </a:rPr>
              <a:t>);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latin typeface="Comic Sans MS" pitchFamily="66" charset="0"/>
            </a:endParaRP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 случае ухода за больным ребенком-инвалидом в возрасте до 18 лет - на весь период лечения ребенка в амбулаторных условиях или совместного пребывания с ребенком в медицинской организации при оказании ему медицинской помощи в стационарных условиях (условиях дневного стационара);</a:t>
            </a:r>
          </a:p>
        </p:txBody>
      </p:sp>
      <p:sp>
        <p:nvSpPr>
          <p:cNvPr id="11" name="Управляющая кнопка: в конец 10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озврат 11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начало 12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9575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/>
        <p:txBody>
          <a:bodyPr anchor="b" anchorCtr="0">
            <a:normAutofit fontScale="90000"/>
          </a:bodyPr>
          <a:lstStyle/>
          <a:p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Franklin Gothic Demi Cond" pitchFamily="34" charset="0"/>
              </a:rPr>
              <a:t>Выдача </a:t>
            </a:r>
            <a:r>
              <a:rPr lang="ru-RU" sz="3600" dirty="0">
                <a:solidFill>
                  <a:srgbClr val="FFFF00"/>
                </a:solidFill>
                <a:latin typeface="Franklin Gothic Demi Cond" pitchFamily="34" charset="0"/>
              </a:rPr>
              <a:t>(формирование) листка нетрудоспособности по уходу за больным членом семьи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200" y="1428750"/>
            <a:ext cx="7972425" cy="5045075"/>
          </a:xfrm>
        </p:spPr>
        <p:txBody>
          <a:bodyPr>
            <a:normAutofit/>
          </a:bodyPr>
          <a:lstStyle/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 остальных случаях ухода за больным членом семьи при лечении в амбулаторных условиях - не более чем на 7 календарных дней по каждому случаю заболевания.</a:t>
            </a:r>
          </a:p>
        </p:txBody>
      </p:sp>
      <p:sp>
        <p:nvSpPr>
          <p:cNvPr id="11" name="Управляющая кнопка: в конец 10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озврат 11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начало 12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7422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/>
        <p:txBody>
          <a:bodyPr anchor="b" anchorCtr="0">
            <a:normAutofit fontScale="90000"/>
          </a:bodyPr>
          <a:lstStyle/>
          <a:p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Franklin Gothic Demi Cond" pitchFamily="34" charset="0"/>
              </a:rPr>
              <a:t>Выдача </a:t>
            </a:r>
            <a:r>
              <a:rPr lang="ru-RU" sz="3600" dirty="0">
                <a:solidFill>
                  <a:srgbClr val="FFFF00"/>
                </a:solidFill>
                <a:latin typeface="Franklin Gothic Demi Cond" pitchFamily="34" charset="0"/>
              </a:rPr>
              <a:t>(формирование) листка нетрудоспособности по уходу за больным членом семьи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200" y="1428750"/>
            <a:ext cx="7972425" cy="50450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400" b="1" u="sng" dirty="0">
                <a:latin typeface="Comic Sans MS" pitchFamily="66" charset="0"/>
              </a:rPr>
              <a:t>Не выдается (не формируется) листок нетрудоспособности по уходу: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endParaRPr lang="ru-RU" sz="2400" u="sng" dirty="0">
              <a:latin typeface="Comic Sans MS" pitchFamily="66" charset="0"/>
            </a:endParaRP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за больным членом семьи старше 15 лет при лечении в стационарных условиях (условиях дневного стационара);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latin typeface="Comic Sans MS" pitchFamily="66" charset="0"/>
            </a:endParaRP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за хроническими больными в период ремиссии;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latin typeface="Comic Sans MS" pitchFamily="66" charset="0"/>
            </a:endParaRP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 период ежегодного оплачиваемого отпуска и отпуска без сохранения заработной платы;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latin typeface="Comic Sans MS" pitchFamily="66" charset="0"/>
            </a:endParaRP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 период отпуска по беременности и родам;</a:t>
            </a: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endParaRPr lang="ru-RU" sz="2400" dirty="0">
              <a:latin typeface="Comic Sans MS" pitchFamily="66" charset="0"/>
            </a:endParaRPr>
          </a:p>
          <a:p>
            <a:pPr marL="0" indent="365125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 dirty="0">
                <a:latin typeface="Comic Sans MS" pitchFamily="66" charset="0"/>
              </a:rPr>
              <a:t>в период отпуска по уходу за ребенком до достижения им возраста 3-х лет, за исключением случаев выполнения работы в указанный период на условиях неполного рабочего времени или на дому.</a:t>
            </a:r>
          </a:p>
        </p:txBody>
      </p:sp>
      <p:sp>
        <p:nvSpPr>
          <p:cNvPr id="11" name="Управляющая кнопка: в конец 10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озврат 11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начало 12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4408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50" y="836613"/>
            <a:ext cx="8001000" cy="714375"/>
          </a:xfrm>
        </p:spPr>
        <p:txBody>
          <a:bodyPr anchor="b" anchorCtr="0">
            <a:noAutofit/>
          </a:bodyPr>
          <a:lstStyle/>
          <a:p>
            <a:r>
              <a:rPr lang="ru-RU" sz="5000" i="1" dirty="0">
                <a:solidFill>
                  <a:srgbClr val="FFFF00"/>
                </a:solidFill>
                <a:latin typeface="Franklin Gothic Demi Cond" pitchFamily="34" charset="0"/>
              </a:rPr>
              <a:t>УТРАТА ТРУДОСПОСОБНОСТИ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68313" y="1628775"/>
            <a:ext cx="8496300" cy="4929188"/>
          </a:xfrm>
        </p:spPr>
        <p:txBody>
          <a:bodyPr/>
          <a:lstStyle/>
          <a:p>
            <a:pPr marL="0" indent="365125">
              <a:buFont typeface="Wingdings" pitchFamily="2" charset="2"/>
              <a:buNone/>
            </a:pPr>
            <a:r>
              <a:rPr lang="ru-RU" dirty="0">
                <a:latin typeface="Comic Sans MS" pitchFamily="66" charset="0"/>
              </a:rPr>
              <a:t>Это невозможность заниматься трудовой деятельностью в следствие </a:t>
            </a:r>
            <a:r>
              <a:rPr lang="ru-RU" dirty="0" smtClean="0">
                <a:latin typeface="Comic Sans MS" pitchFamily="66" charset="0"/>
              </a:rPr>
              <a:t>заболевания, травмы  </a:t>
            </a:r>
            <a:r>
              <a:rPr lang="ru-RU" dirty="0">
                <a:latin typeface="Comic Sans MS" pitchFamily="66" charset="0"/>
              </a:rPr>
              <a:t>и инвалидности.</a:t>
            </a:r>
          </a:p>
          <a:p>
            <a:pPr marL="0" indent="365125">
              <a:buFont typeface="Wingdings" pitchFamily="2" charset="2"/>
              <a:buNone/>
            </a:pPr>
            <a:r>
              <a:rPr lang="ru-RU" dirty="0">
                <a:latin typeface="Comic Sans MS" pitchFamily="66" charset="0"/>
              </a:rPr>
              <a:t>Различают 2 вида утраты трудоспособности:</a:t>
            </a:r>
          </a:p>
          <a:p>
            <a:pPr marL="0" indent="365125"/>
            <a:r>
              <a:rPr lang="ru-RU" dirty="0">
                <a:latin typeface="Comic Sans MS" pitchFamily="66" charset="0"/>
              </a:rPr>
              <a:t>Временная утрата трудоспособности</a:t>
            </a:r>
          </a:p>
          <a:p>
            <a:pPr marL="0" indent="365125"/>
            <a:r>
              <a:rPr lang="ru-RU" dirty="0">
                <a:latin typeface="Comic Sans MS" pitchFamily="66" charset="0"/>
              </a:rPr>
              <a:t>Стойкая утрата трудоспособности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/>
        <p:txBody>
          <a:bodyPr anchor="b" anchorCtr="0">
            <a:normAutofit fontScale="90000"/>
          </a:bodyPr>
          <a:lstStyle/>
          <a:p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 smtClean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  <a:t/>
            </a:r>
            <a:br>
              <a:rPr lang="ru-RU" sz="4000" dirty="0">
                <a:solidFill>
                  <a:srgbClr val="B54A10"/>
                </a:solidFill>
                <a:latin typeface="Franklin Gothic Demi Cond" pitchFamily="34" charset="0"/>
              </a:rPr>
            </a:br>
            <a:r>
              <a:rPr lang="ru-RU" sz="3600" dirty="0">
                <a:solidFill>
                  <a:srgbClr val="FFFF00"/>
                </a:solidFill>
                <a:latin typeface="Franklin Gothic Demi Cond" pitchFamily="34" charset="0"/>
              </a:rPr>
              <a:t>Выдача (формирование) листка нетрудоспособности по беременности и родам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200" y="1428750"/>
            <a:ext cx="7972425" cy="50450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ru-RU" sz="2400" u="sng" dirty="0" smtClean="0">
              <a:latin typeface="Comic Sans MS" pitchFamily="66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400" dirty="0" smtClean="0">
                <a:latin typeface="Comic Sans MS" pitchFamily="66" charset="0"/>
              </a:rPr>
              <a:t>Выдача </a:t>
            </a:r>
            <a:r>
              <a:rPr lang="ru-RU" sz="2400" dirty="0">
                <a:latin typeface="Comic Sans MS" pitchFamily="66" charset="0"/>
              </a:rPr>
              <a:t>(формирование) листка нетрудоспособности по беременности и родам производится при сроке 30 недель беременности единовременно продолжительностью 140 календарных дней (70 календарных дней до родов и 70 календарных дней после родов).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ru-RU" sz="2400" dirty="0">
              <a:latin typeface="Comic Sans MS" pitchFamily="66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400" dirty="0">
                <a:latin typeface="Comic Sans MS" pitchFamily="66" charset="0"/>
              </a:rPr>
              <a:t>При многоплодной беременности выдается (формируется) листок нетрудоспособности при сроке 28 недель беременности единовременно продолжительностью 194 календарных дня (84 календарных дня до родов и 110 календарных дней после родов).</a:t>
            </a:r>
          </a:p>
        </p:txBody>
      </p:sp>
      <p:sp>
        <p:nvSpPr>
          <p:cNvPr id="11" name="Управляющая кнопка: в конец 10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озврат 11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 начало 12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181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39750" y="1557338"/>
            <a:ext cx="8401050" cy="4857750"/>
          </a:xfrm>
        </p:spPr>
        <p:txBody>
          <a:bodyPr>
            <a:normAutofit/>
          </a:bodyPr>
          <a:lstStyle/>
          <a:p>
            <a:pPr marL="0" indent="449263">
              <a:lnSpc>
                <a:spcPct val="90000"/>
              </a:lnSpc>
              <a:buNone/>
            </a:pPr>
            <a:r>
              <a:rPr lang="ru-RU" sz="2000" b="1" i="1" dirty="0">
                <a:latin typeface="Comic Sans MS" pitchFamily="66" charset="0"/>
              </a:rPr>
              <a:t>С 1 июля 2017 года у пациентов есть выбор: получать больничные в электронном или бумажном виде. </a:t>
            </a:r>
            <a:endParaRPr lang="ru-RU" sz="2000" b="1" i="1" dirty="0" smtClean="0">
              <a:latin typeface="Comic Sans MS" pitchFamily="66" charset="0"/>
            </a:endParaRPr>
          </a:p>
          <a:p>
            <a:pPr marL="0" indent="449263">
              <a:lnSpc>
                <a:spcPct val="90000"/>
              </a:lnSpc>
              <a:buNone/>
            </a:pPr>
            <a:endParaRPr lang="ru-RU" sz="2000" b="1" i="1" dirty="0">
              <a:latin typeface="Comic Sans MS" pitchFamily="66" charset="0"/>
            </a:endParaRPr>
          </a:p>
          <a:p>
            <a:pPr marL="0" indent="449263">
              <a:lnSpc>
                <a:spcPct val="90000"/>
              </a:lnSpc>
              <a:buNone/>
            </a:pPr>
            <a:r>
              <a:rPr lang="ru-RU" sz="2000" b="1" i="1" dirty="0" smtClean="0">
                <a:latin typeface="Comic Sans MS" pitchFamily="66" charset="0"/>
              </a:rPr>
              <a:t>ЭБЛ:</a:t>
            </a:r>
            <a:endParaRPr lang="ru-RU" sz="2000" b="1" i="1" dirty="0">
              <a:latin typeface="Comic Sans MS" pitchFamily="66" charset="0"/>
            </a:endParaRPr>
          </a:p>
          <a:p>
            <a:pPr marL="0" indent="449263">
              <a:lnSpc>
                <a:spcPct val="90000"/>
              </a:lnSpc>
            </a:pPr>
            <a:r>
              <a:rPr lang="ru-RU" sz="2400" dirty="0">
                <a:latin typeface="Comic Sans MS" pitchFamily="66" charset="0"/>
              </a:rPr>
              <a:t>ничем не отличается от бумажного аналога – регламентируется ФЗ № 255, имеет привычные графы, поля, также должен визироваться. Разница состоит лишь в том, что формируется и хранится он в специализированной информационной базе и заверяется усиленной электронной цифровой подписью (ЭЦП) (как лечебной организации, так и ответственного за лечение врача, а, в дальнейшем, еще и управленца).</a:t>
            </a:r>
            <a:br>
              <a:rPr lang="ru-RU" sz="2400" dirty="0">
                <a:latin typeface="Comic Sans MS" pitchFamily="66" charset="0"/>
              </a:rPr>
            </a:br>
            <a:endParaRPr lang="ru-RU" sz="2400" dirty="0"/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4868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FF00"/>
                </a:solidFill>
                <a:latin typeface="Comic Sans MS" pitchFamily="66" charset="0"/>
              </a:rPr>
              <a:t>Электронный больничный </a:t>
            </a:r>
            <a:r>
              <a:rPr lang="ru-RU" sz="3200" dirty="0" smtClean="0">
                <a:solidFill>
                  <a:srgbClr val="FFFF00"/>
                </a:solidFill>
                <a:latin typeface="Comic Sans MS" pitchFamily="66" charset="0"/>
              </a:rPr>
              <a:t>лист (ЭБЛ) </a:t>
            </a:r>
            <a:r>
              <a:rPr lang="ru-RU" sz="3200" dirty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ru-RU" sz="3200" dirty="0">
                <a:solidFill>
                  <a:srgbClr val="FFFF00"/>
                </a:solidFill>
                <a:latin typeface="Comic Sans MS" pitchFamily="66" charset="0"/>
              </a:rPr>
            </a:br>
            <a:endParaRPr lang="ru-RU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649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39750" y="1557338"/>
            <a:ext cx="8401050" cy="4857750"/>
          </a:xfrm>
        </p:spPr>
        <p:txBody>
          <a:bodyPr>
            <a:normAutofit/>
          </a:bodyPr>
          <a:lstStyle/>
          <a:p>
            <a:pPr marL="0" indent="449263">
              <a:lnSpc>
                <a:spcPct val="90000"/>
              </a:lnSpc>
              <a:buNone/>
            </a:pPr>
            <a:r>
              <a:rPr lang="ru-RU" sz="2400" b="1" dirty="0">
                <a:latin typeface="Comic Sans MS" pitchFamily="66" charset="0"/>
              </a:rPr>
              <a:t>В качестве основной цели его введения заявлено упрощение документооборота участников процесса подтверждения и оплаты временной нетрудоспособности и освобождение от бумажной волокиты врачей для выполнения ими своих непосредственных лечебных функций. </a:t>
            </a:r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4868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FF00"/>
                </a:solidFill>
                <a:latin typeface="Comic Sans MS" pitchFamily="66" charset="0"/>
              </a:rPr>
              <a:t>Электронный больничный </a:t>
            </a:r>
            <a:r>
              <a:rPr lang="ru-RU" sz="3200" dirty="0" smtClean="0">
                <a:solidFill>
                  <a:srgbClr val="FFFF00"/>
                </a:solidFill>
                <a:latin typeface="Comic Sans MS" pitchFamily="66" charset="0"/>
              </a:rPr>
              <a:t>лист (ЭБЛ) </a:t>
            </a:r>
            <a:r>
              <a:rPr lang="ru-RU" sz="3200" dirty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ru-RU" sz="3200" dirty="0">
                <a:solidFill>
                  <a:srgbClr val="FFFF00"/>
                </a:solidFill>
                <a:latin typeface="Comic Sans MS" pitchFamily="66" charset="0"/>
              </a:rPr>
            </a:br>
            <a:endParaRPr lang="ru-RU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66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 idx="4294967295"/>
          </p:nvPr>
        </p:nvSpPr>
        <p:spPr>
          <a:xfrm>
            <a:off x="0" y="285750"/>
            <a:ext cx="9144000" cy="1143000"/>
          </a:xfrm>
        </p:spPr>
        <p:txBody>
          <a:bodyPr anchor="b" anchorCtr="0">
            <a:normAutofit fontScale="90000"/>
          </a:bodyPr>
          <a:lstStyle/>
          <a:p>
            <a:r>
              <a:rPr lang="ru-RU" sz="3700" dirty="0">
                <a:solidFill>
                  <a:srgbClr val="FFFF00"/>
                </a:solidFill>
                <a:latin typeface="Franklin Gothic Demi Cond" pitchFamily="34" charset="0"/>
              </a:rPr>
              <a:t>ОТВЕТСТВЕННОСТЬ ЗА НАРУШЕНИЕ ПОРЯДКА ВЫДАЧИ ЛИСТКОВ НЕТРУДОСПОСОБНОСТИ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643063"/>
            <a:ext cx="9144000" cy="4659312"/>
          </a:xfrm>
        </p:spPr>
        <p:txBody>
          <a:bodyPr>
            <a:normAutofit/>
          </a:bodyPr>
          <a:lstStyle/>
          <a:p>
            <a:pPr marL="0" indent="365125">
              <a:buFont typeface="Wingdings" pitchFamily="2" charset="2"/>
              <a:buNone/>
            </a:pPr>
            <a:r>
              <a:rPr lang="ru-RU" dirty="0"/>
              <a:t> </a:t>
            </a:r>
            <a:r>
              <a:rPr lang="ru-RU" dirty="0">
                <a:latin typeface="Comic Sans MS" pitchFamily="66" charset="0"/>
              </a:rPr>
              <a:t>За нарушение установленного порядка выдачи медицинскими организациями листков нетрудоспособности медицинские организации, а также медицинские работники несут ответственность в соответствии с законодательством Российской Федерации.</a:t>
            </a:r>
          </a:p>
          <a:p>
            <a:pPr marL="0" indent="365125"/>
            <a:endParaRPr lang="ru-RU" dirty="0"/>
          </a:p>
        </p:txBody>
      </p:sp>
      <p:sp>
        <p:nvSpPr>
          <p:cNvPr id="12" name="Управляющая кнопка: в конец 11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возврат 12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Управляющая кнопка: в начало 13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981075"/>
            <a:ext cx="8140700" cy="857250"/>
          </a:xfrm>
        </p:spPr>
        <p:txBody>
          <a:bodyPr anchor="b" anchorCtr="0">
            <a:normAutofit fontScale="90000"/>
          </a:bodyPr>
          <a:lstStyle/>
          <a:p>
            <a:r>
              <a:rPr lang="ru-RU" sz="5600" i="1" dirty="0">
                <a:solidFill>
                  <a:srgbClr val="FFFF00"/>
                </a:solidFill>
                <a:latin typeface="Franklin Gothic Demi Cond" pitchFamily="34" charset="0"/>
              </a:rPr>
              <a:t>ВРЕМЕННАЯ УТРАТА ТРУДОСПОСОБНОСТИ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50825" y="1989138"/>
            <a:ext cx="8720138" cy="5072062"/>
          </a:xfrm>
        </p:spPr>
        <p:txBody>
          <a:bodyPr/>
          <a:lstStyle/>
          <a:p>
            <a:pPr marL="0" indent="365125">
              <a:buFont typeface="Wingdings" pitchFamily="2" charset="2"/>
              <a:buNone/>
            </a:pPr>
            <a:r>
              <a:rPr lang="ru-RU">
                <a:latin typeface="Comic Sans MS" pitchFamily="66" charset="0"/>
              </a:rPr>
              <a:t>Это состояние организма человека, обусловленное заболеванием, травмой и другими причинами, при которых нарушения функции сопровождаются невозможностью выполнения профессионального труда в обычных производственных условиях в течение определенного промежутка времени, т.е. носят обратимый характер. </a:t>
            </a:r>
          </a:p>
        </p:txBody>
      </p:sp>
      <p:sp>
        <p:nvSpPr>
          <p:cNvPr id="9" name="Управляющая кнопка: в конец 8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 начало 10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0825" y="1341438"/>
            <a:ext cx="8229600" cy="1143000"/>
          </a:xfrm>
        </p:spPr>
        <p:txBody>
          <a:bodyPr anchor="b" anchorCtr="0">
            <a:normAutofit fontScale="90000"/>
          </a:bodyPr>
          <a:lstStyle/>
          <a:p>
            <a:r>
              <a:rPr lang="ru-RU" sz="5600" i="1" dirty="0">
                <a:solidFill>
                  <a:srgbClr val="FFFF00"/>
                </a:solidFill>
                <a:latin typeface="Franklin Gothic Demi Cond" pitchFamily="34" charset="0"/>
              </a:rPr>
              <a:t>СТОЙКАЯ УТРАТА ТРУДОСПОСОБНОСТИ</a:t>
            </a:r>
            <a:r>
              <a:rPr lang="ru-RU" sz="4300" i="1" dirty="0">
                <a:solidFill>
                  <a:srgbClr val="B54A10"/>
                </a:solidFill>
                <a:latin typeface="Comic Sans MS" pitchFamily="66" charset="0"/>
              </a:rPr>
              <a:t/>
            </a:r>
            <a:br>
              <a:rPr lang="ru-RU" sz="4300" i="1" dirty="0">
                <a:solidFill>
                  <a:srgbClr val="B54A10"/>
                </a:solidFill>
                <a:latin typeface="Comic Sans MS" pitchFamily="66" charset="0"/>
              </a:rPr>
            </a:br>
            <a:endParaRPr lang="ru-RU" sz="4300" i="1" dirty="0">
              <a:solidFill>
                <a:srgbClr val="B54A10"/>
              </a:solidFill>
              <a:latin typeface="Comic Sans MS" pitchFamily="66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68313" y="1916113"/>
            <a:ext cx="8229600" cy="4733925"/>
          </a:xfrm>
        </p:spPr>
        <p:txBody>
          <a:bodyPr/>
          <a:lstStyle/>
          <a:p>
            <a:pPr marL="0" indent="365125">
              <a:buFont typeface="Wingdings" pitchFamily="2" charset="2"/>
              <a:buNone/>
            </a:pPr>
            <a:r>
              <a:rPr lang="ru-RU">
                <a:latin typeface="Comic Sans MS" pitchFamily="66" charset="0"/>
              </a:rPr>
              <a:t>Это состояние, при котором функциональные и органические нарушения, обусловленные заболеванием, увечьем или анатомическим дефектом, носят устойчивый или постоянный характер и препятствуют продолжению работы по основной профессии (полностью или частично) на длительный срок или постоянно. </a:t>
            </a:r>
          </a:p>
        </p:txBody>
      </p:sp>
      <p:pic>
        <p:nvPicPr>
          <p:cNvPr id="17411" name="Picture 2" descr="C:\Users\Варя\Documents\Bluetooth Folder\s_reabilita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25" y="0"/>
            <a:ext cx="1285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правляющая кнопка: в конец 8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возврат 9">
            <a:hlinkClick r:id="rId4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 начало 10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908050"/>
            <a:ext cx="7862888" cy="571500"/>
          </a:xfrm>
        </p:spPr>
        <p:txBody>
          <a:bodyPr anchor="b" anchorCtr="0">
            <a:normAutofit fontScale="90000"/>
          </a:bodyPr>
          <a:lstStyle/>
          <a:p>
            <a:r>
              <a:rPr lang="ru-RU" sz="4500" b="1" dirty="0">
                <a:solidFill>
                  <a:srgbClr val="FFFF00"/>
                </a:solidFill>
                <a:latin typeface="Franklin Gothic Demi Cond" pitchFamily="34" charset="0"/>
              </a:rPr>
              <a:t>ПОРЯДОК ВЫДАЧИ ЛИСТКОВ НЕТРУДОСПОСОБНОСТИ</a:t>
            </a:r>
            <a:endParaRPr lang="ru-RU" sz="4500" i="1" dirty="0">
              <a:solidFill>
                <a:srgbClr val="FFFF00"/>
              </a:solidFill>
              <a:latin typeface="Franklin Gothic Demi Con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14313" y="1643063"/>
            <a:ext cx="8720137" cy="4605337"/>
          </a:xfrm>
        </p:spPr>
        <p:txBody>
          <a:bodyPr>
            <a:normAutofit/>
          </a:bodyPr>
          <a:lstStyle/>
          <a:p>
            <a:pPr marL="0" indent="365125">
              <a:buFont typeface="Wingdings" pitchFamily="2" charset="2"/>
              <a:buNone/>
            </a:pPr>
            <a:r>
              <a:rPr lang="ru-RU" sz="3600">
                <a:latin typeface="Comic Sans MS" pitchFamily="66" charset="0"/>
              </a:rPr>
              <a:t>Листок нетрудоспособности выдается застрахованным лицам, являющимся гражданами Российской Федерации, а также постоянно или временно проживающим на территории Российской Федерации иностранным гражданам и лицам без гражданства</a:t>
            </a:r>
          </a:p>
          <a:p>
            <a:pPr marL="0" indent="365125"/>
            <a:endParaRPr lang="ru-RU" sz="2800"/>
          </a:p>
        </p:txBody>
      </p:sp>
      <p:sp>
        <p:nvSpPr>
          <p:cNvPr id="9" name="Управляющая кнопка: в конец 8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 начало 10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686800" cy="1225550"/>
          </a:xfrm>
        </p:spPr>
        <p:txBody>
          <a:bodyPr anchor="b" anchorCtr="0">
            <a:normAutofit fontScale="90000"/>
          </a:bodyPr>
          <a:lstStyle/>
          <a:p>
            <a:r>
              <a:rPr lang="ru-RU" sz="5000" i="1" dirty="0">
                <a:solidFill>
                  <a:srgbClr val="FFFF00"/>
                </a:solidFill>
                <a:latin typeface="Franklin Gothic Demi Cond" pitchFamily="34" charset="0"/>
              </a:rPr>
              <a:t>КЕМ ВЫДАЕТСЯ ЛИСТОК НЕТРУДОСПОСОБНОСТИ?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85750" y="1643063"/>
            <a:ext cx="8258175" cy="4714875"/>
          </a:xfrm>
        </p:spPr>
        <p:txBody>
          <a:bodyPr>
            <a:normAutofit/>
          </a:bodyPr>
          <a:lstStyle/>
          <a:p>
            <a:pPr marL="0" indent="365125">
              <a:lnSpc>
                <a:spcPct val="90000"/>
              </a:lnSpc>
              <a:buFont typeface="Gabriola" pitchFamily="82" charset="0"/>
              <a:buAutoNum type="arabicPeriod"/>
            </a:pPr>
            <a:r>
              <a:rPr lang="ru-RU" sz="2400" dirty="0">
                <a:latin typeface="Comic Sans MS" pitchFamily="66" charset="0"/>
              </a:rPr>
              <a:t>Лечащие врачи медицинских организаций</a:t>
            </a:r>
            <a:r>
              <a:rPr lang="ru-RU" sz="2400" dirty="0" smtClean="0">
                <a:latin typeface="Comic Sans MS" pitchFamily="66" charset="0"/>
              </a:rPr>
              <a:t>;</a:t>
            </a:r>
          </a:p>
          <a:p>
            <a:pPr marL="0" indent="0">
              <a:lnSpc>
                <a:spcPct val="90000"/>
              </a:lnSpc>
              <a:buNone/>
            </a:pPr>
            <a:endParaRPr lang="ru-RU" sz="2400" dirty="0">
              <a:latin typeface="Comic Sans MS" pitchFamily="66" charset="0"/>
            </a:endParaRPr>
          </a:p>
          <a:p>
            <a:pPr marL="0" indent="365125">
              <a:lnSpc>
                <a:spcPct val="90000"/>
              </a:lnSpc>
              <a:buFont typeface="Gabriola" pitchFamily="82" charset="0"/>
              <a:buAutoNum type="arabicPeriod"/>
            </a:pPr>
            <a:r>
              <a:rPr lang="ru-RU" sz="2400" dirty="0">
                <a:latin typeface="Comic Sans MS" pitchFamily="66" charset="0"/>
              </a:rPr>
              <a:t>Фельдшеры и зубные врачи медицинских </a:t>
            </a:r>
            <a:r>
              <a:rPr lang="ru-RU" sz="2400" dirty="0" smtClean="0">
                <a:latin typeface="Comic Sans MS" pitchFamily="66" charset="0"/>
              </a:rPr>
              <a:t>организаций, </a:t>
            </a:r>
            <a:r>
              <a:rPr lang="ru-RU" sz="2400" dirty="0">
                <a:latin typeface="Comic Sans MS" pitchFamily="66" charset="0"/>
              </a:rPr>
              <a:t>иные работники со средним медицинским образованием в отдельных случаях - по решению органа исполнительной власти субъектов Российской Федерации в области здравоохранения</a:t>
            </a:r>
            <a:r>
              <a:rPr lang="ru-RU" sz="2400" dirty="0" smtClean="0">
                <a:latin typeface="Comic Sans MS" pitchFamily="66" charset="0"/>
              </a:rPr>
              <a:t>;</a:t>
            </a:r>
          </a:p>
          <a:p>
            <a:pPr marL="0" indent="0">
              <a:lnSpc>
                <a:spcPct val="90000"/>
              </a:lnSpc>
              <a:buNone/>
            </a:pPr>
            <a:endParaRPr lang="ru-RU" sz="2400" dirty="0"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400" dirty="0" smtClean="0">
                <a:latin typeface="Comic Sans MS" pitchFamily="66" charset="0"/>
              </a:rPr>
              <a:t>3. Лечащие </a:t>
            </a:r>
            <a:r>
              <a:rPr lang="ru-RU" sz="2400" dirty="0">
                <a:latin typeface="Comic Sans MS" pitchFamily="66" charset="0"/>
              </a:rPr>
              <a:t>врачи клиник научно-исследовательских учреждений (</a:t>
            </a:r>
            <a:r>
              <a:rPr lang="ru-RU" sz="2400" dirty="0" smtClean="0">
                <a:latin typeface="Comic Sans MS" pitchFamily="66" charset="0"/>
              </a:rPr>
              <a:t>институтов).</a:t>
            </a:r>
            <a:endParaRPr lang="ru-RU" sz="2400" dirty="0">
              <a:latin typeface="Comic Sans MS" pitchFamily="66" charset="0"/>
            </a:endParaRPr>
          </a:p>
          <a:p>
            <a:pPr marL="0" indent="365125">
              <a:lnSpc>
                <a:spcPct val="90000"/>
              </a:lnSpc>
              <a:buFont typeface="Wingdings" pitchFamily="2" charset="2"/>
              <a:buNone/>
            </a:pPr>
            <a:endParaRPr lang="ru-RU" sz="2400" dirty="0"/>
          </a:p>
        </p:txBody>
      </p:sp>
      <p:sp>
        <p:nvSpPr>
          <p:cNvPr id="9" name="Управляющая кнопка: в конец 8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 начало 10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908050"/>
            <a:ext cx="8229600" cy="1143000"/>
          </a:xfrm>
        </p:spPr>
        <p:txBody>
          <a:bodyPr anchor="b" anchorCtr="0">
            <a:noAutofit/>
          </a:bodyPr>
          <a:lstStyle/>
          <a:p>
            <a:r>
              <a:rPr lang="ru-RU" sz="4600" dirty="0">
                <a:solidFill>
                  <a:srgbClr val="FFFF00"/>
                </a:solidFill>
                <a:latin typeface="Franklin Gothic Demi Cond" pitchFamily="34" charset="0"/>
              </a:rPr>
              <a:t>НЕ ВЫДАЮТ ЛИСТКИ НЕТРУДОСПОСОБНОСТИ МЕДИЦИНСКИЕ РАБОТНИКИ:</a:t>
            </a:r>
            <a:endParaRPr lang="ru-RU" sz="4600" i="1" dirty="0">
              <a:solidFill>
                <a:srgbClr val="FFFF00"/>
              </a:solidFill>
              <a:latin typeface="Franklin Gothic Demi Con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2143125"/>
            <a:ext cx="9144000" cy="4714875"/>
          </a:xfrm>
        </p:spPr>
        <p:txBody>
          <a:bodyPr>
            <a:normAutofit/>
          </a:bodyPr>
          <a:lstStyle/>
          <a:p>
            <a:r>
              <a:rPr lang="ru-RU" sz="2300" dirty="0">
                <a:latin typeface="Comic Sans MS" pitchFamily="66" charset="0"/>
              </a:rPr>
              <a:t>Организации скорой медицинской помощи;</a:t>
            </a:r>
          </a:p>
          <a:p>
            <a:r>
              <a:rPr lang="ru-RU" sz="2300" dirty="0" smtClean="0">
                <a:latin typeface="Comic Sans MS" pitchFamily="66" charset="0"/>
              </a:rPr>
              <a:t>Организации </a:t>
            </a:r>
            <a:r>
              <a:rPr lang="ru-RU" sz="2300" dirty="0">
                <a:latin typeface="Comic Sans MS" pitchFamily="66" charset="0"/>
              </a:rPr>
              <a:t>переливания крови;</a:t>
            </a:r>
          </a:p>
          <a:p>
            <a:r>
              <a:rPr lang="ru-RU" sz="2300" dirty="0" smtClean="0">
                <a:latin typeface="Comic Sans MS" pitchFamily="66" charset="0"/>
              </a:rPr>
              <a:t>Приемные отделения </a:t>
            </a:r>
            <a:r>
              <a:rPr lang="ru-RU" sz="2300" dirty="0">
                <a:latin typeface="Comic Sans MS" pitchFamily="66" charset="0"/>
              </a:rPr>
              <a:t>больничных учреждений;</a:t>
            </a:r>
          </a:p>
          <a:p>
            <a:r>
              <a:rPr lang="ru-RU" sz="2300" dirty="0" smtClean="0">
                <a:latin typeface="Comic Sans MS" pitchFamily="66" charset="0"/>
              </a:rPr>
              <a:t>Бальнеологические лечебниц </a:t>
            </a:r>
            <a:r>
              <a:rPr lang="ru-RU" sz="2300" dirty="0">
                <a:latin typeface="Comic Sans MS" pitchFamily="66" charset="0"/>
              </a:rPr>
              <a:t>и </a:t>
            </a:r>
            <a:r>
              <a:rPr lang="ru-RU" sz="2300" dirty="0" smtClean="0">
                <a:latin typeface="Comic Sans MS" pitchFamily="66" charset="0"/>
              </a:rPr>
              <a:t>грязелечебницы;</a:t>
            </a:r>
            <a:endParaRPr lang="ru-RU" sz="2300" dirty="0">
              <a:latin typeface="Comic Sans MS" pitchFamily="66" charset="0"/>
            </a:endParaRPr>
          </a:p>
          <a:p>
            <a:r>
              <a:rPr lang="ru-RU" sz="2300" dirty="0" smtClean="0">
                <a:latin typeface="Comic Sans MS" pitchFamily="66" charset="0"/>
              </a:rPr>
              <a:t>Медицинские организации </a:t>
            </a:r>
            <a:r>
              <a:rPr lang="ru-RU" sz="2300" dirty="0">
                <a:latin typeface="Comic Sans MS" pitchFamily="66" charset="0"/>
              </a:rPr>
              <a:t>особого типа (</a:t>
            </a:r>
            <a:r>
              <a:rPr lang="ru-RU" sz="2300" dirty="0" smtClean="0">
                <a:latin typeface="Comic Sans MS" pitchFamily="66" charset="0"/>
              </a:rPr>
              <a:t>центры </a:t>
            </a:r>
            <a:r>
              <a:rPr lang="ru-RU" sz="2300" dirty="0">
                <a:latin typeface="Comic Sans MS" pitchFamily="66" charset="0"/>
              </a:rPr>
              <a:t>медицинской профилактики, медицины катастроф, бюро судебно-медицинской экспертизы);</a:t>
            </a:r>
          </a:p>
          <a:p>
            <a:r>
              <a:rPr lang="ru-RU" sz="2300" dirty="0" smtClean="0">
                <a:latin typeface="Comic Sans MS" pitchFamily="66" charset="0"/>
              </a:rPr>
              <a:t>Учреждения </a:t>
            </a:r>
            <a:r>
              <a:rPr lang="ru-RU" sz="2300" dirty="0">
                <a:latin typeface="Comic Sans MS" pitchFamily="66" charset="0"/>
              </a:rPr>
              <a:t>здравоохранения по надзору в сфере защиты прав потребителей и благополучия человека.</a:t>
            </a:r>
          </a:p>
          <a:p>
            <a:endParaRPr lang="ru-RU" sz="2300" dirty="0"/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692150"/>
            <a:ext cx="8401050" cy="1143000"/>
          </a:xfrm>
        </p:spPr>
        <p:txBody>
          <a:bodyPr anchor="b" anchorCtr="0">
            <a:normAutofit fontScale="90000"/>
          </a:bodyPr>
          <a:lstStyle/>
          <a:p>
            <a:r>
              <a:rPr lang="ru-RU" sz="5000" dirty="0">
                <a:solidFill>
                  <a:srgbClr val="FFFF00"/>
                </a:solidFill>
                <a:latin typeface="Franklin Gothic Demi Cond" pitchFamily="34" charset="0"/>
              </a:rPr>
              <a:t>ВЫДАЧА И ПРОДЛЕНИЕ  ЛИСТКА НЕТРУДОСПОСОБНОСТИ </a:t>
            </a:r>
            <a:endParaRPr lang="ru-RU" sz="3900" i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857375"/>
            <a:ext cx="8472488" cy="5000625"/>
          </a:xfrm>
        </p:spPr>
        <p:txBody>
          <a:bodyPr>
            <a:normAutofit lnSpcReduction="10000"/>
          </a:bodyPr>
          <a:lstStyle/>
          <a:p>
            <a:pPr marL="266700" indent="447675">
              <a:buFont typeface="Wingdings" pitchFamily="2" charset="2"/>
              <a:buNone/>
            </a:pPr>
            <a:r>
              <a:rPr lang="ru-RU" sz="3600" dirty="0">
                <a:latin typeface="Comic Sans MS" pitchFamily="66" charset="0"/>
              </a:rPr>
              <a:t>Осуществляется медицинским работником после осмотра гражданина и записи данных о состоянии его здоровья в медицинской карте </a:t>
            </a:r>
            <a:r>
              <a:rPr lang="ru-RU" sz="3600" dirty="0" smtClean="0">
                <a:latin typeface="Comic Sans MS" pitchFamily="66" charset="0"/>
              </a:rPr>
              <a:t>амбулаторного </a:t>
            </a:r>
            <a:r>
              <a:rPr lang="ru-RU" sz="3600" dirty="0">
                <a:latin typeface="Comic Sans MS" pitchFamily="66" charset="0"/>
              </a:rPr>
              <a:t>(стационарного) больного, обосновывающей необходимость временного освобождения от работы.</a:t>
            </a:r>
          </a:p>
          <a:p>
            <a:pPr marL="266700" indent="447675"/>
            <a:endParaRPr lang="ru-RU" sz="2800" dirty="0"/>
          </a:p>
        </p:txBody>
      </p:sp>
      <p:sp>
        <p:nvSpPr>
          <p:cNvPr id="9" name="Управляющая кнопка: в конец 8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 начало 10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188" y="0"/>
            <a:ext cx="8329612" cy="5214938"/>
          </a:xfrm>
        </p:spPr>
        <p:txBody>
          <a:bodyPr>
            <a:normAutofit lnSpcReduction="10000"/>
          </a:bodyPr>
          <a:lstStyle/>
          <a:p>
            <a:pPr marL="0" indent="449263">
              <a:buFont typeface="Wingdings" pitchFamily="2" charset="2"/>
              <a:buNone/>
            </a:pPr>
            <a:endParaRPr lang="ru-RU" sz="2800" dirty="0" smtClean="0">
              <a:latin typeface="Comic Sans MS" pitchFamily="66" charset="0"/>
            </a:endParaRPr>
          </a:p>
          <a:p>
            <a:pPr marL="0" indent="449263">
              <a:buFont typeface="Wingdings" pitchFamily="2" charset="2"/>
              <a:buNone/>
            </a:pPr>
            <a:r>
              <a:rPr lang="ru-RU" sz="2800" dirty="0" smtClean="0">
                <a:latin typeface="Comic Sans MS" pitchFamily="66" charset="0"/>
              </a:rPr>
              <a:t>При </a:t>
            </a:r>
            <a:r>
              <a:rPr lang="ru-RU" sz="2800" dirty="0">
                <a:latin typeface="Comic Sans MS" pitchFamily="66" charset="0"/>
              </a:rPr>
              <a:t>амбулаторном лечении заболеваний (травм), отравлений и иных состояний, связанных с временной потерей гражданами трудоспособности, </a:t>
            </a:r>
            <a:r>
              <a:rPr lang="ru-RU" sz="2800" dirty="0" smtClean="0">
                <a:solidFill>
                  <a:srgbClr val="FFFF00"/>
                </a:solidFill>
                <a:latin typeface="Comic Sans MS" pitchFamily="66" charset="0"/>
              </a:rPr>
              <a:t>лечащий врач единолично </a:t>
            </a:r>
            <a:r>
              <a:rPr lang="ru-RU" sz="2800" dirty="0">
                <a:solidFill>
                  <a:srgbClr val="FFFF00"/>
                </a:solidFill>
                <a:latin typeface="Comic Sans MS" pitchFamily="66" charset="0"/>
              </a:rPr>
              <a:t>выдает листок нетрудоспособности единовременно на срок до </a:t>
            </a:r>
            <a:r>
              <a:rPr lang="ru-RU" sz="2800" dirty="0" smtClean="0">
                <a:solidFill>
                  <a:srgbClr val="FFFF00"/>
                </a:solidFill>
                <a:latin typeface="Comic Sans MS" pitchFamily="66" charset="0"/>
              </a:rPr>
              <a:t>15 </a:t>
            </a:r>
            <a:r>
              <a:rPr lang="ru-RU" sz="2800" dirty="0">
                <a:solidFill>
                  <a:srgbClr val="FFFF00"/>
                </a:solidFill>
                <a:latin typeface="Comic Sans MS" pitchFamily="66" charset="0"/>
              </a:rPr>
              <a:t>календарных </a:t>
            </a:r>
            <a:r>
              <a:rPr lang="ru-RU" sz="2800" dirty="0" smtClean="0">
                <a:solidFill>
                  <a:srgbClr val="FFFF00"/>
                </a:solidFill>
                <a:latin typeface="Comic Sans MS" pitchFamily="66" charset="0"/>
              </a:rPr>
              <a:t>дней включительно (фельдшер либо зубной врач до 10 дней). </a:t>
            </a:r>
            <a:r>
              <a:rPr lang="ru-RU" sz="2800" dirty="0">
                <a:latin typeface="Comic Sans MS" pitchFamily="66" charset="0"/>
              </a:rPr>
              <a:t>При сроках временной нетрудоспособности, превышающих </a:t>
            </a:r>
            <a:r>
              <a:rPr lang="ru-RU" sz="2800" dirty="0" smtClean="0">
                <a:latin typeface="Comic Sans MS" pitchFamily="66" charset="0"/>
              </a:rPr>
              <a:t>указанные сроки, </a:t>
            </a:r>
            <a:r>
              <a:rPr lang="ru-RU" sz="2800" dirty="0">
                <a:latin typeface="Comic Sans MS" pitchFamily="66" charset="0"/>
              </a:rPr>
              <a:t>листок нетрудоспособности </a:t>
            </a:r>
            <a:r>
              <a:rPr lang="ru-RU" sz="2800" dirty="0" smtClean="0">
                <a:latin typeface="Comic Sans MS" pitchFamily="66" charset="0"/>
              </a:rPr>
              <a:t>выдается и продлевается </a:t>
            </a:r>
            <a:r>
              <a:rPr lang="ru-RU" sz="2800" dirty="0">
                <a:latin typeface="Comic Sans MS" pitchFamily="66" charset="0"/>
              </a:rPr>
              <a:t>по решению </a:t>
            </a:r>
            <a:r>
              <a:rPr lang="ru-RU" sz="2800" dirty="0">
                <a:solidFill>
                  <a:srgbClr val="FFFF00"/>
                </a:solidFill>
                <a:latin typeface="Comic Sans MS" pitchFamily="66" charset="0"/>
              </a:rPr>
              <a:t>врачебной комиссии</a:t>
            </a:r>
            <a:r>
              <a:rPr lang="ru-RU" sz="2800" dirty="0">
                <a:latin typeface="Comic Sans MS" pitchFamily="66" charset="0"/>
              </a:rPr>
              <a:t>.</a:t>
            </a:r>
          </a:p>
          <a:p>
            <a:pPr marL="0" indent="449263"/>
            <a:endParaRPr lang="ru-RU" sz="2800" dirty="0"/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8101013" y="6286500"/>
            <a:ext cx="1042987" cy="571500"/>
          </a:xfrm>
          <a:prstGeom prst="actionButtonEn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7000875" y="6286500"/>
            <a:ext cx="1042988" cy="571500"/>
          </a:xfrm>
          <a:prstGeom prst="actionButtonReturn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в начало 11">
            <a:hlinkClick r:id="" action="ppaction://hlinkshowjump?jump=previousslide" highlightClick="1"/>
          </p:cNvPr>
          <p:cNvSpPr/>
          <p:nvPr/>
        </p:nvSpPr>
        <p:spPr>
          <a:xfrm>
            <a:off x="5929313" y="6286500"/>
            <a:ext cx="1042987" cy="571500"/>
          </a:xfrm>
          <a:prstGeom prst="actionButtonBeginning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932</TotalTime>
  <Words>1077</Words>
  <Application>Microsoft Office PowerPoint</Application>
  <PresentationFormat>Экран (4:3)</PresentationFormat>
  <Paragraphs>101</Paragraphs>
  <Slides>23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Круги</vt:lpstr>
      <vt:lpstr>Организация экспертизы временной нетрудоспособности</vt:lpstr>
      <vt:lpstr>УТРАТА ТРУДОСПОСОБНОСТИ</vt:lpstr>
      <vt:lpstr>ВРЕМЕННАЯ УТРАТА ТРУДОСПОСОБНОСТИ</vt:lpstr>
      <vt:lpstr>СТОЙКАЯ УТРАТА ТРУДОСПОСОБНОСТИ </vt:lpstr>
      <vt:lpstr>ПОРЯДОК ВЫДАЧИ ЛИСТКОВ НЕТРУДОСПОСОБНОСТИ</vt:lpstr>
      <vt:lpstr>КЕМ ВЫДАЕТСЯ ЛИСТОК НЕТРУДОСПОСОБНОСТИ?</vt:lpstr>
      <vt:lpstr>НЕ ВЫДАЮТ ЛИСТКИ НЕТРУДОСПОСОБНОСТИ МЕДИЦИНСКИЕ РАБОТНИКИ:</vt:lpstr>
      <vt:lpstr>ВЫДАЧА И ПРОДЛЕНИЕ  ЛИСТКА НЕТРУДОСПОСОБНОСТИ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ЛИСТОК НЕТРУДОСПОСОБНОСТИ НЕ ВЫДАЕТСЯ ГРАЖДАНАМ:</vt:lpstr>
      <vt:lpstr>ЛИСТОК НЕТРУДОСПОСОБНОСТИ НЕ ВЫДАЕТСЯ ГРАЖДАНАМ:</vt:lpstr>
      <vt:lpstr>    Выдача (формирование) листка нетрудоспособности по уходу за больным членом семьи</vt:lpstr>
      <vt:lpstr>    Выдача (формирование) листка нетрудоспособности по уходу за больным членом семьи</vt:lpstr>
      <vt:lpstr>    Выдача (формирование) листка нетрудоспособности по уходу за больным членом семьи</vt:lpstr>
      <vt:lpstr>    Выдача (формирование) листка нетрудоспособности по уходу за больным членом семьи</vt:lpstr>
      <vt:lpstr>    Выдача (формирование) листка нетрудоспособности по беременности и родам</vt:lpstr>
      <vt:lpstr>Презентация PowerPoint</vt:lpstr>
      <vt:lpstr>Презентация PowerPoint</vt:lpstr>
      <vt:lpstr>ОТВЕТСТВЕННОСТЬ ЗА НАРУШЕНИЕ ПОРЯДКА ВЫДАЧИ ЛИСТКОВ НЕТРУДОСПОСОБНОСТИ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О СОЦИАЛЬНОЙ ЗАЩИТЕ  ИНВАЛИДОВ В РОССИЙСКОЙ ФЕДЕРАЦИИ</dc:title>
  <dc:creator>Варя</dc:creator>
  <cp:lastModifiedBy>Samsung</cp:lastModifiedBy>
  <cp:revision>28</cp:revision>
  <dcterms:created xsi:type="dcterms:W3CDTF">2015-10-28T16:17:39Z</dcterms:created>
  <dcterms:modified xsi:type="dcterms:W3CDTF">2022-03-31T07:04:32Z</dcterms:modified>
</cp:coreProperties>
</file>