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6" r:id="rId1"/>
  </p:sldMasterIdLst>
  <p:notesMasterIdLst>
    <p:notesMasterId r:id="rId60"/>
  </p:notesMasterIdLst>
  <p:handoutMasterIdLst>
    <p:handoutMasterId r:id="rId61"/>
  </p:handoutMasterIdLst>
  <p:sldIdLst>
    <p:sldId id="256" r:id="rId2"/>
    <p:sldId id="302" r:id="rId3"/>
    <p:sldId id="309" r:id="rId4"/>
    <p:sldId id="311" r:id="rId5"/>
    <p:sldId id="312" r:id="rId6"/>
    <p:sldId id="313" r:id="rId7"/>
    <p:sldId id="314" r:id="rId8"/>
    <p:sldId id="315" r:id="rId9"/>
    <p:sldId id="316" r:id="rId10"/>
    <p:sldId id="317" r:id="rId11"/>
    <p:sldId id="319" r:id="rId12"/>
    <p:sldId id="321" r:id="rId13"/>
    <p:sldId id="322" r:id="rId14"/>
    <p:sldId id="323" r:id="rId15"/>
    <p:sldId id="324" r:id="rId16"/>
    <p:sldId id="325" r:id="rId17"/>
    <p:sldId id="326" r:id="rId18"/>
    <p:sldId id="320" r:id="rId19"/>
    <p:sldId id="318" r:id="rId20"/>
    <p:sldId id="330" r:id="rId21"/>
    <p:sldId id="332" r:id="rId22"/>
    <p:sldId id="331" r:id="rId23"/>
    <p:sldId id="333" r:id="rId24"/>
    <p:sldId id="334" r:id="rId25"/>
    <p:sldId id="335" r:id="rId26"/>
    <p:sldId id="329" r:id="rId27"/>
    <p:sldId id="327" r:id="rId28"/>
    <p:sldId id="345" r:id="rId29"/>
    <p:sldId id="338" r:id="rId30"/>
    <p:sldId id="328" r:id="rId31"/>
    <p:sldId id="337" r:id="rId32"/>
    <p:sldId id="339" r:id="rId33"/>
    <p:sldId id="340" r:id="rId34"/>
    <p:sldId id="341" r:id="rId35"/>
    <p:sldId id="342" r:id="rId36"/>
    <p:sldId id="343" r:id="rId37"/>
    <p:sldId id="344" r:id="rId38"/>
    <p:sldId id="336" r:id="rId39"/>
    <p:sldId id="350" r:id="rId40"/>
    <p:sldId id="310" r:id="rId41"/>
    <p:sldId id="349" r:id="rId42"/>
    <p:sldId id="348" r:id="rId43"/>
    <p:sldId id="351" r:id="rId44"/>
    <p:sldId id="352" r:id="rId45"/>
    <p:sldId id="353" r:id="rId46"/>
    <p:sldId id="354" r:id="rId47"/>
    <p:sldId id="346" r:id="rId48"/>
    <p:sldId id="358" r:id="rId49"/>
    <p:sldId id="355" r:id="rId50"/>
    <p:sldId id="357" r:id="rId51"/>
    <p:sldId id="359" r:id="rId52"/>
    <p:sldId id="360" r:id="rId53"/>
    <p:sldId id="361" r:id="rId54"/>
    <p:sldId id="362" r:id="rId55"/>
    <p:sldId id="363" r:id="rId56"/>
    <p:sldId id="365" r:id="rId57"/>
    <p:sldId id="364" r:id="rId58"/>
    <p:sldId id="292" r:id="rId59"/>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3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0664" autoAdjust="0"/>
  </p:normalViewPr>
  <p:slideViewPr>
    <p:cSldViewPr snapToGrid="0">
      <p:cViewPr varScale="1">
        <p:scale>
          <a:sx n="45" d="100"/>
          <a:sy n="45" d="100"/>
        </p:scale>
        <p:origin x="78" y="161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0525"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29050" y="0"/>
            <a:ext cx="2930525" cy="498475"/>
          </a:xfrm>
          <a:prstGeom prst="rect">
            <a:avLst/>
          </a:prstGeom>
        </p:spPr>
        <p:txBody>
          <a:bodyPr vert="horz" lIns="91440" tIns="45720" rIns="91440" bIns="45720" rtlCol="0"/>
          <a:lstStyle>
            <a:lvl1pPr algn="r">
              <a:defRPr sz="1200"/>
            </a:lvl1pPr>
          </a:lstStyle>
          <a:p>
            <a:fld id="{E615E025-2CBE-442E-828A-82FC5C56FABA}" type="datetimeFigureOut">
              <a:rPr lang="ru-RU" smtClean="0"/>
              <a:t>03.12.2019</a:t>
            </a:fld>
            <a:endParaRPr lang="ru-RU"/>
          </a:p>
        </p:txBody>
      </p:sp>
      <p:sp>
        <p:nvSpPr>
          <p:cNvPr id="4" name="Нижний колонтитул 3"/>
          <p:cNvSpPr>
            <a:spLocks noGrp="1"/>
          </p:cNvSpPr>
          <p:nvPr>
            <p:ph type="ftr" sz="quarter" idx="2"/>
          </p:nvPr>
        </p:nvSpPr>
        <p:spPr>
          <a:xfrm>
            <a:off x="0" y="9444038"/>
            <a:ext cx="2930525" cy="49847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29050" y="9444038"/>
            <a:ext cx="2930525" cy="498475"/>
          </a:xfrm>
          <a:prstGeom prst="rect">
            <a:avLst/>
          </a:prstGeom>
        </p:spPr>
        <p:txBody>
          <a:bodyPr vert="horz" lIns="91440" tIns="45720" rIns="91440" bIns="45720" rtlCol="0" anchor="b"/>
          <a:lstStyle>
            <a:lvl1pPr algn="r">
              <a:defRPr sz="1200"/>
            </a:lvl1pPr>
          </a:lstStyle>
          <a:p>
            <a:fld id="{5B75F093-153C-4FB6-BD32-B58AD606B2E0}" type="slidenum">
              <a:rPr lang="ru-RU" smtClean="0"/>
              <a:t>‹#›</a:t>
            </a:fld>
            <a:endParaRPr lang="ru-RU"/>
          </a:p>
        </p:txBody>
      </p:sp>
    </p:spTree>
    <p:extLst>
      <p:ext uri="{BB962C8B-B14F-4D97-AF65-F5344CB8AC3E}">
        <p14:creationId xmlns:p14="http://schemas.microsoft.com/office/powerpoint/2010/main" val="2043167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45ADA940-F59A-4F90-B933-1A1365CA6724}" type="datetimeFigureOut">
              <a:rPr lang="ru-RU" smtClean="0"/>
              <a:t>03.12.2019</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704B51D4-38B7-4065-976F-2F400E0DA36C}" type="slidenum">
              <a:rPr lang="ru-RU" smtClean="0"/>
              <a:t>‹#›</a:t>
            </a:fld>
            <a:endParaRPr lang="ru-RU"/>
          </a:p>
        </p:txBody>
      </p:sp>
    </p:spTree>
    <p:extLst>
      <p:ext uri="{BB962C8B-B14F-4D97-AF65-F5344CB8AC3E}">
        <p14:creationId xmlns:p14="http://schemas.microsoft.com/office/powerpoint/2010/main" val="2325209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04B51D4-38B7-4065-976F-2F400E0DA36C}" type="slidenum">
              <a:rPr lang="ru-RU" smtClean="0"/>
              <a:t>1</a:t>
            </a:fld>
            <a:endParaRPr lang="ru-RU"/>
          </a:p>
        </p:txBody>
      </p:sp>
    </p:spTree>
    <p:extLst>
      <p:ext uri="{BB962C8B-B14F-4D97-AF65-F5344CB8AC3E}">
        <p14:creationId xmlns:p14="http://schemas.microsoft.com/office/powerpoint/2010/main" val="19292818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4E94B92-E831-4198-B4F1-728ED3B27A11}"/>
              </a:ext>
            </a:extLst>
          </p:cNvPr>
          <p:cNvSpPr>
            <a:spLocks noGrp="1"/>
          </p:cNvSpPr>
          <p:nvPr>
            <p:ph type="ctrTitle"/>
          </p:nvPr>
        </p:nvSpPr>
        <p:spPr>
          <a:xfrm>
            <a:off x="1166550" y="4796443"/>
            <a:ext cx="9858896" cy="1379913"/>
          </a:xfrm>
        </p:spPr>
        <p:txBody>
          <a:bodyPr anchor="b"/>
          <a:lstStyle>
            <a:lvl1pPr algn="ctr">
              <a:defRPr sz="6000" u="none">
                <a:solidFill>
                  <a:schemeClr val="bg1"/>
                </a:solidFill>
              </a:defRPr>
            </a:lvl1pPr>
          </a:lstStyle>
          <a:p>
            <a:r>
              <a:rPr lang="ru-RU"/>
              <a:t>Образец заголовка</a:t>
            </a:r>
            <a:endParaRPr lang="ru-RU" dirty="0"/>
          </a:p>
        </p:txBody>
      </p:sp>
      <p:sp>
        <p:nvSpPr>
          <p:cNvPr id="3" name="Подзаголовок 2">
            <a:extLst>
              <a:ext uri="{FF2B5EF4-FFF2-40B4-BE49-F238E27FC236}">
                <a16:creationId xmlns:a16="http://schemas.microsoft.com/office/drawing/2014/main" xmlns="" id="{4C71E8F8-6E05-485F-9053-BF338CF98499}"/>
              </a:ext>
            </a:extLst>
          </p:cNvPr>
          <p:cNvSpPr>
            <a:spLocks noGrp="1"/>
          </p:cNvSpPr>
          <p:nvPr>
            <p:ph type="subTitle" idx="1"/>
          </p:nvPr>
        </p:nvSpPr>
        <p:spPr>
          <a:xfrm>
            <a:off x="1166550" y="6176356"/>
            <a:ext cx="9858896" cy="681644"/>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RU" dirty="0"/>
          </a:p>
        </p:txBody>
      </p:sp>
      <p:sp>
        <p:nvSpPr>
          <p:cNvPr id="7" name="Прямоугольник 6">
            <a:extLst>
              <a:ext uri="{FF2B5EF4-FFF2-40B4-BE49-F238E27FC236}">
                <a16:creationId xmlns:a16="http://schemas.microsoft.com/office/drawing/2014/main" xmlns="" id="{AF3D125E-D4BF-4038-B827-CD39B095BA66}"/>
              </a:ext>
            </a:extLst>
          </p:cNvPr>
          <p:cNvSpPr/>
          <p:nvPr/>
        </p:nvSpPr>
        <p:spPr>
          <a:xfrm>
            <a:off x="-1" y="219979"/>
            <a:ext cx="12191999" cy="830997"/>
          </a:xfrm>
          <a:prstGeom prst="rect">
            <a:avLst/>
          </a:prstGeom>
        </p:spPr>
        <p:txBody>
          <a:bodyPr wrap="square">
            <a:spAutoFit/>
          </a:bodyPr>
          <a:lstStyle/>
          <a:p>
            <a:pPr algn="ctr"/>
            <a:r>
              <a:rPr lang="ru-RU" sz="2400" dirty="0">
                <a:solidFill>
                  <a:schemeClr val="bg1"/>
                </a:solidFill>
              </a:rPr>
              <a:t>Казанский государственный медицинский университет</a:t>
            </a:r>
          </a:p>
          <a:p>
            <a:pPr algn="ctr"/>
            <a:r>
              <a:rPr lang="ru-RU" sz="2400" dirty="0">
                <a:solidFill>
                  <a:schemeClr val="bg1"/>
                </a:solidFill>
              </a:rPr>
              <a:t>Кафедра общественного здоровья и организации здравоохранения</a:t>
            </a:r>
          </a:p>
        </p:txBody>
      </p:sp>
    </p:spTree>
    <p:extLst>
      <p:ext uri="{BB962C8B-B14F-4D97-AF65-F5344CB8AC3E}">
        <p14:creationId xmlns:p14="http://schemas.microsoft.com/office/powerpoint/2010/main" val="33911108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560E2DC-15D1-44D2-860D-C77F0A763268}"/>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5A6F6A01-2BD7-4AE7-9F37-9ED3B15EAF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B1029CE4-0F4B-4549-B5D0-527A9E4C24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E6396547-80FB-46CE-A734-939216E57133}"/>
              </a:ext>
            </a:extLst>
          </p:cNvPr>
          <p:cNvSpPr>
            <a:spLocks noGrp="1"/>
          </p:cNvSpPr>
          <p:nvPr>
            <p:ph type="dt" sz="half" idx="10"/>
          </p:nvPr>
        </p:nvSpPr>
        <p:spPr/>
        <p:txBody>
          <a:bodyPr/>
          <a:lstStyle/>
          <a:p>
            <a:fld id="{773CBF3D-E5A3-4E6D-B585-DED0B3D45206}" type="datetime1">
              <a:rPr lang="ru-RU" smtClean="0"/>
              <a:t>03.12.2019</a:t>
            </a:fld>
            <a:endParaRPr lang="ru-RU"/>
          </a:p>
        </p:txBody>
      </p:sp>
      <p:sp>
        <p:nvSpPr>
          <p:cNvPr id="6" name="Нижний колонтитул 5">
            <a:extLst>
              <a:ext uri="{FF2B5EF4-FFF2-40B4-BE49-F238E27FC236}">
                <a16:creationId xmlns:a16="http://schemas.microsoft.com/office/drawing/2014/main" xmlns="" id="{DFA375B9-28B5-4AAB-9A05-468DACCC17C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0981025D-D76C-4E7B-B255-BB54EA7CC853}"/>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2911297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8DF2C52-C190-4D6C-8C4C-C8859529CA5D}"/>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CBE022D4-CC61-43C1-9E97-DC5BA474CA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p>
        </p:txBody>
      </p:sp>
      <p:sp>
        <p:nvSpPr>
          <p:cNvPr id="4" name="Текст 3">
            <a:extLst>
              <a:ext uri="{FF2B5EF4-FFF2-40B4-BE49-F238E27FC236}">
                <a16:creationId xmlns:a16="http://schemas.microsoft.com/office/drawing/2014/main" xmlns="" id="{A919FAB0-B41D-4D50-8AB1-3E23A4FEB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D5B91D2C-3E67-4D48-A864-653F8878BCD3}"/>
              </a:ext>
            </a:extLst>
          </p:cNvPr>
          <p:cNvSpPr>
            <a:spLocks noGrp="1"/>
          </p:cNvSpPr>
          <p:nvPr>
            <p:ph type="dt" sz="half" idx="10"/>
          </p:nvPr>
        </p:nvSpPr>
        <p:spPr/>
        <p:txBody>
          <a:bodyPr/>
          <a:lstStyle/>
          <a:p>
            <a:fld id="{9DCA5782-BB94-424D-B10E-231BABFB602F}" type="datetime1">
              <a:rPr lang="ru-RU" smtClean="0"/>
              <a:t>03.12.2019</a:t>
            </a:fld>
            <a:endParaRPr lang="ru-RU"/>
          </a:p>
        </p:txBody>
      </p:sp>
      <p:sp>
        <p:nvSpPr>
          <p:cNvPr id="6" name="Нижний колонтитул 5">
            <a:extLst>
              <a:ext uri="{FF2B5EF4-FFF2-40B4-BE49-F238E27FC236}">
                <a16:creationId xmlns:a16="http://schemas.microsoft.com/office/drawing/2014/main" xmlns="" id="{94C859CF-C6FE-4C37-9B87-57ADB7BBF6D1}"/>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6203D79B-58F5-4F48-8985-945547B32C8A}"/>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1651235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5BBE56BB-61D6-412E-9D6D-9F34B40B84F7}"/>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FBA926C4-CAAE-40B2-91DF-C0DD9F6F660C}"/>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B4290C87-ABE8-4E82-87D8-6E1A504C249F}"/>
              </a:ext>
            </a:extLst>
          </p:cNvPr>
          <p:cNvSpPr>
            <a:spLocks noGrp="1"/>
          </p:cNvSpPr>
          <p:nvPr>
            <p:ph type="dt" sz="half" idx="10"/>
          </p:nvPr>
        </p:nvSpPr>
        <p:spPr/>
        <p:txBody>
          <a:bodyPr/>
          <a:lstStyle/>
          <a:p>
            <a:fld id="{D4B3C0D9-E067-4537-AFF6-3C56DA90BE9F}" type="datetime1">
              <a:rPr lang="ru-RU" smtClean="0"/>
              <a:t>03.12.2019</a:t>
            </a:fld>
            <a:endParaRPr lang="ru-RU"/>
          </a:p>
        </p:txBody>
      </p:sp>
      <p:sp>
        <p:nvSpPr>
          <p:cNvPr id="5" name="Нижний колонтитул 4">
            <a:extLst>
              <a:ext uri="{FF2B5EF4-FFF2-40B4-BE49-F238E27FC236}">
                <a16:creationId xmlns:a16="http://schemas.microsoft.com/office/drawing/2014/main" xmlns="" id="{D1224DE2-8678-473E-B031-CBF583EB2A8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C0EC769-7199-459E-A846-AAE8D4AAB908}"/>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2510626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3EB1CDDD-B60D-4C02-8E6D-EF5E7CE8E85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2E93C6CA-E35B-4628-9919-3ECCAC10051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F93F1A0E-4B22-4AFB-94B1-0879E01F4754}"/>
              </a:ext>
            </a:extLst>
          </p:cNvPr>
          <p:cNvSpPr>
            <a:spLocks noGrp="1"/>
          </p:cNvSpPr>
          <p:nvPr>
            <p:ph type="dt" sz="half" idx="10"/>
          </p:nvPr>
        </p:nvSpPr>
        <p:spPr/>
        <p:txBody>
          <a:bodyPr/>
          <a:lstStyle/>
          <a:p>
            <a:fld id="{F7A05200-662D-4ED9-BBB0-9CF00261030C}" type="datetime1">
              <a:rPr lang="ru-RU" smtClean="0"/>
              <a:t>03.12.2019</a:t>
            </a:fld>
            <a:endParaRPr lang="ru-RU"/>
          </a:p>
        </p:txBody>
      </p:sp>
      <p:sp>
        <p:nvSpPr>
          <p:cNvPr id="5" name="Нижний колонтитул 4">
            <a:extLst>
              <a:ext uri="{FF2B5EF4-FFF2-40B4-BE49-F238E27FC236}">
                <a16:creationId xmlns:a16="http://schemas.microsoft.com/office/drawing/2014/main" xmlns="" id="{366BE980-8B8F-4206-95A4-E9936CA8724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8EAFCE70-BB34-4CA0-BA38-CD5A2EE392CC}"/>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3808479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6B81A4-1349-4B6A-90E5-B28D533BECD9}"/>
              </a:ext>
            </a:extLst>
          </p:cNvPr>
          <p:cNvSpPr>
            <a:spLocks noGrp="1"/>
          </p:cNvSpPr>
          <p:nvPr>
            <p:ph type="title"/>
          </p:nvPr>
        </p:nvSpPr>
        <p:spPr>
          <a:xfrm>
            <a:off x="0" y="1"/>
            <a:ext cx="12192000" cy="1147155"/>
          </a:xfrm>
          <a:blipFill>
            <a:blip r:embed="rId2"/>
            <a:stretch>
              <a:fillRect/>
            </a:stretch>
          </a:blipFill>
        </p:spPr>
        <p:txBody>
          <a:bodyPr lIns="1584000" rIns="648000"/>
          <a:lstStyle>
            <a:lvl1pPr>
              <a:defRPr>
                <a:solidFill>
                  <a:schemeClr val="bg1"/>
                </a:solidFill>
              </a:defRPr>
            </a:lvl1pPr>
          </a:lstStyle>
          <a:p>
            <a:r>
              <a:rPr lang="ru-RU"/>
              <a:t>Образец заголовка</a:t>
            </a:r>
            <a:endParaRPr lang="ru-RU" dirty="0"/>
          </a:p>
        </p:txBody>
      </p:sp>
      <p:sp>
        <p:nvSpPr>
          <p:cNvPr id="3" name="Объект 2">
            <a:extLst>
              <a:ext uri="{FF2B5EF4-FFF2-40B4-BE49-F238E27FC236}">
                <a16:creationId xmlns:a16="http://schemas.microsoft.com/office/drawing/2014/main" xmlns="" id="{F0F04BB1-92C5-4121-BD84-C44BA1186786}"/>
              </a:ext>
            </a:extLst>
          </p:cNvPr>
          <p:cNvSpPr>
            <a:spLocks noGrp="1"/>
          </p:cNvSpPr>
          <p:nvPr>
            <p:ph idx="1"/>
          </p:nvPr>
        </p:nvSpPr>
        <p:spPr>
          <a:xfrm>
            <a:off x="314498" y="1321724"/>
            <a:ext cx="11563004" cy="4855239"/>
          </a:xfrm>
        </p:spPr>
        <p:txBody>
          <a:bodyPr/>
          <a:lstStyle>
            <a:lvl1pPr>
              <a:defRPr sz="44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6" name="Номер слайда 5">
            <a:extLst>
              <a:ext uri="{FF2B5EF4-FFF2-40B4-BE49-F238E27FC236}">
                <a16:creationId xmlns:a16="http://schemas.microsoft.com/office/drawing/2014/main" xmlns="" id="{B96D82BF-2F73-42AC-909E-7B5D78837B56}"/>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45412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Без точе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96B81A4-1349-4B6A-90E5-B28D533BECD9}"/>
              </a:ext>
            </a:extLst>
          </p:cNvPr>
          <p:cNvSpPr>
            <a:spLocks noGrp="1"/>
          </p:cNvSpPr>
          <p:nvPr>
            <p:ph type="title"/>
          </p:nvPr>
        </p:nvSpPr>
        <p:spPr>
          <a:xfrm>
            <a:off x="0" y="1"/>
            <a:ext cx="12192000" cy="1147155"/>
          </a:xfrm>
          <a:blipFill>
            <a:blip r:embed="rId2"/>
            <a:stretch>
              <a:fillRect/>
            </a:stretch>
          </a:blipFill>
        </p:spPr>
        <p:txBody>
          <a:bodyPr lIns="1584000" rIns="648000"/>
          <a:lstStyle>
            <a:lvl1pPr>
              <a:defRPr>
                <a:solidFill>
                  <a:schemeClr val="bg1"/>
                </a:solidFill>
              </a:defRPr>
            </a:lvl1pPr>
          </a:lstStyle>
          <a:p>
            <a:r>
              <a:rPr lang="ru-RU"/>
              <a:t>Образец заголовка</a:t>
            </a:r>
            <a:endParaRPr lang="ru-RU" dirty="0"/>
          </a:p>
        </p:txBody>
      </p:sp>
      <p:sp>
        <p:nvSpPr>
          <p:cNvPr id="3" name="Объект 2">
            <a:extLst>
              <a:ext uri="{FF2B5EF4-FFF2-40B4-BE49-F238E27FC236}">
                <a16:creationId xmlns:a16="http://schemas.microsoft.com/office/drawing/2014/main" xmlns="" id="{F0F04BB1-92C5-4121-BD84-C44BA1186786}"/>
              </a:ext>
            </a:extLst>
          </p:cNvPr>
          <p:cNvSpPr>
            <a:spLocks noGrp="1"/>
          </p:cNvSpPr>
          <p:nvPr>
            <p:ph idx="1"/>
          </p:nvPr>
        </p:nvSpPr>
        <p:spPr>
          <a:xfrm>
            <a:off x="314498" y="1321724"/>
            <a:ext cx="11563004" cy="4855239"/>
          </a:xfrm>
        </p:spPr>
        <p:txBody>
          <a:bodyPr/>
          <a:lstStyle>
            <a:lvl1pPr marL="0" indent="0" algn="l">
              <a:buNone/>
              <a:defRPr sz="4400"/>
            </a:lvl1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RU" dirty="0"/>
          </a:p>
        </p:txBody>
      </p:sp>
      <p:sp>
        <p:nvSpPr>
          <p:cNvPr id="9" name="Номер слайда 8">
            <a:extLst>
              <a:ext uri="{FF2B5EF4-FFF2-40B4-BE49-F238E27FC236}">
                <a16:creationId xmlns:a16="http://schemas.microsoft.com/office/drawing/2014/main" xmlns="" id="{EB0DDB89-DFB0-466A-BD41-D591D3E68AB7}"/>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47761167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ВИДЕО">
    <p:spTree>
      <p:nvGrpSpPr>
        <p:cNvPr id="1" name=""/>
        <p:cNvGrpSpPr/>
        <p:nvPr/>
      </p:nvGrpSpPr>
      <p:grpSpPr>
        <a:xfrm>
          <a:off x="0" y="0"/>
          <a:ext cx="0" cy="0"/>
          <a:chOff x="0" y="0"/>
          <a:chExt cx="0" cy="0"/>
        </a:xfrm>
      </p:grpSpPr>
      <p:sp>
        <p:nvSpPr>
          <p:cNvPr id="7" name="Объект 6">
            <a:extLst>
              <a:ext uri="{FF2B5EF4-FFF2-40B4-BE49-F238E27FC236}">
                <a16:creationId xmlns:a16="http://schemas.microsoft.com/office/drawing/2014/main" xmlns="" id="{B8B63606-A4AD-44BF-BDFB-5C97F373AC08}"/>
              </a:ext>
            </a:extLst>
          </p:cNvPr>
          <p:cNvSpPr>
            <a:spLocks noGrp="1"/>
          </p:cNvSpPr>
          <p:nvPr>
            <p:ph sz="quarter" idx="10"/>
          </p:nvPr>
        </p:nvSpPr>
        <p:spPr>
          <a:xfrm>
            <a:off x="0" y="0"/>
            <a:ext cx="12192000" cy="68580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90699230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Заголовок раздела">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80BE780-8918-46D9-A005-227F1C82BAC9}"/>
              </a:ext>
            </a:extLst>
          </p:cNvPr>
          <p:cNvSpPr>
            <a:spLocks noGrp="1"/>
          </p:cNvSpPr>
          <p:nvPr>
            <p:ph type="title"/>
          </p:nvPr>
        </p:nvSpPr>
        <p:spPr>
          <a:xfrm>
            <a:off x="831850" y="3616036"/>
            <a:ext cx="10515600" cy="3241964"/>
          </a:xfrm>
        </p:spPr>
        <p:txBody>
          <a:bodyPr anchor="ctr"/>
          <a:lstStyle>
            <a:lvl1pPr>
              <a:defRPr sz="6000">
                <a:solidFill>
                  <a:schemeClr val="bg1"/>
                </a:solidFill>
              </a:defRPr>
            </a:lvl1pPr>
          </a:lstStyle>
          <a:p>
            <a:r>
              <a:rPr lang="ru-RU"/>
              <a:t>Образец заголовка</a:t>
            </a:r>
            <a:endParaRPr lang="ru-RU" dirty="0"/>
          </a:p>
        </p:txBody>
      </p:sp>
    </p:spTree>
    <p:extLst>
      <p:ext uri="{BB962C8B-B14F-4D97-AF65-F5344CB8AC3E}">
        <p14:creationId xmlns:p14="http://schemas.microsoft.com/office/powerpoint/2010/main" val="199860959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5BC161B-1730-438C-B12B-40F7DAFB02B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5A1BC5BF-D694-4AA1-B4E8-6196614516BE}"/>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4AD723DA-CEAA-41E9-91D1-F7BF1C9E2524}"/>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26BEA190-4DE1-43A8-B411-EF0E9427C2F4}"/>
              </a:ext>
            </a:extLst>
          </p:cNvPr>
          <p:cNvSpPr>
            <a:spLocks noGrp="1"/>
          </p:cNvSpPr>
          <p:nvPr>
            <p:ph type="dt" sz="half" idx="10"/>
          </p:nvPr>
        </p:nvSpPr>
        <p:spPr/>
        <p:txBody>
          <a:bodyPr/>
          <a:lstStyle/>
          <a:p>
            <a:fld id="{2E9C9629-BC70-4405-8B3C-EEBBCA2D37DC}" type="datetime1">
              <a:rPr lang="ru-RU" smtClean="0"/>
              <a:t>03.12.2019</a:t>
            </a:fld>
            <a:endParaRPr lang="ru-RU"/>
          </a:p>
        </p:txBody>
      </p:sp>
      <p:sp>
        <p:nvSpPr>
          <p:cNvPr id="6" name="Нижний колонтитул 5">
            <a:extLst>
              <a:ext uri="{FF2B5EF4-FFF2-40B4-BE49-F238E27FC236}">
                <a16:creationId xmlns:a16="http://schemas.microsoft.com/office/drawing/2014/main" xmlns="" id="{AEE7A306-1CEB-4551-B163-3BC83B69A53F}"/>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5AB88681-DA61-435F-A859-2FF8C58BB245}"/>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3090238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BCF933B-E9D9-4067-A60D-C5BD04969549}"/>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27D02C2D-6864-4F17-BCE4-C73176D08E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360F6C53-6241-4055-ABF8-5BD16741A4E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3C45AFD1-D234-4202-9A21-B5BC3299D9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D3528915-D275-4E8B-B3A1-A656E6BBB213}"/>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4E009B80-7C39-4984-95DD-EF7630C39BC0}"/>
              </a:ext>
            </a:extLst>
          </p:cNvPr>
          <p:cNvSpPr>
            <a:spLocks noGrp="1"/>
          </p:cNvSpPr>
          <p:nvPr>
            <p:ph type="dt" sz="half" idx="10"/>
          </p:nvPr>
        </p:nvSpPr>
        <p:spPr/>
        <p:txBody>
          <a:bodyPr/>
          <a:lstStyle/>
          <a:p>
            <a:fld id="{862AD7C5-DB39-4096-9A03-BA9C2660A42E}" type="datetime1">
              <a:rPr lang="ru-RU" smtClean="0"/>
              <a:t>03.12.2019</a:t>
            </a:fld>
            <a:endParaRPr lang="ru-RU"/>
          </a:p>
        </p:txBody>
      </p:sp>
      <p:sp>
        <p:nvSpPr>
          <p:cNvPr id="8" name="Нижний колонтитул 7">
            <a:extLst>
              <a:ext uri="{FF2B5EF4-FFF2-40B4-BE49-F238E27FC236}">
                <a16:creationId xmlns:a16="http://schemas.microsoft.com/office/drawing/2014/main" xmlns="" id="{EEF5E45C-D9B8-483E-8629-7BDB7E4C59C3}"/>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CA21EE5A-C05A-4CD4-92C9-1C636916442A}"/>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72190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14E91F0-D324-4C3A-B770-E3E03E5FB30F}"/>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DF484434-566A-42A3-A65C-1DE1E520291F}"/>
              </a:ext>
            </a:extLst>
          </p:cNvPr>
          <p:cNvSpPr>
            <a:spLocks noGrp="1"/>
          </p:cNvSpPr>
          <p:nvPr>
            <p:ph type="dt" sz="half" idx="10"/>
          </p:nvPr>
        </p:nvSpPr>
        <p:spPr/>
        <p:txBody>
          <a:bodyPr/>
          <a:lstStyle/>
          <a:p>
            <a:fld id="{7A2268B3-D958-4519-B073-7C997BA6F80C}" type="datetime1">
              <a:rPr lang="ru-RU" smtClean="0"/>
              <a:t>03.12.2019</a:t>
            </a:fld>
            <a:endParaRPr lang="ru-RU"/>
          </a:p>
        </p:txBody>
      </p:sp>
      <p:sp>
        <p:nvSpPr>
          <p:cNvPr id="4" name="Нижний колонтитул 3">
            <a:extLst>
              <a:ext uri="{FF2B5EF4-FFF2-40B4-BE49-F238E27FC236}">
                <a16:creationId xmlns:a16="http://schemas.microsoft.com/office/drawing/2014/main" xmlns="" id="{5623B19E-267E-4719-8E42-03F2AB922B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F154CD3E-532F-442F-A52E-7F98B911D76D}"/>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2883135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B16ADDF4-D0E2-44F4-9FB2-007AA84A6138}"/>
              </a:ext>
            </a:extLst>
          </p:cNvPr>
          <p:cNvSpPr>
            <a:spLocks noGrp="1"/>
          </p:cNvSpPr>
          <p:nvPr>
            <p:ph type="dt" sz="half" idx="10"/>
          </p:nvPr>
        </p:nvSpPr>
        <p:spPr/>
        <p:txBody>
          <a:bodyPr/>
          <a:lstStyle/>
          <a:p>
            <a:fld id="{AA77EEE8-B65C-4A5E-A5EA-81DCAE00EB77}" type="datetime1">
              <a:rPr lang="ru-RU" smtClean="0"/>
              <a:t>03.12.2019</a:t>
            </a:fld>
            <a:endParaRPr lang="ru-RU"/>
          </a:p>
        </p:txBody>
      </p:sp>
      <p:sp>
        <p:nvSpPr>
          <p:cNvPr id="3" name="Нижний колонтитул 2">
            <a:extLst>
              <a:ext uri="{FF2B5EF4-FFF2-40B4-BE49-F238E27FC236}">
                <a16:creationId xmlns:a16="http://schemas.microsoft.com/office/drawing/2014/main" xmlns="" id="{7FC64B25-295B-40ED-84AA-E2E5BEDBAC0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0CA58542-D256-4F7C-AB32-DFCEDCCB937E}"/>
              </a:ext>
            </a:extLst>
          </p:cNvPr>
          <p:cNvSpPr>
            <a:spLocks noGrp="1"/>
          </p:cNvSpPr>
          <p:nvPr>
            <p:ph type="sldNum" sz="quarter" idx="12"/>
          </p:nvPr>
        </p:nvSpPr>
        <p:spPr/>
        <p:txBody>
          <a:bodyPr/>
          <a:lstStyle/>
          <a:p>
            <a:fld id="{480081A6-053F-433A-8686-EFFFA3AEDAAC}" type="slidenum">
              <a:rPr lang="ru-RU" smtClean="0"/>
              <a:t>‹#›</a:t>
            </a:fld>
            <a:endParaRPr lang="ru-RU"/>
          </a:p>
        </p:txBody>
      </p:sp>
    </p:spTree>
    <p:extLst>
      <p:ext uri="{BB962C8B-B14F-4D97-AF65-F5344CB8AC3E}">
        <p14:creationId xmlns:p14="http://schemas.microsoft.com/office/powerpoint/2010/main" val="354087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2B6ADB2-CD1C-480C-A5AD-99A3849B33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57D213B6-8155-4A16-9B24-CD46F10AFD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544FD96-6FD7-4526-85D8-E410DE0EE7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FD788-3742-49E1-98AE-76730F98C11E}" type="datetime1">
              <a:rPr lang="ru-RU" smtClean="0"/>
              <a:t>03.12.2019</a:t>
            </a:fld>
            <a:endParaRPr lang="ru-RU"/>
          </a:p>
        </p:txBody>
      </p:sp>
      <p:sp>
        <p:nvSpPr>
          <p:cNvPr id="5" name="Нижний колонтитул 4">
            <a:extLst>
              <a:ext uri="{FF2B5EF4-FFF2-40B4-BE49-F238E27FC236}">
                <a16:creationId xmlns:a16="http://schemas.microsoft.com/office/drawing/2014/main" xmlns="" id="{C9924732-0D07-468F-BD17-51F8FC1C9A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D6F5341A-CC4B-4DF4-827A-F27E8B4EF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0081A6-053F-433A-8686-EFFFA3AEDAAC}" type="slidenum">
              <a:rPr lang="ru-RU" smtClean="0"/>
              <a:t>‹#›</a:t>
            </a:fld>
            <a:endParaRPr lang="ru-RU"/>
          </a:p>
        </p:txBody>
      </p:sp>
    </p:spTree>
    <p:extLst>
      <p:ext uri="{BB962C8B-B14F-4D97-AF65-F5344CB8AC3E}">
        <p14:creationId xmlns:p14="http://schemas.microsoft.com/office/powerpoint/2010/main" val="1224806824"/>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consultant.ru/document/cons_doc_LAW_337451/ce385b665c7c7e21dc4fe1d8a0da025279826822/#dst787"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docs.cntd.ru/document/901916651"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docs.cntd.ru/document/902021708"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659625" y="2175388"/>
            <a:ext cx="8848163" cy="2629368"/>
          </a:xfrm>
        </p:spPr>
        <p:txBody>
          <a:bodyPr>
            <a:noAutofit/>
          </a:bodyPr>
          <a:lstStyle/>
          <a:p>
            <a:endParaRPr lang="ru-RU" sz="3200" b="1" dirty="0" smtClean="0">
              <a:solidFill>
                <a:schemeClr val="tx1"/>
              </a:solidFill>
            </a:endParaRPr>
          </a:p>
          <a:p>
            <a:r>
              <a:rPr lang="ru-RU" sz="3200" b="1" dirty="0" smtClean="0">
                <a:solidFill>
                  <a:srgbClr val="FF0000"/>
                </a:solidFill>
              </a:rPr>
              <a:t>ЭКСПЕРТИЗА ТРУДОСПОСОБНОСТИ</a:t>
            </a:r>
          </a:p>
          <a:p>
            <a:endParaRPr lang="ru-RU" sz="3200" b="1" dirty="0">
              <a:solidFill>
                <a:schemeClr val="tx1"/>
              </a:solidFill>
            </a:endParaRPr>
          </a:p>
          <a:p>
            <a:endParaRPr lang="ru-RU" sz="3200" b="1" dirty="0" smtClean="0">
              <a:solidFill>
                <a:schemeClr val="tx1"/>
              </a:solidFill>
            </a:endParaRPr>
          </a:p>
          <a:p>
            <a:endParaRPr lang="en-US" sz="3200" b="1"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ru-RU" dirty="0"/>
              <a:t>Зав. каф. проф. д.м.н. А.А. Гильманов</a:t>
            </a:r>
          </a:p>
        </p:txBody>
      </p:sp>
      <p:sp>
        <p:nvSpPr>
          <p:cNvPr id="4" name="Номер слайда 3"/>
          <p:cNvSpPr>
            <a:spLocks noGrp="1"/>
          </p:cNvSpPr>
          <p:nvPr>
            <p:ph type="sldNum" sz="quarter" idx="4294967295"/>
          </p:nvPr>
        </p:nvSpPr>
        <p:spPr>
          <a:xfrm>
            <a:off x="11507788" y="6042025"/>
            <a:ext cx="684212" cy="365125"/>
          </a:xfrm>
        </p:spPr>
        <p:txBody>
          <a:bodyPr/>
          <a:lstStyle/>
          <a:p>
            <a:fld id="{480081A6-053F-433A-8686-EFFFA3AEDAAC}" type="slidenum">
              <a:rPr lang="ru-RU" smtClean="0"/>
              <a:t>1</a:t>
            </a:fld>
            <a:endParaRPr lang="ru-RU"/>
          </a:p>
        </p:txBody>
      </p:sp>
    </p:spTree>
    <p:extLst>
      <p:ext uri="{BB962C8B-B14F-4D97-AF65-F5344CB8AC3E}">
        <p14:creationId xmlns:p14="http://schemas.microsoft.com/office/powerpoint/2010/main" val="1652046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r>
              <a:rPr lang="ru-RU" sz="2800" dirty="0"/>
              <a:t>Выдача листков нетрудоспособности осуществляется лицами, имеющими в соответствии с законодательством Российской Федерации о лицензировании лицензию на медицинскую деятельность, включая работы (услуги) по экспертизе временной </a:t>
            </a:r>
            <a:r>
              <a:rPr lang="ru-RU" sz="2800" dirty="0" smtClean="0"/>
              <a:t>нетрудоспособности.</a:t>
            </a:r>
          </a:p>
          <a:p>
            <a:r>
              <a:rPr lang="ru-RU" sz="2800" dirty="0"/>
              <a:t>Листок нетрудоспособности выдают медицинские работники указанных лиц, в том числе:</a:t>
            </a:r>
          </a:p>
          <a:p>
            <a:r>
              <a:rPr lang="ru-RU" sz="2800" dirty="0"/>
              <a:t>лечащие врачи медицинских организаций;</a:t>
            </a:r>
          </a:p>
          <a:p>
            <a:r>
              <a:rPr lang="ru-RU" sz="2800" dirty="0"/>
              <a:t>фельдшеры и зубные врачи медицинских организаций (далее - фельдшеры и зубные врачи) - в случаях, установленных уполномоченным федеральным органом исполнительной </a:t>
            </a:r>
            <a:r>
              <a:rPr lang="ru-RU" sz="2800" dirty="0" smtClean="0"/>
              <a:t>власти;</a:t>
            </a:r>
          </a:p>
          <a:p>
            <a:r>
              <a:rPr lang="ru-RU" sz="2800" dirty="0"/>
              <a:t>лечащие врачи клиник научно-исследовательских учреждений (институтов), в том числе клиник научно-исследовательских учреждений (институтов) протезирования или протезостроения.</a:t>
            </a:r>
          </a:p>
          <a:p>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10</a:t>
            </a:fld>
            <a:endParaRPr lang="ru-RU"/>
          </a:p>
        </p:txBody>
      </p:sp>
    </p:spTree>
    <p:extLst>
      <p:ext uri="{BB962C8B-B14F-4D97-AF65-F5344CB8AC3E}">
        <p14:creationId xmlns:p14="http://schemas.microsoft.com/office/powerpoint/2010/main" val="27542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7500" lnSpcReduction="20000"/>
          </a:bodyPr>
          <a:lstStyle/>
          <a:p>
            <a:r>
              <a:rPr lang="ru-RU" sz="4100" dirty="0"/>
              <a:t>Не выдают листки нетрудоспособности медицинские работники:</a:t>
            </a:r>
          </a:p>
          <a:p>
            <a:r>
              <a:rPr lang="ru-RU" sz="4100" dirty="0"/>
              <a:t>организаций скорой медицинской помощи;</a:t>
            </a:r>
          </a:p>
          <a:p>
            <a:r>
              <a:rPr lang="ru-RU" sz="4100" dirty="0"/>
              <a:t>организаций переливания крови;</a:t>
            </a:r>
          </a:p>
          <a:p>
            <a:r>
              <a:rPr lang="ru-RU" sz="4100" dirty="0"/>
              <a:t>приемных отделений больничных учреждений;</a:t>
            </a:r>
          </a:p>
          <a:p>
            <a:r>
              <a:rPr lang="ru-RU" sz="4100" dirty="0"/>
              <a:t>бальнеологических лечебниц и грязелечебниц;</a:t>
            </a:r>
          </a:p>
          <a:p>
            <a:r>
              <a:rPr lang="ru-RU" sz="4100" dirty="0"/>
              <a:t>медицинских организаций особого типа (центров медицинской профилактики, медицины катастроф, бюро судебно-медицинской экспертизы);</a:t>
            </a:r>
          </a:p>
          <a:p>
            <a:r>
              <a:rPr lang="ru-RU" sz="4100" dirty="0"/>
              <a:t>учреждений здравоохранения по надзору в сфере защиты прав потребителей и благополучия человека.</a:t>
            </a:r>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11</a:t>
            </a:fld>
            <a:endParaRPr lang="ru-RU"/>
          </a:p>
        </p:txBody>
      </p:sp>
    </p:spTree>
    <p:extLst>
      <p:ext uri="{BB962C8B-B14F-4D97-AF65-F5344CB8AC3E}">
        <p14:creationId xmlns:p14="http://schemas.microsoft.com/office/powerpoint/2010/main" val="3131049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lnSpcReduction="10000"/>
          </a:bodyPr>
          <a:lstStyle/>
          <a:p>
            <a:pPr algn="just"/>
            <a:r>
              <a:rPr lang="ru-RU" sz="2800" dirty="0"/>
              <a:t>Выдача листков нетрудоспособности осуществляется при предъявлении документа, удостоверяющего личность. В случае, если гражданин на момент наступления временной нетрудоспособности, отпуска по беременности и родам занят у нескольких работодателей и в два предшествующие календарные года до выдачи листка нетрудоспособности был занят у тех же работодателей, выдается несколько листков нетрудоспособности по каждому месту </a:t>
            </a:r>
            <a:r>
              <a:rPr lang="ru-RU" sz="2800" dirty="0" smtClean="0"/>
              <a:t>работы.</a:t>
            </a:r>
          </a:p>
          <a:p>
            <a:pPr algn="just"/>
            <a:r>
              <a:rPr lang="ru-RU" sz="2800" dirty="0"/>
              <a:t>В случае, если гражданин на момент наступления временной нетрудоспособности, отпуска по беременности и родам занят у нескольких работодателей, а в двух предшествующих календарных годах был занят у других работодателей (другого работодателя), выдается один листок нетрудоспособности для представления по одному из последних мест работы по выбору гражданина</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12</a:t>
            </a:fld>
            <a:endParaRPr lang="ru-RU"/>
          </a:p>
        </p:txBody>
      </p:sp>
    </p:spTree>
    <p:extLst>
      <p:ext uri="{BB962C8B-B14F-4D97-AF65-F5344CB8AC3E}">
        <p14:creationId xmlns:p14="http://schemas.microsoft.com/office/powerpoint/2010/main" val="19302999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a:t>В случае, если гражданин на момент наступления временной нетрудоспособности, отпуска по беременности и родам занят у нескольких работодателей, а в двух предшествующих календарных годах был занят как у этих, так и у других работодателей (другого работодателя), выдается либо несколько листков нетрудоспособности для представления по каждому месту работы в соответствии с пунктом 4 настоящего Порядка, либо один листок нетрудоспособности для представления его по одному из последних мест работы по выбору </a:t>
            </a:r>
            <a:r>
              <a:rPr lang="ru-RU" sz="2800" dirty="0" smtClean="0"/>
              <a:t>гражданина.</a:t>
            </a:r>
          </a:p>
          <a:p>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13</a:t>
            </a:fld>
            <a:endParaRPr lang="ru-RU"/>
          </a:p>
        </p:txBody>
      </p:sp>
    </p:spTree>
    <p:extLst>
      <p:ext uri="{BB962C8B-B14F-4D97-AF65-F5344CB8AC3E}">
        <p14:creationId xmlns:p14="http://schemas.microsoft.com/office/powerpoint/2010/main" val="2264160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0000" lnSpcReduction="20000"/>
          </a:bodyPr>
          <a:lstStyle/>
          <a:p>
            <a:pPr fontAlgn="base"/>
            <a:r>
              <a:rPr lang="ru-RU" dirty="0"/>
              <a:t>Выдача и продление листка нетрудоспособности осуществляется медицинским работником после осмотра гражданина и записи данных о состоянии его здоровья в медицинской карте амбулаторного (стационарного) больного, обосновывающей необходимость временного освобождения от работы.</a:t>
            </a:r>
            <a:br>
              <a:rPr lang="ru-RU" dirty="0"/>
            </a:br>
            <a:r>
              <a:rPr lang="ru-RU" dirty="0"/>
              <a:t/>
            </a:r>
            <a:br>
              <a:rPr lang="ru-RU" dirty="0"/>
            </a:br>
            <a:r>
              <a:rPr lang="ru-RU" dirty="0"/>
              <a:t>Бланки листков нетрудоспособности регистрируются в первичной медицинской документации с указанием их номера, дат выдачи и продления, выписки гражданина на работу, сведений о направлении гражданина в другую медицинскую организацию.</a:t>
            </a:r>
            <a:br>
              <a:rPr lang="ru-RU" dirty="0"/>
            </a:br>
            <a:endParaRPr lang="ru-RU" dirty="0"/>
          </a:p>
          <a:p>
            <a:r>
              <a:rPr lang="ru-RU" dirty="0" smtClean="0"/>
              <a:t>Листок </a:t>
            </a:r>
            <a:r>
              <a:rPr lang="ru-RU" dirty="0"/>
              <a:t>нетрудоспособности выдается гражданину медицинской организацией по его желанию в день обращения либо в день закрытия листка нетрудоспособности.</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14</a:t>
            </a:fld>
            <a:endParaRPr lang="ru-RU"/>
          </a:p>
        </p:txBody>
      </p:sp>
    </p:spTree>
    <p:extLst>
      <p:ext uri="{BB962C8B-B14F-4D97-AF65-F5344CB8AC3E}">
        <p14:creationId xmlns:p14="http://schemas.microsoft.com/office/powerpoint/2010/main" val="992130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0000" lnSpcReduction="20000"/>
          </a:bodyPr>
          <a:lstStyle/>
          <a:p>
            <a:r>
              <a:rPr lang="ru-RU" dirty="0"/>
              <a:t>Листок нетрудоспособности, оформленный медицинской организацией для назначения и выплаты пособия по временной нетрудоспособности, по беременности и родам, выдается, как правило, гражданину медицинской организацией в день его закрытия.</a:t>
            </a:r>
            <a:r>
              <a:rPr lang="ru-RU" dirty="0"/>
              <a:t/>
            </a:r>
            <a:br>
              <a:rPr lang="ru-RU" dirty="0"/>
            </a:br>
            <a:r>
              <a:rPr lang="ru-RU" dirty="0"/>
              <a:t/>
            </a:r>
            <a:br>
              <a:rPr lang="ru-RU" dirty="0"/>
            </a:br>
            <a:r>
              <a:rPr lang="ru-RU" dirty="0"/>
              <a:t>Листок нетрудоспособности выдается медицинской организацией в день обращения, если гражданин направляется (обращается) на лечение в другую медицинскую организацию. Продление и (или) закрытие листка нетрудоспособности осуществляется медицинской организацией, в которую гражданин был направлен (обратился) на лечение.</a:t>
            </a:r>
            <a:r>
              <a:rPr lang="ru-RU" dirty="0"/>
              <a:t/>
            </a:r>
            <a:br>
              <a:rPr lang="ru-RU" dirty="0"/>
            </a:b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15</a:t>
            </a:fld>
            <a:endParaRPr lang="ru-RU"/>
          </a:p>
        </p:txBody>
      </p:sp>
    </p:spTree>
    <p:extLst>
      <p:ext uri="{BB962C8B-B14F-4D97-AF65-F5344CB8AC3E}">
        <p14:creationId xmlns:p14="http://schemas.microsoft.com/office/powerpoint/2010/main" val="3630226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7500" lnSpcReduction="20000"/>
          </a:bodyPr>
          <a:lstStyle/>
          <a:p>
            <a:r>
              <a:rPr lang="ru-RU" dirty="0"/>
              <a:t>В случае длительного лечения медицинская организация выдает новый листок нетрудоспособности (продолжение) и одновременно оформляет предыдущий листок нетрудоспособности для назначения и выплаты пособия по временной нетрудоспособности, беременности и родам.</a:t>
            </a:r>
            <a:r>
              <a:rPr lang="ru-RU" dirty="0"/>
              <a:t/>
            </a:r>
            <a:br>
              <a:rPr lang="ru-RU" dirty="0"/>
            </a:br>
            <a:r>
              <a:rPr lang="ru-RU" dirty="0"/>
              <a:t/>
            </a:r>
            <a:br>
              <a:rPr lang="ru-RU" dirty="0"/>
            </a:br>
            <a:r>
              <a:rPr lang="ru-RU" dirty="0"/>
              <a:t>В случае, когда гражданин, нетрудоспособный на день выписки из стационара, является трудоспособным в медицинскую организацию, в которую он был направлен для продолжения лечения, медицинская организация заполняет в листке нетрудоспособности строку "Приступить к работе" и закрывает его.</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16</a:t>
            </a:fld>
            <a:endParaRPr lang="ru-RU"/>
          </a:p>
        </p:txBody>
      </p:sp>
    </p:spTree>
    <p:extLst>
      <p:ext uri="{BB962C8B-B14F-4D97-AF65-F5344CB8AC3E}">
        <p14:creationId xmlns:p14="http://schemas.microsoft.com/office/powerpoint/2010/main" val="2944940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lnSpcReduction="10000"/>
          </a:bodyPr>
          <a:lstStyle/>
          <a:p>
            <a:r>
              <a:rPr lang="ru-RU" sz="2800" dirty="0"/>
              <a:t>Документы, подтверждающие временную нетрудоспособность граждан в период их пребывания за границей (после легализированного перевода), по решению врачебной комиссии медицинской организации (далее - врачебная комиссия) могут быть заменены на листки </a:t>
            </a:r>
            <a:r>
              <a:rPr lang="ru-RU" sz="2800" dirty="0" err="1" smtClean="0"/>
              <a:t>нетрудос</a:t>
            </a:r>
            <a:endParaRPr lang="ru-RU" sz="2800" dirty="0" smtClean="0"/>
          </a:p>
          <a:p>
            <a:r>
              <a:rPr lang="ru-RU" sz="2800" dirty="0" err="1" smtClean="0"/>
              <a:t>пособности</a:t>
            </a:r>
            <a:r>
              <a:rPr lang="ru-RU" sz="2800" dirty="0" smtClean="0"/>
              <a:t> </a:t>
            </a:r>
            <a:r>
              <a:rPr lang="ru-RU" sz="2800" dirty="0"/>
              <a:t>установленного в Российской Федерации образца</a:t>
            </a:r>
            <a:r>
              <a:rPr lang="ru-RU" sz="2800" dirty="0" smtClean="0"/>
              <a:t>.</a:t>
            </a:r>
          </a:p>
          <a:p>
            <a:r>
              <a:rPr lang="ru-RU" sz="2800" dirty="0"/>
              <a:t>Порядок обеспечения бланками листков нетрудоспособности, их учета и хранения осуществляется в </a:t>
            </a:r>
            <a:r>
              <a:rPr lang="ru-RU" sz="2800" dirty="0" smtClean="0"/>
              <a:t>соответствии.</a:t>
            </a:r>
          </a:p>
          <a:p>
            <a:r>
              <a:rPr lang="ru-RU" sz="2800" dirty="0"/>
              <a:t>Проверка соблюдения установленного порядка выдачи, продления и оформления листков нетрудоспособности осуществляется Фондом социального страхования Российской Федерации в порядке, установленном уполномоченным федеральным органом исполнительной </a:t>
            </a:r>
            <a:r>
              <a:rPr lang="ru-RU" sz="2800" dirty="0" smtClean="0"/>
              <a:t>власти.</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17</a:t>
            </a:fld>
            <a:endParaRPr lang="ru-RU"/>
          </a:p>
        </p:txBody>
      </p:sp>
    </p:spTree>
    <p:extLst>
      <p:ext uri="{BB962C8B-B14F-4D97-AF65-F5344CB8AC3E}">
        <p14:creationId xmlns:p14="http://schemas.microsoft.com/office/powerpoint/2010/main" val="4290292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marL="0" indent="0" algn="just">
              <a:buNone/>
            </a:pPr>
            <a:r>
              <a:rPr lang="ru-RU" sz="2800" dirty="0" smtClean="0"/>
              <a:t>      Порядок </a:t>
            </a:r>
            <a:r>
              <a:rPr lang="ru-RU" sz="2800" dirty="0"/>
              <a:t>выдачи листка нетрудоспособности при заболеваниях, профессиональных заболеваниях, травмах, в том числе полученных вследствие несчастного случая на производстве, отравлениях (некоторых других последствиях воздействия внешних причин</a:t>
            </a:r>
            <a:r>
              <a:rPr lang="ru-RU" sz="2800" dirty="0" smtClean="0"/>
              <a:t>):</a:t>
            </a:r>
          </a:p>
          <a:p>
            <a:pPr marL="0" indent="0" algn="just">
              <a:buNone/>
            </a:pPr>
            <a:r>
              <a:rPr lang="ru-RU" sz="2800" dirty="0"/>
              <a:t>При амбулаторном лечении заболеваний (травм), отравлений и иных состояний, связанных с временной потерей гражданами трудоспособности, лечащий врач единолично выдает гражданам листки нетрудоспособности сроком до 15 календарных дней включительно. При сроках временной нетрудоспособности, превышающих 15 календарных дней, листок нетрудоспособности выдается и продлевается по решению врачебной комиссии, назначаемой руководителем медицинской </a:t>
            </a:r>
            <a:r>
              <a:rPr lang="ru-RU" sz="2800" dirty="0" smtClean="0"/>
              <a:t>организации.</a:t>
            </a:r>
          </a:p>
          <a:p>
            <a:pPr marL="0" indent="0" algn="just">
              <a:buNone/>
            </a:pPr>
            <a:endParaRPr lang="ru-RU" sz="2800" dirty="0"/>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18</a:t>
            </a:fld>
            <a:endParaRPr lang="ru-RU"/>
          </a:p>
        </p:txBody>
      </p:sp>
    </p:spTree>
    <p:extLst>
      <p:ext uri="{BB962C8B-B14F-4D97-AF65-F5344CB8AC3E}">
        <p14:creationId xmlns:p14="http://schemas.microsoft.com/office/powerpoint/2010/main" val="28339277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lnSpcReduction="10000"/>
          </a:bodyPr>
          <a:lstStyle/>
          <a:p>
            <a:pPr algn="just"/>
            <a:r>
              <a:rPr lang="ru-RU" sz="2800" dirty="0"/>
              <a:t>Фельдшер или зубной врач выдает и продлевает листок нетрудоспособности на срок до 10 календарных дней включительно</a:t>
            </a:r>
            <a:r>
              <a:rPr lang="ru-RU" sz="2800" dirty="0" smtClean="0"/>
              <a:t>.</a:t>
            </a:r>
          </a:p>
          <a:p>
            <a:pPr algn="just"/>
            <a:r>
              <a:rPr lang="ru-RU" sz="2800" dirty="0"/>
              <a:t>При сроке временной нетрудоспособности, превышающем 15 календарных дней, решение вопроса дальнейшего лечения и выдачи листка нетрудоспособности осуществляется врачебной комиссией</a:t>
            </a:r>
            <a:r>
              <a:rPr lang="ru-RU" sz="2800" dirty="0" smtClean="0"/>
              <a:t>.</a:t>
            </a:r>
          </a:p>
          <a:p>
            <a:pPr algn="just"/>
            <a:r>
              <a:rPr lang="ru-RU" sz="2800" dirty="0"/>
              <a:t>Врачи, имеющие лицензию на медицинскую деятельность, включая работы (услуги) по экспертизе временной нетрудоспособности, при сроке временной нетрудоспособности, превышающем 15 календарных дней, направляют гражданина на врачебную комиссию в медицинскую организацию по месту его прикрепления или регистрации по месту жительства (по месту пребывания, временного проживания) для продления листка нетрудоспособности.</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19</a:t>
            </a:fld>
            <a:endParaRPr lang="ru-RU"/>
          </a:p>
        </p:txBody>
      </p:sp>
    </p:spTree>
    <p:extLst>
      <p:ext uri="{BB962C8B-B14F-4D97-AF65-F5344CB8AC3E}">
        <p14:creationId xmlns:p14="http://schemas.microsoft.com/office/powerpoint/2010/main" val="2938384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r>
              <a:rPr lang="ru-RU" sz="2800" dirty="0" smtClean="0"/>
              <a:t>ТРУДОСПОСОБНОСТЬ – это такое состояние организма, при котором совокупность физических и духовных возможностей позволяет выполнять работу определенного объема и качества.</a:t>
            </a:r>
          </a:p>
          <a:p>
            <a:r>
              <a:rPr lang="ru-RU" sz="2800" dirty="0" smtClean="0"/>
              <a:t>Статья 58 323-ФЗ Медицинская экспертиза</a:t>
            </a:r>
          </a:p>
          <a:p>
            <a:r>
              <a:rPr lang="ru-RU" sz="2800" dirty="0" smtClean="0"/>
              <a:t>Медицинской экспертизой является проводимое в установленном порядке исследование, направленное на установление  состояния здоровья гражданина, в целях определения его способности осуществлять трудовую и иную деятельность, а также установления причинно-следственной связи между воздействием каких-либо событий, факторов и состоянием здоровья гражданина.</a:t>
            </a:r>
          </a:p>
          <a:p>
            <a:r>
              <a:rPr lang="ru-RU" sz="2800" dirty="0" smtClean="0"/>
              <a:t>В Российской Федерации проводятся следующие виды медицинских экспертиз:</a:t>
            </a:r>
          </a:p>
          <a:p>
            <a:r>
              <a:rPr lang="ru-RU" sz="2800" dirty="0" smtClean="0"/>
              <a:t>- Экспертиза временной нетрудоспособности;</a:t>
            </a:r>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a:t>
            </a:fld>
            <a:endParaRPr lang="ru-RU"/>
          </a:p>
        </p:txBody>
      </p:sp>
    </p:spTree>
    <p:extLst>
      <p:ext uri="{BB962C8B-B14F-4D97-AF65-F5344CB8AC3E}">
        <p14:creationId xmlns:p14="http://schemas.microsoft.com/office/powerpoint/2010/main" val="392237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148856" y="1321724"/>
            <a:ext cx="11728646" cy="5536276"/>
          </a:xfrm>
        </p:spPr>
        <p:txBody>
          <a:bodyPr>
            <a:normAutofit fontScale="77500" lnSpcReduction="20000"/>
          </a:bodyPr>
          <a:lstStyle/>
          <a:p>
            <a:pPr algn="just"/>
            <a:r>
              <a:rPr lang="ru-RU" sz="3300" dirty="0"/>
              <a:t>По решению врачебной комиссии при благоприятном клиническом и трудовом прогнозе листок нетрудоспособности может быть выдан в установленном порядке до дня восстановления трудоспособности, но на срок не более 10 месяцев, а в отдельных случаях (травмы, состояния после реконструктивных операций, туберкулез) - на срок не более 12 месяцев, с периодичностью продления по решению врачебной комиссии не реже чем через 15 календарных дней</a:t>
            </a:r>
            <a:r>
              <a:rPr lang="ru-RU" sz="3300" dirty="0" smtClean="0"/>
              <a:t>.</a:t>
            </a:r>
          </a:p>
          <a:p>
            <a:pPr algn="just"/>
            <a:r>
              <a:rPr lang="ru-RU" sz="3300" dirty="0"/>
              <a:t>Гражданам, обратившимся за медицинской помощью после окончания рабочего времени (смены), по их желанию, дата освобождения от работы в листке нетрудоспособности может быть указана со следующего календарного дня</a:t>
            </a:r>
            <a:r>
              <a:rPr lang="ru-RU" sz="3300" dirty="0" smtClean="0"/>
              <a:t>.</a:t>
            </a:r>
          </a:p>
          <a:p>
            <a:pPr fontAlgn="base"/>
            <a:r>
              <a:rPr lang="ru-RU" sz="3300" dirty="0"/>
              <a:t>Гражданину, направленному в медицинскую организацию из здравпункта и признанному нетрудоспособным, листок нетрудоспособности выдается с момента обращения в здравпункт при наличии медицинских документов, подтверждающих его нетрудоспособность.</a:t>
            </a:r>
            <a:br>
              <a:rPr lang="ru-RU" sz="3300" dirty="0"/>
            </a:br>
            <a:endParaRPr lang="ru-RU" sz="3300" dirty="0"/>
          </a:p>
          <a:p>
            <a:r>
              <a:rPr lang="ru-RU" sz="2800" dirty="0"/>
              <a:t/>
            </a:r>
            <a:br>
              <a:rPr lang="ru-RU" sz="2800" dirty="0"/>
            </a:br>
            <a:endParaRPr lang="ru-RU" sz="2800" dirty="0" smtClean="0"/>
          </a:p>
          <a:p>
            <a:pPr algn="just"/>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20</a:t>
            </a:fld>
            <a:endParaRPr lang="ru-RU"/>
          </a:p>
        </p:txBody>
      </p:sp>
    </p:spTree>
    <p:extLst>
      <p:ext uri="{BB962C8B-B14F-4D97-AF65-F5344CB8AC3E}">
        <p14:creationId xmlns:p14="http://schemas.microsoft.com/office/powerpoint/2010/main" val="16641360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62500" lnSpcReduction="20000"/>
          </a:bodyPr>
          <a:lstStyle/>
          <a:p>
            <a:r>
              <a:rPr lang="ru-RU" dirty="0"/>
              <a:t>При заболеваниях, профессиональных заболеваниях (травмах, в том числе полученных вследствие несчастного случая на производстве), когда лечение осуществляется в амбулаторно-поликлинических условиях, листок нетрудоспособности выдается в день установления временной нетрудоспособности на весь период временной нетрудоспособности, включая нерабочие праздничные и выходные дни.</a:t>
            </a:r>
            <a:r>
              <a:rPr lang="ru-RU" dirty="0"/>
              <a:t/>
            </a:r>
            <a:br>
              <a:rPr lang="ru-RU" dirty="0"/>
            </a:br>
            <a:r>
              <a:rPr lang="ru-RU" dirty="0"/>
              <a:t/>
            </a:r>
            <a:br>
              <a:rPr lang="ru-RU" dirty="0"/>
            </a:br>
            <a:r>
              <a:rPr lang="ru-RU" dirty="0"/>
              <a:t>Не допускается выдача и продление листка нетрудоспособности за прошедшие дни, когда гражданин не был освидетельствован медицинским работником. Выдача и продление листка нетрудоспособности за прошедшее время может осуществляться в исключительных случаях по решению врачебной комиссии при обращении гражданина в медицинскую организацию или посещении его медицинским работником на дому.</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21</a:t>
            </a:fld>
            <a:endParaRPr lang="ru-RU"/>
          </a:p>
        </p:txBody>
      </p:sp>
    </p:spTree>
    <p:extLst>
      <p:ext uri="{BB962C8B-B14F-4D97-AF65-F5344CB8AC3E}">
        <p14:creationId xmlns:p14="http://schemas.microsoft.com/office/powerpoint/2010/main" val="27534674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62500" lnSpcReduction="20000"/>
          </a:bodyPr>
          <a:lstStyle/>
          <a:p>
            <a:pPr fontAlgn="base"/>
            <a:r>
              <a:rPr lang="ru-RU" dirty="0"/>
              <a:t>Гражданам, нуждающимся в лечении в специализированной медицинской организации, листок нетрудоспособности выдается непосредственно в специализированной медицинской организации. В исключительных случаях листок нетрудоспособности выдается медицинским работником при направлении гражданина в специализированную медицинскую организацию соответствующего профиля для продолжения лечения.</a:t>
            </a:r>
            <a:br>
              <a:rPr lang="ru-RU" dirty="0"/>
            </a:br>
            <a:endParaRPr lang="ru-RU" dirty="0"/>
          </a:p>
          <a:p>
            <a:pPr fontAlgn="base"/>
            <a:r>
              <a:rPr lang="ru-RU" dirty="0" smtClean="0"/>
              <a:t>Гражданину</a:t>
            </a:r>
            <a:r>
              <a:rPr lang="ru-RU" dirty="0"/>
              <a:t>, являющемуся временно нетрудоспособным, направленному на консультацию (обследование, лечение) в медицинскую организацию, находящуюся за пределами административного района, по решению врачебной комиссии, направившей его, выдается листок нетрудоспособности на число дней, необходимых для проезда к месту нахождения соответствующей медицинской организации.</a:t>
            </a:r>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22</a:t>
            </a:fld>
            <a:endParaRPr lang="ru-RU"/>
          </a:p>
        </p:txBody>
      </p:sp>
    </p:spTree>
    <p:extLst>
      <p:ext uri="{BB962C8B-B14F-4D97-AF65-F5344CB8AC3E}">
        <p14:creationId xmlns:p14="http://schemas.microsoft.com/office/powerpoint/2010/main" val="3859955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algn="just"/>
            <a:r>
              <a:rPr lang="ru-RU" sz="2800" dirty="0"/>
              <a:t>При выписке гражданина после стационарного лечения листок нетрудоспособности выдается в день выписки из стационара за весь период стационарного лечения. При продолжении временной нетрудоспособности листок нетрудоспособности может быть продлен до 10 календарных дней</a:t>
            </a:r>
            <a:r>
              <a:rPr lang="ru-RU" sz="2800" dirty="0" smtClean="0"/>
              <a:t>.</a:t>
            </a:r>
          </a:p>
          <a:p>
            <a:pPr algn="just"/>
            <a:r>
              <a:rPr lang="ru-RU" sz="2800" dirty="0"/>
              <a:t>Гражданам, направленным по решению суда на судебно-медицинскую или судебно-психиатрическую экспертизу, признанным нетрудоспособными, листок нетрудоспособности выдается со дня явки гражданина для проведения экспертизы.</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23</a:t>
            </a:fld>
            <a:endParaRPr lang="ru-RU"/>
          </a:p>
        </p:txBody>
      </p:sp>
    </p:spTree>
    <p:extLst>
      <p:ext uri="{BB962C8B-B14F-4D97-AF65-F5344CB8AC3E}">
        <p14:creationId xmlns:p14="http://schemas.microsoft.com/office/powerpoint/2010/main" val="4178196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20000"/>
          </a:bodyPr>
          <a:lstStyle/>
          <a:p>
            <a:r>
              <a:rPr lang="ru-RU" dirty="0"/>
              <a:t> </a:t>
            </a:r>
            <a:r>
              <a:rPr lang="ru-RU" sz="3600" dirty="0"/>
              <a:t>В отдельных случаях (сложные урологические, гинекологические, проктологические и другие исследования, манипуляции, процедуры) при амбулаторном лечении по прерывистому методу листок нетрудоспособности может быть выдан по решению врачебной комиссии на дни проведения соответствующего исследования (манипуляции, процедуры).</a:t>
            </a:r>
            <a:r>
              <a:rPr lang="ru-RU" sz="3600" dirty="0"/>
              <a:t/>
            </a:r>
            <a:br>
              <a:rPr lang="ru-RU" sz="3600" dirty="0"/>
            </a:br>
            <a:r>
              <a:rPr lang="ru-RU" sz="3600" dirty="0"/>
              <a:t/>
            </a:r>
            <a:br>
              <a:rPr lang="ru-RU" sz="3600" dirty="0"/>
            </a:br>
            <a:r>
              <a:rPr lang="ru-RU" sz="3600" dirty="0"/>
              <a:t>В этих случаях в листке нетрудоспособности указываются календарные дни проведения исследований (манипуляций, процедур) и освобождение от работы производится на дни проведения исследований (манипуляций, процедур).</a:t>
            </a:r>
            <a:endParaRPr lang="ru-RU" sz="36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24</a:t>
            </a:fld>
            <a:endParaRPr lang="ru-RU"/>
          </a:p>
        </p:txBody>
      </p:sp>
    </p:spTree>
    <p:extLst>
      <p:ext uri="{BB962C8B-B14F-4D97-AF65-F5344CB8AC3E}">
        <p14:creationId xmlns:p14="http://schemas.microsoft.com/office/powerpoint/2010/main" val="2977580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7500" lnSpcReduction="20000"/>
          </a:bodyPr>
          <a:lstStyle/>
          <a:p>
            <a:pPr fontAlgn="base"/>
            <a:r>
              <a:rPr lang="ru-RU" dirty="0"/>
              <a:t>При наступлении временной нетрудоспособности в период отпуска без сохранения заработной платы, отпуска по беременности и родам, отпуска по уходу за ребенком до достижения им возраста 3 лет листок нетрудоспособности выдается со дня окончания указанных отпусков в случае продолжающейся временной нетрудоспособности.</a:t>
            </a:r>
            <a:br>
              <a:rPr lang="ru-RU" dirty="0"/>
            </a:br>
            <a:endParaRPr lang="ru-RU" dirty="0"/>
          </a:p>
          <a:p>
            <a:pPr fontAlgn="base"/>
            <a:r>
              <a:rPr lang="ru-RU" dirty="0" smtClean="0"/>
              <a:t>При </a:t>
            </a:r>
            <a:r>
              <a:rPr lang="ru-RU" dirty="0"/>
              <a:t>временной нетрудоспособности лиц, находящихся в отпуске по уходу за ребенком до достижения им возраста 3 лет, работающих на условиях неполного рабочего времени или на дому, листок нетрудоспособности выдается на общих основаниях.</a:t>
            </a:r>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25</a:t>
            </a:fld>
            <a:endParaRPr lang="ru-RU"/>
          </a:p>
        </p:txBody>
      </p:sp>
    </p:spTree>
    <p:extLst>
      <p:ext uri="{BB962C8B-B14F-4D97-AF65-F5344CB8AC3E}">
        <p14:creationId xmlns:p14="http://schemas.microsoft.com/office/powerpoint/2010/main" val="32330283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Autofit/>
          </a:bodyPr>
          <a:lstStyle/>
          <a:p>
            <a:pPr algn="just" fontAlgn="base"/>
            <a:r>
              <a:rPr lang="ru-RU" sz="2400" dirty="0"/>
              <a:t>При временной нетрудоспособности в связи с заболеванием, (профессиональным заболеванием, травмой, в том числе полученной вследствие несчастного случая на производстве, отравлением) гражданина, наступившим в период ежегодного оплачиваемого отпуска, листок нетрудоспособности выдается в соответствии с настоящим Порядком, в том числе в период долечивания в санаторно-курортном учреждении.</a:t>
            </a:r>
            <a:br>
              <a:rPr lang="ru-RU" sz="2400" dirty="0"/>
            </a:br>
            <a:r>
              <a:rPr lang="ru-RU" sz="2400" dirty="0" smtClean="0"/>
              <a:t>Гражданам</a:t>
            </a:r>
            <a:r>
              <a:rPr lang="ru-RU" sz="2400" dirty="0"/>
              <a:t>, направленным медицинскими организациями и органами управления здравоохранением субъектов Российской Федерации на лечение в клиники научно-исследовательских учреждений (институтов) курортологии, физиотерапии и реабилитации, санаторно-курортные учреждения, в том числе специализированные (противотуберкулезные) санаторно-курортные учреждения, листок нетрудоспособности выдается медицинским работником на основании решения врачебной комиссии на время лечения и проезда к месту лечения и обратно.</a:t>
            </a:r>
            <a:br>
              <a:rPr lang="ru-RU" sz="2400" dirty="0"/>
            </a:br>
            <a:r>
              <a:rPr lang="ru-RU" sz="2400" dirty="0"/>
              <a:t/>
            </a:r>
            <a:br>
              <a:rPr lang="ru-RU" sz="2400" dirty="0"/>
            </a:br>
            <a:r>
              <a:rPr lang="ru-RU" sz="2400" dirty="0"/>
              <a:t>При соответствующих медицинских показаниях листок нетрудоспособности продлевается лечащим врачом указанных клиник, санаторно-курортных учреждений.</a:t>
            </a:r>
          </a:p>
          <a:p>
            <a:endParaRPr lang="ru-RU" sz="24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26</a:t>
            </a:fld>
            <a:endParaRPr lang="ru-RU"/>
          </a:p>
        </p:txBody>
      </p:sp>
    </p:spTree>
    <p:extLst>
      <p:ext uri="{BB962C8B-B14F-4D97-AF65-F5344CB8AC3E}">
        <p14:creationId xmlns:p14="http://schemas.microsoft.com/office/powerpoint/2010/main" val="2502137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rmAutofit fontScale="62500" lnSpcReduction="20000"/>
          </a:bodyPr>
          <a:lstStyle/>
          <a:p>
            <a:pPr algn="just"/>
            <a:r>
              <a:rPr lang="ru-RU" dirty="0"/>
              <a:t>Листок нетрудоспособности не выдается гражданам:</a:t>
            </a:r>
            <a:r>
              <a:rPr lang="ru-RU" dirty="0"/>
              <a:t/>
            </a:r>
            <a:br>
              <a:rPr lang="ru-RU" dirty="0"/>
            </a:br>
            <a:r>
              <a:rPr lang="ru-RU" dirty="0" smtClean="0"/>
              <a:t>обратившимся </a:t>
            </a:r>
            <a:r>
              <a:rPr lang="ru-RU" dirty="0"/>
              <a:t>за медицинской помощью в медицинскую организацию, если у них не выявлено признаков временной нетрудоспособности;</a:t>
            </a:r>
            <a:r>
              <a:rPr lang="ru-RU" dirty="0"/>
              <a:t/>
            </a:r>
            <a:br>
              <a:rPr lang="ru-RU" dirty="0"/>
            </a:br>
            <a:r>
              <a:rPr lang="ru-RU" dirty="0" smtClean="0"/>
              <a:t>проходящим </a:t>
            </a:r>
            <a:r>
              <a:rPr lang="ru-RU" dirty="0"/>
              <a:t>медицинское освидетельствование, медицинское обследование или лечение по направлению военных комиссариатов;</a:t>
            </a:r>
            <a:r>
              <a:rPr lang="ru-RU" dirty="0"/>
              <a:t/>
            </a:r>
            <a:br>
              <a:rPr lang="ru-RU" dirty="0"/>
            </a:br>
            <a:r>
              <a:rPr lang="ru-RU" dirty="0" smtClean="0"/>
              <a:t>находящимся </a:t>
            </a:r>
            <a:r>
              <a:rPr lang="ru-RU" dirty="0"/>
              <a:t>под стражей или административным арестом;</a:t>
            </a:r>
            <a:r>
              <a:rPr lang="ru-RU" dirty="0"/>
              <a:t/>
            </a:r>
            <a:br>
              <a:rPr lang="ru-RU" dirty="0"/>
            </a:br>
            <a:r>
              <a:rPr lang="ru-RU" dirty="0" smtClean="0"/>
              <a:t>проходящим </a:t>
            </a:r>
            <a:r>
              <a:rPr lang="ru-RU" dirty="0"/>
              <a:t>периодические медицинские осмотры (обследования), в том числе в центрах </a:t>
            </a:r>
            <a:r>
              <a:rPr lang="ru-RU" dirty="0" err="1"/>
              <a:t>профпатологии</a:t>
            </a:r>
            <a:r>
              <a:rPr lang="ru-RU" dirty="0"/>
              <a:t>;</a:t>
            </a:r>
            <a:r>
              <a:rPr lang="ru-RU" dirty="0"/>
              <a:t/>
            </a:r>
            <a:br>
              <a:rPr lang="ru-RU" dirty="0"/>
            </a:br>
            <a:endParaRPr lang="ru-RU" dirty="0" smtClean="0"/>
          </a:p>
          <a:p>
            <a:pPr algn="just"/>
            <a:r>
              <a:rPr lang="ru-RU" dirty="0" smtClean="0"/>
              <a:t>с </a:t>
            </a:r>
            <a:r>
              <a:rPr lang="ru-RU" dirty="0"/>
              <a:t>хроническими заболеваниями вне обострения (ухудшения), проходящим обследование, принимающим различные процедуры и манипуляции в амбулаторно-поликлинических условиях;</a:t>
            </a:r>
            <a:r>
              <a:rPr lang="ru-RU" dirty="0"/>
              <a:t/>
            </a:r>
            <a:br>
              <a:rPr lang="ru-RU" dirty="0"/>
            </a:br>
            <a:endParaRPr lang="ru-RU" dirty="0" smtClean="0"/>
          </a:p>
          <a:p>
            <a:pPr algn="just"/>
            <a:r>
              <a:rPr lang="ru-RU" dirty="0" smtClean="0"/>
              <a:t>учащимся </a:t>
            </a:r>
            <a:r>
              <a:rPr lang="ru-RU" dirty="0"/>
              <a:t>образовательных учреждений начального профессионального, среднего профессионального и высшего профессионального образования и учреждений послевузовского профессионального образования</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27</a:t>
            </a:fld>
            <a:endParaRPr lang="ru-RU"/>
          </a:p>
        </p:txBody>
      </p:sp>
    </p:spTree>
    <p:extLst>
      <p:ext uri="{BB962C8B-B14F-4D97-AF65-F5344CB8AC3E}">
        <p14:creationId xmlns:p14="http://schemas.microsoft.com/office/powerpoint/2010/main" val="12778643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pPr algn="just"/>
            <a:r>
              <a:rPr lang="ru-RU" sz="2800" dirty="0"/>
              <a:t>В случае заболевания (травмы, отравления) учащихся образовательных учреждений начального профессионального, среднего профессионального и высшего профессионального образования и учреждений послевузовского профессионального образования для освобождения от учебы выдается справка.</a:t>
            </a:r>
            <a:r>
              <a:rPr lang="ru-RU" sz="2800" dirty="0"/>
              <a:t/>
            </a:r>
            <a:br>
              <a:rPr lang="ru-RU" sz="2800" dirty="0"/>
            </a:br>
            <a:r>
              <a:rPr lang="ru-RU" sz="2800" dirty="0" smtClean="0"/>
              <a:t>В </a:t>
            </a:r>
            <a:r>
              <a:rPr lang="ru-RU" sz="2800" dirty="0"/>
              <a:t>указанных случаях по просьбе гражданина выдается выписка из медицинской карты амбулаторного (стационарного) больного</a:t>
            </a:r>
            <a:r>
              <a:rPr lang="ru-RU" sz="2800" dirty="0" smtClean="0"/>
              <a:t>.</a:t>
            </a:r>
          </a:p>
          <a:p>
            <a:pPr algn="just"/>
            <a:r>
              <a:rPr lang="ru-RU" sz="2800" dirty="0"/>
              <a:t>В случае заболевания (травмы, отравления) учащихся образовательных учреждений начального профессионального, среднего профессионального и высшего профессионального образования и учреждений послевузовского профессионального образования в период проведения оплачиваемых работ при прохождении производственной практики, а также в случае выполнения ими работы по трудовому договору листок нетрудоспособности выдается в соответствии с настоящим Порядком.</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28</a:t>
            </a:fld>
            <a:endParaRPr lang="ru-RU"/>
          </a:p>
        </p:txBody>
      </p:sp>
    </p:spTree>
    <p:extLst>
      <p:ext uri="{BB962C8B-B14F-4D97-AF65-F5344CB8AC3E}">
        <p14:creationId xmlns:p14="http://schemas.microsoft.com/office/powerpoint/2010/main" val="3274642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20000"/>
          </a:bodyPr>
          <a:lstStyle/>
          <a:p>
            <a:pPr marL="0" indent="0" algn="ctr">
              <a:buNone/>
            </a:pPr>
            <a:r>
              <a:rPr lang="ru-RU" sz="2800" b="1" dirty="0"/>
              <a:t>Порядок выдачи листка нетрудоспособности при направлении граждан на медико-социальную экспертизу</a:t>
            </a:r>
          </a:p>
          <a:p>
            <a:pPr algn="just"/>
            <a:r>
              <a:rPr lang="ru-RU" sz="2800" dirty="0" smtClean="0"/>
              <a:t>На </a:t>
            </a:r>
            <a:r>
              <a:rPr lang="ru-RU" sz="2800" dirty="0"/>
              <a:t>медико-социальную экспертизу (далее - МСЭ) направляются граждане, имеющие стойкие ограничения жизнедеятельности и трудоспособности, нуждающиеся в </a:t>
            </a:r>
            <a:r>
              <a:rPr lang="ru-RU" sz="2800" dirty="0" smtClean="0"/>
              <a:t>социальной защите, по заключению врачебной комиссии при: </a:t>
            </a:r>
          </a:p>
          <a:p>
            <a:pPr algn="just"/>
            <a:r>
              <a:rPr lang="ru-RU" sz="2800" dirty="0"/>
              <a:t>очевидном неблагоприятном клиническом и трудовом прогнозе вне зависимости от сроков временной нетрудоспособности, но не позднее 4 месяцев от даты ее начала; </a:t>
            </a:r>
            <a:endParaRPr lang="ru-RU" sz="2800" dirty="0" smtClean="0"/>
          </a:p>
          <a:p>
            <a:pPr algn="just"/>
            <a:r>
              <a:rPr lang="ru-RU" sz="2800" dirty="0" smtClean="0"/>
              <a:t>благоприятном </a:t>
            </a:r>
            <a:r>
              <a:rPr lang="ru-RU" sz="2800" dirty="0"/>
              <a:t>клиническом и трудовом прогнозе не позднее 10 месяцев с даты начала временной нетрудоспособности при состоянии после травм и реконструктивных операций и не позднее 12 месяцев при лечении туберкулеза либо гражданин выписывается к занятию трудовой деятельностью;</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29</a:t>
            </a:fld>
            <a:endParaRPr lang="ru-RU"/>
          </a:p>
        </p:txBody>
      </p:sp>
    </p:spTree>
    <p:extLst>
      <p:ext uri="{BB962C8B-B14F-4D97-AF65-F5344CB8AC3E}">
        <p14:creationId xmlns:p14="http://schemas.microsoft.com/office/powerpoint/2010/main" val="1832874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smtClean="0"/>
              <a:t>Статья 59 323-ФЗ  Экспертиза временной нетрудоспособности</a:t>
            </a:r>
          </a:p>
          <a:p>
            <a:r>
              <a:rPr lang="ru-RU" sz="2800" dirty="0" smtClean="0"/>
              <a:t>П.1.Экспертиза временной нетрудоспособности граждан в связи с заболеваниями, травмами, отравлениями и иными состояниями, связанными с временной потерей трудоспособности, долечиванием в санаторно-курортных организациях, при необходимости ухода за больным членом семьи, в связи с карантином, на время протезирования в стационарных условиях, в связи с беременностью и родами, при усыновлении ребенка проводится в целях определения способности работника осуществлять трудовую деятельность, необходимости и сроков временного или постоянного перевода работника по состоянию здоровья на другую работу, а также принятия решения о направлении гражданина на медико-социальную экспертизу.</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a:t>
            </a:fld>
            <a:endParaRPr lang="ru-RU"/>
          </a:p>
        </p:txBody>
      </p:sp>
    </p:spTree>
    <p:extLst>
      <p:ext uri="{BB962C8B-B14F-4D97-AF65-F5344CB8AC3E}">
        <p14:creationId xmlns:p14="http://schemas.microsoft.com/office/powerpoint/2010/main" val="441487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rmAutofit fontScale="92500" lnSpcReduction="20000"/>
          </a:bodyPr>
          <a:lstStyle/>
          <a:p>
            <a:pPr algn="just"/>
            <a:r>
              <a:rPr lang="ru-RU" sz="3000" dirty="0"/>
              <a:t>необходимости изменения программы профессиональной реабилитации работающим инвалидам в случае ухудшения клинического и трудового прогноза независимо от группы инвалидности и сроков временной нетрудоспособности</a:t>
            </a:r>
            <a:r>
              <a:rPr lang="ru-RU" sz="3000" dirty="0" smtClean="0"/>
              <a:t>.</a:t>
            </a:r>
          </a:p>
          <a:p>
            <a:pPr algn="just" fontAlgn="base"/>
            <a:r>
              <a:rPr lang="ru-RU" sz="3000" dirty="0"/>
              <a:t>При установлении инвалидности срок временной нетрудоспособности завершается датой, непосредственно предшествующей дню регистрации документов в учреждении МСЭ</a:t>
            </a:r>
            <a:r>
              <a:rPr lang="ru-RU" sz="3000" dirty="0" smtClean="0"/>
              <a:t>.</a:t>
            </a:r>
          </a:p>
          <a:p>
            <a:pPr algn="just" fontAlgn="base"/>
            <a:r>
              <a:rPr lang="ru-RU" sz="3000" dirty="0"/>
              <a:t>Временно нетрудоспособным лицам, которым не установлена инвалидность, листок нетрудоспособности может быть продлен по решению врачебной комиссии до восстановления трудоспособности с периодичностью продления листка нетрудоспособности по решению врачебной комиссии не реже чем через 15 дней или до повторного направления на МСЭ.</a:t>
            </a:r>
            <a:br>
              <a:rPr lang="ru-RU" sz="3000" dirty="0"/>
            </a:br>
            <a:endParaRPr lang="ru-RU" sz="3000" dirty="0"/>
          </a:p>
          <a:p>
            <a:r>
              <a:rPr lang="ru-RU" dirty="0"/>
              <a:t/>
            </a:r>
            <a:br>
              <a:rPr lang="ru-RU" dirty="0"/>
            </a:b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30</a:t>
            </a:fld>
            <a:endParaRPr lang="ru-RU"/>
          </a:p>
        </p:txBody>
      </p:sp>
    </p:spTree>
    <p:extLst>
      <p:ext uri="{BB962C8B-B14F-4D97-AF65-F5344CB8AC3E}">
        <p14:creationId xmlns:p14="http://schemas.microsoft.com/office/powerpoint/2010/main" val="2340280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Autofit/>
          </a:bodyPr>
          <a:lstStyle/>
          <a:p>
            <a:pPr algn="just"/>
            <a:r>
              <a:rPr lang="ru-RU" sz="2400" dirty="0"/>
              <a:t>При отказе гражданина от направления на МСЭ или несвоевременной его явке на МСЭ по неуважительной причине листок нетрудоспособности не продлевается со дня отказа от направления на МСЭ или регистрации документов в учреждении МСЭ; </a:t>
            </a:r>
            <a:endParaRPr lang="ru-RU" sz="2400" dirty="0" smtClean="0"/>
          </a:p>
          <a:p>
            <a:pPr algn="just"/>
            <a:r>
              <a:rPr lang="ru-RU" sz="2400" dirty="0" smtClean="0"/>
              <a:t>сведения </a:t>
            </a:r>
            <a:r>
              <a:rPr lang="ru-RU" sz="2400" dirty="0"/>
              <a:t>об этом указываются в листке нетрудоспособности и в медицинской карте амбулаторного (стационарного) больного</a:t>
            </a:r>
            <a:r>
              <a:rPr lang="ru-RU" sz="2400" dirty="0" smtClean="0"/>
              <a:t>.</a:t>
            </a:r>
            <a:endParaRPr lang="ru-RU" sz="2400" dirty="0"/>
          </a:p>
          <a:p>
            <a:pPr marL="0" indent="0" algn="ctr" fontAlgn="base">
              <a:buNone/>
            </a:pPr>
            <a:endParaRPr lang="ru-RU" sz="2400" b="1" dirty="0" smtClean="0"/>
          </a:p>
          <a:p>
            <a:pPr marL="0" indent="0" algn="ctr" fontAlgn="base">
              <a:buNone/>
            </a:pPr>
            <a:r>
              <a:rPr lang="ru-RU" sz="2400" b="1" dirty="0" smtClean="0"/>
              <a:t>Порядок </a:t>
            </a:r>
            <a:r>
              <a:rPr lang="ru-RU" sz="2400" b="1" dirty="0"/>
              <a:t>выдачи листка нетрудоспособности на период санаторно-курортного </a:t>
            </a:r>
            <a:r>
              <a:rPr lang="ru-RU" sz="2400" b="1" dirty="0" smtClean="0"/>
              <a:t>лечения</a:t>
            </a:r>
          </a:p>
          <a:p>
            <a:pPr marL="0" indent="0" algn="just" fontAlgn="base">
              <a:buNone/>
            </a:pPr>
            <a:endParaRPr lang="ru-RU" sz="2400" dirty="0" smtClean="0"/>
          </a:p>
          <a:p>
            <a:pPr marL="0" indent="0" algn="just" fontAlgn="base">
              <a:buNone/>
            </a:pPr>
            <a:r>
              <a:rPr lang="ru-RU" sz="2400" dirty="0" smtClean="0"/>
              <a:t>При </a:t>
            </a:r>
            <a:r>
              <a:rPr lang="ru-RU" sz="2400" dirty="0"/>
              <a:t>направлении больных на долечивание в специализированные санаторно-курортные учреждения, расположенные на территории Российской Федерации, непосредственно после стационарного лечения листок нетрудоспособности продлевается медицинским работником по решению врачебной комиссии специализированного санаторно-курортного учреждения на весь период долечивания, но не более чем на 24 календарных </a:t>
            </a:r>
            <a:r>
              <a:rPr lang="ru-RU" sz="2800" dirty="0"/>
              <a:t>дня</a:t>
            </a:r>
            <a:r>
              <a:rPr lang="ru-RU" sz="2800" dirty="0"/>
              <a:t/>
            </a:r>
            <a:br>
              <a:rPr lang="ru-RU" sz="2800" dirty="0"/>
            </a:b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31</a:t>
            </a:fld>
            <a:endParaRPr lang="ru-RU"/>
          </a:p>
        </p:txBody>
      </p:sp>
    </p:spTree>
    <p:extLst>
      <p:ext uri="{BB962C8B-B14F-4D97-AF65-F5344CB8AC3E}">
        <p14:creationId xmlns:p14="http://schemas.microsoft.com/office/powerpoint/2010/main" val="1761297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62500" lnSpcReduction="20000"/>
          </a:bodyPr>
          <a:lstStyle/>
          <a:p>
            <a:r>
              <a:rPr lang="ru-RU" dirty="0"/>
              <a:t>При направлении лиц, пострадавших в связи с тяжелым несчастным случаем на производстве, на санаторно-курортное лечение в период временной нетрудоспособности (до направления на МСЭ) листок нетрудоспособности выдается на весь период лечения и проезда по решению врачебной комиссии в соответствии с настоящим Порядком</a:t>
            </a:r>
            <a:r>
              <a:rPr lang="ru-RU" dirty="0" smtClean="0"/>
              <a:t>.</a:t>
            </a:r>
          </a:p>
          <a:p>
            <a:r>
              <a:rPr lang="ru-RU" dirty="0"/>
              <a:t>При направлении медицинскими организациями больных туберкулезом по путевкам в специализированные (противотуберкулезные) санаторно-курортные учреждения на лечение в случае, когда санаторно-курортное лечение заменяет стационарное лечение, а также на долечивание после стационарного лечения листок нетрудоспособности выдается по решению врачебной комиссии противотуберкулезного диспансера и продлевается врачебной комиссией специализированного (противотуберкулезного) санаторно-курортного учреждения на весь период лечения, долечивания и проезда в соответствии с настоящим Порядком.</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32</a:t>
            </a:fld>
            <a:endParaRPr lang="ru-RU"/>
          </a:p>
        </p:txBody>
      </p:sp>
    </p:spTree>
    <p:extLst>
      <p:ext uri="{BB962C8B-B14F-4D97-AF65-F5344CB8AC3E}">
        <p14:creationId xmlns:p14="http://schemas.microsoft.com/office/powerpoint/2010/main" val="15852753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rmAutofit fontScale="92500" lnSpcReduction="20000"/>
          </a:bodyPr>
          <a:lstStyle/>
          <a:p>
            <a:pPr marL="0" indent="0" algn="ctr">
              <a:buNone/>
            </a:pPr>
            <a:r>
              <a:rPr lang="ru-RU" sz="3200" b="1" dirty="0"/>
              <a:t>Порядок выдачи листка нетрудоспособности по уходу за больным членом </a:t>
            </a:r>
            <a:r>
              <a:rPr lang="ru-RU" sz="3200" b="1" dirty="0" smtClean="0"/>
              <a:t>семьи</a:t>
            </a:r>
          </a:p>
          <a:p>
            <a:pPr marL="0" indent="0" algn="just">
              <a:buNone/>
            </a:pPr>
            <a:r>
              <a:rPr lang="ru-RU" sz="2800" dirty="0"/>
              <a:t>Листок нетрудоспособности по уходу за больным членом семьи выдается медицинским работником одному из членов семьи (опекуну, попечителю, иному родственнику), фактически осуществляющему уход.</a:t>
            </a:r>
            <a:endParaRPr lang="ru-RU" sz="2800" b="1" dirty="0"/>
          </a:p>
          <a:p>
            <a:pPr algn="just"/>
            <a:r>
              <a:rPr lang="ru-RU" sz="3000" dirty="0"/>
              <a:t>ребенком в возрасте до 7 лет: за весь период лечения ребенка в амбулаторных условиях или совместного пребывания с ребенком в медицинской организации при оказании ему медицинской помощи в стационарных условиях</a:t>
            </a:r>
            <a:r>
              <a:rPr lang="ru-RU" sz="3000" dirty="0" smtClean="0"/>
              <a:t>;</a:t>
            </a:r>
          </a:p>
          <a:p>
            <a:pPr algn="just"/>
            <a:r>
              <a:rPr lang="ru-RU" sz="3200" dirty="0"/>
              <a:t>ребенком в возрасте от 7 до 15 лет: при амбулаторном лечении или совместном пребывании одного из членов семьи (опекуна, попечителя, иного родственника) с ребенком в стационарном лечебно-профилактическом учреждении - на срок до 15 дней по каждому случаю заболевания, если по заключению врачебной комиссии не требуется большего срока;</a:t>
            </a:r>
            <a:endParaRPr lang="ru-RU" sz="30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33</a:t>
            </a:fld>
            <a:endParaRPr lang="ru-RU"/>
          </a:p>
        </p:txBody>
      </p:sp>
    </p:spTree>
    <p:extLst>
      <p:ext uri="{BB962C8B-B14F-4D97-AF65-F5344CB8AC3E}">
        <p14:creationId xmlns:p14="http://schemas.microsoft.com/office/powerpoint/2010/main" val="32842386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pPr algn="just"/>
            <a:r>
              <a:rPr lang="ru-RU" sz="2800" dirty="0"/>
              <a:t>ребенком-инвалидом в возрасте до 18 лет: за весь период лечения ребенка в амбулаторных условиях или совместного пребывания с ребенком в медицинской организации при оказании ему медицинской помощи в стационарных условиях</a:t>
            </a:r>
            <a:r>
              <a:rPr lang="ru-RU" sz="2800" dirty="0" smtClean="0"/>
              <a:t>;</a:t>
            </a:r>
          </a:p>
          <a:p>
            <a:pPr algn="just"/>
            <a:r>
              <a:rPr lang="ru-RU" sz="2800" dirty="0"/>
              <a:t>детьми в возрасте до 18 лет, инфицированными вирусом иммунодефицита человека, - на весь период совместного пребывания с ребенком в стационарном лечебно-профилактическом учреждении</a:t>
            </a:r>
            <a:r>
              <a:rPr lang="ru-RU" sz="2800" dirty="0" smtClean="0"/>
              <a:t>;</a:t>
            </a:r>
          </a:p>
          <a:p>
            <a:pPr algn="just"/>
            <a:r>
              <a:rPr lang="ru-RU" sz="2800" dirty="0"/>
              <a:t>детьми в возрасте до 15 лет: при их болезни, связанной с поствакцинальным осложнением, злокачественными новообразованиями, включая злокачественные новообразования лимфоидной, кроветворной и родственной им тканей - на весь период амбулаторного лечения или совместного пребывания одного из членов семьи (опекуна, попечителя, иного родственника) с ребенком в стационарном лечебно-профилактическом учреждении;</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34</a:t>
            </a:fld>
            <a:endParaRPr lang="ru-RU"/>
          </a:p>
        </p:txBody>
      </p:sp>
    </p:spTree>
    <p:extLst>
      <p:ext uri="{BB962C8B-B14F-4D97-AF65-F5344CB8AC3E}">
        <p14:creationId xmlns:p14="http://schemas.microsoft.com/office/powerpoint/2010/main" val="1746162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pPr algn="just"/>
            <a:r>
              <a:rPr lang="ru-RU" sz="2800" dirty="0"/>
              <a:t>детьми в возрасте до 15 лет: при их болезни, связанной с поствакцинальным осложнением, злокачественными новообразованиями, включая злокачественные новообразования лимфоидной, кроветворной и родственной им тканей - на весь период амбулаторного лечения или совместного пребывания одного из членов семьи (опекуна, попечителя, иного родственника) с ребенком в стационарном лечебно-профилактическом учреждении</a:t>
            </a:r>
            <a:r>
              <a:rPr lang="ru-RU" sz="2800" dirty="0" smtClean="0"/>
              <a:t>;</a:t>
            </a:r>
          </a:p>
          <a:p>
            <a:pPr algn="just"/>
            <a:r>
              <a:rPr lang="ru-RU" sz="2800" dirty="0"/>
              <a:t>детьми в возрасте до 15 лет, проживающими в зоне отселения и зоне проживания с правом на отселение, эвакуированными и переселенными из зон отчуждения, отселения, проживания с правом на отселение, включая тех, которые на день эвакуации находились в состоянии внутриутробного развития, а также за детьми первого и последующих поколений граждан, родившимися после радиоактивного облучения одного из родителей - на все время болезни</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35</a:t>
            </a:fld>
            <a:endParaRPr lang="ru-RU"/>
          </a:p>
        </p:txBody>
      </p:sp>
    </p:spTree>
    <p:extLst>
      <p:ext uri="{BB962C8B-B14F-4D97-AF65-F5344CB8AC3E}">
        <p14:creationId xmlns:p14="http://schemas.microsoft.com/office/powerpoint/2010/main" val="35389240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pPr algn="just"/>
            <a:r>
              <a:rPr lang="ru-RU" sz="2800" dirty="0"/>
              <a:t>детьми в возрасте до 15 лет, страдающими заболеваниями вследствие радиационного воздействия на родителей - на все время </a:t>
            </a:r>
            <a:r>
              <a:rPr lang="ru-RU" sz="2800" dirty="0" smtClean="0"/>
              <a:t>болезни;</a:t>
            </a:r>
          </a:p>
          <a:p>
            <a:pPr fontAlgn="base"/>
            <a:r>
              <a:rPr lang="ru-RU" sz="2800" dirty="0"/>
              <a:t>старше 15 лет: при амбулаторном лечении - на срок до 3 дней, по решению врачебной комиссии - до 7 дней по каждому случаю заболевания.</a:t>
            </a:r>
            <a:br>
              <a:rPr lang="ru-RU" sz="2800" dirty="0"/>
            </a:br>
            <a:endParaRPr lang="ru-RU" sz="2800" dirty="0"/>
          </a:p>
          <a:p>
            <a:pPr fontAlgn="base"/>
            <a:r>
              <a:rPr lang="ru-RU" sz="2800" dirty="0" smtClean="0"/>
              <a:t>При </a:t>
            </a:r>
            <a:r>
              <a:rPr lang="ru-RU" sz="2800" dirty="0"/>
              <a:t>необходимости листок нетрудоспособности по уходу за больным ребенком может выдаваться попеременно разным членам семьи в пределах сроков, установленных пунктом 37 настоящего Порядка.</a:t>
            </a:r>
            <a:br>
              <a:rPr lang="ru-RU" sz="2800" dirty="0"/>
            </a:br>
            <a:endParaRPr lang="ru-RU" sz="2800" dirty="0"/>
          </a:p>
          <a:p>
            <a:r>
              <a:rPr lang="ru-RU" sz="2800" dirty="0"/>
              <a:t> При заболевании двух детей одновременно выдается один листок нетрудоспособности по уходу за ними. При одновременном заболевании более двух детей выдается второй листок нетрудоспособности.</a:t>
            </a:r>
            <a:r>
              <a:rPr lang="ru-RU" sz="2800" dirty="0"/>
              <a:t/>
            </a:r>
            <a:br>
              <a:rPr lang="ru-RU" sz="2800" dirty="0"/>
            </a:b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36</a:t>
            </a:fld>
            <a:endParaRPr lang="ru-RU"/>
          </a:p>
        </p:txBody>
      </p:sp>
    </p:spTree>
    <p:extLst>
      <p:ext uri="{BB962C8B-B14F-4D97-AF65-F5344CB8AC3E}">
        <p14:creationId xmlns:p14="http://schemas.microsoft.com/office/powerpoint/2010/main" val="24208770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Autofit/>
          </a:bodyPr>
          <a:lstStyle/>
          <a:p>
            <a:pPr algn="just" fontAlgn="base"/>
            <a:r>
              <a:rPr lang="ru-RU" sz="2800" dirty="0"/>
              <a:t>При заболевании второго (третьего) ребенка в период болезни первого ребенка листок нетрудоспособности, выданный по уходу за первым ребенком, продлевается до выздоровления всех детей без зачета дней, совпавших с днями освобождения от работы по уходу за первым ребенком. При этом в листке нетрудоспособности указываются даты начала и окончания заболевания, имена, возраст всех детей.</a:t>
            </a:r>
            <a:br>
              <a:rPr lang="ru-RU" sz="2800" dirty="0"/>
            </a:br>
            <a:endParaRPr lang="ru-RU" sz="2800" dirty="0" smtClean="0"/>
          </a:p>
          <a:p>
            <a:pPr algn="just" fontAlgn="base"/>
            <a:r>
              <a:rPr lang="ru-RU" sz="2800" dirty="0" smtClean="0"/>
              <a:t>Листок </a:t>
            </a:r>
            <a:r>
              <a:rPr lang="ru-RU" sz="2800" dirty="0"/>
              <a:t>нетрудоспособности не выдается по уходу:</a:t>
            </a:r>
            <a:r>
              <a:rPr lang="ru-RU" sz="2800" dirty="0"/>
              <a:t/>
            </a:r>
            <a:br>
              <a:rPr lang="ru-RU" sz="2800" dirty="0"/>
            </a:br>
            <a:r>
              <a:rPr lang="ru-RU" sz="2800" dirty="0" smtClean="0"/>
              <a:t>-за </a:t>
            </a:r>
            <a:r>
              <a:rPr lang="ru-RU" sz="2800" dirty="0"/>
              <a:t>больным членом семьи старше 15 лет при стационарном лечении;</a:t>
            </a:r>
            <a:r>
              <a:rPr lang="ru-RU" sz="2800" dirty="0"/>
              <a:t/>
            </a:r>
            <a:br>
              <a:rPr lang="ru-RU" sz="2800" dirty="0"/>
            </a:br>
            <a:r>
              <a:rPr lang="ru-RU" sz="2800" dirty="0" smtClean="0"/>
              <a:t>-за </a:t>
            </a:r>
            <a:r>
              <a:rPr lang="ru-RU" sz="2800" dirty="0"/>
              <a:t>хроническими больными в период ремиссии;</a:t>
            </a:r>
            <a:r>
              <a:rPr lang="ru-RU" sz="2800" dirty="0"/>
              <a:t/>
            </a:r>
            <a:br>
              <a:rPr lang="ru-RU" sz="2800" dirty="0"/>
            </a:br>
            <a:r>
              <a:rPr lang="ru-RU" sz="2800" dirty="0" smtClean="0"/>
              <a:t>-в </a:t>
            </a:r>
            <a:r>
              <a:rPr lang="ru-RU" sz="2800" dirty="0"/>
              <a:t>период ежегодного оплачиваемого отпуска и отпуска без сохранения заработной платы;</a:t>
            </a:r>
            <a:r>
              <a:rPr lang="ru-RU" sz="2800" dirty="0"/>
              <a:t/>
            </a:r>
            <a:br>
              <a:rPr lang="ru-RU" sz="2800" dirty="0"/>
            </a:br>
            <a:r>
              <a:rPr lang="ru-RU" sz="2800" dirty="0" smtClean="0"/>
              <a:t>-в </a:t>
            </a:r>
            <a:r>
              <a:rPr lang="ru-RU" sz="2800" dirty="0"/>
              <a:t>период отпуска по беременности и родам;</a:t>
            </a:r>
          </a:p>
          <a:p>
            <a:pPr marL="0" indent="0">
              <a:buNone/>
            </a:pPr>
            <a:r>
              <a:rPr lang="ru-RU" sz="2400" dirty="0"/>
              <a:t/>
            </a:r>
            <a:br>
              <a:rPr lang="ru-RU" sz="2400" dirty="0"/>
            </a:br>
            <a:endParaRPr lang="ru-RU" sz="24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37</a:t>
            </a:fld>
            <a:endParaRPr lang="ru-RU"/>
          </a:p>
        </p:txBody>
      </p:sp>
    </p:spTree>
    <p:extLst>
      <p:ext uri="{BB962C8B-B14F-4D97-AF65-F5344CB8AC3E}">
        <p14:creationId xmlns:p14="http://schemas.microsoft.com/office/powerpoint/2010/main" val="3754054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algn="just"/>
            <a:r>
              <a:rPr lang="ru-RU" sz="2800" dirty="0"/>
              <a:t>в период отпуска по уходу за ребенком до достижения им возраста 3 лет, за исключением случаев выполнения работы в указанный период на условиях неполного рабочего времени или на дому</a:t>
            </a:r>
            <a:r>
              <a:rPr lang="ru-RU" sz="2800" dirty="0" smtClean="0"/>
              <a:t>.</a:t>
            </a:r>
          </a:p>
          <a:p>
            <a:pPr algn="just"/>
            <a:r>
              <a:rPr lang="ru-RU" sz="2800" dirty="0"/>
              <a:t>При заболевании ребенка в период, когда мать (иной член семьи, фактически осуществляющий уход за ребенком) не нуждается в освобождении от работы (ежегодные оплачиваемые отпуска, отпуск по беременности и родам, отпуск по уходу за ребенком до достижения им возраста 3 лет, отпуск без сохранения заработной платы), листок нетрудоспособности по уходу за ребенком (в случае, когда он продолжает нуждаться в уходе) выдается со дня, когда мать (иной член семьи, фактически осуществляющий уход за ребенком) должна приступить к работе.</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38</a:t>
            </a:fld>
            <a:endParaRPr lang="ru-RU"/>
          </a:p>
        </p:txBody>
      </p:sp>
    </p:spTree>
    <p:extLst>
      <p:ext uri="{BB962C8B-B14F-4D97-AF65-F5344CB8AC3E}">
        <p14:creationId xmlns:p14="http://schemas.microsoft.com/office/powerpoint/2010/main" val="3248995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marL="0" indent="0" algn="ctr" fontAlgn="base">
              <a:buNone/>
            </a:pPr>
            <a:r>
              <a:rPr lang="ru-RU" sz="3200" b="1" dirty="0"/>
              <a:t>Порядок выдачи листка нетрудоспособности </a:t>
            </a:r>
            <a:r>
              <a:rPr lang="ru-RU" sz="3200" b="1" dirty="0" smtClean="0"/>
              <a:t>при карантине</a:t>
            </a:r>
          </a:p>
          <a:p>
            <a:pPr algn="just" fontAlgn="base"/>
            <a:r>
              <a:rPr lang="ru-RU" sz="3200" dirty="0"/>
              <a:t>При временном отстранении от работы граждан, контактировавших с инфекционными больными, или граждан, выявленных как </a:t>
            </a:r>
            <a:r>
              <a:rPr lang="ru-RU" sz="3200" dirty="0" err="1"/>
              <a:t>бактерионосители</a:t>
            </a:r>
            <a:r>
              <a:rPr lang="ru-RU" sz="3200" dirty="0"/>
              <a:t>, листок нетрудоспособности выдается врачом-инфекционистом, а в случае его отсутствия - лечащим врачом. Продолжительность отстранения от работы в этих случаях определяется утвержденными сроками изоляции лиц, перенесших инфекционные заболевания и соприкасавшихся с</a:t>
            </a:r>
          </a:p>
        </p:txBody>
      </p:sp>
      <p:sp>
        <p:nvSpPr>
          <p:cNvPr id="4" name="Номер слайда 3"/>
          <p:cNvSpPr>
            <a:spLocks noGrp="1"/>
          </p:cNvSpPr>
          <p:nvPr>
            <p:ph type="sldNum" sz="quarter" idx="12"/>
          </p:nvPr>
        </p:nvSpPr>
        <p:spPr/>
        <p:txBody>
          <a:bodyPr/>
          <a:lstStyle/>
          <a:p>
            <a:fld id="{480081A6-053F-433A-8686-EFFFA3AEDAAC}" type="slidenum">
              <a:rPr lang="ru-RU" smtClean="0"/>
              <a:pPr/>
              <a:t>39</a:t>
            </a:fld>
            <a:endParaRPr lang="ru-RU"/>
          </a:p>
        </p:txBody>
      </p:sp>
    </p:spTree>
    <p:extLst>
      <p:ext uri="{BB962C8B-B14F-4D97-AF65-F5344CB8AC3E}">
        <p14:creationId xmlns:p14="http://schemas.microsoft.com/office/powerpoint/2010/main" val="1890823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lnSpcReduction="10000"/>
          </a:bodyPr>
          <a:lstStyle/>
          <a:p>
            <a:r>
              <a:rPr lang="ru-RU" sz="2800" dirty="0"/>
              <a:t>Статья 59 323-ФЗ  Экспертиза временной нетрудоспособности</a:t>
            </a:r>
          </a:p>
          <a:p>
            <a:pPr algn="just"/>
            <a:r>
              <a:rPr lang="ru-RU" sz="2800" dirty="0" smtClean="0"/>
              <a:t>П.6. Порядок проведения экспертизы временной нетрудоспособности устанавливается уполномоченным федеральным органом исполнительной власти.</a:t>
            </a:r>
          </a:p>
          <a:p>
            <a:pPr algn="just"/>
            <a:r>
              <a:rPr lang="ru-RU" sz="2800" dirty="0" smtClean="0"/>
              <a:t>П.2.Экспертиза временной нетрудоспособности проводится лечащим врачом, который единолично выдает гражданам листки нетрудоспособности сроком до пятнадцати календарных дней включительно.</a:t>
            </a:r>
          </a:p>
          <a:p>
            <a:pPr algn="just"/>
            <a:r>
              <a:rPr lang="ru-RU" sz="2800" dirty="0" smtClean="0"/>
              <a:t>Статья 2 323-ФЗ </a:t>
            </a:r>
          </a:p>
          <a:p>
            <a:pPr algn="just"/>
            <a:r>
              <a:rPr lang="ru-RU" sz="2800" dirty="0" smtClean="0"/>
              <a:t>П.15. Лечащий врач – врач, на которого возложены </a:t>
            </a:r>
            <a:r>
              <a:rPr lang="ru-RU" sz="2800" dirty="0" smtClean="0"/>
              <a:t>функции по организации и непосредственному оказанию пациенту медицинской помощи в период наблюдения за ним и его лечения.     </a:t>
            </a:r>
            <a:endParaRPr lang="ru-RU" sz="2800" dirty="0" smtClean="0"/>
          </a:p>
        </p:txBody>
      </p:sp>
      <p:sp>
        <p:nvSpPr>
          <p:cNvPr id="4" name="Номер слайда 3"/>
          <p:cNvSpPr>
            <a:spLocks noGrp="1"/>
          </p:cNvSpPr>
          <p:nvPr>
            <p:ph type="sldNum" sz="quarter" idx="12"/>
          </p:nvPr>
        </p:nvSpPr>
        <p:spPr/>
        <p:txBody>
          <a:bodyPr/>
          <a:lstStyle/>
          <a:p>
            <a:fld id="{480081A6-053F-433A-8686-EFFFA3AEDAAC}" type="slidenum">
              <a:rPr lang="ru-RU" smtClean="0"/>
              <a:pPr/>
              <a:t>4</a:t>
            </a:fld>
            <a:endParaRPr lang="ru-RU"/>
          </a:p>
        </p:txBody>
      </p:sp>
    </p:spTree>
    <p:extLst>
      <p:ext uri="{BB962C8B-B14F-4D97-AF65-F5344CB8AC3E}">
        <p14:creationId xmlns:p14="http://schemas.microsoft.com/office/powerpoint/2010/main" val="789715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70000" lnSpcReduction="20000"/>
          </a:bodyPr>
          <a:lstStyle/>
          <a:p>
            <a:pPr algn="just"/>
            <a:r>
              <a:rPr lang="ru-RU" dirty="0"/>
              <a:t>При карантине листок нетрудоспособности по уходу за ребенком до 7 лет, посещающим дошкольное образовательное учреждение, или за членом семьи, признанным в установленном порядке недееспособным, выдается лечащим врачом, который осуществляет наблюдение за ребенком (за членом семьи, признанным в установленном порядке недееспособным), одному из работающих членов семьи (опекуну) на весь период карантина, установленного на основании решения Правительства Российской Федерации или органа исполнительной власти субъекта Российской Федерации, органа местного самоуправления, а также решением уполномоченных должностных лиц, федерального органа исполнительной власти или его территориальных органов, в ведении которых находятся объекты обороны и иного специального </a:t>
            </a:r>
            <a:r>
              <a:rPr lang="ru-RU" dirty="0" smtClean="0"/>
              <a:t>назначения.</a:t>
            </a: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40</a:t>
            </a:fld>
            <a:endParaRPr lang="ru-RU"/>
          </a:p>
        </p:txBody>
      </p:sp>
    </p:spTree>
    <p:extLst>
      <p:ext uri="{BB962C8B-B14F-4D97-AF65-F5344CB8AC3E}">
        <p14:creationId xmlns:p14="http://schemas.microsoft.com/office/powerpoint/2010/main" val="20895989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147156"/>
            <a:ext cx="12192000" cy="5710844"/>
          </a:xfrm>
        </p:spPr>
        <p:txBody>
          <a:bodyPr>
            <a:normAutofit/>
          </a:bodyPr>
          <a:lstStyle/>
          <a:p>
            <a:pPr algn="just"/>
            <a:r>
              <a:rPr lang="ru-RU" sz="2800" dirty="0"/>
              <a:t>Гражданам, работающим в организациях общественного питания, водоснабжения, детских учреждениях, при наличии у них гельминтоза листок нетрудоспособности выдается на весь период дегельминтизации</a:t>
            </a:r>
            <a:r>
              <a:rPr lang="ru-RU" sz="2800" dirty="0" smtClean="0"/>
              <a:t>.</a:t>
            </a:r>
          </a:p>
          <a:p>
            <a:pPr algn="just"/>
            <a:endParaRPr lang="ru-RU" sz="2800" dirty="0"/>
          </a:p>
          <a:p>
            <a:pPr marL="0" indent="0" algn="ctr">
              <a:buNone/>
            </a:pPr>
            <a:r>
              <a:rPr lang="ru-RU" sz="2800" b="1" dirty="0"/>
              <a:t>Порядок выдачи листка нетрудоспособности при протезировании</a:t>
            </a:r>
          </a:p>
          <a:p>
            <a:pPr marL="0" indent="0" algn="just">
              <a:buNone/>
            </a:pPr>
            <a:r>
              <a:rPr lang="ru-RU" sz="2800" b="1" dirty="0"/>
              <a:t/>
            </a:r>
            <a:br>
              <a:rPr lang="ru-RU" sz="2800" b="1" dirty="0"/>
            </a:br>
            <a:r>
              <a:rPr lang="ru-RU" sz="2800" dirty="0"/>
              <a:t>Гражданам, направленным медицинской организацией на протезирование в стационарное специализированное учреждение, листок нетрудоспособности выдается этой медицинской организацией на время проезда к месту протезирования. Выданный листок нетрудоспособности продлевается медицинским работником стационарного специализированного учреждения на весь период протезирования и время проезда к месту регистрации по месту жительства (по месту пребывания, временного проживания).</a:t>
            </a:r>
            <a:endParaRPr lang="ru-RU" sz="2800" b="1"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41</a:t>
            </a:fld>
            <a:endParaRPr lang="ru-RU"/>
          </a:p>
        </p:txBody>
      </p:sp>
    </p:spTree>
    <p:extLst>
      <p:ext uri="{BB962C8B-B14F-4D97-AF65-F5344CB8AC3E}">
        <p14:creationId xmlns:p14="http://schemas.microsoft.com/office/powerpoint/2010/main" val="23293712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marL="0" indent="0" algn="ctr">
              <a:buNone/>
            </a:pPr>
            <a:r>
              <a:rPr lang="ru-RU" sz="3200" b="1" dirty="0"/>
              <a:t>Порядок выдачи листка нетрудоспособности по беременности и </a:t>
            </a:r>
            <a:r>
              <a:rPr lang="ru-RU" sz="3200" b="1" dirty="0" smtClean="0"/>
              <a:t>родам</a:t>
            </a:r>
          </a:p>
          <a:p>
            <a:pPr marL="0" indent="0" algn="just">
              <a:buNone/>
            </a:pPr>
            <a:r>
              <a:rPr lang="ru-RU" sz="3200" dirty="0"/>
              <a:t>Листок нетрудоспособности по беременности и родам выдается врачом акушером-гинекологом, при его отсутствии - врачом общей практики (семейным врачом), а при отсутствии врача - фельдшером. Выдача листка нетрудоспособности по беременности и родам производится в 30 недель беременности единовременно продолжительностью 140 календарных дней (70 календарных дней до родов и 70 календарных дней после родов).</a:t>
            </a:r>
          </a:p>
          <a:p>
            <a:pPr marL="0" indent="0" algn="ctr">
              <a:buNone/>
            </a:pPr>
            <a:endParaRPr lang="ru-RU" sz="3200" b="1"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42</a:t>
            </a:fld>
            <a:endParaRPr lang="ru-RU"/>
          </a:p>
        </p:txBody>
      </p:sp>
    </p:spTree>
    <p:extLst>
      <p:ext uri="{BB962C8B-B14F-4D97-AF65-F5344CB8AC3E}">
        <p14:creationId xmlns:p14="http://schemas.microsoft.com/office/powerpoint/2010/main" val="9921652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a:bodyPr>
          <a:lstStyle/>
          <a:p>
            <a:pPr algn="just"/>
            <a:r>
              <a:rPr lang="ru-RU" sz="2800" dirty="0"/>
              <a:t>При многоплодной беременности листок нетрудоспособности по беременности и родам выдается в 28 недель беременности единовременно продолжительностью 194 календарных дня (84 календарных дня до родов и 110 календарных дней после родов</a:t>
            </a:r>
            <a:r>
              <a:rPr lang="ru-RU" sz="2800" dirty="0" smtClean="0"/>
              <a:t>).</a:t>
            </a:r>
          </a:p>
          <a:p>
            <a:pPr algn="just"/>
            <a:r>
              <a:rPr lang="ru-RU" sz="2800" dirty="0"/>
              <a:t>В случае если женщина при обращении в медицинскую организацию в установленный срок отказывается от получения листка нетрудоспособности по беременности и родам на период отпуска по беременности и родам, ее отказ фиксируется в медицинской документации. При повторном обращении женщины до родов за листком нетрудоспособности по беременности и родам для оформления отпуска по беременности и родам листок нетрудоспособности выдается на 140 календарных дней (на 194 календарных дня - при многоплодной беременности) со срока, установленного абзацами первым или вторым настоящего пункта.</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43</a:t>
            </a:fld>
            <a:endParaRPr lang="ru-RU"/>
          </a:p>
        </p:txBody>
      </p:sp>
    </p:spTree>
    <p:extLst>
      <p:ext uri="{BB962C8B-B14F-4D97-AF65-F5344CB8AC3E}">
        <p14:creationId xmlns:p14="http://schemas.microsoft.com/office/powerpoint/2010/main" val="3157168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62500" lnSpcReduction="20000"/>
          </a:bodyPr>
          <a:lstStyle/>
          <a:p>
            <a:pPr fontAlgn="base"/>
            <a:r>
              <a:rPr lang="ru-RU" dirty="0"/>
              <a:t>В случае, когда диагноз многоплодной беременности установлен в родах, листок нетрудоспособности по беременности и родам выдается дополнительно на 54 календарных дня медицинской организацией, где произошли роды.</a:t>
            </a:r>
            <a:br>
              <a:rPr lang="ru-RU" dirty="0"/>
            </a:br>
            <a:endParaRPr lang="ru-RU" dirty="0" smtClean="0"/>
          </a:p>
          <a:p>
            <a:pPr fontAlgn="base"/>
            <a:r>
              <a:rPr lang="ru-RU" dirty="0" smtClean="0"/>
              <a:t>При </a:t>
            </a:r>
            <a:r>
              <a:rPr lang="ru-RU" dirty="0"/>
              <a:t>осложненных родах листок нетрудоспособности по беременности и родам выдается дополнительно на 16 календарных дней медицинской организацией, где произошли роды.</a:t>
            </a:r>
            <a:br>
              <a:rPr lang="ru-RU" dirty="0"/>
            </a:br>
            <a:endParaRPr lang="ru-RU" dirty="0"/>
          </a:p>
          <a:p>
            <a:pPr fontAlgn="base"/>
            <a:r>
              <a:rPr lang="ru-RU" dirty="0" smtClean="0"/>
              <a:t> </a:t>
            </a:r>
            <a:r>
              <a:rPr lang="ru-RU" dirty="0"/>
              <a:t>При родах, наступивших в период от 22 до 30 недель беременности, листок нетрудоспособности по беременности и родам выдается медицинской организацией, где произошли роды, сроком на 156 календарных дней.</a:t>
            </a:r>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44</a:t>
            </a:fld>
            <a:endParaRPr lang="ru-RU"/>
          </a:p>
        </p:txBody>
      </p:sp>
    </p:spTree>
    <p:extLst>
      <p:ext uri="{BB962C8B-B14F-4D97-AF65-F5344CB8AC3E}">
        <p14:creationId xmlns:p14="http://schemas.microsoft.com/office/powerpoint/2010/main" val="21430896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algn="just"/>
            <a:r>
              <a:rPr lang="ru-RU" sz="2800" dirty="0"/>
              <a:t>При прерывании беременности при сроке до 21 полной недели беременности листок нетрудоспособности выдается в соответствии с главой II настоящего Порядка на весь период нетрудоспособности, но на срок не менее трех дней</a:t>
            </a:r>
            <a:r>
              <a:rPr lang="ru-RU" sz="2800" dirty="0" smtClean="0"/>
              <a:t>.</a:t>
            </a:r>
          </a:p>
          <a:p>
            <a:pPr algn="just"/>
            <a:r>
              <a:rPr lang="ru-RU" sz="2800" dirty="0"/>
              <a:t>Женщинам, проживающим (работающим) в населенных пунктах, подвергшихся радиоактивному загрязнению вследствие аварии на Чернобыльской АЭС (в зоне проживания с правом на отселение), а также женщинам, проживающим в населенных пунктах, подвергшихся радиационному загрязнению вследствие аварии на производственном объединении "Маяк" и сбросов радиоактивных отходов в реку </a:t>
            </a:r>
            <a:r>
              <a:rPr lang="ru-RU" sz="2800" dirty="0" err="1"/>
              <a:t>Теча</a:t>
            </a:r>
            <a:r>
              <a:rPr lang="ru-RU" sz="2800" dirty="0"/>
              <a:t>, листок нетрудоспособности по беременности и родам на дородовый отпуск выдается продолжительностью 90 календарных дней</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45</a:t>
            </a:fld>
            <a:endParaRPr lang="ru-RU"/>
          </a:p>
        </p:txBody>
      </p:sp>
    </p:spTree>
    <p:extLst>
      <p:ext uri="{BB962C8B-B14F-4D97-AF65-F5344CB8AC3E}">
        <p14:creationId xmlns:p14="http://schemas.microsoft.com/office/powerpoint/2010/main" val="28158273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2192000" cy="5536276"/>
          </a:xfrm>
        </p:spPr>
        <p:txBody>
          <a:bodyPr>
            <a:normAutofit fontScale="92500" lnSpcReduction="10000"/>
          </a:bodyPr>
          <a:lstStyle/>
          <a:p>
            <a:pPr algn="just"/>
            <a:r>
              <a:rPr lang="ru-RU" sz="2800" dirty="0"/>
              <a:t>При наступлении отпуска по беременности и родам в период нахождения женщины в ежегодном основном или дополнительном оплачиваемом отпуске, отпуске по уходу за ребенком до достижения возраста 3 лет листок нетрудоспособности по беременности и родам выдается на общих основаниях</a:t>
            </a:r>
            <a:r>
              <a:rPr lang="ru-RU" sz="2800" dirty="0" smtClean="0"/>
              <a:t>.</a:t>
            </a:r>
          </a:p>
          <a:p>
            <a:pPr algn="just"/>
            <a:r>
              <a:rPr lang="ru-RU" sz="2800" dirty="0"/>
              <a:t>Женщине, усыновившей ребенка в возрасте до 3 месяцев, листок нетрудоспособности выдается со дня усыновления на период до 70 календарных дней (при одновременном усыновлении двух или более детей - на 110 календарных дней) со дня рождения ребенка</a:t>
            </a:r>
            <a:r>
              <a:rPr lang="ru-RU" sz="2800" dirty="0" smtClean="0"/>
              <a:t>.</a:t>
            </a:r>
          </a:p>
          <a:p>
            <a:pPr algn="just"/>
            <a:r>
              <a:rPr lang="ru-RU" sz="2800" dirty="0"/>
              <a:t>При проведении процедуры экстракорпорального оплодотворения листок нетрудоспособности выдается женщине медицинской организацией в соответствии с лицензией на медицинскую деятельность, включая работы (услуги) по акушерству и гинекологии и экспертизе временной нетрудоспособности, на весь период лечения (стимуляции суперовуляции, пункции яичника и переноса эмбриона) до определения результата процедуры и проезда к месту медицинской организации и обратно.</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46</a:t>
            </a:fld>
            <a:endParaRPr lang="ru-RU"/>
          </a:p>
        </p:txBody>
      </p:sp>
    </p:spTree>
    <p:extLst>
      <p:ext uri="{BB962C8B-B14F-4D97-AF65-F5344CB8AC3E}">
        <p14:creationId xmlns:p14="http://schemas.microsoft.com/office/powerpoint/2010/main" val="29189305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a:bodyPr>
          <a:lstStyle/>
          <a:p>
            <a:pPr algn="just"/>
            <a:r>
              <a:rPr lang="ru-RU" sz="2800" dirty="0"/>
              <a:t>В случаях, когда медицинская организация, проводившая процедуры экстракорпорального оплодотворения, не имеет лицензии на выполнение работы (услуги) по экспертизе временной нетрудоспособности, листок нетрудоспособности выдается женщине медицинской организацией по ее месту регистрации по месту жительства (по месту пребывания, временного проживания) на основании выписки (справки) из амбулаторной карты, выданной медицинской организацией, проводившей процедуры экстракорпорального оплодотворения</a:t>
            </a:r>
            <a:r>
              <a:rPr lang="ru-RU" sz="2800" dirty="0" smtClean="0"/>
              <a:t>.</a:t>
            </a:r>
          </a:p>
          <a:p>
            <a:pPr algn="just"/>
            <a:r>
              <a:rPr lang="ru-RU" sz="2800" dirty="0"/>
              <a:t>При операции прерывания беременности листок нетрудоспособности выдается в соответствии с пунктом 11 настоящего Порядка на весь период нетрудоспособности, но на срок не менее 3 дней, в том числе и при прерывании беременности малого срока.</a:t>
            </a:r>
            <a:r>
              <a:rPr lang="ru-RU" sz="2800" dirty="0"/>
              <a:t/>
            </a:r>
            <a:br>
              <a:rPr lang="ru-RU" sz="2800" dirty="0"/>
            </a:b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47</a:t>
            </a:fld>
            <a:endParaRPr lang="ru-RU"/>
          </a:p>
        </p:txBody>
      </p:sp>
    </p:spTree>
    <p:extLst>
      <p:ext uri="{BB962C8B-B14F-4D97-AF65-F5344CB8AC3E}">
        <p14:creationId xmlns:p14="http://schemas.microsoft.com/office/powerpoint/2010/main" val="8816070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2192000" cy="5536276"/>
          </a:xfrm>
        </p:spPr>
        <p:txBody>
          <a:bodyPr>
            <a:normAutofit fontScale="92500" lnSpcReduction="10000"/>
          </a:bodyPr>
          <a:lstStyle/>
          <a:p>
            <a:pPr marL="0" indent="0" algn="ctr">
              <a:buNone/>
            </a:pPr>
            <a:r>
              <a:rPr lang="ru-RU" sz="3200" b="1" dirty="0"/>
              <a:t>Заполнение листка нетрудоспособнос</a:t>
            </a:r>
            <a:r>
              <a:rPr lang="ru-RU" sz="3200" dirty="0"/>
              <a:t>ти</a:t>
            </a:r>
          </a:p>
          <a:p>
            <a:pPr marL="0" indent="0" algn="just">
              <a:buNone/>
            </a:pPr>
            <a:r>
              <a:rPr lang="ru-RU" sz="3000" dirty="0"/>
              <a:t>Записи в листке нетрудоспособности выполняются на русском языке печатными заглавными буквами чернилами черного цвета либо с применением печатающих устройств. Допускается использование </a:t>
            </a:r>
            <a:r>
              <a:rPr lang="ru-RU" sz="3000" dirty="0" err="1"/>
              <a:t>гелевой</a:t>
            </a:r>
            <a:r>
              <a:rPr lang="ru-RU" sz="3000" dirty="0"/>
              <a:t>, капиллярной или перьевой ручки. Не допускается использование шариковой ручки. Записи в листке нетрудоспособности не должны заходить за пределы границ ячеек, предусмотренных для внесения соответствующих </a:t>
            </a:r>
            <a:r>
              <a:rPr lang="ru-RU" sz="3000" dirty="0" smtClean="0"/>
              <a:t>записей.</a:t>
            </a:r>
          </a:p>
          <a:p>
            <a:pPr marL="0" indent="0" algn="just">
              <a:buNone/>
            </a:pPr>
            <a:r>
              <a:rPr lang="ru-RU" sz="3000" dirty="0"/>
              <a:t>Все записи в специально отведенных ячейках проставляются, начиная с первой ячейки.</a:t>
            </a:r>
            <a:r>
              <a:rPr lang="ru-RU" sz="3000" dirty="0"/>
              <a:t/>
            </a:r>
            <a:br>
              <a:rPr lang="ru-RU" sz="3000" dirty="0"/>
            </a:br>
            <a:r>
              <a:rPr lang="ru-RU" sz="3000" dirty="0"/>
              <a:t/>
            </a:r>
            <a:br>
              <a:rPr lang="ru-RU" sz="3000" dirty="0"/>
            </a:br>
            <a:r>
              <a:rPr lang="ru-RU" sz="3000" dirty="0"/>
              <a:t>Печати медицинской организации, учреждения медико-социальной экспертизы могут выступать за пределы специально отведенного места, но не должны попадать на ячейки информационного поля бланка листка нетрудоспособности.</a:t>
            </a:r>
            <a:endParaRPr lang="ru-RU" sz="30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48</a:t>
            </a:fld>
            <a:endParaRPr lang="ru-RU"/>
          </a:p>
        </p:txBody>
      </p:sp>
    </p:spTree>
    <p:extLst>
      <p:ext uri="{BB962C8B-B14F-4D97-AF65-F5344CB8AC3E}">
        <p14:creationId xmlns:p14="http://schemas.microsoft.com/office/powerpoint/2010/main" val="13311147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algn="just"/>
            <a:r>
              <a:rPr lang="ru-RU" sz="2800" dirty="0"/>
              <a:t>Оттиск печати медицинской организации должен соответствовать названию, указанному в уставе медицинской организации. При оформлении листков нетрудоспособности в некоторых медицинских организациях (психиатрических, наркологических организациях, центрах по профилактике и борьбе со СПИДом и инфекционными заболеваниями и др.) могут быть использованы специальные печати или штампы без указания профиля организации</a:t>
            </a:r>
            <a:r>
              <a:rPr lang="ru-RU" sz="2800" dirty="0" smtClean="0"/>
              <a:t>.</a:t>
            </a:r>
          </a:p>
          <a:p>
            <a:pPr algn="just"/>
            <a:r>
              <a:rPr lang="ru-RU" sz="2800" dirty="0"/>
              <a:t>При наличии ошибок в заполнении листка нетрудоспособности он считается испорченным и взамен него оформляется дубликат листка нетрудоспособности.</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49</a:t>
            </a:fld>
            <a:endParaRPr lang="ru-RU"/>
          </a:p>
        </p:txBody>
      </p:sp>
    </p:spTree>
    <p:extLst>
      <p:ext uri="{BB962C8B-B14F-4D97-AF65-F5344CB8AC3E}">
        <p14:creationId xmlns:p14="http://schemas.microsoft.com/office/powerpoint/2010/main" val="1255482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a:bodyPr>
          <a:lstStyle/>
          <a:p>
            <a:pPr algn="just"/>
            <a:r>
              <a:rPr lang="ru-RU" sz="2800" dirty="0"/>
              <a:t>Министерство здравоохранения и социального развития Российской Федерации </a:t>
            </a:r>
            <a:r>
              <a:rPr lang="ru-RU" sz="2800" b="1" dirty="0"/>
              <a:t>ПРИКАЗОМ</a:t>
            </a:r>
            <a:r>
              <a:rPr lang="ru-RU" sz="2800" dirty="0"/>
              <a:t> № 624н от 29 июня 2011 года утвердил </a:t>
            </a:r>
            <a:r>
              <a:rPr lang="ru-RU" sz="2800" b="1" dirty="0"/>
              <a:t>ПОРЯДОК ВЫДАЧИ ЛИСТКОВ НЕТРУДОСПОСОБНОСТИ </a:t>
            </a:r>
            <a:r>
              <a:rPr lang="ru-RU" sz="2800" dirty="0"/>
              <a:t>(с внесенными изменениями от 24.01.2012 №31н, от 02.07.2014 №348н, от 02.07.2014 №349н, от 28.11.2017 №953н, от 10.06.2019 №386н</a:t>
            </a:r>
            <a:r>
              <a:rPr lang="ru-RU" sz="2800" dirty="0" smtClean="0"/>
              <a:t>.).</a:t>
            </a:r>
          </a:p>
          <a:p>
            <a:pPr algn="just"/>
            <a:r>
              <a:rPr lang="ru-RU" sz="2800" dirty="0"/>
              <a:t>Листок нетрудоспособности </a:t>
            </a:r>
            <a:r>
              <a:rPr lang="ru-RU" sz="2800" dirty="0" smtClean="0">
                <a:hlinkClick r:id="rId2"/>
              </a:rPr>
              <a:t>выдается</a:t>
            </a:r>
            <a:r>
              <a:rPr lang="ru-RU" sz="2800" dirty="0"/>
              <a:t> застрахованным лицам - гражданам Российской Федерации, постоянно или временно проживающим на территории Российской Федерации иностранным гражданам и лицам без гражданства, а также иностранным гражданам и лицам без гражданства, временно пребывающим в Российской </a:t>
            </a:r>
            <a:r>
              <a:rPr lang="ru-RU" sz="2800" dirty="0" smtClean="0"/>
              <a:t>Федерации</a:t>
            </a:r>
          </a:p>
          <a:p>
            <a:r>
              <a:rPr lang="ru-RU" sz="2800" dirty="0" smtClean="0"/>
              <a:t>лицам</a:t>
            </a:r>
            <a:r>
              <a:rPr lang="ru-RU" sz="2800" dirty="0"/>
              <a:t>, работающим по трудовым договорам;</a:t>
            </a:r>
          </a:p>
          <a:p>
            <a:r>
              <a:rPr lang="ru-RU" sz="2800" dirty="0"/>
              <a:t>государственным гражданским служащим, муниципальным служащим;</a:t>
            </a:r>
          </a:p>
          <a:p>
            <a:pPr algn="just"/>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a:t>
            </a:fld>
            <a:endParaRPr lang="ru-RU"/>
          </a:p>
        </p:txBody>
      </p:sp>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ru-RU" altLang="ru-RU" sz="1000" b="0" i="0" u="none" strike="noStrike" cap="none" normalizeH="0" baseline="0" smtClean="0">
                <a:ln>
                  <a:noFill/>
                </a:ln>
                <a:solidFill>
                  <a:srgbClr val="2D2D2D"/>
                </a:solidFill>
                <a:effectLst/>
                <a:latin typeface="Arial" panose="020B0604020202020204" pitchFamily="34" charset="0"/>
                <a:cs typeface="Arial" panose="020B0604020202020204" pitchFamily="34" charset="0"/>
              </a:rPr>
              <a:t>1. Листок нетрудоспособности</a:t>
            </a:r>
            <a:r>
              <a:rPr kumimoji="0" lang="ru-RU" altLang="ru-RU" sz="800" b="0" i="0" u="none" strike="noStrike" cap="none" normalizeH="0" baseline="0" smtClean="0">
                <a:ln>
                  <a:noFill/>
                </a:ln>
                <a:solidFill>
                  <a:schemeClr val="tx1"/>
                </a:solidFill>
                <a:effectLst/>
              </a:rPr>
              <a:t>  </a:t>
            </a:r>
            <a:r>
              <a:rPr kumimoji="0" lang="ru-RU" altLang="ru-RU" sz="1300" b="0" i="0" u="none" strike="noStrike" cap="none" normalizeH="0" baseline="0" smtClean="0">
                <a:ln>
                  <a:noFill/>
                </a:ln>
                <a:solidFill>
                  <a:srgbClr val="2D2D2D"/>
                </a:solidFill>
                <a:effectLst/>
                <a:latin typeface="Arial" panose="020B0604020202020204" pitchFamily="34" charset="0"/>
                <a:cs typeface="Arial" panose="020B0604020202020204" pitchFamily="34" charset="0"/>
              </a:rPr>
              <a:t> </a:t>
            </a:r>
            <a:r>
              <a:rPr kumimoji="0" lang="ru-RU" altLang="ru-RU" sz="1000" b="0" i="0" u="none" strike="noStrike" cap="none" normalizeH="0" baseline="0" smtClean="0">
                <a:ln>
                  <a:noFill/>
                </a:ln>
                <a:solidFill>
                  <a:srgbClr val="2D2D2D"/>
                </a:solidFill>
                <a:effectLst/>
                <a:latin typeface="Arial" panose="020B0604020202020204" pitchFamily="34" charset="0"/>
                <a:cs typeface="Arial" panose="020B0604020202020204" pitchFamily="34" charset="0"/>
              </a:rPr>
              <a:t>выдается застрахованным лицам - гражданам Российской Федерации, постоянно или временно проживающим на территории Российской Федерации иностранным гражданам и лицам без гражданства, а также иностранным гражданам и лицам без гражданства, временно пребывающим в Российской Федерации</a:t>
            </a:r>
            <a:r>
              <a:rPr kumimoji="0" lang="ru-RU" altLang="ru-RU" sz="800" b="0" i="0" u="none" strike="noStrike" cap="none" normalizeH="0" baseline="0" smtClean="0">
                <a:ln>
                  <a:noFill/>
                </a:ln>
                <a:solidFill>
                  <a:schemeClr val="tx1"/>
                </a:solidFill>
                <a:effectLst/>
              </a:rPr>
              <a:t> </a:t>
            </a: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
        <p:nvSpPr>
          <p:cNvPr id="6" name="AutoShape 2" descr="Об утверждении порядка выдачи листков нетрудоспособности (с изменениями на 10 июня 2019 года)"/>
          <p:cNvSpPr>
            <a:spLocks noChangeAspect="1" noChangeArrowheads="1"/>
          </p:cNvSpPr>
          <p:nvPr/>
        </p:nvSpPr>
        <p:spPr bwMode="auto">
          <a:xfrm>
            <a:off x="1916113" y="-174625"/>
            <a:ext cx="85725" cy="2190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160281914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2192000" cy="5536276"/>
          </a:xfrm>
        </p:spPr>
        <p:txBody>
          <a:bodyPr>
            <a:normAutofit/>
          </a:bodyPr>
          <a:lstStyle/>
          <a:p>
            <a:pPr marL="0" indent="0" algn="ctr">
              <a:buNone/>
            </a:pPr>
            <a:r>
              <a:rPr lang="ru-RU" sz="3200" b="1" dirty="0" smtClean="0"/>
              <a:t>При </a:t>
            </a:r>
            <a:r>
              <a:rPr lang="ru-RU" sz="3200" b="1" dirty="0"/>
              <a:t>заполнении корешка бланка листка нетрудоспособности</a:t>
            </a:r>
            <a:r>
              <a:rPr lang="ru-RU" sz="3200" b="1" dirty="0" smtClean="0"/>
              <a:t>:</a:t>
            </a:r>
          </a:p>
          <a:p>
            <a:pPr marL="0" indent="0" algn="just">
              <a:buNone/>
            </a:pPr>
            <a:r>
              <a:rPr lang="ru-RU" sz="3200" dirty="0"/>
              <a:t>в строке </a:t>
            </a:r>
            <a:r>
              <a:rPr lang="ru-RU" sz="3200" dirty="0" smtClean="0"/>
              <a:t>«первичный» </a:t>
            </a:r>
            <a:r>
              <a:rPr lang="ru-RU" sz="3200" dirty="0"/>
              <a:t>делается соответствующая отметка "V" в случае, если листок нетрудоспособности является первичным</a:t>
            </a:r>
            <a:r>
              <a:rPr lang="ru-RU" sz="3200" dirty="0" smtClean="0"/>
              <a:t>;</a:t>
            </a:r>
          </a:p>
          <a:p>
            <a:pPr marL="0" indent="0" algn="just">
              <a:buNone/>
            </a:pPr>
            <a:r>
              <a:rPr lang="ru-RU" sz="3200" dirty="0" smtClean="0"/>
              <a:t> в </a:t>
            </a:r>
            <a:r>
              <a:rPr lang="ru-RU" sz="3200" dirty="0"/>
              <a:t>строке </a:t>
            </a:r>
            <a:r>
              <a:rPr lang="ru-RU" sz="3200" dirty="0" smtClean="0"/>
              <a:t>«дубликат» </a:t>
            </a:r>
            <a:r>
              <a:rPr lang="ru-RU" sz="3200" dirty="0"/>
              <a:t>проставляется отметка "V" в случае, когда в связи с порчей или утерей листка нетрудоспособности, застрахованному лицу лечащим врачом и председателем врачебной комиссии оформляется дубликат листка нетрудоспособности</a:t>
            </a:r>
            <a:r>
              <a:rPr lang="ru-RU" sz="3200" dirty="0" smtClean="0"/>
              <a:t>;</a:t>
            </a:r>
          </a:p>
          <a:p>
            <a:pPr marL="0" indent="0" algn="just">
              <a:buNone/>
            </a:pPr>
            <a:r>
              <a:rPr lang="ru-RU" sz="3200" dirty="0"/>
              <a:t>в строке </a:t>
            </a:r>
            <a:r>
              <a:rPr lang="ru-RU" sz="3200" dirty="0" smtClean="0"/>
              <a:t>«продолжение </a:t>
            </a:r>
            <a:r>
              <a:rPr lang="ru-RU" sz="3200" dirty="0"/>
              <a:t>листка </a:t>
            </a:r>
            <a:r>
              <a:rPr lang="ru-RU" sz="3200" dirty="0" smtClean="0"/>
              <a:t>N» </a:t>
            </a:r>
            <a:r>
              <a:rPr lang="ru-RU" sz="3200" dirty="0"/>
              <a:t>указывается фамилия медицинского работника, выдавшего листок нетрудоспособности и его инициалы (с пробелом в одну ячейку между фамилией и инициалами врача); </a:t>
            </a:r>
            <a:endParaRPr lang="ru-RU" sz="3200" b="1"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50</a:t>
            </a:fld>
            <a:endParaRPr lang="ru-RU"/>
          </a:p>
        </p:txBody>
      </p:sp>
    </p:spTree>
    <p:extLst>
      <p:ext uri="{BB962C8B-B14F-4D97-AF65-F5344CB8AC3E}">
        <p14:creationId xmlns:p14="http://schemas.microsoft.com/office/powerpoint/2010/main" val="15382783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a:xfrm>
            <a:off x="0" y="1321724"/>
            <a:ext cx="11877502" cy="5536276"/>
          </a:xfrm>
        </p:spPr>
        <p:txBody>
          <a:bodyPr>
            <a:normAutofit/>
          </a:bodyPr>
          <a:lstStyle/>
          <a:p>
            <a:r>
              <a:rPr lang="ru-RU" sz="2800" dirty="0"/>
              <a:t>в строке </a:t>
            </a:r>
            <a:r>
              <a:rPr lang="ru-RU" sz="2800" dirty="0" smtClean="0"/>
              <a:t>«N </a:t>
            </a:r>
            <a:r>
              <a:rPr lang="ru-RU" sz="2800" dirty="0"/>
              <a:t>истории </a:t>
            </a:r>
            <a:r>
              <a:rPr lang="ru-RU" sz="2800" dirty="0" smtClean="0"/>
              <a:t>болезни» </a:t>
            </a:r>
            <a:r>
              <a:rPr lang="ru-RU" sz="2800" dirty="0"/>
              <a:t>проставляется номер медицинской карты амбулаторного или стационарного </a:t>
            </a:r>
            <a:r>
              <a:rPr lang="ru-RU" sz="2800" dirty="0" smtClean="0"/>
              <a:t>больного</a:t>
            </a:r>
          </a:p>
          <a:p>
            <a:r>
              <a:rPr lang="ru-RU" sz="2800" dirty="0"/>
              <a:t>в строке "место работы - наименование организации" указывается полное или сокращенное наименование организации, либо фамилия и инициалы работодателя - физического лица (с интервалом в одну ячейку между фамилией и инициалами работодателя). Данная информация указывается со слов гражданина</a:t>
            </a:r>
            <a:r>
              <a:rPr lang="ru-RU" sz="2800" dirty="0" smtClean="0"/>
              <a:t>;</a:t>
            </a:r>
          </a:p>
          <a:p>
            <a:r>
              <a:rPr lang="ru-RU" sz="2800" dirty="0"/>
              <a:t>в строке </a:t>
            </a:r>
            <a:r>
              <a:rPr lang="ru-RU" sz="2800" dirty="0" smtClean="0"/>
              <a:t>«Основное» </a:t>
            </a:r>
            <a:r>
              <a:rPr lang="ru-RU" sz="2800" dirty="0"/>
              <a:t>делается отметка "V" в случае, если листок нетрудоспособности выдан для представления по основному месту работы; </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51</a:t>
            </a:fld>
            <a:endParaRPr lang="ru-RU"/>
          </a:p>
        </p:txBody>
      </p:sp>
    </p:spTree>
    <p:extLst>
      <p:ext uri="{BB962C8B-B14F-4D97-AF65-F5344CB8AC3E}">
        <p14:creationId xmlns:p14="http://schemas.microsoft.com/office/powerpoint/2010/main" val="23692859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lnSpcReduction="10000"/>
          </a:bodyPr>
          <a:lstStyle/>
          <a:p>
            <a:pPr algn="just"/>
            <a:r>
              <a:rPr lang="ru-RU" sz="2800" dirty="0"/>
              <a:t>в строке </a:t>
            </a:r>
            <a:r>
              <a:rPr lang="ru-RU" sz="2800" dirty="0" smtClean="0"/>
              <a:t>«По совместительству» </a:t>
            </a:r>
            <a:r>
              <a:rPr lang="ru-RU" sz="2800" dirty="0"/>
              <a:t>делается отметка "V" в случае, если листок нетрудоспособности выдан для представления по месту работы по внешнему совместительству и указывается номер листка нетрудоспособности, выданного для представления по основному месту работы</a:t>
            </a:r>
            <a:r>
              <a:rPr lang="ru-RU" sz="2800" dirty="0" smtClean="0"/>
              <a:t>;</a:t>
            </a:r>
          </a:p>
          <a:p>
            <a:pPr algn="just"/>
            <a:r>
              <a:rPr lang="ru-RU" sz="2800" dirty="0"/>
              <a:t>в поле "расписка получателя" ставится подпись гражданина, получившего листок нетрудоспособности</a:t>
            </a:r>
            <a:r>
              <a:rPr lang="ru-RU" sz="2800" dirty="0" smtClean="0"/>
              <a:t>.</a:t>
            </a:r>
          </a:p>
          <a:p>
            <a:pPr algn="just"/>
            <a:r>
              <a:rPr lang="ru-RU" sz="2800" dirty="0"/>
              <a:t>При заполнении раздела "ЗАПОЛНЯЕТСЯ ВРАЧОМ МЕДИЦИНСКОЙ ОРГАНИЗАЦИИ" листка нетрудоспособности:</a:t>
            </a:r>
            <a:r>
              <a:rPr lang="ru-RU" sz="2800" dirty="0"/>
              <a:t/>
            </a:r>
            <a:br>
              <a:rPr lang="ru-RU" sz="2800" dirty="0"/>
            </a:br>
            <a:r>
              <a:rPr lang="ru-RU" sz="2800" dirty="0"/>
              <a:t>строки </a:t>
            </a:r>
            <a:r>
              <a:rPr lang="ru-RU" sz="2800" dirty="0" smtClean="0"/>
              <a:t>«первичный», «дубликат», «продолжение листка №» </a:t>
            </a:r>
            <a:r>
              <a:rPr lang="ru-RU" sz="2800" dirty="0"/>
              <a:t>заполняются в соответствии с </a:t>
            </a:r>
            <a:r>
              <a:rPr lang="ru-RU" sz="2800" dirty="0" smtClean="0"/>
              <a:t>предыдущими абзацами настоящего </a:t>
            </a:r>
            <a:r>
              <a:rPr lang="ru-RU" sz="2800" dirty="0"/>
              <a:t>Порядка;</a:t>
            </a:r>
            <a:endParaRPr lang="ru-RU" sz="2800" dirty="0" smtClean="0"/>
          </a:p>
          <a:p>
            <a:pPr algn="just"/>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52</a:t>
            </a:fld>
            <a:endParaRPr lang="ru-RU"/>
          </a:p>
        </p:txBody>
      </p:sp>
    </p:spTree>
    <p:extLst>
      <p:ext uri="{BB962C8B-B14F-4D97-AF65-F5344CB8AC3E}">
        <p14:creationId xmlns:p14="http://schemas.microsoft.com/office/powerpoint/2010/main" val="1444640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20000"/>
          </a:bodyPr>
          <a:lstStyle/>
          <a:p>
            <a:pPr algn="just"/>
            <a:r>
              <a:rPr lang="ru-RU" sz="2800" dirty="0"/>
              <a:t>в строке "(наименование медицинской организации)" указывается полное или сокращенное наименование лица, имеющего лицензию на медицинскую деятельность, включая работы (услуги) по экспертизе временной нетрудоспособности, которым оказывалась медицинская помощь и выдавался листок нетрудоспособности</a:t>
            </a:r>
            <a:r>
              <a:rPr lang="ru-RU" sz="2800" dirty="0" smtClean="0"/>
              <a:t>;</a:t>
            </a:r>
          </a:p>
          <a:p>
            <a:pPr algn="just"/>
            <a:r>
              <a:rPr lang="ru-RU" sz="2800" dirty="0"/>
              <a:t>в строке "(адрес медицинской организации)" указывается адрес оказания медицинских услуг лицом, имеющим лицензию на медицинскую деятельность, включая работы (услуги) по экспертизе временной нетрудоспособности (название городского или сельского поселения, улицы, номера дома, корпуса, квартиры (офиса), соответствующий адресу фактической выдачи листков нетрудоспособности и осуществления медицинской деятельности согласно лицензии на медицинскую деятельность. Внесение указанных данных осуществляется через интервал в одну ячейку, номер корпуса указывается через знак "/" в ячейке после номера дома, номер квартиры (офиса) указывается через пробел в одну ячейку после номера дома или корпуса (например, |</a:t>
            </a:r>
            <a:r>
              <a:rPr lang="ru-RU" sz="2800" dirty="0" err="1" smtClean="0"/>
              <a:t>Б|а|р|н|а|у|л</a:t>
            </a:r>
            <a:r>
              <a:rPr lang="ru-RU" sz="2800" dirty="0" smtClean="0"/>
              <a:t> 5/3  13</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53</a:t>
            </a:fld>
            <a:endParaRPr lang="ru-RU"/>
          </a:p>
        </p:txBody>
      </p:sp>
    </p:spTree>
    <p:extLst>
      <p:ext uri="{BB962C8B-B14F-4D97-AF65-F5344CB8AC3E}">
        <p14:creationId xmlns:p14="http://schemas.microsoft.com/office/powerpoint/2010/main" val="29162771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a:t>в строке </a:t>
            </a:r>
            <a:r>
              <a:rPr lang="ru-RU" sz="2800" dirty="0" smtClean="0"/>
              <a:t>«Дата выдачи» </a:t>
            </a:r>
            <a:r>
              <a:rPr lang="ru-RU" sz="2800" dirty="0"/>
              <a:t>указывается число, месяц и год выдачи листка нетрудоспособности</a:t>
            </a:r>
            <a:r>
              <a:rPr lang="ru-RU" sz="2800" dirty="0" smtClean="0"/>
              <a:t>;</a:t>
            </a:r>
          </a:p>
          <a:p>
            <a:r>
              <a:rPr lang="ru-RU" sz="2800" dirty="0"/>
              <a:t>в строке "(ОГРН)" указывается основной государственный регистрационный номер лица, имеющего лицензию на медицинскую деятельность, включая работы (услуги) по экспертизе временной нетрудоспособности, выдавшего листок нетрудоспособности;</a:t>
            </a:r>
            <a:r>
              <a:rPr lang="ru-RU" sz="2800" dirty="0"/>
              <a:t/>
            </a:r>
            <a:br>
              <a:rPr lang="ru-RU" sz="2800" dirty="0"/>
            </a:br>
            <a:endParaRPr lang="ru-RU" sz="2800" dirty="0" smtClean="0"/>
          </a:p>
          <a:p>
            <a:r>
              <a:rPr lang="ru-RU" sz="2800" dirty="0" smtClean="0"/>
              <a:t>в </a:t>
            </a:r>
            <a:r>
              <a:rPr lang="ru-RU" sz="2800" dirty="0"/>
              <a:t>строке "ФИО" в соответствующих ячейках указывается фамилия, имя и отчество (отчество указывается при его наличии) временно нетрудоспособного гражданина в соответствии с документом, удостоверяющим личность;</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54</a:t>
            </a:fld>
            <a:endParaRPr lang="ru-RU"/>
          </a:p>
        </p:txBody>
      </p:sp>
    </p:spTree>
    <p:extLst>
      <p:ext uri="{BB962C8B-B14F-4D97-AF65-F5344CB8AC3E}">
        <p14:creationId xmlns:p14="http://schemas.microsoft.com/office/powerpoint/2010/main" val="11945398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a:t>в строке </a:t>
            </a:r>
            <a:r>
              <a:rPr lang="ru-RU" sz="2800" dirty="0" smtClean="0"/>
              <a:t>«Дата рождения» </a:t>
            </a:r>
            <a:r>
              <a:rPr lang="ru-RU" sz="2800" dirty="0"/>
              <a:t>указывается дата рождения нетрудоспособного гражданина</a:t>
            </a:r>
            <a:r>
              <a:rPr lang="ru-RU" sz="2800" dirty="0" smtClean="0"/>
              <a:t>;</a:t>
            </a:r>
          </a:p>
          <a:p>
            <a:r>
              <a:rPr lang="ru-RU" sz="2800" dirty="0"/>
              <a:t>в ячейках </a:t>
            </a:r>
            <a:r>
              <a:rPr lang="ru-RU" sz="2800" dirty="0" smtClean="0"/>
              <a:t>«м» и «ж» проставляется соответствующая отметка «</a:t>
            </a:r>
            <a:r>
              <a:rPr lang="en-US" sz="2800" dirty="0" smtClean="0"/>
              <a:t>V</a:t>
            </a:r>
            <a:r>
              <a:rPr lang="ru-RU" sz="2800" dirty="0" smtClean="0"/>
              <a:t>»;</a:t>
            </a:r>
          </a:p>
          <a:p>
            <a:r>
              <a:rPr lang="ru-RU" sz="2800" dirty="0"/>
              <a:t>в строке "Причина нетрудоспособности</a:t>
            </a:r>
            <a:r>
              <a:rPr lang="ru-RU" sz="2800" dirty="0" smtClean="0"/>
              <a:t>":</a:t>
            </a:r>
          </a:p>
          <a:p>
            <a:r>
              <a:rPr lang="ru-RU" sz="2800" dirty="0" smtClean="0"/>
              <a:t>В ячейках «код» указывается соответствующий двухзначный код;</a:t>
            </a:r>
          </a:p>
          <a:p>
            <a:r>
              <a:rPr lang="ru-RU" sz="2800" dirty="0" smtClean="0"/>
              <a:t>01- заболевание;</a:t>
            </a:r>
          </a:p>
          <a:p>
            <a:r>
              <a:rPr lang="ru-RU" sz="2800" dirty="0" smtClean="0"/>
              <a:t>02 – травма;</a:t>
            </a:r>
          </a:p>
          <a:p>
            <a:r>
              <a:rPr lang="ru-RU" sz="2800" dirty="0" smtClean="0"/>
              <a:t>03 – карантин;</a:t>
            </a:r>
          </a:p>
          <a:p>
            <a:r>
              <a:rPr lang="ru-RU" sz="2800" dirty="0" smtClean="0"/>
              <a:t>04 – несчастный случай на производстве или его последствия; </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55</a:t>
            </a:fld>
            <a:endParaRPr lang="ru-RU"/>
          </a:p>
        </p:txBody>
      </p:sp>
    </p:spTree>
    <p:extLst>
      <p:ext uri="{BB962C8B-B14F-4D97-AF65-F5344CB8AC3E}">
        <p14:creationId xmlns:p14="http://schemas.microsoft.com/office/powerpoint/2010/main" val="3355651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47500" lnSpcReduction="20000"/>
          </a:bodyPr>
          <a:lstStyle/>
          <a:p>
            <a:pPr fontAlgn="base"/>
            <a:r>
              <a:rPr lang="ru-RU" dirty="0"/>
              <a:t>05 - отпуск по беременности и родам;</a:t>
            </a:r>
            <a:br>
              <a:rPr lang="ru-RU" dirty="0"/>
            </a:br>
            <a:endParaRPr lang="ru-RU" dirty="0"/>
          </a:p>
          <a:p>
            <a:pPr fontAlgn="base"/>
            <a:r>
              <a:rPr lang="ru-RU" dirty="0"/>
              <a:t>06 - протезирование в стационаре;</a:t>
            </a:r>
            <a:br>
              <a:rPr lang="ru-RU" dirty="0"/>
            </a:br>
            <a:endParaRPr lang="ru-RU" dirty="0"/>
          </a:p>
          <a:p>
            <a:pPr fontAlgn="base"/>
            <a:r>
              <a:rPr lang="ru-RU" dirty="0"/>
              <a:t>07 - профессиональное заболевание или его обострение;</a:t>
            </a:r>
            <a:br>
              <a:rPr lang="ru-RU" dirty="0"/>
            </a:br>
            <a:endParaRPr lang="ru-RU" dirty="0"/>
          </a:p>
          <a:p>
            <a:pPr fontAlgn="base"/>
            <a:r>
              <a:rPr lang="ru-RU" dirty="0"/>
              <a:t>08 - долечивание в санатории;</a:t>
            </a:r>
            <a:br>
              <a:rPr lang="ru-RU" dirty="0"/>
            </a:br>
            <a:endParaRPr lang="ru-RU" dirty="0"/>
          </a:p>
          <a:p>
            <a:pPr fontAlgn="base"/>
            <a:r>
              <a:rPr lang="ru-RU" dirty="0"/>
              <a:t>09 - уход за больным членом семьи;</a:t>
            </a:r>
            <a:br>
              <a:rPr lang="ru-RU" dirty="0"/>
            </a:br>
            <a:endParaRPr lang="ru-RU" dirty="0"/>
          </a:p>
          <a:p>
            <a:pPr fontAlgn="base"/>
            <a:r>
              <a:rPr lang="ru-RU" dirty="0"/>
              <a:t>10 - иное состояние (отравление, проведение манипуляций и др.);</a:t>
            </a:r>
            <a:br>
              <a:rPr lang="ru-RU" dirty="0"/>
            </a:br>
            <a:endParaRPr lang="ru-RU" dirty="0"/>
          </a:p>
          <a:p>
            <a:r>
              <a:rPr lang="ru-RU" dirty="0"/>
              <a:t>11 - заболевание, указанное в пункте 1 </a:t>
            </a:r>
            <a:r>
              <a:rPr lang="ru-RU" u="sng" dirty="0">
                <a:hlinkClick r:id="rId2"/>
              </a:rPr>
              <a:t>Перечня социально значимых заболеваний</a:t>
            </a:r>
            <a:r>
              <a:rPr lang="ru-RU" dirty="0"/>
              <a:t>, утвержденного </a:t>
            </a:r>
            <a:r>
              <a:rPr lang="ru-RU" u="sng" dirty="0">
                <a:hlinkClick r:id="rId2"/>
              </a:rPr>
              <a:t>постановлением Правительства Российской Федерации от 1 декабря 2004 года N 715</a:t>
            </a:r>
            <a:r>
              <a:rPr lang="ru-RU" dirty="0"/>
              <a:t/>
            </a:r>
            <a:br>
              <a:rPr lang="ru-RU" dirty="0"/>
            </a:br>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56</a:t>
            </a:fld>
            <a:endParaRPr lang="ru-RU"/>
          </a:p>
        </p:txBody>
      </p:sp>
    </p:spTree>
    <p:extLst>
      <p:ext uri="{BB962C8B-B14F-4D97-AF65-F5344CB8AC3E}">
        <p14:creationId xmlns:p14="http://schemas.microsoft.com/office/powerpoint/2010/main" val="51767945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pPr fontAlgn="base"/>
            <a:r>
              <a:rPr lang="ru-RU" sz="3000" dirty="0"/>
              <a:t>12 - в случае заболевания ребенка в возрасте до 7 лет, включенного в перечень заболеваний, определяемый Министерством здравоохранения и социального развития Российской Федерации в соответствии с </a:t>
            </a:r>
            <a:r>
              <a:rPr lang="ru-RU" sz="3000" u="sng" dirty="0">
                <a:hlinkClick r:id="rId2"/>
              </a:rPr>
              <a:t>частью 5 статьи 6 Федерального закона от 29 декабря 2006 года N 255-ФЗ</a:t>
            </a:r>
            <a:r>
              <a:rPr lang="ru-RU" sz="3000" dirty="0"/>
              <a:t>;</a:t>
            </a:r>
            <a:br>
              <a:rPr lang="ru-RU" sz="3000" dirty="0"/>
            </a:br>
            <a:r>
              <a:rPr lang="ru-RU" sz="2800" dirty="0" smtClean="0"/>
              <a:t>13 </a:t>
            </a:r>
            <a:r>
              <a:rPr lang="ru-RU" sz="2800" dirty="0"/>
              <a:t>- ребенок-инвалид;</a:t>
            </a:r>
            <a:r>
              <a:rPr lang="ru-RU" sz="2800" dirty="0"/>
              <a:t/>
            </a:r>
            <a:br>
              <a:rPr lang="ru-RU" sz="2800" dirty="0"/>
            </a:br>
            <a:r>
              <a:rPr lang="ru-RU" sz="2800" dirty="0" smtClean="0"/>
              <a:t>14 - </a:t>
            </a:r>
            <a:r>
              <a:rPr lang="ru-RU" sz="2800" dirty="0"/>
              <a:t>в случае болезни, связанной с поствакцинальным осложнением, или при злокачественном новообразовании у ребенка</a:t>
            </a:r>
            <a:r>
              <a:rPr lang="ru-RU" sz="2800" dirty="0" smtClean="0"/>
              <a:t>;</a:t>
            </a:r>
          </a:p>
          <a:p>
            <a:pPr fontAlgn="base"/>
            <a:r>
              <a:rPr lang="ru-RU" sz="2800" dirty="0" smtClean="0"/>
              <a:t>15-</a:t>
            </a:r>
            <a:r>
              <a:rPr lang="ru-RU" sz="2800" dirty="0"/>
              <a:t>ВИЧ-инфицированный ребенок</a:t>
            </a:r>
            <a:r>
              <a:rPr lang="ru-RU" sz="2800" dirty="0" smtClean="0"/>
              <a:t>;</a:t>
            </a:r>
          </a:p>
          <a:p>
            <a:pPr fontAlgn="base"/>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57</a:t>
            </a:fld>
            <a:endParaRPr lang="ru-RU"/>
          </a:p>
        </p:txBody>
      </p:sp>
    </p:spTree>
    <p:extLst>
      <p:ext uri="{BB962C8B-B14F-4D97-AF65-F5344CB8AC3E}">
        <p14:creationId xmlns:p14="http://schemas.microsoft.com/office/powerpoint/2010/main" val="24191299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a:t>Благодарю за внимание!</a:t>
            </a:r>
          </a:p>
        </p:txBody>
      </p:sp>
      <p:sp>
        <p:nvSpPr>
          <p:cNvPr id="4" name="Номер слайда 3"/>
          <p:cNvSpPr>
            <a:spLocks noGrp="1"/>
          </p:cNvSpPr>
          <p:nvPr>
            <p:ph type="sldNum" sz="quarter" idx="4294967295"/>
          </p:nvPr>
        </p:nvSpPr>
        <p:spPr>
          <a:xfrm>
            <a:off x="9448800" y="6356350"/>
            <a:ext cx="2743200" cy="365125"/>
          </a:xfrm>
        </p:spPr>
        <p:txBody>
          <a:bodyPr/>
          <a:lstStyle/>
          <a:p>
            <a:fld id="{480081A6-053F-433A-8686-EFFFA3AEDAAC}" type="slidenum">
              <a:rPr lang="ru-RU" smtClean="0"/>
              <a:t>58</a:t>
            </a:fld>
            <a:endParaRPr lang="ru-RU"/>
          </a:p>
        </p:txBody>
      </p:sp>
    </p:spTree>
    <p:extLst>
      <p:ext uri="{BB962C8B-B14F-4D97-AF65-F5344CB8AC3E}">
        <p14:creationId xmlns:p14="http://schemas.microsoft.com/office/powerpoint/2010/main" val="1218656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92500" lnSpcReduction="10000"/>
          </a:bodyPr>
          <a:lstStyle/>
          <a:p>
            <a:r>
              <a:rPr lang="ru-RU" sz="3000" dirty="0"/>
              <a:t>лицам, замещающим государственные должности Российской Федерации, государственные должности субъекта Российской Федерации, а также муниципальные должности, замещаемые на постоянной основе;</a:t>
            </a:r>
          </a:p>
          <a:p>
            <a:r>
              <a:rPr lang="ru-RU" sz="3000" dirty="0"/>
              <a:t>членам производственного кооператива, принимающим личное трудовое участие в его деятельности;</a:t>
            </a:r>
          </a:p>
          <a:p>
            <a:r>
              <a:rPr lang="ru-RU" sz="3000" dirty="0"/>
              <a:t>священнослужителям</a:t>
            </a:r>
            <a:r>
              <a:rPr lang="ru-RU" sz="3000" dirty="0" smtClean="0"/>
              <a:t>;</a:t>
            </a:r>
          </a:p>
          <a:p>
            <a:r>
              <a:rPr lang="ru-RU" sz="3000" dirty="0"/>
              <a:t>адвокатам, индивидуальным предпринимателям, членам крестьянских (фермерских) хозяйств, физическим лицам, не признаваемым индивидуальными предпринимателями (нотариусы, занимающиеся частной практикой, иные лица, занимающиеся в </a:t>
            </a:r>
            <a:r>
              <a:rPr lang="ru-RU" sz="3000" dirty="0" smtClean="0"/>
              <a:t>установленном законодательством Российской Федерации порядке частной практикой), </a:t>
            </a:r>
            <a:endParaRPr lang="ru-RU" sz="3000" dirty="0"/>
          </a:p>
          <a:p>
            <a:endParaRPr lang="ru-RU"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6</a:t>
            </a:fld>
            <a:endParaRPr lang="ru-RU"/>
          </a:p>
        </p:txBody>
      </p:sp>
    </p:spTree>
    <p:extLst>
      <p:ext uri="{BB962C8B-B14F-4D97-AF65-F5344CB8AC3E}">
        <p14:creationId xmlns:p14="http://schemas.microsoft.com/office/powerpoint/2010/main" val="76342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fontScale="85000" lnSpcReduction="20000"/>
          </a:bodyPr>
          <a:lstStyle/>
          <a:p>
            <a:pPr algn="just"/>
            <a:r>
              <a:rPr lang="ru-RU" sz="3000" dirty="0" smtClean="0"/>
              <a:t>членам </a:t>
            </a:r>
            <a:r>
              <a:rPr lang="ru-RU" sz="3000" dirty="0"/>
              <a:t>семейных (родовых) общин коренных малочисленных народов Севера, Сибири и Дальнего Востока Российской </a:t>
            </a:r>
            <a:r>
              <a:rPr lang="ru-RU" sz="3000" dirty="0" smtClean="0"/>
              <a:t>Федерации </a:t>
            </a:r>
            <a:r>
              <a:rPr lang="ru-RU" sz="3000" dirty="0"/>
              <a:t>добровольно вступившим в правоотношения по обязательному социальному страхованию на случай временной нетрудоспособности и в связи с материнством и уплачивающим за себя страховые взносы в Фонд социального страхования Российской </a:t>
            </a:r>
            <a:r>
              <a:rPr lang="ru-RU" sz="3000" dirty="0" smtClean="0"/>
              <a:t>Федерации. </a:t>
            </a:r>
          </a:p>
          <a:p>
            <a:r>
              <a:rPr lang="ru-RU" sz="3000" dirty="0"/>
              <a:t>иным категориям лиц, которые подлежат обязательному социальному страхованию на случай временной нетрудоспособности и в связи с материнством, обязательному социальному страхованию от несчастных случаев на производстве и профессиональных заболеваний в соответствии с федеральными законами при условии уплаты ими или за них страховых взносов в Фонд социального страхования Российской Федерации;</a:t>
            </a:r>
          </a:p>
          <a:p>
            <a:r>
              <a:rPr lang="ru-RU" sz="3000" dirty="0"/>
              <a:t/>
            </a:r>
            <a:br>
              <a:rPr lang="ru-RU" sz="3000" dirty="0"/>
            </a:br>
            <a:r>
              <a:rPr lang="ru-RU" sz="2800" dirty="0" smtClean="0"/>
              <a:t> </a:t>
            </a:r>
            <a:r>
              <a:rPr lang="ru-RU" sz="2800" dirty="0"/>
              <a:t/>
            </a:r>
            <a:br>
              <a:rPr lang="ru-RU" sz="2800" dirty="0"/>
            </a:b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7</a:t>
            </a:fld>
            <a:endParaRPr lang="ru-RU"/>
          </a:p>
        </p:txBody>
      </p:sp>
    </p:spTree>
    <p:extLst>
      <p:ext uri="{BB962C8B-B14F-4D97-AF65-F5344CB8AC3E}">
        <p14:creationId xmlns:p14="http://schemas.microsoft.com/office/powerpoint/2010/main" val="127673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a:t>лицам, у которых заболевание или травма наступили в течение 30 календарных дней со дня прекращения работы по трудовому договору, осуществления служебной или иной деятельности либо в период со дня заключения трудового договора до дня его </a:t>
            </a:r>
            <a:r>
              <a:rPr lang="ru-RU" sz="2800" dirty="0" smtClean="0"/>
              <a:t>аннулирования;</a:t>
            </a:r>
            <a:r>
              <a:rPr lang="ru-RU" sz="2800" dirty="0"/>
              <a:t> </a:t>
            </a:r>
            <a:endParaRPr lang="ru-RU" sz="2800" dirty="0" smtClean="0"/>
          </a:p>
          <a:p>
            <a:r>
              <a:rPr lang="ru-RU" sz="2800" dirty="0"/>
              <a:t>Листок нетрудоспособности выдается также:</a:t>
            </a:r>
          </a:p>
          <a:p>
            <a:r>
              <a:rPr lang="ru-RU" sz="2800" dirty="0"/>
              <a:t>женщинам, уволенным в связи с ликвидацией организаций, в связи с прекращением деятельности в качестве индивидуального предпринимателя, прекращением полномочий нотариусом, занимающимся частной практикой, прекращением статуса адвоката, у которых беременность наступила в течение 12 месяцев до признания их в установленном порядке безработными </a:t>
            </a:r>
          </a:p>
          <a:p>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8</a:t>
            </a:fld>
            <a:endParaRPr lang="ru-RU"/>
          </a:p>
        </p:txBody>
      </p:sp>
    </p:spTree>
    <p:extLst>
      <p:ext uri="{BB962C8B-B14F-4D97-AF65-F5344CB8AC3E}">
        <p14:creationId xmlns:p14="http://schemas.microsoft.com/office/powerpoint/2010/main" val="2688273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ЭКСПЕРТИЗА ТРУДОСПОСОБНОСТИ</a:t>
            </a:r>
            <a:endParaRPr lang="ru-RU" dirty="0"/>
          </a:p>
        </p:txBody>
      </p:sp>
      <p:sp>
        <p:nvSpPr>
          <p:cNvPr id="3" name="Объект 2"/>
          <p:cNvSpPr>
            <a:spLocks noGrp="1"/>
          </p:cNvSpPr>
          <p:nvPr>
            <p:ph idx="1"/>
          </p:nvPr>
        </p:nvSpPr>
        <p:spPr/>
        <p:txBody>
          <a:bodyPr>
            <a:normAutofit/>
          </a:bodyPr>
          <a:lstStyle/>
          <a:p>
            <a:r>
              <a:rPr lang="ru-RU" sz="2800" dirty="0"/>
              <a:t>гражданам, признанным безработными и состоящим на учете в государственных учреждениях службы занятости населения, в случае заболевания, травмы, отравлений и иных состояний, связанных с временной потерей трудоспособности, на время протезирования в условиях стационара, беременности и родов, при усыновлении </a:t>
            </a:r>
            <a:r>
              <a:rPr lang="ru-RU" sz="2800" dirty="0" smtClean="0"/>
              <a:t>ребенка;</a:t>
            </a:r>
          </a:p>
          <a:p>
            <a:r>
              <a:rPr lang="ru-RU" sz="2800" dirty="0"/>
              <a:t>застрахованным лицам из числа иностранных граждан и лиц без гражданства, временно пребывающих на территории Российской Федерации, утратившим трудоспособность вследствие несчастного случая на производстве или профессионального заболевания</a:t>
            </a:r>
            <a:endParaRPr lang="ru-RU" sz="2800" dirty="0"/>
          </a:p>
        </p:txBody>
      </p:sp>
      <p:sp>
        <p:nvSpPr>
          <p:cNvPr id="4" name="Номер слайда 3"/>
          <p:cNvSpPr>
            <a:spLocks noGrp="1"/>
          </p:cNvSpPr>
          <p:nvPr>
            <p:ph type="sldNum" sz="quarter" idx="12"/>
          </p:nvPr>
        </p:nvSpPr>
        <p:spPr/>
        <p:txBody>
          <a:bodyPr/>
          <a:lstStyle/>
          <a:p>
            <a:fld id="{480081A6-053F-433A-8686-EFFFA3AEDAAC}" type="slidenum">
              <a:rPr lang="ru-RU" smtClean="0"/>
              <a:pPr/>
              <a:t>9</a:t>
            </a:fld>
            <a:endParaRPr lang="ru-RU"/>
          </a:p>
        </p:txBody>
      </p:sp>
    </p:spTree>
    <p:extLst>
      <p:ext uri="{BB962C8B-B14F-4D97-AF65-F5344CB8AC3E}">
        <p14:creationId xmlns:p14="http://schemas.microsoft.com/office/powerpoint/2010/main" val="3265346762"/>
      </p:ext>
    </p:extLst>
  </p:cSld>
  <p:clrMapOvr>
    <a:masterClrMapping/>
  </p:clrMapOvr>
</p:sld>
</file>

<file path=ppt/theme/theme1.xml><?xml version="1.0" encoding="utf-8"?>
<a:theme xmlns:a="http://schemas.openxmlformats.org/drawingml/2006/main" name="кафедральная">
  <a:themeElements>
    <a:clrScheme name="Другая 1">
      <a:dk1>
        <a:sysClr val="windowText" lastClr="000000"/>
      </a:dk1>
      <a:lt1>
        <a:sysClr val="window" lastClr="FFFFFF"/>
      </a:lt1>
      <a:dk2>
        <a:srgbClr val="44546A"/>
      </a:dk2>
      <a:lt2>
        <a:srgbClr val="FFFFFF"/>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кафедральная" id="{1240C159-6BD6-4B5D-A9EA-A3D698D7B5F5}" vid="{0BA355EA-70F3-4F04-8A2D-ECBACD0051A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кафедральная</Template>
  <TotalTime>2383</TotalTime>
  <Words>4215</Words>
  <Application>Microsoft Office PowerPoint</Application>
  <PresentationFormat>Широкоэкранный</PresentationFormat>
  <Paragraphs>292</Paragraphs>
  <Slides>58</Slides>
  <Notes>1</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58</vt:i4>
      </vt:variant>
    </vt:vector>
  </HeadingPairs>
  <TitlesOfParts>
    <vt:vector size="61" baseType="lpstr">
      <vt:lpstr>Arial</vt:lpstr>
      <vt:lpstr>Calibri</vt:lpstr>
      <vt:lpstr>кафедральная</vt:lpstr>
      <vt:lpstr>Презентация PowerPoint</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ЭКСПЕРТИЗА ТРУДОСПОСОБНОСТИ</vt:lpstr>
      <vt:lpstr>Благодарю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ГБОУ ВПО «Казанский государственный медицинский университет Минздрава России»   Отчет комиссии о работе кафедры пропедевтики детских болезней и факультетской педиатрии с курсом детских болезней лечебного факультета  2009-2014 гг.</dc:title>
  <dc:creator>Резеда</dc:creator>
  <cp:lastModifiedBy>User</cp:lastModifiedBy>
  <cp:revision>262</cp:revision>
  <cp:lastPrinted>2014-03-24T09:07:45Z</cp:lastPrinted>
  <dcterms:created xsi:type="dcterms:W3CDTF">2014-03-23T07:04:44Z</dcterms:created>
  <dcterms:modified xsi:type="dcterms:W3CDTF">2019-12-03T09:04:30Z</dcterms:modified>
</cp:coreProperties>
</file>