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4"/>
  </p:notesMasterIdLst>
  <p:sldIdLst>
    <p:sldId id="256" r:id="rId2"/>
    <p:sldId id="365" r:id="rId3"/>
    <p:sldId id="366" r:id="rId4"/>
    <p:sldId id="300" r:id="rId5"/>
    <p:sldId id="367" r:id="rId6"/>
    <p:sldId id="364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8" r:id="rId18"/>
    <p:sldId id="369" r:id="rId19"/>
    <p:sldId id="370" r:id="rId20"/>
    <p:sldId id="371" r:id="rId21"/>
    <p:sldId id="372" r:id="rId22"/>
    <p:sldId id="27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1" d="100"/>
          <a:sy n="61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9D58-A538-4562-8E82-82919B1BB127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F9F2A-6447-40EB-9630-8DABD6015D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04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97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20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8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00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22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73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07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7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6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22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01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FEF424-CF74-496A-A6C4-6AB6CCE83BDE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279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90198870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685" y="404664"/>
            <a:ext cx="7955280" cy="583264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участковой медицинской сестры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</a:t>
            </a:r>
          </a:p>
          <a:p>
            <a:pPr marL="3324225">
              <a:lnSpc>
                <a:spcPct val="110000"/>
              </a:lnSpc>
              <a:spcBef>
                <a:spcPts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8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endParaRPr lang="ru-RU" sz="8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0" name="Picture 2" descr="https://fotovmire.ru/wp-content/uploads/2019/08/22124/medsestra-merjaet-davlenie-zhenshh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848"/>
            <a:ext cx="6660232" cy="4797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94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/>
              <a:t> 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Проводит мероприятия по санитарно-гигиеническому воспитанию и образованию обслуживаемого населения, консультирует по вопросам формирования здорового образа жизни. Осуществляет профилактические мероприятия по предупреждению и снижению заболеваемости, выявлению ранних и скрытых форм заболеваний, социально значимых болезней и факторов риска, в отдельных случаях - организует и ведёт занятия в школах здоровья.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/>
              <a:t> 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5. Выявляет потребности обслуживаемого населения в оздоровительных мероприятиях и разрабатывает программу проведения этих мероприятий. Организует проведение диагностики и лечения заболеваний и состояний, в том числе восстановительного лечения больных в амбулаторных условиях, дневном стационаре и стационаре на дому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542925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Посещает пациентов на дому с лечебной и профилактической целью.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6. Оказывает неотложную доврачебную медицинскую помощь больным при острых заболеваниях, травмах, отравлениях и других неотложных состояниях в амбулаторных условиях, дневном стационаре и стационаре на дому. Оформляет направление больных на консультации к врачам-специалистам, в том числе для стационарного и восстановительного лечения, по медицинским показаниям.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7. Проводит мероприятия по профилактике инфекционных заболеваний, организует и проводит противоэпидемические мероприятия и иммунопрофилактику в установленном порядке.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ru-RU" sz="3200" dirty="0" smtClean="0"/>
              <a:t>  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8. Оформляет документацию по экспертизе временной нетрудоспособности в установленном порядке и документы для направления на медико-социальную экспертизу, а также заключение о необходимости направления пациентов по медицинским показаниям на санаторно-курортное лечение.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ru-RU" sz="3200" dirty="0" smtClean="0"/>
              <a:t>   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9. Совместно с органами социальной защиты населения организует медико-социальную помощь отдельным категориям граждан: одиноким, престарелым, инвалидам, хроническим больным, нуждающимся в уходе. 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ru-RU" sz="3200" dirty="0" smtClean="0"/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10. Руководит деятельностью младшего медицинского персонала. Ведёт медицинскую документацию. Принимает участие в анализе состояния здоровья обслуживаемого населения и деятельности врачебного (терапевтического) участка. 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оценке эффективности работы медицинской сестры участковой на терапевтическом участке рекомендуется использовать в пределах компетенции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стабилизация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или снижение уровня госпитализации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прикреплённого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населения;</a:t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снижение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частоты вызовов скорой медицинской помощи к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прикреплённому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населению;</a:t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увеличение числа посещений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прикреплённого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населения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профилактической целью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полнота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охвата лечебно-профилактической помощью лиц, состоящих под диспансерным наблюдением;</a:t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оценке эффективности работы медицинской сестры участковой на терапевтическом участке рекомендуется использовать в пределах компетенции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полнота охвата населения профилактическими прививками;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стабилизация или снижение показателя смертности населения на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дому от </a:t>
            </a:r>
            <a:r>
              <a:rPr lang="ru-RU" sz="112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сердечно-сосудистых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заболеваний, сахарного диабета и др.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снижение числа лиц, умерших на дому от болезней системы кровообращения в возрасте до 60 лет и не наблюдавшихся в течение последнего года жизни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оценке эффективности работы медицинской сестры участковой на терапевтическом участке рекомендуется использовать в пределах компетенции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полнота охвата населения профилактическими прививками;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стабилизация или снижение показателя смертности населения на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дому от </a:t>
            </a:r>
            <a:r>
              <a:rPr lang="ru-RU" sz="112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сердечно-сосудистых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заболеваний, сахарного диабета и др.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снижение числа лиц, умерших на дому от болезней системы кровообращения в возрасте до 60 лет и не наблюдавшихся в течение последнего года жизни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85000" lnSpcReduction="2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участковой </a:t>
            </a:r>
            <a:endParaRPr lang="ru-RU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1. </a:t>
            </a:r>
            <a:r>
              <a:rPr lang="ru-RU" sz="3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Положение об организации деятельности медицинской сестры участковой</a:t>
            </a: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утверждённое Приказом Министерства здравоохранения и социального </a:t>
            </a:r>
            <a:b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развития РФ от 21 июня 2006 года № 490</a:t>
            </a:r>
          </a:p>
          <a:p>
            <a:pPr marL="0" indent="265113" algn="just">
              <a:buNone/>
            </a:pPr>
            <a:endParaRPr lang="ru-RU" sz="33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357188" algn="just">
              <a:buNone/>
            </a:pPr>
            <a:r>
              <a:rPr lang="ru-RU" sz="3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Приказ Министерства здравоохранения и социального развития </a:t>
            </a: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РФ от </a:t>
            </a:r>
            <a:r>
              <a:rPr lang="ru-RU" sz="33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 мая 2007 г. № 324 </a:t>
            </a:r>
            <a:r>
              <a:rPr lang="ru-RU" sz="3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«Об утверждении критериев оценки эффективности  деятельности медицинской сестры участковой на терапевтическом участке»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оценке эффективности работы медицинской сестры участковой на терапевтическом участке рекомендуется использовать в пределах компетенции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9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 fontAlgn="base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112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полнота охвата флюорографическим обследованием лиц - более 90% от числа подлежащих обследованию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выполнение плана мероприятий по обучению уходу за больными и </a:t>
            </a:r>
            <a:r>
              <a:rPr lang="ru-RU" sz="112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самоуходу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, связанному с конкретными заболеваниями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fontAlgn="base">
              <a:buNone/>
            </a:pP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выполнение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плана мероприятий по обучению населения принципам здорового образа </a:t>
            </a: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жизни и др.</a:t>
            </a: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32500" lnSpcReduction="20000"/>
          </a:bodyPr>
          <a:lstStyle/>
          <a:p>
            <a:pPr marL="0" indent="449263" algn="just" fontAlgn="base">
              <a:buNone/>
            </a:pP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Сведения 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проделанной работе за каждый день текущего месяца во время амбулаторного 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приёма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при оказании помощи на дому, профилактической 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работе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вносит в:</a:t>
            </a:r>
          </a:p>
          <a:p>
            <a:pPr marL="0" indent="449263" algn="just" fontAlgn="base">
              <a:buNone/>
            </a:pPr>
            <a:endParaRPr lang="ru-RU" sz="800" dirty="0" smtClean="0"/>
          </a:p>
          <a:p>
            <a:pPr algn="ctr" fontAlgn="base"/>
            <a:r>
              <a:rPr lang="ru-RU" sz="800" dirty="0" smtClean="0"/>
              <a:t/>
            </a:r>
            <a:br>
              <a:rPr lang="ru-RU" sz="800" dirty="0" smtClean="0"/>
            </a:br>
            <a:endParaRPr lang="ru-RU" sz="800" dirty="0" smtClean="0"/>
          </a:p>
          <a:p>
            <a:pPr algn="ctr" fontAlgn="base"/>
            <a:endParaRPr lang="ru-RU" sz="800" u="sng" dirty="0" smtClean="0">
              <a:solidFill>
                <a:schemeClr val="accent5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pPr algn="ctr" fontAlgn="base">
              <a:buNone/>
            </a:pP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 "Дневник </a:t>
            </a: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учёта </a:t>
            </a: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работы медицинской сестры участковой"</a:t>
            </a:r>
            <a:endParaRPr lang="ru-RU" sz="9800" u="sng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форма </a:t>
            </a:r>
            <a:r>
              <a:rPr lang="en-US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N 039-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  <a:hlinkClick r:id="rId3"/>
              </a:rPr>
              <a:t>у-1-06</a:t>
            </a: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9800" u="sng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9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9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5" y="2276872"/>
            <a:ext cx="7886700" cy="1800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76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55000" lnSpcReduction="20000"/>
          </a:bodyPr>
          <a:lstStyle/>
          <a:p>
            <a:pPr marL="0" indent="265113" algn="ctr">
              <a:buNone/>
            </a:pPr>
            <a:r>
              <a:rPr lang="ru-RU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участковой </a:t>
            </a:r>
          </a:p>
          <a:p>
            <a:pPr marL="0" indent="265113" algn="just">
              <a:buNone/>
            </a:pPr>
            <a:r>
              <a:rPr lang="ru-RU" sz="5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None/>
            </a:pP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Приказ </a:t>
            </a:r>
            <a:r>
              <a:rPr lang="ru-RU" sz="45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Минздравсоцразвития</a:t>
            </a: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России от 15.05.2012 N 543н (ред. от 27.03.2019)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«Об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утверждении Положения об организации оказания первичной медико-санитарной помощи взрослому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населению»</a:t>
            </a:r>
          </a:p>
          <a:p>
            <a:pPr marL="0" indent="0" algn="just">
              <a:buNone/>
            </a:pPr>
            <a:endParaRPr lang="ru-RU" sz="45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«Единые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2020 </a:t>
            </a:r>
            <a:r>
              <a:rPr lang="ru-RU" sz="45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год» </a:t>
            </a: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утв. решением Российской трехсторонней комиссии по регулированию социально-трудовых отношений от 24.12.2019)</a:t>
            </a:r>
          </a:p>
          <a:p>
            <a:pPr marL="0" indent="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квалификации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Среднее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профессиональное образование по специальности «Лечебное дело», «Акушерское дело», «Сестринское дело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высшее образование по направлению подготовки «сестринское дело» (уровень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Сертификат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специалиста по специальности «Сестринское дело», «Общая практика» без предъявления требований к стажу работы.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Участковая медицинская сестра -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1,5 должности на каждую должность участкового врача-терапевта (согласно Положению об организации оказания первичной медико-санитарной помощи взрослому населению)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0" algn="ctr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Медицинская сестра участковая осуществляет свою деятельность по оказанию первичной медико-санитарной помощи населению в медицинских организациях преимущественно муниципальной системы здравоохранения:</a:t>
            </a:r>
            <a:b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поликлиниках;</a:t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амбулаториях;</a:t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стационарно-поликлинических учреждениях муниципальной системы здравоохранения;</a:t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других медицинских организациях, оказывающих первичную медико-санитарную помощь населению.</a:t>
            </a:r>
            <a: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ru-RU" sz="45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1. Организует амбулаторный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приём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врача-терапевта (педиатра) участкового, обеспечивает его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едицинскими картами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пациента, получающего медицинскую помощь в амбулаторных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условиях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бланками рецептов, направлений, подготавливает к работе приборы, инструменты.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/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Формирует совместно с врачом-терапевтом (педиатром) участковым врачебный (терапевтический) участок из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прикреплённого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 нему населения,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ведёт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персональный учет, информационную (компьютерную) базу данных состояния здоровья обслуживаемого населения, участвует в формировании групп диспансерных больных.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/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Осуществляет диспансерное наблюдение больных, в том числе имеющих право на получение набора социальных услуг, в установленном порядке. Проводит доврачебные осмотры, в том числе профилактические, с записью результатов в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едицинской карте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пациента, получающего медицинскую помощь в амбулаторных условия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180</Words>
  <Application>Microsoft Office PowerPoint</Application>
  <PresentationFormat>Экран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HDOfficeLightV0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СПАСИБО ЗА ВНИМАНИЕ!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«Казанский государственный медицинский университет   </dc:title>
  <cp:lastModifiedBy>User</cp:lastModifiedBy>
  <cp:revision>348</cp:revision>
  <dcterms:modified xsi:type="dcterms:W3CDTF">2020-02-09T13:58:09Z</dcterms:modified>
</cp:coreProperties>
</file>