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notesMasterIdLst>
    <p:notesMasterId r:id="rId22"/>
  </p:notesMasterIdLst>
  <p:sldIdLst>
    <p:sldId id="256" r:id="rId2"/>
    <p:sldId id="365" r:id="rId3"/>
    <p:sldId id="379" r:id="rId4"/>
    <p:sldId id="300" r:id="rId5"/>
    <p:sldId id="367" r:id="rId6"/>
    <p:sldId id="380" r:id="rId7"/>
    <p:sldId id="381" r:id="rId8"/>
    <p:sldId id="382" r:id="rId9"/>
    <p:sldId id="383" r:id="rId10"/>
    <p:sldId id="353" r:id="rId11"/>
    <p:sldId id="354" r:id="rId12"/>
    <p:sldId id="355" r:id="rId13"/>
    <p:sldId id="356" r:id="rId14"/>
    <p:sldId id="373" r:id="rId15"/>
    <p:sldId id="368" r:id="rId16"/>
    <p:sldId id="375" r:id="rId17"/>
    <p:sldId id="376" r:id="rId18"/>
    <p:sldId id="384" r:id="rId19"/>
    <p:sldId id="385" r:id="rId20"/>
    <p:sldId id="27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9" d="100"/>
          <a:sy n="69" d="100"/>
        </p:scale>
        <p:origin x="558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99D58-A538-4562-8E82-82919B1BB127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F9F2A-6447-40EB-9630-8DABD6015D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0437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74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001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857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038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278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736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745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774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1629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230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19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1CFEF424-CF74-496A-A6C4-6AB6CCE83BDE}" type="datetimeFigureOut">
              <a:rPr lang="ru-RU" smtClean="0"/>
              <a:pPr/>
              <a:t>15.03.2020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9230F-F097-4358-9BAB-D14AFE7288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2796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08685" y="404664"/>
            <a:ext cx="7955280" cy="5832647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Организация деятельности медицинской </a:t>
            </a:r>
            <a:r>
              <a:rPr lang="ru-RU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сестры </a:t>
            </a:r>
            <a:endParaRPr lang="ru-RU" sz="3200" b="1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ru-RU" sz="3200" b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приёмного </a:t>
            </a:r>
            <a:r>
              <a:rPr lang="ru-RU" sz="3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отделения стационара        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       </a:t>
            </a:r>
          </a:p>
          <a:p>
            <a:pPr marL="3324225">
              <a:lnSpc>
                <a:spcPct val="110000"/>
              </a:lnSpc>
              <a:spcBef>
                <a:spcPts val="0"/>
              </a:spcBef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                                                                            </a:t>
            </a: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8600" b="1" dirty="0" smtClean="0">
                <a:latin typeface="Arial" pitchFamily="34" charset="0"/>
                <a:cs typeface="Arial" pitchFamily="34" charset="0"/>
              </a:rPr>
              <a:t>                                 </a:t>
            </a:r>
            <a:endParaRPr lang="ru-RU" sz="8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AutoShape 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2" name="AutoShape 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4" name="AutoShape 6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6" name="AutoShape 8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38" name="AutoShape 10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0" name="AutoShape 12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2" name="AutoShape 14" descr="https://media.bobruisk.ru/imagecache/full/photos/2014/01/24/2_DSC_905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4" name="AutoShape 16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2546" name="AutoShape 18" descr="https://media.bobruisk.ru/imagecache/full/photos/2016/09/19/_3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7410" name="Picture 2" descr="http://gbsnp.kz/wp-content/uploads/2016/12/%D0%93%D0%B8%D0%BD%D0%B5%D0%BA%D0%BE%D0%BB%D0%BE%D0%B3%D0%B8%D1%8F-1024x68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44824"/>
            <a:ext cx="9144000" cy="501317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94351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Знакомится с направлением больного, поступившего в приемное отделение, и сопровождает его в кабинет врача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Заполняет паспортную часть медицинской карты стационарного больного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Осматривает больного на педикулёз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Производит измерение температуры тела больного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92500"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Выполняет процедуры и манипуляции, назначенные врачом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Помогает больным во время осмотра врачом</a:t>
            </a:r>
          </a:p>
          <a:p>
            <a:pPr algn="just">
              <a:buNone/>
            </a:pPr>
            <a:endParaRPr lang="ru-RU" sz="1100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Осуществляет по указанию врача вызов консультантов и лаборантов в приемное отделение.</a:t>
            </a:r>
          </a:p>
          <a:p>
            <a:pPr algn="just">
              <a:buNone/>
            </a:pPr>
            <a:endParaRPr lang="ru-RU" sz="1200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Передаёт телефонограммы в отделение полиции, экстренные извещения в органы </a:t>
            </a:r>
            <a:r>
              <a:rPr lang="ru-RU" sz="3200" dirty="0" err="1" smtClean="0">
                <a:solidFill>
                  <a:srgbClr val="0070C0"/>
                </a:solidFill>
              </a:rPr>
              <a:t>Роспотребнадзора</a:t>
            </a:r>
            <a:r>
              <a:rPr lang="ru-RU" sz="3200" dirty="0" smtClean="0">
                <a:solidFill>
                  <a:srgbClr val="0070C0"/>
                </a:solidFill>
              </a:rPr>
              <a:t> об инфекционных заболеваниях</a:t>
            </a:r>
            <a:endParaRPr lang="ru-RU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263525" indent="-263525" algn="just"/>
            <a:r>
              <a:rPr lang="ru-RU" sz="3200" dirty="0" smtClean="0">
                <a:solidFill>
                  <a:srgbClr val="0070C0"/>
                </a:solidFill>
              </a:rPr>
              <a:t>Следит за качеством санитарной обработки больных</a:t>
            </a:r>
          </a:p>
          <a:p>
            <a:pPr marL="263525" indent="-263525" algn="just"/>
            <a:r>
              <a:rPr lang="ru-RU" sz="3200" dirty="0" smtClean="0">
                <a:solidFill>
                  <a:srgbClr val="0070C0"/>
                </a:solidFill>
              </a:rPr>
              <a:t> Осуществляет забор биологических материалов для лабораторных исследований</a:t>
            </a:r>
          </a:p>
          <a:p>
            <a:pPr marL="263525" indent="-263525" algn="just"/>
            <a:r>
              <a:rPr lang="ru-RU" sz="3200" dirty="0" smtClean="0">
                <a:solidFill>
                  <a:srgbClr val="0070C0"/>
                </a:solidFill>
              </a:rPr>
              <a:t>Получает у старшей медицинской сестры медикаменты и обеспечивает их хранение</a:t>
            </a: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70C0"/>
                </a:solidFill>
              </a:rPr>
              <a:t>Следит за санитарным состоянием приёмного отделения (приёмного покоя)</a:t>
            </a:r>
          </a:p>
          <a:p>
            <a:pPr algn="just">
              <a:buNone/>
            </a:pPr>
            <a:endParaRPr lang="ru-RU" sz="1200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Контролирует работу младшего медицинского персонала</a:t>
            </a:r>
          </a:p>
          <a:p>
            <a:pPr algn="just">
              <a:buNone/>
            </a:pPr>
            <a:endParaRPr lang="ru-RU" sz="1200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Осуществляет ведение медицинской документации</a:t>
            </a:r>
          </a:p>
          <a:p>
            <a:pPr algn="just">
              <a:buNone/>
            </a:pPr>
            <a:endParaRPr lang="ru-RU" sz="1200" dirty="0" smtClean="0">
              <a:solidFill>
                <a:srgbClr val="0070C0"/>
              </a:solidFill>
            </a:endParaRP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 Осуществляет сбор и утилизацию медицинских отходов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Должностные обязанности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algn="just"/>
            <a:r>
              <a:rPr lang="ru-RU" sz="3200" dirty="0" smtClean="0">
                <a:solidFill>
                  <a:srgbClr val="0070C0"/>
                </a:solidFill>
              </a:rPr>
              <a:t>Осуществляет мероприятия по соблюдению санитарно-гигиенического режима в помещении, правил асептики и антисептики, условий стерилизации инструментов и материалов, мероприятия по предупреждению </a:t>
            </a:r>
            <a:r>
              <a:rPr lang="ru-RU" sz="3200" dirty="0" err="1" smtClean="0">
                <a:solidFill>
                  <a:srgbClr val="0070C0"/>
                </a:solidFill>
              </a:rPr>
              <a:t>постинъекционных</a:t>
            </a:r>
            <a:r>
              <a:rPr lang="ru-RU" sz="3200" dirty="0" smtClean="0">
                <a:solidFill>
                  <a:srgbClr val="0070C0"/>
                </a:solidFill>
              </a:rPr>
              <a:t> осложнений, гепатита, ВИЧ-инфекции.</a:t>
            </a:r>
          </a:p>
          <a:p>
            <a:pPr marL="0" indent="0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FontTx/>
              <a:buChar char="-"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медицинской сестры приёмного отделения стационара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 smtClean="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Внешний вид медсестры и состояние рабочего места (грамотно оборудованное рабочее место, оснащение, наличие всех принадлежностей, внешний вид согласно этическому кодексу)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стандартов ведения медицинской документации </a:t>
            </a:r>
          </a:p>
          <a:p>
            <a:pPr lvl="0" algn="just"/>
            <a:r>
              <a:rPr lang="ru-RU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solidFill>
                  <a:schemeClr val="accent5"/>
                </a:solidFill>
                <a:latin typeface="Arial" pitchFamily="34" charset="0"/>
                <a:cs typeface="Arial" pitchFamily="34" charset="0"/>
              </a:rPr>
            </a:br>
            <a:endParaRPr lang="ru-RU" sz="28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800" dirty="0" smtClean="0">
                <a:latin typeface="Arial" pitchFamily="34" charset="0"/>
                <a:cs typeface="Arial" pitchFamily="34" charset="0"/>
              </a:rPr>
            </a:b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медицинской сестры приёмного отделения стационара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r>
              <a:rPr lang="ru-RU" sz="1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11200" dirty="0" smtClean="0">
                <a:latin typeface="Arial" pitchFamily="34" charset="0"/>
                <a:cs typeface="Arial" pitchFamily="34" charset="0"/>
              </a:rPr>
            </a:b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стандартов выполнения сестринских манипуляций</a:t>
            </a:r>
          </a:p>
          <a:p>
            <a:pPr lvl="0" algn="just"/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Учёт и хранение медикаментов (сроки хранения, правильность хранения по группам медикаментов, наличие минимального медикаментозного запаса).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медицинской сестры приёмного отделения стационара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санитарно-эпидемиологического режима и мероприятий в приёмном отделении стационар (гигиеническая обработка рук, дезинфекция, </a:t>
            </a:r>
            <a:r>
              <a:rPr lang="ru-RU" sz="1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предстерилизационная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очистка, стерилизация, </a:t>
            </a:r>
            <a:r>
              <a:rPr lang="ru-RU" sz="11200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кварцевание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соблюдение асептики и антисептики, своевременное прохождение периодического медицинского осмотра)</a:t>
            </a:r>
          </a:p>
          <a:p>
            <a:pPr algn="just" fontAlgn="base">
              <a:buNone/>
            </a:pP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медицинской сестры приёмного отделения стационара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Своевременное и правильное выполнение врачебных назначений</a:t>
            </a:r>
          </a:p>
          <a:p>
            <a:pPr lvl="0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Повышение профессионального уровня (обучение на курсах повышения квалификации, активное участие в больничных конференциях и занятиях)</a:t>
            </a:r>
          </a:p>
          <a:p>
            <a:pPr algn="just" fontAlgn="base">
              <a:buNone/>
            </a:pP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449263" algn="just" fontAlgn="base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При оценке эффективности работы медицинской сестры приёмного отделения стационара рекомендуется использовать в пределах компетенции </a:t>
            </a:r>
            <a:r>
              <a:rPr lang="ru-RU" sz="112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следующие критерии её деятельности:</a:t>
            </a:r>
          </a:p>
          <a:p>
            <a:pPr marL="0" indent="0" algn="just" fontAlgn="base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Соблюдение медицинской этики и деонтологии (взаимоотношение в коллективе, соблюдение врачебной тайны, уважение к вероисповеданию, индивидуальный подход к каждому пациенту)</a:t>
            </a:r>
          </a:p>
          <a:p>
            <a:pPr lvl="0" algn="just"/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Знание и выполнение мероприятий при возникновении пожара и ЧС и др. </a:t>
            </a:r>
          </a:p>
          <a:p>
            <a:pPr lvl="0" algn="just"/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Удовлетворённость пациентов</a:t>
            </a:r>
          </a:p>
          <a:p>
            <a:pPr>
              <a:buNone/>
            </a:pPr>
            <a:r>
              <a:rPr lang="ru-RU" sz="11200" dirty="0" smtClean="0"/>
              <a:t/>
            </a:r>
            <a:br>
              <a:rPr lang="ru-RU" sz="11200" dirty="0" smtClean="0"/>
            </a:br>
            <a:endParaRPr lang="ru-RU" sz="11200" dirty="0" smtClean="0">
              <a:solidFill>
                <a:schemeClr val="accent5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ru-RU" sz="8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8600" dirty="0" smtClean="0">
                <a:latin typeface="Arial" pitchFamily="34" charset="0"/>
                <a:cs typeface="Arial" pitchFamily="34" charset="0"/>
              </a:rPr>
            </a:br>
            <a:endParaRPr lang="ru-RU" sz="8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приёмного отделения стационара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1347788" algn="just">
              <a:buAutoNum type="arabicPeriod"/>
            </a:pP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Профессиональный стандарт «Специалист в области сестринского дела (медицинская сестра/медицинский брат)»</a:t>
            </a:r>
          </a:p>
          <a:p>
            <a:pPr marL="0" indent="265113" algn="just">
              <a:buNone/>
            </a:pPr>
            <a:endParaRPr lang="ru-RU" sz="112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ru-RU" sz="112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112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«Единые рекомендации по установлению на федеральном, региональном и местном уровнях систем оплаты труда работников государственных и муниципальных учреждений на 2020 год» </a:t>
            </a:r>
            <a:r>
              <a:rPr lang="ru-RU" sz="11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(утв. решением Российской трехсторонней комиссии по регулированию социально-трудовых отношений от 24.12.2019)</a:t>
            </a:r>
          </a:p>
          <a:p>
            <a:pPr marL="0" indent="265113" algn="just">
              <a:buAutoNum type="arabicPeriod"/>
            </a:pPr>
            <a:endParaRPr lang="ru-RU" sz="32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3845" y="2276872"/>
            <a:ext cx="7886700" cy="1800200"/>
          </a:xfrm>
        </p:spPr>
        <p:txBody>
          <a:bodyPr>
            <a:norm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60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fontScale="25000" lnSpcReduction="20000"/>
          </a:bodyPr>
          <a:lstStyle/>
          <a:p>
            <a:pPr marL="0" indent="265113" algn="ctr">
              <a:buNone/>
            </a:pPr>
            <a:r>
              <a:rPr lang="ru-RU" sz="1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Основные нормативные документы, регламентирующие деятельность медицинской сестры приёмного отделения стационара</a:t>
            </a:r>
          </a:p>
          <a:p>
            <a:pPr marL="0" indent="0" algn="just">
              <a:buNone/>
            </a:pPr>
            <a:endParaRPr lang="ru-RU" sz="112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 fontAlgn="base">
              <a:buNone/>
            </a:pPr>
            <a:r>
              <a:rPr lang="ru-RU" sz="12800" b="1" i="1" dirty="0" smtClean="0">
                <a:solidFill>
                  <a:srgbClr val="0070C0"/>
                </a:solidFill>
                <a:cs typeface="Arial" pitchFamily="34" charset="0"/>
              </a:rPr>
              <a:t>3. Приказы субъектов РФ «Об организации работы приёмного отделения стационара» (</a:t>
            </a:r>
            <a:r>
              <a:rPr lang="ru-RU" sz="12800" b="1" i="1" dirty="0" smtClean="0">
                <a:solidFill>
                  <a:srgbClr val="0070C0"/>
                </a:solidFill>
              </a:rPr>
              <a:t>Приказ МЗ РТ от 20 мая 2015 года № 952  «Об организации работы приёмного отделения»)</a:t>
            </a:r>
          </a:p>
          <a:p>
            <a:pPr algn="just" fontAlgn="base">
              <a:buNone/>
            </a:pPr>
            <a:endParaRPr lang="ru-RU" sz="12800" b="1" i="1" dirty="0" smtClean="0">
              <a:solidFill>
                <a:srgbClr val="0070C0"/>
              </a:solidFill>
            </a:endParaRPr>
          </a:p>
          <a:p>
            <a:pPr marL="0" indent="0" algn="just" fontAlgn="base">
              <a:buNone/>
            </a:pPr>
            <a:r>
              <a:rPr lang="ru-RU" sz="12800" b="1" i="1" dirty="0" smtClean="0">
                <a:solidFill>
                  <a:srgbClr val="0070C0"/>
                </a:solidFill>
              </a:rPr>
              <a:t>4. Приказ Министерства здравоохранения РФ от 2 декабря 2014 г. N 796н "Об утверждении Положения об организации оказания специализированной, в том числе высокотехнологичной, медицинской помощи"</a:t>
            </a:r>
          </a:p>
          <a:p>
            <a:pPr algn="just" fontAlgn="base">
              <a:buNone/>
            </a:pPr>
            <a:r>
              <a:rPr lang="ru-RU" sz="9600" b="1" i="1" dirty="0" smtClean="0"/>
              <a:t/>
            </a:r>
            <a:br>
              <a:rPr lang="ru-RU" sz="9600" b="1" i="1" dirty="0" smtClean="0"/>
            </a:br>
            <a:r>
              <a:rPr lang="ru-RU" sz="9600" b="1" i="1" dirty="0" smtClean="0"/>
              <a:t> </a:t>
            </a:r>
            <a:endParaRPr lang="ru-RU" sz="3200" b="1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3844" y="404664"/>
            <a:ext cx="8114619" cy="5775475"/>
          </a:xfrm>
        </p:spPr>
        <p:txBody>
          <a:bodyPr>
            <a:normAutofit lnSpcReduction="10000"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Требования к квалификации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Среднее профессиональное образование по специальности «Лечебное дело», «Акушерское дело», «Сестринское дело», высшее образование по направлению подготовки «сестринское дело» (уровень </a:t>
            </a: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бакалавриата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</a:t>
            </a:r>
          </a:p>
          <a:p>
            <a:pPr marL="0" indent="265113" algn="just">
              <a:buAutoNum type="arabicPeriod"/>
            </a:pP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Сертификат специалиста по специальности «Сестринское дело» предъявления требований к стажу работы.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Штатные нормативы зависят от вида и мощности стационара. При этом рекомендуется:</a:t>
            </a: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больницы участковой -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должность медицинской сестры на 150 – 250 коек,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свыше 250 до 600 коек - 1 круглосуточный пост.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больницы районной -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должность медицинской сестры на 150 – 250 коек,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свыше 250  - 1 круглосуточный пост.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Для больницы городской - 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 должность медицинской сестры на 150 – 250 коек, </a:t>
            </a: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свыше 250 до 600 коек  - 1 круглосуточный пост и дополнительно по 1 должности на каждые последующие 100 коек</a:t>
            </a:r>
          </a:p>
          <a:p>
            <a:pPr marL="0" indent="265113" algn="just">
              <a:buNone/>
            </a:pPr>
            <a:endParaRPr lang="ru-RU" sz="2800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marL="0" indent="265113" algn="just">
              <a:buNone/>
            </a:pP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6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больницы СМП </a:t>
            </a:r>
            <a:r>
              <a:rPr lang="ru-RU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– </a:t>
            </a:r>
          </a:p>
          <a:p>
            <a:pPr marL="0" indent="265113" algn="just">
              <a:buNone/>
            </a:pPr>
            <a:r>
              <a:rPr lang="ru-RU" sz="3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- 1 круглосуточный пост</a:t>
            </a:r>
          </a:p>
          <a:p>
            <a:pPr marL="0" indent="265113" algn="just">
              <a:buNone/>
            </a:pP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548680"/>
            <a:ext cx="8114619" cy="5775475"/>
          </a:xfrm>
        </p:spPr>
        <p:txBody>
          <a:bodyPr>
            <a:normAutofit/>
          </a:bodyPr>
          <a:lstStyle/>
          <a:p>
            <a:pPr marL="0" indent="265113"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Рекомендуемые штатные нормативы </a:t>
            </a:r>
          </a:p>
          <a:p>
            <a:pPr marL="0" indent="265113" algn="just">
              <a:buNone/>
            </a:pPr>
            <a:r>
              <a:rPr lang="ru-RU" sz="32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</a:t>
            </a:r>
          </a:p>
          <a:p>
            <a:pPr marL="0" indent="265113" algn="just">
              <a:buNone/>
            </a:pPr>
            <a:r>
              <a:rPr lang="ru-RU" sz="3200" b="1" u="sng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Для больницы республиканской (областной, краевой) – 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- 150 - 250 коек - 1 должность; 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свыше 250 до 600 коек - 1 круглосуточный пост; </a:t>
            </a:r>
          </a:p>
          <a:p>
            <a:pPr marL="0" indent="265113" algn="just">
              <a:buNone/>
            </a:pPr>
            <a:r>
              <a:rPr lang="ru-RU" sz="28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-  свыше 600 коек - 1 круглосуточный пост на 600 коек и дополнительно по 1 должности на каждые последующие 100 коек </a:t>
            </a:r>
            <a:endParaRPr lang="ru-RU" sz="28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2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</TotalTime>
  <Words>807</Words>
  <Application>Microsoft Office PowerPoint</Application>
  <PresentationFormat>Экран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 2</vt:lpstr>
      <vt:lpstr>HDOfficeLightV0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Company>Дом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ФГБОУ ВО «Казанский государственный медицинский университет</dc:title>
  <dc:creator>пк</dc:creator>
  <cp:lastModifiedBy>Александр Иванович Глушаков</cp:lastModifiedBy>
  <cp:revision>386</cp:revision>
  <dcterms:modified xsi:type="dcterms:W3CDTF">2020-03-15T15:34:07Z</dcterms:modified>
</cp:coreProperties>
</file>