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2"/>
  </p:notesMasterIdLst>
  <p:sldIdLst>
    <p:sldId id="256" r:id="rId2"/>
    <p:sldId id="365" r:id="rId3"/>
    <p:sldId id="379" r:id="rId4"/>
    <p:sldId id="387" r:id="rId5"/>
    <p:sldId id="300" r:id="rId6"/>
    <p:sldId id="367" r:id="rId7"/>
    <p:sldId id="386" r:id="rId8"/>
    <p:sldId id="380" r:id="rId9"/>
    <p:sldId id="381" r:id="rId10"/>
    <p:sldId id="353" r:id="rId11"/>
    <p:sldId id="354" r:id="rId12"/>
    <p:sldId id="355" r:id="rId13"/>
    <p:sldId id="356" r:id="rId14"/>
    <p:sldId id="388" r:id="rId15"/>
    <p:sldId id="368" r:id="rId16"/>
    <p:sldId id="375" r:id="rId17"/>
    <p:sldId id="376" r:id="rId18"/>
    <p:sldId id="385" r:id="rId19"/>
    <p:sldId id="384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5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9D58-A538-4562-8E82-82919B1BB127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F9F2A-6447-40EB-9630-8DABD6015D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4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0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2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1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9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685" y="404664"/>
            <a:ext cx="7955280" cy="583264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процедурной медицинской сестры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</a:t>
            </a:r>
          </a:p>
          <a:p>
            <a:pPr marL="3324225">
              <a:lnSpc>
                <a:spcPct val="110000"/>
              </a:lnSpc>
              <a:spcBef>
                <a:spcPts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8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endParaRPr lang="ru-RU" sz="8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AutoShape 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2" name="AutoShape 1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6" name="AutoShape 18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2" name="Picture 2" descr="https://vb.by/files/content/0517/436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7992888" cy="5445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4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Выполняет назначенные лечащим врачом процедуры, разрешённые к выполнению средним медицинским персоналом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 Помогает при проведении манипуляций, которые имеет право выполнять только врач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 Производит взятие крови из вены для исследования и отправляет её в лабораторию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Обеспечивает учёт и хранение лекарств группы А и Б в специальных шкафах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 Обеспечивает соблюдение правил асептики и антисептики в процедурном кабинете при проведении процедур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 Проводит дезинфекцию и стерилизацию инструментария и материала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Контролирует санитарно-гигиеническое содержание процедурного кабинета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Составляет требования на получение инструментария, оборудования, медикаментов и перевязочного материала и получает их в установленном порядке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</a:rPr>
              <a:t>Ведёт учётно-отчётную документацию</a:t>
            </a:r>
          </a:p>
          <a:p>
            <a:pPr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 Осуществляет сбор и утилизацию медицинских отходов</a:t>
            </a:r>
          </a:p>
          <a:p>
            <a:pPr marL="0" indent="0" algn="just">
              <a:buNone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3200" b="1" i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В случае служебной необходимости медицинская сестра процедурной может привлекаться к выполнению своих должностных обязанностей </a:t>
            </a:r>
            <a:r>
              <a:rPr lang="ru-RU" sz="3200" b="1" i="1" u="sng" dirty="0" smtClean="0">
                <a:solidFill>
                  <a:srgbClr val="0070C0"/>
                </a:solidFill>
              </a:rPr>
              <a:t>сверхурочно, </a:t>
            </a:r>
            <a:r>
              <a:rPr lang="ru-RU" sz="3200" b="1" i="1" dirty="0" smtClean="0">
                <a:solidFill>
                  <a:srgbClr val="0070C0"/>
                </a:solidFill>
              </a:rPr>
              <a:t>в порядке, предусмотренном положениями федерального законодательства о труде</a:t>
            </a:r>
          </a:p>
          <a:p>
            <a:pPr marL="0" indent="0" algn="just">
              <a:buNone/>
            </a:pPr>
            <a:endParaRPr lang="ru-RU" sz="3200" b="1" i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процедурной медицинской сестры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- Своевременное выполнение врачебных назначений</a:t>
            </a:r>
          </a:p>
          <a:p>
            <a:pPr lvl="0" algn="just">
              <a:spcBef>
                <a:spcPts val="0"/>
              </a:spcBef>
              <a:buNone/>
            </a:pPr>
            <a:endParaRPr lang="ru-RU" sz="11200" b="1" dirty="0" smtClean="0">
              <a:solidFill>
                <a:srgbClr val="0070C0"/>
              </a:solidFill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- Соблюдение технологии выполнения: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1) внутривенных инъекций;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2) внутримышечных инъекций;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3) подкожных инъекций;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4) внутривенных капельных вливаний</a:t>
            </a:r>
          </a:p>
          <a:p>
            <a:pPr lvl="0" algn="just"/>
            <a:endParaRPr lang="ru-RU" sz="7400" dirty="0" smtClean="0">
              <a:solidFill>
                <a:srgbClr val="0070C0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ru-RU" sz="7400" dirty="0" smtClean="0">
                <a:cs typeface="Arial" pitchFamily="34" charset="0"/>
              </a:rPr>
              <a:t/>
            </a:r>
            <a:br>
              <a:rPr lang="ru-RU" sz="7400" dirty="0" smtClean="0">
                <a:cs typeface="Arial" pitchFamily="34" charset="0"/>
              </a:rPr>
            </a:br>
            <a:endParaRPr lang="ru-RU" sz="7400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процедурной медицинской сестры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8600" dirty="0" smtClean="0"/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dirty="0" smtClean="0">
                <a:solidFill>
                  <a:srgbClr val="0070C0"/>
                </a:solidFill>
              </a:rPr>
              <a:t>-   </a:t>
            </a:r>
            <a:r>
              <a:rPr lang="ru-RU" sz="11200" b="1" dirty="0" smtClean="0">
                <a:solidFill>
                  <a:srgbClr val="0070C0"/>
                </a:solidFill>
              </a:rPr>
              <a:t>Соблюдение технологии забора крови из вены на исследование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  <a:cs typeface="Arial" pitchFamily="34" charset="0"/>
              </a:rPr>
              <a:t/>
            </a:r>
            <a:br>
              <a:rPr lang="ru-RU" sz="11200" b="1" dirty="0" smtClean="0">
                <a:solidFill>
                  <a:srgbClr val="0070C0"/>
                </a:solidFill>
                <a:cs typeface="Arial" pitchFamily="34" charset="0"/>
              </a:rPr>
            </a:br>
            <a:r>
              <a:rPr lang="ru-RU" sz="11200" b="1" dirty="0" smtClean="0">
                <a:solidFill>
                  <a:srgbClr val="0070C0"/>
                </a:solidFill>
                <a:cs typeface="Arial" pitchFamily="34" charset="0"/>
              </a:rPr>
              <a:t>- </a:t>
            </a:r>
            <a:r>
              <a:rPr lang="ru-RU" sz="11200" b="1" dirty="0" smtClean="0">
                <a:solidFill>
                  <a:srgbClr val="0070C0"/>
                </a:solidFill>
              </a:rPr>
              <a:t>Своевременное оказание неотложной помощи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- Соблюдение санитарно-эпидемиологического режима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-    Соблюдение правил личной гигиены и формы одежды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endParaRPr lang="ru-RU" sz="112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0" algn="just">
              <a:buNone/>
            </a:pPr>
            <a:endParaRPr lang="ru-RU" sz="9600" dirty="0" smtClean="0">
              <a:solidFill>
                <a:srgbClr val="0070C0"/>
              </a:solidFill>
              <a:cs typeface="Arial" pitchFamily="34" charset="0"/>
            </a:endParaRP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процедурной медицинской сестры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7400" dirty="0" smtClean="0">
              <a:solidFill>
                <a:srgbClr val="0070C0"/>
              </a:solidFill>
              <a:cs typeface="Arial" pitchFamily="34" charset="0"/>
            </a:endParaRPr>
          </a:p>
          <a:p>
            <a:pPr lvl="0" algn="just"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 - Соблюдение мер предосторожности при работе с дезинфицирующими и моющими растворами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- Санитарное состояние процедурного кабинета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- Соблюдение правил дезинфекции и стерилизации  инструментария</a:t>
            </a:r>
          </a:p>
          <a:p>
            <a:pPr lvl="0" algn="just"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endParaRPr lang="ru-RU" sz="112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algn="just" fontAlgn="base">
              <a:buNone/>
            </a:pPr>
            <a:endParaRPr lang="ru-RU" sz="112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процедурной медицинской сестры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449263" algn="just" fontAlgn="base">
              <a:buNone/>
            </a:pPr>
            <a:endParaRPr lang="ru-RU" sz="11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93663" algn="just" fontAlgn="base"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- Соблюдение правил учёта, хранения и использования лекарственных средств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  - Своевременное выписывание и получение: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>– инструментария;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– медикаментов;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– дезинфицирующих средств и антисептиков</a:t>
            </a:r>
          </a:p>
          <a:p>
            <a:pPr lvl="0" algn="just">
              <a:buNone/>
            </a:pPr>
            <a:r>
              <a:rPr lang="ru-RU" sz="7400" dirty="0" smtClean="0"/>
              <a:t/>
            </a:r>
            <a:br>
              <a:rPr lang="ru-RU" sz="7400" dirty="0" smtClean="0"/>
            </a:br>
            <a:r>
              <a:rPr lang="ru-RU" sz="7400" dirty="0" smtClean="0"/>
              <a:t/>
            </a:r>
            <a:br>
              <a:rPr lang="ru-RU" sz="7400" dirty="0" smtClean="0"/>
            </a:br>
            <a:endParaRPr lang="ru-RU" sz="7400" dirty="0" smtClean="0">
              <a:solidFill>
                <a:srgbClr val="0070C0"/>
              </a:solidFill>
              <a:cs typeface="Arial" pitchFamily="34" charset="0"/>
            </a:endParaRPr>
          </a:p>
          <a:p>
            <a:pPr>
              <a:buNone/>
            </a:pPr>
            <a:r>
              <a:rPr lang="ru-RU" sz="7400" dirty="0" smtClean="0"/>
              <a:t/>
            </a:r>
            <a:br>
              <a:rPr lang="ru-RU" sz="7400" dirty="0" smtClean="0"/>
            </a:br>
            <a:endParaRPr lang="ru-RU" sz="7400" dirty="0" smtClean="0">
              <a:solidFill>
                <a:schemeClr val="accent5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процедурной медицинской сестры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11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base">
              <a:buNone/>
            </a:pPr>
            <a:endParaRPr lang="ru-RU" sz="11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base">
              <a:buNone/>
            </a:pPr>
            <a:r>
              <a:rPr lang="ru-RU" sz="11200" dirty="0" smtClean="0"/>
              <a:t>-    </a:t>
            </a:r>
            <a:r>
              <a:rPr lang="ru-RU" sz="11200" b="1" dirty="0" smtClean="0">
                <a:solidFill>
                  <a:srgbClr val="0070C0"/>
                </a:solidFill>
              </a:rPr>
              <a:t>Соблюдение правил заполнения документации</a:t>
            </a:r>
          </a:p>
          <a:p>
            <a:pPr marL="0" indent="0" algn="just" fontAlgn="base">
              <a:buNone/>
            </a:pPr>
            <a:endParaRPr lang="ru-RU" sz="11200" b="1" dirty="0" smtClean="0">
              <a:solidFill>
                <a:srgbClr val="0070C0"/>
              </a:solidFill>
            </a:endParaRPr>
          </a:p>
          <a:p>
            <a:pPr marL="0" indent="0" algn="just" fontAlgn="base">
              <a:buNone/>
            </a:pPr>
            <a:r>
              <a:rPr lang="ru-RU" sz="11200" b="1" dirty="0" smtClean="0">
                <a:solidFill>
                  <a:srgbClr val="0070C0"/>
                </a:solidFill>
              </a:rPr>
              <a:t>- Соблюдение правил этики и деонтологии</a:t>
            </a:r>
            <a:br>
              <a:rPr lang="ru-RU" sz="11200" b="1" dirty="0" smtClean="0">
                <a:solidFill>
                  <a:srgbClr val="0070C0"/>
                </a:solidFill>
              </a:rPr>
            </a:br>
            <a:r>
              <a:rPr lang="ru-RU" sz="11200" b="1" dirty="0" smtClean="0">
                <a:solidFill>
                  <a:srgbClr val="0070C0"/>
                </a:solidFill>
              </a:rPr>
              <a:t/>
            </a:r>
            <a:br>
              <a:rPr lang="ru-RU" sz="11200" b="1" dirty="0" smtClean="0">
                <a:solidFill>
                  <a:srgbClr val="0070C0"/>
                </a:solidFill>
              </a:rPr>
            </a:br>
            <a:endParaRPr lang="ru-RU" sz="112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cs typeface="Arial" pitchFamily="34" charset="0"/>
            </a:endParaRPr>
          </a:p>
          <a:p>
            <a:pPr algn="just" fontAlgn="base">
              <a:buNone/>
            </a:pPr>
            <a:endParaRPr lang="ru-RU" sz="11200" dirty="0" smtClean="0">
              <a:solidFill>
                <a:schemeClr val="accent5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процедурной медицинской сестры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1347788" algn="just">
              <a:buAutoNum type="arabicPeriod"/>
            </a:pP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Профессиональный стандарт «Специалист в области сестринского дела (медицинская сестра/медицинский брат)»</a:t>
            </a:r>
          </a:p>
          <a:p>
            <a:pPr marL="0" indent="265113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2020 год»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(утв. решением Российской трехсторонней комиссии по регулированию социально-трудовых отношений от 24.12.2019)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5" y="2276872"/>
            <a:ext cx="7886700" cy="1800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процедурной медицинской сестры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r>
              <a:rPr lang="ru-RU" sz="12800" b="1" i="1" dirty="0" smtClean="0">
                <a:solidFill>
                  <a:srgbClr val="0070C0"/>
                </a:solidFill>
                <a:cs typeface="Arial" pitchFamily="34" charset="0"/>
              </a:rPr>
              <a:t>3</a:t>
            </a:r>
            <a:r>
              <a:rPr lang="ru-RU" sz="11200" i="1" dirty="0" smtClean="0">
                <a:solidFill>
                  <a:srgbClr val="0070C0"/>
                </a:solidFill>
                <a:cs typeface="Arial" pitchFamily="34" charset="0"/>
              </a:rPr>
              <a:t>. </a:t>
            </a:r>
            <a:r>
              <a:rPr lang="ru-RU" sz="12800" b="1" i="1" dirty="0" smtClean="0">
                <a:solidFill>
                  <a:srgbClr val="0070C0"/>
                </a:solidFill>
              </a:rPr>
              <a:t>Приказ МЗ РФ от 15 мая 2012 г. № 543н «Об утверждении Положения об организации оказания первичной медико-санитарной помощи взрослому населению».  </a:t>
            </a:r>
          </a:p>
          <a:p>
            <a:pPr algn="just" fontAlgn="base">
              <a:buNone/>
            </a:pPr>
            <a:endParaRPr lang="ru-RU" sz="12800" b="1" i="1" dirty="0" smtClean="0">
              <a:solidFill>
                <a:srgbClr val="0070C0"/>
              </a:solidFill>
            </a:endParaRPr>
          </a:p>
          <a:p>
            <a:pPr marL="0" indent="0" algn="just" fontAlgn="base">
              <a:buNone/>
            </a:pPr>
            <a:r>
              <a:rPr lang="ru-RU" sz="12800" b="1" i="1" dirty="0" smtClean="0">
                <a:solidFill>
                  <a:srgbClr val="0070C0"/>
                </a:solidFill>
              </a:rPr>
              <a:t>4. Приказ МЗ РФ от 2 декабря 2014 г. N 796н "Об утверждении Положения об организации оказания специализированной, в том числе высокотехнологичной, медицинской помощи»</a:t>
            </a:r>
          </a:p>
          <a:p>
            <a:pPr marL="0" indent="0" algn="just" fontAlgn="base">
              <a:buNone/>
            </a:pPr>
            <a:r>
              <a:rPr lang="ru-RU" sz="9600" b="1" i="1" dirty="0" smtClean="0"/>
              <a:t/>
            </a:r>
            <a:br>
              <a:rPr lang="ru-RU" sz="9600" b="1" i="1" dirty="0" smtClean="0"/>
            </a:br>
            <a:r>
              <a:rPr lang="ru-RU" sz="9600" b="1" i="1" dirty="0" smtClean="0"/>
              <a:t> 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процедурной медицинской сестры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base">
              <a:buNone/>
            </a:pPr>
            <a:r>
              <a:rPr lang="ru-RU" sz="11200" b="1" i="1" dirty="0" smtClean="0">
                <a:solidFill>
                  <a:srgbClr val="0070C0"/>
                </a:solidFill>
                <a:cs typeface="Arial" pitchFamily="34" charset="0"/>
              </a:rPr>
              <a:t>5</a:t>
            </a:r>
            <a:r>
              <a:rPr lang="ru-RU" sz="14400" b="1" i="1" dirty="0" smtClean="0">
                <a:solidFill>
                  <a:srgbClr val="0070C0"/>
                </a:solidFill>
                <a:cs typeface="Arial" pitchFamily="34" charset="0"/>
              </a:rPr>
              <a:t>. </a:t>
            </a:r>
            <a:r>
              <a:rPr lang="ru-RU" sz="14400" b="1" i="1" dirty="0" smtClean="0">
                <a:solidFill>
                  <a:srgbClr val="0070C0"/>
                </a:solidFill>
              </a:rPr>
              <a:t>Порядки оказания медицинской помощи населению по тому или иному профилю заболеваний, утверждённые приказами МЗ РФ</a:t>
            </a:r>
          </a:p>
          <a:p>
            <a:pPr marL="0" indent="0" algn="just" fontAlgn="base">
              <a:buNone/>
            </a:pPr>
            <a:r>
              <a:rPr lang="ru-RU" sz="800" b="1" i="1" dirty="0" smtClean="0">
                <a:solidFill>
                  <a:srgbClr val="0070C0"/>
                </a:solidFill>
              </a:rPr>
              <a:t/>
            </a:r>
            <a:br>
              <a:rPr lang="ru-RU" sz="800" b="1" i="1" dirty="0" smtClean="0">
                <a:solidFill>
                  <a:srgbClr val="0070C0"/>
                </a:solidFill>
              </a:rPr>
            </a:br>
            <a:endParaRPr lang="ru-RU" sz="12800" b="1" i="1" dirty="0" smtClean="0">
              <a:solidFill>
                <a:srgbClr val="0070C0"/>
              </a:solidFill>
            </a:endParaRPr>
          </a:p>
          <a:p>
            <a:pPr marL="0" indent="0" algn="just" fontAlgn="base">
              <a:buNone/>
            </a:pPr>
            <a:r>
              <a:rPr lang="ru-RU" sz="9600" b="1" i="1" dirty="0" smtClean="0"/>
              <a:t/>
            </a:r>
            <a:br>
              <a:rPr lang="ru-RU" sz="9600" b="1" i="1" dirty="0" smtClean="0"/>
            </a:br>
            <a:r>
              <a:rPr lang="ru-RU" sz="9600" b="1" i="1" dirty="0" smtClean="0"/>
              <a:t> 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квалификации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Среднее профессиональное образование по специальности «Лечебное дело», «Акушерское дело», «Сестринское дело», высшее образование по направлению подготовки «сестринское дело» (уровень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бакалавриата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)</a:t>
            </a:r>
          </a:p>
          <a:p>
            <a:pPr marL="0" indent="265113" algn="just"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Сертификат специалиста по специальности «Сестринское дело»,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«Сестринское дело в педиатрии», «Общая практика»</a:t>
            </a:r>
            <a:r>
              <a:rPr lang="ru-RU" sz="3200" b="1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предъявления требований к стажу работы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endParaRPr lang="ru-RU" sz="32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265113" algn="ctr">
              <a:buNone/>
            </a:pPr>
            <a:r>
              <a:rPr lang="ru-RU" sz="3600" b="1" dirty="0" smtClean="0">
                <a:solidFill>
                  <a:srgbClr val="0070C0"/>
                </a:solidFill>
                <a:cs typeface="Arial" pitchFamily="34" charset="0"/>
              </a:rPr>
              <a:t>Штатные нормативы процедурных медицинских сестёр зависят от типа медицинской организации и отражены в Порядках</a:t>
            </a:r>
            <a:r>
              <a:rPr lang="ru-RU" sz="3600" b="1" dirty="0" smtClean="0">
                <a:solidFill>
                  <a:srgbClr val="0070C0"/>
                </a:solidFill>
              </a:rPr>
              <a:t> оказания медицинской помощи населению по тому или иному профилю заболеваний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4000" b="1" dirty="0" smtClean="0">
                <a:solidFill>
                  <a:srgbClr val="0070C0"/>
                </a:solidFill>
                <a:cs typeface="Arial" pitchFamily="34" charset="0"/>
              </a:rPr>
              <a:t>При этом рекомендуется:</a:t>
            </a:r>
          </a:p>
          <a:p>
            <a:pPr marL="0" indent="265113" algn="just">
              <a:buNone/>
            </a:pPr>
            <a:endParaRPr lang="ru-RU" sz="3200" b="1" u="sng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поликлиники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-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должность процедурной медицинской сестры на 10 врачей, ведущих амбулаторный приём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600" b="1" u="sng" dirty="0" smtClean="0">
                <a:solidFill>
                  <a:srgbClr val="0070C0"/>
                </a:solidFill>
                <a:cs typeface="Arial" pitchFamily="34" charset="0"/>
              </a:rPr>
              <a:t>Для дневного стационара - </a:t>
            </a:r>
          </a:p>
          <a:p>
            <a:pPr marL="0" indent="265113" algn="just">
              <a:buNone/>
            </a:pPr>
            <a:r>
              <a:rPr lang="ru-RU" sz="3600" dirty="0" smtClean="0">
                <a:solidFill>
                  <a:srgbClr val="0070C0"/>
                </a:solidFill>
                <a:cs typeface="Arial" pitchFamily="34" charset="0"/>
              </a:rPr>
              <a:t>1 должность процедурной медицинской сестры на 15 коек</a:t>
            </a:r>
          </a:p>
          <a:p>
            <a:pPr marL="0" indent="265113" algn="just">
              <a:buNone/>
            </a:pPr>
            <a:endParaRPr lang="ru-RU" sz="3600" b="1" u="sng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265113" algn="just">
              <a:buNone/>
            </a:pPr>
            <a:r>
              <a:rPr lang="ru-RU" sz="3600" b="1" u="sng" dirty="0" smtClean="0">
                <a:solidFill>
                  <a:srgbClr val="0070C0"/>
                </a:solidFill>
                <a:cs typeface="Arial" pitchFamily="34" charset="0"/>
              </a:rPr>
              <a:t>Для стационара (терапевтического отделения) -  </a:t>
            </a:r>
          </a:p>
          <a:p>
            <a:pPr marL="0" indent="265113" algn="just">
              <a:buNone/>
            </a:pPr>
            <a:r>
              <a:rPr lang="ru-RU" sz="3600" dirty="0" smtClean="0">
                <a:solidFill>
                  <a:srgbClr val="0070C0"/>
                </a:solidFill>
                <a:cs typeface="Arial" pitchFamily="34" charset="0"/>
              </a:rPr>
              <a:t>1 должность процедурной медицинской сестры на 30 коек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стационара</a:t>
            </a: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(хирургического отделения)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 должности процедурной медицинской сестры на 30 коек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</TotalTime>
  <Words>719</Words>
  <Application>Microsoft Office PowerPoint</Application>
  <PresentationFormat>Экран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 2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«Казанский государственный медицинский университет</dc:title>
  <dc:creator>пк</dc:creator>
  <cp:lastModifiedBy>Александр Иванович Глушаков</cp:lastModifiedBy>
  <cp:revision>398</cp:revision>
  <dcterms:modified xsi:type="dcterms:W3CDTF">2020-03-15T15:34:52Z</dcterms:modified>
</cp:coreProperties>
</file>