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9"/>
  </p:notesMasterIdLst>
  <p:sldIdLst>
    <p:sldId id="256" r:id="rId2"/>
    <p:sldId id="365" r:id="rId3"/>
    <p:sldId id="300" r:id="rId4"/>
    <p:sldId id="367" r:id="rId5"/>
    <p:sldId id="353" r:id="rId6"/>
    <p:sldId id="354" r:id="rId7"/>
    <p:sldId id="355" r:id="rId8"/>
    <p:sldId id="356" r:id="rId9"/>
    <p:sldId id="373" r:id="rId10"/>
    <p:sldId id="374" r:id="rId11"/>
    <p:sldId id="357" r:id="rId12"/>
    <p:sldId id="368" r:id="rId13"/>
    <p:sldId id="375" r:id="rId14"/>
    <p:sldId id="376" r:id="rId15"/>
    <p:sldId id="377" r:id="rId16"/>
    <p:sldId id="378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1" d="100"/>
          <a:sy n="61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9D58-A538-4562-8E82-82919B1BB127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F9F2A-6447-40EB-9630-8DABD6015D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043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97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200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85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00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722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736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074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67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162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23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019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FEF424-CF74-496A-A6C4-6AB6CCE83BDE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279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8685" y="404664"/>
            <a:ext cx="7955280" cy="583264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деятельности палатной (постовой) медицинской сестры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</a:t>
            </a:r>
          </a:p>
          <a:p>
            <a:pPr marL="3324225">
              <a:lnSpc>
                <a:spcPct val="110000"/>
              </a:lnSpc>
              <a:spcBef>
                <a:spcPts val="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8600" b="1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endParaRPr lang="ru-RU" sz="8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AutoShape 2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8" name="AutoShape 10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0" name="AutoShape 12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2" name="AutoShape 14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4" name="AutoShape 16" descr="https://media.bobruisk.ru/imagecache/full/photos/2016/09/19/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6" name="AutoShape 18" descr="https://media.bobruisk.ru/imagecache/full/photos/2016/09/19/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48" name="Picture 20" descr="https://media.bobruisk.ru/imagecache/full/photos/2016/09/19/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7128792" cy="5157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43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FontTx/>
              <a:buChar char="-"/>
            </a:pPr>
            <a:r>
              <a:rPr lang="ru-RU" sz="2800" dirty="0" smtClean="0"/>
              <a:t> 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Осуществление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контроля за выполнением больными и их родственниками режима посещений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отделения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Осуществление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контроля за санитарным содержанием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закреплённых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медицинской сестрой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палат, а также личной гигиеной больных, за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своевременной сменой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нательного и постельного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белья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Char char="-"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 fontAlgn="base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Осуществление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контроля за получением больными пищи согласно назначенной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диете</a:t>
            </a:r>
          </a:p>
          <a:p>
            <a:pPr algn="just" fontAlgn="base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Ведение медицинской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документации</a:t>
            </a:r>
          </a:p>
          <a:p>
            <a:pPr algn="just" fontAlgn="base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 fontAlgn="base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Сдача дежурства по палатам у постели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больных</a:t>
            </a:r>
          </a:p>
          <a:p>
            <a:pPr algn="just" fontAlgn="base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Обеспечение строгого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учёта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хранения лекарств группы А и Б в специальных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шкафах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палатной (постовой) медицинской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сестры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Внешний вид медсестры и состояние рабочего места (грамотно оборудованное рабочее место, оснащение, наличие всех принадлежностей, внешний вид согласно этическому кодексу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стандартов ведения медицинской документации (согласно приказам Министерства здравоохранения РФ)</a:t>
            </a:r>
          </a:p>
          <a:p>
            <a:pPr algn="just" fontAlgn="base">
              <a:buNone/>
            </a:pPr>
            <a:r>
              <a:rPr lang="ru-RU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палатной (постовой) медицинской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сестры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стандартов технологий ухода за пациентами (соблюдение двигательного режима, кормление тяжелобольных, соблюдение гигиены тела, профилактика пролежней, смена нательного и постельного белья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), технологий выполнения сестринских манипуляций</a:t>
            </a: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технологий по подготовке пациентов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различным видам исследований (рентгенологическим, лабораторным и др.).</a:t>
            </a:r>
          </a:p>
          <a:p>
            <a:pPr algn="just" fontAlgn="base">
              <a:buNone/>
            </a:pPr>
            <a: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палатной (постовой) медицинской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сестры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 деятельности:</a:t>
            </a:r>
          </a:p>
          <a:p>
            <a:pPr marL="0" indent="0" algn="just" fontAlgn="base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Учёт и хранение медикаментов (сроки хранения, правильность хранения по группам медикаментов, наличие минимального медикаментозного запаса).</a:t>
            </a: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санитарно-эпидемиологического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режима и мероприятий в стационаре (гигиеническая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обработка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рук, дезинфекция, </a:t>
            </a:r>
            <a:r>
              <a:rPr lang="ru-RU" sz="1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предстерилизационная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очистка, стерилизация, </a:t>
            </a:r>
            <a:r>
              <a:rPr lang="ru-RU" sz="1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кварцевание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соблюдение асептики и антисептики,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своевременное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прохождение периодического медицинского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осмотра)</a:t>
            </a: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449263" algn="just" fontAlgn="base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палатной (постовой) медицинской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сестры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использовать в пределах компетенции </a:t>
            </a: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</a:t>
            </a: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 деятельности:</a:t>
            </a:r>
          </a:p>
          <a:p>
            <a:pPr marL="0" indent="0" algn="just" fontAlgn="base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Своевременное и правильное выполнение врачебных назначений, контроль за соблюдением лечебной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диеты</a:t>
            </a:r>
          </a:p>
          <a:p>
            <a:pPr lvl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Повышение профессионального уровня (обучение на курсах повышения квалификации, активное участие в больничных конференциях и занятиях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endParaRPr lang="ru-RU" sz="28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Autofit/>
          </a:bodyPr>
          <a:lstStyle/>
          <a:p>
            <a:pPr marL="0" indent="449263" algn="just" fontAlgn="base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палатной (постовой) медицинской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сестры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использовать в пределах компетенции </a:t>
            </a: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</a:t>
            </a: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её деятельности:</a:t>
            </a:r>
          </a:p>
          <a:p>
            <a:pPr marL="0" indent="0" algn="just" fontAlgn="base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медицинской этики и деонтологии (взаимоотношение в коллективе, соблюдение врачебной тайны, уважение к вероисповеданию, индивидуальный подход к каждому пациенту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 algn="just"/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Знание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выполнение мероприятий при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возникновении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пожара и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ЧС и др. </a:t>
            </a: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845" y="2276872"/>
            <a:ext cx="7886700" cy="18002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6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265113" algn="ctr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палатной (постовой) медицинской сестры </a:t>
            </a:r>
          </a:p>
          <a:p>
            <a:pPr marL="0" indent="0" algn="just">
              <a:buNone/>
            </a:pPr>
            <a:endParaRPr lang="ru-RU" sz="1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1347788" algn="just">
              <a:buAutoNum type="arabicPeriod"/>
            </a:pP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Профессиональный стандарт «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Специалист 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области сестринского дела (медицинская сестра/медицинский брат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)»</a:t>
            </a:r>
            <a:endParaRPr lang="ru-RU" sz="112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«Единые рекомендации по установлению на федеральном, региональном и местном уровнях систем оплаты труда работников государственных и муниципальных учреждений на 2020 год»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(утв. решением Российской трехсторонней комиссии по регулированию социально-трудовых отношений от 24.12.2019)</a:t>
            </a: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квалификации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AutoNum type="arabicPeriod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Среднее профессиональное образование по специальности «Лечебное дело», «Акушерское дело», «Сестринское дело», высшее образование по направлению подготовки «сестринское дело» (уровень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бакалавриата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265113" algn="just">
              <a:buAutoNum type="arabicPeriod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Сертификат специалиста по специальности «Сестринское дело», «Общая практика» без предъявления требований к стажу работы.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Штатные нормативы зависят от профиля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отделения стационара.</a:t>
            </a: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Например, в терапевтическом отделении стационара -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4,75 должности на 15 коек.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Приказ Минздрава России от 15.11.2012 N 923н "Об утверждении Порядка оказания медицинской помощи взрослому населению по профилю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«терапия»)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 fontAlgn="base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Осуществление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ухода и наблюдения за больными на основе принципов медицинской деонтологии. 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 Принятие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размещение в палате больных, проверка качества санитарной обработки вновь поступивших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больных</a:t>
            </a:r>
          </a:p>
          <a:p>
            <a:pPr algn="just" fontAlgn="base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 Проверка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передач больным с целью недопущения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приёма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противопоказанной пищи 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напитков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542925" algn="just" fontAlgn="base">
              <a:buFontTx/>
              <a:buChar char="-"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Участие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обходе врачей в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закреплённых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медицинской сестрой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палатах, доклад о состоянии больных, фиксация в журнале назначенного лечения и ухода за больными, контроль за выполнением больными назначений лечащего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врача</a:t>
            </a:r>
          </a:p>
          <a:p>
            <a:pPr marL="0" indent="542925" algn="just" fontAlgn="base">
              <a:buNone/>
            </a:pP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542925" algn="just" fontAlgn="base">
              <a:buFontTx/>
              <a:buChar char="-"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Осуществление санитарно-гигиенического обслуживания физически ослабленных и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тяжелобольных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FontTx/>
              <a:buChar char="-"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Выполнение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назначений лечащего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врача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FontTx/>
              <a:buChar char="-"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обследования больных в диагностических кабинетах, у врачей-консультантов и в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лаборатории</a:t>
            </a:r>
          </a:p>
          <a:p>
            <a:pPr marL="0" indent="265113" algn="just">
              <a:buNone/>
            </a:pP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FontTx/>
              <a:buChar char="-"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Немедленное сообщение лечащему врачу, а в его отсутствие - заведующему отделением или дежурному врачу о внезапном ухудшении состояния </a:t>
            </a: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больного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FontTx/>
              <a:buChar char="-"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И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золяция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больных в </a:t>
            </a:r>
            <a:r>
              <a:rPr lang="ru-RU" sz="2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агональном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состоянии, вызов врача для проведения необходимых реанимационных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мероприятий 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Подготовка тел умерших пациентов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направления их в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патологоанатомическое отделение 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0" algn="just">
              <a:buFontTx/>
              <a:buChar char="-"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При приёме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дежурства осмотр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закреплённых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медицинской сестрой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помещений, проверка состояния электроосвещения, наличия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жёсткого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мягкого инвентаря, медицинского оборудования и инструментария,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медикаментов</a:t>
            </a:r>
          </a:p>
          <a:p>
            <a:pPr marL="0" indent="0" algn="just">
              <a:buFontTx/>
              <a:buChar char="-"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Приём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дежурства под роспись в дневнике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отделения 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Char char="-"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</TotalTime>
  <Words>317</Words>
  <Application>Microsoft Office PowerPoint</Application>
  <PresentationFormat>Экран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HDOfficeLightV0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СПАСИБО ЗА ВНИМАНИЕ!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«Казанский государственный медицинский университет   </dc:title>
  <cp:lastModifiedBy>User</cp:lastModifiedBy>
  <cp:revision>367</cp:revision>
  <dcterms:modified xsi:type="dcterms:W3CDTF">2020-03-01T14:31:27Z</dcterms:modified>
</cp:coreProperties>
</file>