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4"/>
  </p:notesMasterIdLst>
  <p:sldIdLst>
    <p:sldId id="256" r:id="rId2"/>
    <p:sldId id="365" r:id="rId3"/>
    <p:sldId id="366" r:id="rId4"/>
    <p:sldId id="300" r:id="rId5"/>
    <p:sldId id="367" r:id="rId6"/>
    <p:sldId id="364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8" r:id="rId18"/>
    <p:sldId id="369" r:id="rId19"/>
    <p:sldId id="370" r:id="rId20"/>
    <p:sldId id="371" r:id="rId21"/>
    <p:sldId id="372" r:id="rId22"/>
    <p:sldId id="27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1" d="100"/>
          <a:sy n="61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99D58-A538-4562-8E82-82919B1BB127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F9F2A-6447-40EB-9630-8DABD6015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0437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97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200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857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003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722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736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074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677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162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223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019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CFEF424-CF74-496A-A6C4-6AB6CCE83BDE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279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cntd.ru/document/90198870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8685" y="404664"/>
            <a:ext cx="7955280" cy="583264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Организация деятельности участковой медицинской сестры    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</a:t>
            </a:r>
          </a:p>
          <a:p>
            <a:pPr marL="3324225">
              <a:lnSpc>
                <a:spcPct val="110000"/>
              </a:lnSpc>
              <a:spcBef>
                <a:spcPts val="0"/>
              </a:spcBef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8600" b="1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  <a:endParaRPr lang="ru-RU" sz="8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3250" name="Picture 2" descr="https://fotovmire.ru/wp-content/uploads/2019/08/22124/medsestra-merjaet-davlenie-zhenshh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60848"/>
            <a:ext cx="6660232" cy="47971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9435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92500" lnSpcReduction="10000"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265113" algn="just">
              <a:buNone/>
            </a:pPr>
            <a:r>
              <a:rPr lang="ru-RU" sz="3200" dirty="0" smtClean="0"/>
              <a:t> 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4. Проводит мероприятия по санитарно-гигиеническому воспитанию и образованию обслуживаемого населения, консультирует по вопросам формирования здорового образа жизни. Осуществляет профилактические мероприятия по предупреждению и снижению заболеваемости, выявлению ранних и скрытых форм заболеваний, социально значимых болезней и факторов риска, в отдельных случаях - организует и ведёт занятия в школах здоровья.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265113" algn="just">
              <a:buNone/>
            </a:pPr>
            <a:r>
              <a:rPr lang="ru-RU" sz="3200" dirty="0" smtClean="0"/>
              <a:t> 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5. Выявляет потребности обслуживаемого населения в оздоровительных мероприятиях и разрабатывает программу проведения этих мероприятий. Организует проведение диагностики и лечения заболеваний и состояний, в том числе восстановительного лечения больных в амбулаторных условиях, дневном стационаре и стационаре на дому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542925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Посещает пациентов на дому с лечебной и профилактической целью.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lnSpcReduction="10000"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6. Оказывает неотложную доврачебную медицинскую помощь больным при острых заболеваниях, травмах, отравлениях и других неотложных состояниях в амбулаторных условиях, дневном стационаре и стационаре на дому. Оформляет направление больных на консультации к врачам-специалистам, в том числе для стационарного и восстановительного лечения, по медицинским показаниям.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7. Проводит мероприятия по профилактике инфекционных заболеваний, организует и проводит противоэпидемические мероприятия и иммунопрофилактику в установленном порядке.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0" algn="just">
              <a:buNone/>
            </a:pPr>
            <a:r>
              <a:rPr lang="ru-RU" sz="3200" dirty="0" smtClean="0"/>
              <a:t>  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8. Оформляет документацию по экспертизе временной нетрудоспособности в установленном порядке и документы для направления на медико-социальную экспертизу, а также заключение о необходимости направления пациентов по медицинским показаниям на санаторно-курортное лечение.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0" algn="just">
              <a:buNone/>
            </a:pPr>
            <a:r>
              <a:rPr lang="ru-RU" sz="3200" dirty="0" smtClean="0"/>
              <a:t>   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9. Совместно с органами социальной защиты населения организует медико-социальную помощь отдельным категориям граждан: одиноким, престарелым, инвалидам, хроническим больным, нуждающимся в уходе. 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0" algn="just">
              <a:buNone/>
            </a:pPr>
            <a:r>
              <a:rPr lang="ru-RU" sz="3200" dirty="0" smtClean="0"/>
              <a:t> 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10. Руководит деятельностью младшего медицинского персонала. Ведёт медицинскую документацию. Принимает участие в анализе состояния здоровья обслуживаемого населения и деятельности врачебного (терапевтического) участка. 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449263" algn="just" fontAlgn="base">
              <a:buNone/>
            </a:pPr>
            <a:r>
              <a:rPr lang="ru-RU" sz="9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sz="9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оценке эффективности работы медицинской сестры участковой на терапевтическом участке рекомендуется использовать в пределах компетенции </a:t>
            </a:r>
            <a:r>
              <a:rPr lang="ru-RU" sz="9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следующие критерии </a:t>
            </a:r>
            <a:r>
              <a:rPr lang="ru-RU" sz="9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её </a:t>
            </a:r>
            <a:r>
              <a:rPr lang="ru-RU" sz="9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деятельности</a:t>
            </a:r>
            <a:r>
              <a:rPr lang="ru-RU" sz="9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 fontAlgn="base">
              <a:buNone/>
            </a:pP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  <a:p>
            <a:pPr fontAlgn="base"/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стабилизация 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или снижение уровня госпитализации 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прикреплённого 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населения;</a:t>
            </a:r>
            <a:b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endParaRPr lang="ru-RU" sz="112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снижение 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частоты вызовов скорой медицинской помощи к 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прикреплённому 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населению;</a:t>
            </a:r>
            <a:b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endParaRPr lang="ru-RU" sz="112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увеличение числа посещений 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прикреплённого 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населения 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профилактической целью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endParaRPr lang="ru-RU" sz="112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полнота 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охвата лечебно-профилактической помощью лиц, состоящих под диспансерным наблюдением;</a:t>
            </a:r>
            <a:b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endParaRPr lang="ru-RU" sz="112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latin typeface="Arial" pitchFamily="34" charset="0"/>
                <a:cs typeface="Arial" pitchFamily="34" charset="0"/>
              </a:rPr>
            </a:br>
            <a:endParaRPr lang="ru-RU" sz="11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449263" algn="just" fontAlgn="base">
              <a:buNone/>
            </a:pPr>
            <a:r>
              <a:rPr lang="ru-RU" sz="9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sz="9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оценке эффективности работы медицинской сестры участковой на терапевтическом участке рекомендуется использовать в пределах компетенции </a:t>
            </a:r>
            <a:r>
              <a:rPr lang="ru-RU" sz="9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следующие критерии </a:t>
            </a:r>
            <a:r>
              <a:rPr lang="ru-RU" sz="9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её </a:t>
            </a:r>
            <a:r>
              <a:rPr lang="ru-RU" sz="9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деятельности</a:t>
            </a:r>
            <a:r>
              <a:rPr lang="ru-RU" sz="9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 fontAlgn="base">
              <a:buNone/>
            </a:pP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  <a:p>
            <a:pPr fontAlgn="base"/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полнота охвата населения профилактическими прививками;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endParaRPr lang="ru-RU" sz="112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стабилизация или снижение показателя смертности населения на 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дому от </a:t>
            </a:r>
            <a:r>
              <a:rPr lang="ru-RU" sz="112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сердечно-сосудистых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заболеваний, сахарного диабета и др.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endParaRPr lang="ru-RU" sz="112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снижение числа лиц, умерших на дому от болезней системы кровообращения в возрасте до 60 лет и не наблюдавшихся в течение последнего года жизни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endParaRPr lang="ru-RU" sz="112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latin typeface="Arial" pitchFamily="34" charset="0"/>
                <a:cs typeface="Arial" pitchFamily="34" charset="0"/>
              </a:rPr>
            </a:br>
            <a:endParaRPr lang="ru-RU" sz="11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449263" algn="just" fontAlgn="base">
              <a:buNone/>
            </a:pPr>
            <a:r>
              <a:rPr lang="ru-RU" sz="9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sz="9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оценке эффективности работы медицинской сестры участковой на терапевтическом участке рекомендуется использовать в пределах компетенции </a:t>
            </a:r>
            <a:r>
              <a:rPr lang="ru-RU" sz="9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следующие критерии </a:t>
            </a:r>
            <a:r>
              <a:rPr lang="ru-RU" sz="9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её </a:t>
            </a:r>
            <a:r>
              <a:rPr lang="ru-RU" sz="9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деятельности</a:t>
            </a:r>
            <a:r>
              <a:rPr lang="ru-RU" sz="9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 fontAlgn="base">
              <a:buNone/>
            </a:pP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  <a:p>
            <a:pPr fontAlgn="base"/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полнота охвата населения профилактическими прививками;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endParaRPr lang="ru-RU" sz="112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стабилизация или снижение показателя смертности населения на 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дому от </a:t>
            </a:r>
            <a:r>
              <a:rPr lang="ru-RU" sz="112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сердечно-сосудистых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заболеваний, сахарного диабета и др.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endParaRPr lang="ru-RU" sz="112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снижение числа лиц, умерших на дому от болезней системы кровообращения в возрасте до 60 лет и не наблюдавшихся в течение последнего года жизни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endParaRPr lang="ru-RU" sz="112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latin typeface="Arial" pitchFamily="34" charset="0"/>
                <a:cs typeface="Arial" pitchFamily="34" charset="0"/>
              </a:rPr>
            </a:br>
            <a:endParaRPr lang="ru-RU" sz="11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85000" lnSpcReduction="20000"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Основные нормативные документы, регламентирующие деятельность медицинской сестры участковой </a:t>
            </a:r>
            <a:endParaRPr lang="ru-RU" sz="4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1. </a:t>
            </a:r>
            <a:r>
              <a:rPr lang="ru-RU" sz="33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Положение об организации деятельности медицинской сестры участковой</a:t>
            </a:r>
            <a:r>
              <a:rPr lang="ru-RU" sz="33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утверждённое Приказом Министерства здравоохранения и социального </a:t>
            </a:r>
            <a:br>
              <a:rPr lang="ru-RU" sz="33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33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развития РФ от 21 июня 2006 года № 490</a:t>
            </a:r>
          </a:p>
          <a:p>
            <a:pPr marL="0" indent="265113" algn="just">
              <a:buNone/>
            </a:pPr>
            <a:endParaRPr lang="ru-RU" sz="33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357188" algn="just">
              <a:buNone/>
            </a:pPr>
            <a:r>
              <a:rPr lang="ru-RU" sz="33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33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Приказ Министерства здравоохранения и социального развития </a:t>
            </a:r>
            <a:r>
              <a:rPr lang="ru-RU" sz="33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РФ от </a:t>
            </a:r>
            <a:r>
              <a:rPr lang="ru-RU" sz="33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 мая 2007 г. № 324 </a:t>
            </a:r>
            <a:r>
              <a:rPr lang="ru-RU" sz="33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«Об утверждении критериев оценки эффективности  деятельности медицинской сестры участковой на терапевтическом участке»</a:t>
            </a:r>
          </a:p>
          <a:p>
            <a:pPr marL="0" indent="265113" algn="just">
              <a:buAutoNum type="arabicPeriod"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449263" algn="just" fontAlgn="base">
              <a:buNone/>
            </a:pPr>
            <a:r>
              <a:rPr lang="ru-RU" sz="9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sz="9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оценке эффективности работы медицинской сестры участковой на терапевтическом участке рекомендуется использовать в пределах компетенции </a:t>
            </a:r>
            <a:r>
              <a:rPr lang="ru-RU" sz="9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следующие критерии </a:t>
            </a:r>
            <a:r>
              <a:rPr lang="ru-RU" sz="9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её </a:t>
            </a:r>
            <a:r>
              <a:rPr lang="ru-RU" sz="9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деятельности</a:t>
            </a:r>
            <a:r>
              <a:rPr lang="ru-RU" sz="9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 fontAlgn="base">
              <a:buNone/>
            </a:pP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112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полнота охвата флюорографическим обследованием лиц - более 90% от числа подлежащих обследованию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endParaRPr lang="ru-RU" sz="112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выполнение плана мероприятий по обучению уходу за больными и </a:t>
            </a:r>
            <a:r>
              <a:rPr lang="ru-RU" sz="112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самоуходу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, связанному с конкретными заболеваниями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fontAlgn="base">
              <a:buNone/>
            </a:pPr>
            <a:endParaRPr lang="ru-RU" sz="112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выполнение 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плана мероприятий по обучению населения принципам здорового образа </a:t>
            </a: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жизни и др.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endParaRPr lang="ru-RU" sz="112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latin typeface="Arial" pitchFamily="34" charset="0"/>
                <a:cs typeface="Arial" pitchFamily="34" charset="0"/>
              </a:rPr>
            </a:br>
            <a:endParaRPr lang="ru-RU" sz="11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32500" lnSpcReduction="20000"/>
          </a:bodyPr>
          <a:lstStyle/>
          <a:p>
            <a:pPr marL="0" indent="449263" algn="just" fontAlgn="base">
              <a:buNone/>
            </a:pPr>
            <a:r>
              <a:rPr lang="ru-RU" sz="9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Сведения </a:t>
            </a:r>
            <a:r>
              <a:rPr lang="ru-RU" sz="9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 проделанной работе за каждый день текущего месяца во время амбулаторного </a:t>
            </a:r>
            <a:r>
              <a:rPr lang="ru-RU" sz="9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приёма</a:t>
            </a:r>
            <a:r>
              <a:rPr lang="ru-RU" sz="9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при оказании помощи на дому, профилактической </a:t>
            </a:r>
            <a:r>
              <a:rPr lang="ru-RU" sz="9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работе</a:t>
            </a:r>
            <a:r>
              <a:rPr lang="ru-RU" sz="9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вносит в:</a:t>
            </a:r>
          </a:p>
          <a:p>
            <a:pPr marL="0" indent="449263" algn="just" fontAlgn="base">
              <a:buNone/>
            </a:pPr>
            <a:endParaRPr lang="ru-RU" sz="800" dirty="0" smtClean="0"/>
          </a:p>
          <a:p>
            <a:pPr algn="ctr" fontAlgn="base"/>
            <a:r>
              <a:rPr lang="ru-RU" sz="800" dirty="0" smtClean="0"/>
              <a:t/>
            </a:r>
            <a:br>
              <a:rPr lang="ru-RU" sz="800" dirty="0" smtClean="0"/>
            </a:br>
            <a:endParaRPr lang="ru-RU" sz="800" dirty="0" smtClean="0"/>
          </a:p>
          <a:p>
            <a:pPr algn="ctr" fontAlgn="base"/>
            <a:endParaRPr lang="ru-RU" sz="800" u="sng" dirty="0" smtClean="0">
              <a:solidFill>
                <a:schemeClr val="accent5"/>
              </a:solidFill>
              <a:latin typeface="Arial" pitchFamily="34" charset="0"/>
              <a:cs typeface="Arial" pitchFamily="34" charset="0"/>
              <a:hlinkClick r:id="rId3"/>
            </a:endParaRPr>
          </a:p>
          <a:p>
            <a:pPr algn="ctr" fontAlgn="base">
              <a:buNone/>
            </a:pPr>
            <a:r>
              <a:rPr lang="ru-RU" sz="9800" u="sng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  <a:hlinkClick r:id="rId3"/>
              </a:rPr>
              <a:t> "Дневник </a:t>
            </a:r>
            <a:r>
              <a:rPr lang="ru-RU" sz="9800" u="sng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  <a:hlinkClick r:id="rId3"/>
              </a:rPr>
              <a:t>учёта </a:t>
            </a:r>
            <a:r>
              <a:rPr lang="ru-RU" sz="9800" u="sng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  <a:hlinkClick r:id="rId3"/>
              </a:rPr>
              <a:t>работы медицинской сестры участковой"</a:t>
            </a:r>
            <a:endParaRPr lang="ru-RU" sz="9800" u="sng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9800" u="sng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9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  <a:hlinkClick r:id="rId3"/>
              </a:rPr>
              <a:t>форма </a:t>
            </a:r>
            <a:r>
              <a:rPr lang="en-US" sz="9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  <a:hlinkClick r:id="rId3"/>
              </a:rPr>
              <a:t>N 039-</a:t>
            </a:r>
            <a:r>
              <a:rPr lang="ru-RU" sz="9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  <a:hlinkClick r:id="rId3"/>
              </a:rPr>
              <a:t>у-1-06</a:t>
            </a:r>
            <a:r>
              <a:rPr lang="ru-RU" sz="9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9800" u="sng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9800" u="sng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r>
              <a:rPr lang="ru-RU" sz="9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9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endParaRPr lang="ru-RU" sz="98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latin typeface="Arial" pitchFamily="34" charset="0"/>
                <a:cs typeface="Arial" pitchFamily="34" charset="0"/>
              </a:rPr>
            </a:br>
            <a:endParaRPr lang="ru-RU" sz="11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845" y="2276872"/>
            <a:ext cx="7886700" cy="18002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76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55000" lnSpcReduction="20000"/>
          </a:bodyPr>
          <a:lstStyle/>
          <a:p>
            <a:pPr marL="0" indent="265113" algn="ctr">
              <a:buNone/>
            </a:pPr>
            <a:r>
              <a:rPr lang="ru-RU" sz="5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Основные нормативные документы, регламентирующие деятельность медицинской сестры участковой </a:t>
            </a:r>
          </a:p>
          <a:p>
            <a:pPr marL="0" indent="265113" algn="just">
              <a:buNone/>
            </a:pPr>
            <a:r>
              <a:rPr lang="ru-RU" sz="51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0" algn="just">
              <a:buNone/>
            </a:pPr>
            <a:r>
              <a:rPr lang="ru-RU" sz="4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Приказ </a:t>
            </a:r>
            <a:r>
              <a:rPr lang="ru-RU" sz="45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Минздравсоцразвития</a:t>
            </a:r>
            <a:r>
              <a:rPr lang="ru-RU" sz="4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России от 15.05.2012 N 543н (ред. от 27.03.2019) </a:t>
            </a:r>
            <a:r>
              <a:rPr lang="ru-RU" sz="45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«Об </a:t>
            </a:r>
            <a:r>
              <a:rPr lang="ru-RU" sz="45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утверждении Положения об организации оказания первичной медико-санитарной помощи взрослому </a:t>
            </a:r>
            <a:r>
              <a:rPr lang="ru-RU" sz="45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населению»</a:t>
            </a:r>
          </a:p>
          <a:p>
            <a:pPr marL="0" indent="0" algn="just">
              <a:buNone/>
            </a:pPr>
            <a:endParaRPr lang="ru-RU" sz="45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4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ru-RU" sz="4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5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«Единые </a:t>
            </a:r>
            <a:r>
              <a:rPr lang="ru-RU" sz="45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рекомендации по установлению на федеральном, региональном и местном уровнях систем оплаты труда работников государственных и муниципальных учреждений на 2020 </a:t>
            </a:r>
            <a:r>
              <a:rPr lang="ru-RU" sz="45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год» </a:t>
            </a:r>
            <a:r>
              <a:rPr lang="ru-RU" sz="4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4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утв. решением Российской трехсторонней комиссии по регулированию социально-трудовых отношений от 24.12.2019)</a:t>
            </a:r>
          </a:p>
          <a:p>
            <a:pPr marL="0" indent="0" algn="just"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0" indent="265113" algn="just">
              <a:buAutoNum type="arabicPeriod"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lnSpcReduction="10000"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Требования к квалификации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265113" algn="just">
              <a:buAutoNum type="arabicPeriod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Среднее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профессиональное образование по специальности «Лечебное дело», «Акушерское дело», «Сестринское дело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», высшее образование по направлению подготовки «сестринское дело» (уровень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бакалавриата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265113" algn="just">
              <a:buAutoNum type="arabicPeriod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Сертификат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специалиста по специальности «Сестринское дело», «Общая практика» без предъявления требований к стажу работы.</a:t>
            </a:r>
          </a:p>
          <a:p>
            <a:pPr marL="0" indent="265113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Рекомендуемые штатные нормативы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Участковая медицинская сестра - 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1,5 должности на каждую должность участкового врача-терапевта (согласно Положению об организации оказания первичной медико-санитарной помощи взрослому населению)</a:t>
            </a:r>
          </a:p>
          <a:p>
            <a:pPr marL="0" indent="265113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0" algn="ctr" fontAlgn="base">
              <a:buNone/>
            </a:pP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Медицинская сестра участковая осуществляет свою деятельность по оказанию первичной медико-санитарной помощи населению в медицинских организациях преимущественно муниципальной системы здравоохранения:</a:t>
            </a:r>
            <a:b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1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base">
              <a:buNone/>
            </a:pPr>
            <a:r>
              <a:rPr lang="ru-RU" sz="1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latin typeface="Arial" pitchFamily="34" charset="0"/>
                <a:cs typeface="Arial" pitchFamily="34" charset="0"/>
              </a:rPr>
            </a:b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поликлиниках;</a:t>
            </a:r>
            <a:b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амбулаториях;</a:t>
            </a:r>
            <a:b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стационарно-поликлинических учреждениях муниципальной системы здравоохранения;</a:t>
            </a:r>
            <a:b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других медицинских организациях, оказывающих первичную медико-санитарную помощь населению.</a:t>
            </a:r>
            <a:r>
              <a:rPr lang="ru-RU" sz="4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ru-RU" sz="45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1. Организует амбулаторный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приём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врача-терапевта (педиатра) участкового, обеспечивает его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едицинскими картами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пациента, получающего медицинскую помощь в амбулаторных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условиях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бланками рецептов, направлений, подготавливает к работе приборы, инструменты.</a:t>
            </a: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265113" algn="just">
              <a:buNone/>
            </a:pPr>
            <a:r>
              <a:rPr lang="ru-RU" sz="3200" dirty="0" smtClean="0"/>
              <a:t> 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Формирует совместно с врачом-терапевтом (педиатром) участковым врачебный (терапевтический) участок из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прикреплённого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 нему населения,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ведёт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персональный учет, информационную (компьютерную) базу данных состояния здоровья обслуживаемого населения, участвует в формировании групп диспансерных больных.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265113" algn="just">
              <a:buNone/>
            </a:pPr>
            <a:r>
              <a:rPr lang="ru-RU" sz="3200" dirty="0" smtClean="0"/>
              <a:t> 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Осуществляет диспансерное наблюдение больных, в том числе имеющих право на получение набора социальных услуг, в установленном порядке. Проводит доврачебные осмотры, в том числе профилактические, с записью результатов в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едицинской карте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пациента, получающего медицинскую помощь в амбулаторных условия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2388</TotalTime>
  <Words>180</Words>
  <Application>Microsoft Office PowerPoint</Application>
  <PresentationFormat>Экран (4:3)</PresentationFormat>
  <Paragraphs>90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HDOfficeLightV0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СПАСИБО ЗА ВНИМАНИЕ!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ФГБОУ ВО «Казанский государственный медицинский университет   </dc:title>
  <cp:lastModifiedBy>User</cp:lastModifiedBy>
  <cp:revision>348</cp:revision>
  <dcterms:modified xsi:type="dcterms:W3CDTF">2020-02-09T13:58:09Z</dcterms:modified>
</cp:coreProperties>
</file>