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32"/>
  </p:notesMasterIdLst>
  <p:sldIdLst>
    <p:sldId id="256" r:id="rId2"/>
    <p:sldId id="365" r:id="rId3"/>
    <p:sldId id="366" r:id="rId4"/>
    <p:sldId id="300" r:id="rId5"/>
    <p:sldId id="367" r:id="rId6"/>
    <p:sldId id="364" r:id="rId7"/>
    <p:sldId id="373" r:id="rId8"/>
    <p:sldId id="374" r:id="rId9"/>
    <p:sldId id="375" r:id="rId10"/>
    <p:sldId id="376" r:id="rId11"/>
    <p:sldId id="353" r:id="rId12"/>
    <p:sldId id="377" r:id="rId13"/>
    <p:sldId id="378" r:id="rId14"/>
    <p:sldId id="388" r:id="rId15"/>
    <p:sldId id="389" r:id="rId16"/>
    <p:sldId id="390" r:id="rId17"/>
    <p:sldId id="391" r:id="rId18"/>
    <p:sldId id="379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92" r:id="rId28"/>
    <p:sldId id="393" r:id="rId29"/>
    <p:sldId id="372" r:id="rId30"/>
    <p:sldId id="27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1" d="100"/>
          <a:sy n="61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9D58-A538-4562-8E82-82919B1BB127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F9F2A-6447-40EB-9630-8DABD6015D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043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97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200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85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00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722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736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074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677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162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223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019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FEF424-CF74-496A-A6C4-6AB6CCE83BDE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279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cntd.ru/document/90198870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8685" y="404664"/>
            <a:ext cx="7955280" cy="583264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Организация деятельности патронажной (педиатрической) медицинской сестры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</a:t>
            </a:r>
          </a:p>
          <a:p>
            <a:pPr marL="3324225">
              <a:lnSpc>
                <a:spcPct val="110000"/>
              </a:lnSpc>
              <a:spcBef>
                <a:spcPts val="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8600" b="1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endParaRPr lang="ru-RU" sz="8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https://gopolsha.com/wp-content/uploads/2019/02/shutterstock_7905513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772816"/>
            <a:ext cx="7740352" cy="5085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9435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Рекомендуемая численность прикрепленных детей на участке составляет:</a:t>
            </a:r>
          </a:p>
          <a:p>
            <a:pPr marL="0" indent="0" algn="ctr" fontAlgn="base">
              <a:buNone/>
            </a:pPr>
            <a:endParaRPr lang="ru-RU" sz="3600" dirty="0" smtClean="0"/>
          </a:p>
          <a:p>
            <a:pPr marL="0" indent="0" algn="ctr" fontAlgn="base">
              <a:buNone/>
            </a:pPr>
            <a:r>
              <a:rPr lang="ru-RU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800 детей с учётом штатной численности медицинской организации и её укомплектованности медицинскими работниками</a:t>
            </a:r>
            <a:endParaRPr lang="ru-RU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1.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Получает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сведения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у старшей медицинской сестры детской поликлиники о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наличии беременных на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своём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участке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а также активно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выявляет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беременных на своем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участке.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П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роводит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антенатальные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патронажи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беременных женщин своего участка при постановке беременной женщины на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учёт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в сроки беременности 32-36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недель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 lnSpcReduction="10000"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С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овместно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врачом-педиатром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участка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посещает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новорождённых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первые три дня после выписки из родильного дома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проведении первого патронажа к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новорождённому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обучает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мать принципам грудного вскармливания, основным навыкам ухода за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новорождённым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а также умению оценивать состояние ребенка и своевременному обращению за медицинской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помощью</a:t>
            </a: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indent="14288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Департамент здравоохранения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г.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Москвы приказом от 27.12.2017 № 948 утвердил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Методические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рекомендации по проведению </a:t>
            </a:r>
            <a:r>
              <a:rPr lang="ru-RU" sz="32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патронажей детей первого месяца жизни на </a:t>
            </a:r>
            <a:r>
              <a:rPr lang="ru-RU" sz="32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дому</a:t>
            </a:r>
            <a:endParaRPr lang="ru-RU" sz="3200" b="1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indent="14288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Департамент здравоохранения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г.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Москвы приказом от 27.12.2017 № 948 утвердил методические рекомендации по проведению патронажей детей первого месяца жизни на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дому.</a:t>
            </a: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85000" lnSpcReduction="20000"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Согласно методич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еским рекомендациям патронажи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медицинской сестрой осуществляются по алгоритму:</a:t>
            </a: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ервый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патронаж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новорожденного осуществляется на 3-4 сутки жизни ребенка (первые сутки после выписки из медицинской организации, оказывающей стационарную медицинскую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помощь).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Медицинская сестра заполняет сведения о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новорождённом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специальный опросный лист.</a:t>
            </a: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Второй патронаж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новорожденного проводится на 8-10 сутки ребенка, заполняется опросный лист.</a:t>
            </a:r>
          </a:p>
          <a:p>
            <a:pPr indent="14288" algn="just">
              <a:buNone/>
            </a:pP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Третий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патронаж 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новорождённого 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осуществляется на 17-18 сутки жизни ребенка, заполняется опросный лист.</a:t>
            </a: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Четвёртый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патронаж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(дополнительный) новорожденного проводится на 24-28 сутки жизни ребенка по медицинским показаниям, при посещении заполняется опросный лист. В случае отсутствия назначения врача о проведении 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четвёртого 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патронажа медицинская сестра осуществляет контрольный звонок по телефону.</a:t>
            </a:r>
          </a:p>
          <a:p>
            <a:pPr indent="14288" algn="just">
              <a:buNone/>
            </a:pP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О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беспечивает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динамическое наблюдение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за состоянием здоровья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детей (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назначению врача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); контролирует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правильное и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чёткое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выполнение родителями лечебно-профилактических мероприятий, назначенных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врачом.</a:t>
            </a: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 lnSpcReduction="20000"/>
          </a:bodyPr>
          <a:lstStyle/>
          <a:p>
            <a:pPr marL="0" indent="265113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3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 П</a:t>
            </a:r>
            <a:r>
              <a:rPr lang="ru-RU" sz="3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роводит </a:t>
            </a:r>
            <a:r>
              <a:rPr lang="ru-RU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перепись детского населения на участке 2 раза в год</a:t>
            </a:r>
            <a:r>
              <a:rPr lang="ru-RU" sz="3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при проведении переписи особое внимание уделяет на «мигрирующих» детей, постоянно информирует участкового врача-педиатра о месте временного их нахождения; ведёт журнал переписи </a:t>
            </a:r>
            <a:r>
              <a:rPr lang="ru-RU" sz="3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детского населения </a:t>
            </a:r>
            <a:r>
              <a:rPr lang="ru-RU" sz="3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участка.</a:t>
            </a:r>
            <a:endParaRPr lang="ru-RU" sz="35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медицинской сестры патронажной (педиатрической) 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1. </a:t>
            </a:r>
            <a:r>
              <a:rPr lang="ru-RU" sz="33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Приказ Министерства здравоохранения и социального развития РФ от 16 апреля 2012 года № 366н </a:t>
            </a:r>
            <a:r>
              <a:rPr lang="ru-RU" sz="33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«Об утверждении Порядка оказания педиатрической помощи»</a:t>
            </a:r>
          </a:p>
          <a:p>
            <a:pPr marL="0" indent="265113" algn="just">
              <a:buNone/>
            </a:pPr>
            <a:endParaRPr lang="ru-RU" sz="33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357188" algn="just">
              <a:buNone/>
            </a:pPr>
            <a:r>
              <a:rPr lang="ru-RU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3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Профессиональный стандарт деятельности </a:t>
            </a:r>
            <a:r>
              <a:rPr lang="ru-RU" sz="35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медицинской сестры педиатрической.</a:t>
            </a:r>
          </a:p>
          <a:p>
            <a:pPr marL="0" indent="265113" algn="just">
              <a:buAutoNum type="arabicPeriod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Организует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амбулаторный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приём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врача-педиатра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обеспечивает его индивидуальными картами амбулаторных больных, бланками рецептов, направлений, подготавливает к работе приборы, инструменты;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ведёт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персональный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учёт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информационную базу данных состояния здоровья обслуживаемого населения,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участвует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формировании групп диспансерных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больных.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7. Совместно с врачом о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существляет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диспансерное наблюдение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больных детей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том числе имеющих право на получение набора социальных услуг, в установленном порядке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проводит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доврачебные осмотры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в том числе профилактические, с записью результатов в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амбулаторной карте (истории развития ребёнка).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Проводит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мероприятия по санитарно-гигиеническому воспитанию и образованию обслуживаемого населения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консультирует родителей и детей по вопросам формирования здорового образа жизни.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Осуществляет профилактические мероприятия по предупреждению и снижению заболеваемости, выявлению ранних и скрытых форм заболеваний, социально значимых болезней и факторов риска, организует и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ведёт занятия в школах здоровья.</a:t>
            </a: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Оформляет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направление больных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детей на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консультации к врачам-специалистам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в том числе для стационарного и восстановительного лечения, по медицинским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показаниям;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проводит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мероприятия по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профилактике инфекционных заболеваний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организует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проводит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противоэпидемические мероприятия и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иммунопрофилактику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в установленном порядке.</a:t>
            </a: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10.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Руководит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деятельностью младшего медицинского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персонала; ведёт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медицинскую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документацию; принимает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участие в анализе состояния здоровья обслуживаемого населения и деятельности врачебного педиатрического участка.</a:t>
            </a: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Осуществляет сбор и утилизацию медицинских отходов; мероприятия по соблюдению санитарно-гигиенического режима в помещении, правил асептики и антисептики, условий стерилизации инструментов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материалов.</a:t>
            </a: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12. С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облюдает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правила внутреннего трудового распорядка, требования правил и норм охраны труда, пожарной безопасности, санитарно-гигиенического и санитарно-противоэпидемического режима, а также трудовое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законодательство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Критерии оценки деятельности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охват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дородовыми патронажами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беременных;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охват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патронажем детей первого года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жизни;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полнота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охвата профилактическими осмотрами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детей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полнота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охвата профилактическими прививками детей в соответствии с Национальным календарем профилактических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прививок;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265113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Критерии оценки деятельности медицинской сестры патронажной (педиатрической)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удельный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вес числа детей первого года жизни, находящихся на грудном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вскармливании;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полнота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охвата диспансерным наблюдением по нозологическим формам (должна составлять не менее 90% от общего числа детей, состоящих под диспансерным наблюдением);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динамика показателей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первичной заболеваемости у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детей и показателей распространённости заболеваний и др.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32500" lnSpcReduction="20000"/>
          </a:bodyPr>
          <a:lstStyle/>
          <a:p>
            <a:pPr marL="0" indent="449263" algn="just" fontAlgn="base">
              <a:buNone/>
            </a:pPr>
            <a:r>
              <a:rPr lang="ru-RU" sz="9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Сведения о проделанной работе за каждый день текущего месяца во время амбулаторного приёма, при оказании помощи на дому, профилактической работе вносит в:</a:t>
            </a:r>
          </a:p>
          <a:p>
            <a:pPr marL="0" indent="449263" algn="just" fontAlgn="base">
              <a:buNone/>
            </a:pPr>
            <a:endParaRPr lang="ru-RU" sz="800" dirty="0" smtClean="0"/>
          </a:p>
          <a:p>
            <a:pPr algn="ctr" fontAlgn="base"/>
            <a:r>
              <a:rPr lang="ru-RU" sz="800" dirty="0" smtClean="0"/>
              <a:t/>
            </a:r>
            <a:br>
              <a:rPr lang="ru-RU" sz="800" dirty="0" smtClean="0"/>
            </a:br>
            <a:endParaRPr lang="ru-RU" sz="800" dirty="0" smtClean="0"/>
          </a:p>
          <a:p>
            <a:pPr algn="ctr" fontAlgn="base"/>
            <a:endParaRPr lang="ru-RU" sz="800" u="sng" dirty="0" smtClean="0">
              <a:solidFill>
                <a:schemeClr val="accent5"/>
              </a:solidFill>
              <a:latin typeface="Arial" pitchFamily="34" charset="0"/>
              <a:cs typeface="Arial" pitchFamily="34" charset="0"/>
              <a:hlinkClick r:id="rId3"/>
            </a:endParaRPr>
          </a:p>
          <a:p>
            <a:pPr algn="ctr" fontAlgn="base">
              <a:buNone/>
            </a:pPr>
            <a: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 "Дневник учёта работы медицинской сестры участковой"</a:t>
            </a:r>
            <a:endParaRPr lang="ru-RU" sz="9800" u="sng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форма </a:t>
            </a:r>
            <a:r>
              <a:rPr lang="en-US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N 039-</a:t>
            </a:r>
            <a: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у-1-06</a:t>
            </a:r>
            <a: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98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265113" algn="ctr">
              <a:buNone/>
            </a:pPr>
            <a:r>
              <a:rPr lang="ru-RU" sz="9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медицинской сестры патронажной (педиатрической)</a:t>
            </a:r>
          </a:p>
          <a:p>
            <a:pPr marL="0" indent="265113" algn="just">
              <a:buNone/>
            </a:pPr>
            <a:r>
              <a:rPr lang="ru-RU" sz="51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Приказ Минздрава России от 07.03.2018 г. № 92н </a:t>
            </a: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«Об утверждении Положения об организации оказания первичной медико-санитарной помощи детям»</a:t>
            </a:r>
          </a:p>
          <a:p>
            <a:pPr marL="0" indent="0" algn="just">
              <a:buNone/>
            </a:pPr>
            <a:endParaRPr lang="ru-RU" sz="112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1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«Единые рекомендации по установлению на федеральном, региональном и местном уровнях систем оплаты труда работников государственных и муниципальных учреждений на 2020 год»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(утв. решением Российской трехсторонней комиссии по регулированию социально-трудовых отношений от 24.12.2019 г.)</a:t>
            </a:r>
          </a:p>
          <a:p>
            <a:pPr marL="0" indent="0" algn="just">
              <a:buNone/>
            </a:pPr>
            <a:endParaRPr lang="ru-RU" sz="7000" dirty="0" smtClean="0">
              <a:latin typeface="Arial" pitchFamily="34" charset="0"/>
              <a:cs typeface="Arial" pitchFamily="34" charset="0"/>
            </a:endParaRPr>
          </a:p>
          <a:p>
            <a:pPr marL="0" indent="265113" algn="just">
              <a:buAutoNum type="arabicPeriod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845" y="2276872"/>
            <a:ext cx="7886700" cy="18002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76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Требования к квалификации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AutoNum type="arabicPeriod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Среднее профессиональное образование по специальности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«Лечебное дело», «Акушерское дело», «Сестринское дело»,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высшее образование по направлению подготовки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«Сестринское дело»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(уровень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бакалавриата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265113" algn="just">
              <a:buAutoNum type="arabicPeriod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AutoNum type="arabicPeriod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Наличие сертификата специалиста или свидетельства об аккредитации специалиста по специальности </a:t>
            </a:r>
            <a:r>
              <a:rPr lang="ru-RU" sz="3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«Сестринское дело в педиатрии»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Патронажная (педиатрическая)  медицинская сестра –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1,0 должность на каждую должность участкового врача-педиатра участкового (согласно Порядку  оказания педиатрической помощи)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77500" lnSpcReduction="20000"/>
          </a:bodyPr>
          <a:lstStyle/>
          <a:p>
            <a:pPr marL="0" indent="0" algn="ctr" fontAlgn="base">
              <a:buNone/>
            </a:pPr>
            <a:r>
              <a:rPr lang="ru-RU" sz="5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Медицинская сестра патронажная (педиатрическая) осуществляет свою деятельность по оказанию первичной медико-санитарной помощи детям:</a:t>
            </a:r>
          </a:p>
          <a:p>
            <a:pPr marL="0" indent="0" algn="just" fontAlgn="base">
              <a:buNone/>
            </a:pPr>
            <a:r>
              <a:rPr lang="ru-RU" sz="5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5900" dirty="0" smtClean="0">
                <a:latin typeface="Arial" pitchFamily="34" charset="0"/>
                <a:cs typeface="Arial" pitchFamily="34" charset="0"/>
              </a:rPr>
            </a:br>
            <a:r>
              <a:rPr lang="ru-RU" sz="59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- в амбулаторных условиях;</a:t>
            </a:r>
          </a:p>
          <a:p>
            <a:pPr marL="0" indent="0" algn="just" fontAlgn="base">
              <a:buNone/>
            </a:pPr>
            <a:endParaRPr lang="ru-RU" sz="59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fontAlgn="base">
              <a:buNone/>
            </a:pPr>
            <a:r>
              <a:rPr lang="ru-RU" sz="59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в условиях дневного стационара.</a:t>
            </a: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0" algn="ctr" fontAlgn="base">
              <a:buNone/>
            </a:pP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Медицинские организации, оказывающие первичную медико-санитарную помощь детям, делятся на три группы: </a:t>
            </a:r>
          </a:p>
          <a:p>
            <a:pPr marL="0" indent="0" algn="ctr" fontAlgn="base">
              <a:buNone/>
            </a:pPr>
            <a:endParaRPr lang="ru-RU" sz="3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fontAlgn="base">
              <a:buNone/>
            </a:pPr>
            <a:r>
              <a:rPr lang="ru-RU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первая группа - поликлиники, поликлинические отделения при центральных районных больницах и районных больницах, оказывающие первичную медико-санитарную помощь детям; </a:t>
            </a:r>
            <a:endParaRPr lang="ru-RU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 lnSpcReduction="20000"/>
          </a:bodyPr>
          <a:lstStyle/>
          <a:p>
            <a:pPr marL="0" indent="0" algn="ctr" fontAlgn="base">
              <a:buNone/>
            </a:pP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Медицинские организации, оказывающие первичную медико-санитарную помощь детям, делятся на три группы: </a:t>
            </a:r>
          </a:p>
          <a:p>
            <a:pPr marL="0" indent="0" algn="ctr" fontAlgn="base">
              <a:buNone/>
            </a:pPr>
            <a:endParaRPr lang="ru-RU" sz="39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fontAlgn="base">
              <a:buNone/>
            </a:pPr>
            <a:r>
              <a:rPr lang="ru-RU" sz="39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вторая группа - самостоятельные детские поликлиники, поликлинические отделения в составе городских поликлиник, в том числе детских больниц и центральных районных больниц, исполняющих функции межрайонных центров;</a:t>
            </a:r>
            <a:endParaRPr lang="ru-RU" sz="39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/>
          </a:bodyPr>
          <a:lstStyle/>
          <a:p>
            <a:pPr marL="0" indent="0" algn="ctr" fontAlgn="base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Медицинские организации, оказывающие первичную медико-санитарную помощь детям, делятся на три группы: </a:t>
            </a:r>
          </a:p>
          <a:p>
            <a:pPr marL="0" indent="0" algn="ctr" fontAlgn="base">
              <a:buNone/>
            </a:pPr>
            <a:endParaRPr lang="ru-RU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fontAlgn="base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третья группа - самостоятельные консультативно-диагностические центры для детей, а также консультативно-диагностические центры и детские поликлиники (отделения) в структуре республиканских, краевых, областных, окружных, городских больниц. </a:t>
            </a:r>
            <a:endParaRPr lang="ru-RU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2561</TotalTime>
  <Words>444</Words>
  <Application>Microsoft Office PowerPoint</Application>
  <PresentationFormat>Экран (4:3)</PresentationFormat>
  <Paragraphs>141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HDOfficeLightV0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СПАСИБО ЗА ВНИМАНИЕ!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ВО «Казанский государственный медицинский университет   </dc:title>
  <cp:lastModifiedBy>User</cp:lastModifiedBy>
  <cp:revision>365</cp:revision>
  <dcterms:modified xsi:type="dcterms:W3CDTF">2020-02-16T16:16:27Z</dcterms:modified>
</cp:coreProperties>
</file>