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sldIdLst>
    <p:sldId id="465" r:id="rId2"/>
    <p:sldId id="496" r:id="rId3"/>
    <p:sldId id="497" r:id="rId4"/>
    <p:sldId id="498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15" r:id="rId22"/>
    <p:sldId id="516" r:id="rId23"/>
    <p:sldId id="517" r:id="rId24"/>
    <p:sldId id="518" r:id="rId25"/>
    <p:sldId id="519" r:id="rId26"/>
    <p:sldId id="520" r:id="rId27"/>
    <p:sldId id="494" r:id="rId28"/>
    <p:sldId id="521" r:id="rId29"/>
    <p:sldId id="26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FFE699"/>
    <a:srgbClr val="2585C9"/>
    <a:srgbClr val="32BF72"/>
    <a:srgbClr val="F8CBAD"/>
    <a:srgbClr val="F4B183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8" autoAdjust="0"/>
    <p:restoredTop sz="94660"/>
  </p:normalViewPr>
  <p:slideViewPr>
    <p:cSldViewPr>
      <p:cViewPr varScale="1">
        <p:scale>
          <a:sx n="115" d="100"/>
          <a:sy n="115" d="100"/>
        </p:scale>
        <p:origin x="136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3A92D-59CC-417A-93F6-5C429DEA6956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04C37-7A3A-4331-8102-39C3316D7F8D}">
      <dgm:prSet phldrT="[Текст]"/>
      <dgm:spPr/>
      <dgm:t>
        <a:bodyPr/>
        <a:lstStyle/>
        <a:p>
          <a:r>
            <a:rPr lang="ru-RU" dirty="0" smtClean="0"/>
            <a:t>Условия</a:t>
          </a:r>
          <a:endParaRPr lang="ru-RU" dirty="0"/>
        </a:p>
      </dgm:t>
    </dgm:pt>
    <dgm:pt modelId="{769D64EF-15ED-4A01-8F71-F1FE76E010F1}" type="parTrans" cxnId="{D5A0F604-16F3-4169-A173-6597A1AB9D95}">
      <dgm:prSet/>
      <dgm:spPr/>
      <dgm:t>
        <a:bodyPr/>
        <a:lstStyle/>
        <a:p>
          <a:endParaRPr lang="ru-RU"/>
        </a:p>
      </dgm:t>
    </dgm:pt>
    <dgm:pt modelId="{8A4CF3A5-1752-43EC-AC70-25E7F281167D}" type="sibTrans" cxnId="{D5A0F604-16F3-4169-A173-6597A1AB9D95}">
      <dgm:prSet/>
      <dgm:spPr/>
      <dgm:t>
        <a:bodyPr/>
        <a:lstStyle/>
        <a:p>
          <a:endParaRPr lang="ru-RU"/>
        </a:p>
      </dgm:t>
    </dgm:pt>
    <dgm:pt modelId="{4FAADD22-6122-4DC2-B009-2CCE6782AB7D}">
      <dgm:prSet phldrT="[Текст]"/>
      <dgm:spPr/>
      <dgm:t>
        <a:bodyPr/>
        <a:lstStyle/>
        <a:p>
          <a:r>
            <a:rPr lang="ru-RU" dirty="0" smtClean="0"/>
            <a:t>Жизни</a:t>
          </a:r>
          <a:endParaRPr lang="ru-RU" dirty="0"/>
        </a:p>
      </dgm:t>
    </dgm:pt>
    <dgm:pt modelId="{10DA865C-946D-4576-BC24-5DC8A1140410}" type="parTrans" cxnId="{97011A49-F58E-49FE-89C7-FBA3759AAEDD}">
      <dgm:prSet/>
      <dgm:spPr/>
      <dgm:t>
        <a:bodyPr/>
        <a:lstStyle/>
        <a:p>
          <a:endParaRPr lang="ru-RU"/>
        </a:p>
      </dgm:t>
    </dgm:pt>
    <dgm:pt modelId="{8C8DB196-A51D-4A30-9829-F58F7DA4AEFB}" type="sibTrans" cxnId="{97011A49-F58E-49FE-89C7-FBA3759AAEDD}">
      <dgm:prSet/>
      <dgm:spPr/>
      <dgm:t>
        <a:bodyPr/>
        <a:lstStyle/>
        <a:p>
          <a:endParaRPr lang="ru-RU"/>
        </a:p>
      </dgm:t>
    </dgm:pt>
    <dgm:pt modelId="{D6DA2A5B-6C65-4BBC-BC9B-8AE8D6F6693D}">
      <dgm:prSet phldrT="[Текст]"/>
      <dgm:spPr/>
      <dgm:t>
        <a:bodyPr/>
        <a:lstStyle/>
        <a:p>
          <a:r>
            <a:rPr lang="ru-RU" dirty="0" smtClean="0"/>
            <a:t>Труда</a:t>
          </a:r>
          <a:endParaRPr lang="ru-RU" dirty="0"/>
        </a:p>
      </dgm:t>
    </dgm:pt>
    <dgm:pt modelId="{83C7A77D-D6FB-4CB4-A629-3B6D00ECF82D}" type="parTrans" cxnId="{5E2A59EA-FB3E-42EF-91E6-8A2A345A9421}">
      <dgm:prSet/>
      <dgm:spPr/>
      <dgm:t>
        <a:bodyPr/>
        <a:lstStyle/>
        <a:p>
          <a:endParaRPr lang="ru-RU"/>
        </a:p>
      </dgm:t>
    </dgm:pt>
    <dgm:pt modelId="{385E4B63-33A2-46CA-BF13-7336345B0C90}" type="sibTrans" cxnId="{5E2A59EA-FB3E-42EF-91E6-8A2A345A9421}">
      <dgm:prSet/>
      <dgm:spPr/>
      <dgm:t>
        <a:bodyPr/>
        <a:lstStyle/>
        <a:p>
          <a:endParaRPr lang="ru-RU"/>
        </a:p>
      </dgm:t>
    </dgm:pt>
    <dgm:pt modelId="{4763095D-C0CB-4616-AC76-67B03907D980}">
      <dgm:prSet phldrT="[Текст]"/>
      <dgm:spPr/>
      <dgm:t>
        <a:bodyPr/>
        <a:lstStyle/>
        <a:p>
          <a:r>
            <a:rPr lang="ru-RU" dirty="0" smtClean="0"/>
            <a:t>Питание</a:t>
          </a:r>
          <a:endParaRPr lang="ru-RU" dirty="0"/>
        </a:p>
      </dgm:t>
    </dgm:pt>
    <dgm:pt modelId="{2BC2EBAE-FCF6-43A2-A06C-C79027456EFD}" type="parTrans" cxnId="{264F4EF9-B81D-4B01-BDAF-CDE964E7E66D}">
      <dgm:prSet/>
      <dgm:spPr/>
      <dgm:t>
        <a:bodyPr/>
        <a:lstStyle/>
        <a:p>
          <a:endParaRPr lang="ru-RU"/>
        </a:p>
      </dgm:t>
    </dgm:pt>
    <dgm:pt modelId="{F2518F3A-AEC4-49A1-B3D5-98317E7E6F8D}" type="sibTrans" cxnId="{264F4EF9-B81D-4B01-BDAF-CDE964E7E66D}">
      <dgm:prSet/>
      <dgm:spPr/>
      <dgm:t>
        <a:bodyPr/>
        <a:lstStyle/>
        <a:p>
          <a:endParaRPr lang="ru-RU"/>
        </a:p>
      </dgm:t>
    </dgm:pt>
    <dgm:pt modelId="{CDF4DABA-ECE1-4936-9454-EF1AD4DE5184}">
      <dgm:prSet phldrT="[Текст]"/>
      <dgm:spPr/>
      <dgm:t>
        <a:bodyPr/>
        <a:lstStyle/>
        <a:p>
          <a:r>
            <a:rPr lang="ru-RU" dirty="0" smtClean="0"/>
            <a:t>Отдыха</a:t>
          </a:r>
          <a:endParaRPr lang="ru-RU" dirty="0"/>
        </a:p>
      </dgm:t>
    </dgm:pt>
    <dgm:pt modelId="{731AC056-31EA-48C5-9475-900E69860E63}" type="parTrans" cxnId="{78C38BF8-92FF-429E-9C4B-E1AB9B75F063}">
      <dgm:prSet/>
      <dgm:spPr/>
      <dgm:t>
        <a:bodyPr/>
        <a:lstStyle/>
        <a:p>
          <a:endParaRPr lang="ru-RU"/>
        </a:p>
      </dgm:t>
    </dgm:pt>
    <dgm:pt modelId="{2A925196-C29B-45CB-A982-8506A5C49983}" type="sibTrans" cxnId="{78C38BF8-92FF-429E-9C4B-E1AB9B75F063}">
      <dgm:prSet/>
      <dgm:spPr/>
      <dgm:t>
        <a:bodyPr/>
        <a:lstStyle/>
        <a:p>
          <a:endParaRPr lang="ru-RU"/>
        </a:p>
      </dgm:t>
    </dgm:pt>
    <dgm:pt modelId="{F34B5BBB-03D1-4372-9E18-2558BA2658A8}">
      <dgm:prSet phldrT="[Текст]"/>
      <dgm:spPr/>
      <dgm:t>
        <a:bodyPr/>
        <a:lstStyle/>
        <a:p>
          <a:r>
            <a:rPr lang="ru-RU" dirty="0" smtClean="0"/>
            <a:t>Жилищные</a:t>
          </a:r>
          <a:endParaRPr lang="ru-RU" dirty="0"/>
        </a:p>
      </dgm:t>
    </dgm:pt>
    <dgm:pt modelId="{E2B4E5CE-E219-43FC-91F5-CAF5AC1E7C01}" type="parTrans" cxnId="{C1409075-D270-4A88-9EA3-C975BAE0B38B}">
      <dgm:prSet/>
      <dgm:spPr/>
      <dgm:t>
        <a:bodyPr/>
        <a:lstStyle/>
        <a:p>
          <a:endParaRPr lang="ru-RU"/>
        </a:p>
      </dgm:t>
    </dgm:pt>
    <dgm:pt modelId="{3C4DD293-F012-4237-B1BD-EA037EE35BA9}" type="sibTrans" cxnId="{C1409075-D270-4A88-9EA3-C975BAE0B38B}">
      <dgm:prSet/>
      <dgm:spPr/>
      <dgm:t>
        <a:bodyPr/>
        <a:lstStyle/>
        <a:p>
          <a:endParaRPr lang="ru-RU"/>
        </a:p>
      </dgm:t>
    </dgm:pt>
    <dgm:pt modelId="{8AE0E7E2-C655-4FB1-AB24-D9EBC9EA595A}" type="pres">
      <dgm:prSet presAssocID="{8B63A92D-59CC-417A-93F6-5C429DEA695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14F697-9181-43F5-A834-BA7E48CE38BA}" type="pres">
      <dgm:prSet presAssocID="{29904C37-7A3A-4331-8102-39C3316D7F8D}" presName="centerShape" presStyleLbl="node0" presStyleIdx="0" presStyleCnt="1"/>
      <dgm:spPr/>
      <dgm:t>
        <a:bodyPr/>
        <a:lstStyle/>
        <a:p>
          <a:endParaRPr lang="ru-RU"/>
        </a:p>
      </dgm:t>
    </dgm:pt>
    <dgm:pt modelId="{B8EBDB06-461D-456E-880D-1156366A23AD}" type="pres">
      <dgm:prSet presAssocID="{10DA865C-946D-4576-BC24-5DC8A1140410}" presName="Name9" presStyleLbl="parChTrans1D2" presStyleIdx="0" presStyleCnt="5"/>
      <dgm:spPr/>
      <dgm:t>
        <a:bodyPr/>
        <a:lstStyle/>
        <a:p>
          <a:endParaRPr lang="ru-RU"/>
        </a:p>
      </dgm:t>
    </dgm:pt>
    <dgm:pt modelId="{F3D2BC5D-459C-4C73-9ABA-976E3DBEA203}" type="pres">
      <dgm:prSet presAssocID="{10DA865C-946D-4576-BC24-5DC8A1140410}" presName="connTx" presStyleLbl="parChTrans1D2" presStyleIdx="0" presStyleCnt="5"/>
      <dgm:spPr/>
      <dgm:t>
        <a:bodyPr/>
        <a:lstStyle/>
        <a:p>
          <a:endParaRPr lang="ru-RU"/>
        </a:p>
      </dgm:t>
    </dgm:pt>
    <dgm:pt modelId="{41B041F8-E385-4614-8DD9-843E0224615C}" type="pres">
      <dgm:prSet presAssocID="{4FAADD22-6122-4DC2-B009-2CCE6782AB7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87779-F83A-4768-B0FF-4C8B3C88A7BA}" type="pres">
      <dgm:prSet presAssocID="{83C7A77D-D6FB-4CB4-A629-3B6D00ECF82D}" presName="Name9" presStyleLbl="parChTrans1D2" presStyleIdx="1" presStyleCnt="5"/>
      <dgm:spPr/>
      <dgm:t>
        <a:bodyPr/>
        <a:lstStyle/>
        <a:p>
          <a:endParaRPr lang="ru-RU"/>
        </a:p>
      </dgm:t>
    </dgm:pt>
    <dgm:pt modelId="{0063B270-A54E-41F7-8F3B-12A1291B4BA0}" type="pres">
      <dgm:prSet presAssocID="{83C7A77D-D6FB-4CB4-A629-3B6D00ECF82D}" presName="connTx" presStyleLbl="parChTrans1D2" presStyleIdx="1" presStyleCnt="5"/>
      <dgm:spPr/>
      <dgm:t>
        <a:bodyPr/>
        <a:lstStyle/>
        <a:p>
          <a:endParaRPr lang="ru-RU"/>
        </a:p>
      </dgm:t>
    </dgm:pt>
    <dgm:pt modelId="{014EA9EE-B69F-4505-916F-4C51C87EAA3F}" type="pres">
      <dgm:prSet presAssocID="{D6DA2A5B-6C65-4BBC-BC9B-8AE8D6F6693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76612-122F-4EC2-A20E-F02508767049}" type="pres">
      <dgm:prSet presAssocID="{731AC056-31EA-48C5-9475-900E69860E63}" presName="Name9" presStyleLbl="parChTrans1D2" presStyleIdx="2" presStyleCnt="5"/>
      <dgm:spPr/>
      <dgm:t>
        <a:bodyPr/>
        <a:lstStyle/>
        <a:p>
          <a:endParaRPr lang="ru-RU"/>
        </a:p>
      </dgm:t>
    </dgm:pt>
    <dgm:pt modelId="{43A124FB-7088-4FD6-837D-A98590C531BF}" type="pres">
      <dgm:prSet presAssocID="{731AC056-31EA-48C5-9475-900E69860E63}" presName="connTx" presStyleLbl="parChTrans1D2" presStyleIdx="2" presStyleCnt="5"/>
      <dgm:spPr/>
      <dgm:t>
        <a:bodyPr/>
        <a:lstStyle/>
        <a:p>
          <a:endParaRPr lang="ru-RU"/>
        </a:p>
      </dgm:t>
    </dgm:pt>
    <dgm:pt modelId="{BB027CE9-7908-4EF2-AE8E-0A6DB3FC296C}" type="pres">
      <dgm:prSet presAssocID="{CDF4DABA-ECE1-4936-9454-EF1AD4DE518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58341-F4FD-4A06-BAF0-817FFB46DB66}" type="pres">
      <dgm:prSet presAssocID="{E2B4E5CE-E219-43FC-91F5-CAF5AC1E7C01}" presName="Name9" presStyleLbl="parChTrans1D2" presStyleIdx="3" presStyleCnt="5"/>
      <dgm:spPr/>
      <dgm:t>
        <a:bodyPr/>
        <a:lstStyle/>
        <a:p>
          <a:endParaRPr lang="ru-RU"/>
        </a:p>
      </dgm:t>
    </dgm:pt>
    <dgm:pt modelId="{068B5507-1DA1-46BB-AD82-FEE1315AB029}" type="pres">
      <dgm:prSet presAssocID="{E2B4E5CE-E219-43FC-91F5-CAF5AC1E7C0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E72BDE7E-DF1F-48B6-8BC9-AA8C7E0ADE98}" type="pres">
      <dgm:prSet presAssocID="{F34B5BBB-03D1-4372-9E18-2558BA2658A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8DFF0-C383-49B3-BBB2-487FAE15DDDE}" type="pres">
      <dgm:prSet presAssocID="{2BC2EBAE-FCF6-43A2-A06C-C79027456EFD}" presName="Name9" presStyleLbl="parChTrans1D2" presStyleIdx="4" presStyleCnt="5"/>
      <dgm:spPr/>
      <dgm:t>
        <a:bodyPr/>
        <a:lstStyle/>
        <a:p>
          <a:endParaRPr lang="ru-RU"/>
        </a:p>
      </dgm:t>
    </dgm:pt>
    <dgm:pt modelId="{6768742A-FEDC-4708-8F1F-CC221DFAE337}" type="pres">
      <dgm:prSet presAssocID="{2BC2EBAE-FCF6-43A2-A06C-C79027456EFD}" presName="connTx" presStyleLbl="parChTrans1D2" presStyleIdx="4" presStyleCnt="5"/>
      <dgm:spPr/>
      <dgm:t>
        <a:bodyPr/>
        <a:lstStyle/>
        <a:p>
          <a:endParaRPr lang="ru-RU"/>
        </a:p>
      </dgm:t>
    </dgm:pt>
    <dgm:pt modelId="{57FC9221-4F47-4ABD-9B71-BBCFAF1BDE1D}" type="pres">
      <dgm:prSet presAssocID="{4763095D-C0CB-4616-AC76-67B03907D98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524760-8317-4170-AFA6-DD8F6351378F}" type="presOf" srcId="{10DA865C-946D-4576-BC24-5DC8A1140410}" destId="{F3D2BC5D-459C-4C73-9ABA-976E3DBEA203}" srcOrd="1" destOrd="0" presId="urn:microsoft.com/office/officeart/2005/8/layout/radial1"/>
    <dgm:cxn modelId="{C1409075-D270-4A88-9EA3-C975BAE0B38B}" srcId="{29904C37-7A3A-4331-8102-39C3316D7F8D}" destId="{F34B5BBB-03D1-4372-9E18-2558BA2658A8}" srcOrd="3" destOrd="0" parTransId="{E2B4E5CE-E219-43FC-91F5-CAF5AC1E7C01}" sibTransId="{3C4DD293-F012-4237-B1BD-EA037EE35BA9}"/>
    <dgm:cxn modelId="{F32C20C9-B8C6-4A85-9714-E42750EDE8DE}" type="presOf" srcId="{4763095D-C0CB-4616-AC76-67B03907D980}" destId="{57FC9221-4F47-4ABD-9B71-BBCFAF1BDE1D}" srcOrd="0" destOrd="0" presId="urn:microsoft.com/office/officeart/2005/8/layout/radial1"/>
    <dgm:cxn modelId="{E21A472B-BEDB-447E-B209-1AFCAD32370F}" type="presOf" srcId="{731AC056-31EA-48C5-9475-900E69860E63}" destId="{43A124FB-7088-4FD6-837D-A98590C531BF}" srcOrd="1" destOrd="0" presId="urn:microsoft.com/office/officeart/2005/8/layout/radial1"/>
    <dgm:cxn modelId="{F2C8FB5E-8609-4DB9-822A-265040FD9652}" type="presOf" srcId="{29904C37-7A3A-4331-8102-39C3316D7F8D}" destId="{2D14F697-9181-43F5-A834-BA7E48CE38BA}" srcOrd="0" destOrd="0" presId="urn:microsoft.com/office/officeart/2005/8/layout/radial1"/>
    <dgm:cxn modelId="{78C38BF8-92FF-429E-9C4B-E1AB9B75F063}" srcId="{29904C37-7A3A-4331-8102-39C3316D7F8D}" destId="{CDF4DABA-ECE1-4936-9454-EF1AD4DE5184}" srcOrd="2" destOrd="0" parTransId="{731AC056-31EA-48C5-9475-900E69860E63}" sibTransId="{2A925196-C29B-45CB-A982-8506A5C49983}"/>
    <dgm:cxn modelId="{F33BF230-FE6C-4EC7-A9B6-FDEA2B70FF59}" type="presOf" srcId="{4FAADD22-6122-4DC2-B009-2CCE6782AB7D}" destId="{41B041F8-E385-4614-8DD9-843E0224615C}" srcOrd="0" destOrd="0" presId="urn:microsoft.com/office/officeart/2005/8/layout/radial1"/>
    <dgm:cxn modelId="{FD58AB56-EDE7-4278-A25C-A96C4A2F90CB}" type="presOf" srcId="{D6DA2A5B-6C65-4BBC-BC9B-8AE8D6F6693D}" destId="{014EA9EE-B69F-4505-916F-4C51C87EAA3F}" srcOrd="0" destOrd="0" presId="urn:microsoft.com/office/officeart/2005/8/layout/radial1"/>
    <dgm:cxn modelId="{F88B0399-BFF6-41D0-AECE-E4ADF3944818}" type="presOf" srcId="{731AC056-31EA-48C5-9475-900E69860E63}" destId="{B4C76612-122F-4EC2-A20E-F02508767049}" srcOrd="0" destOrd="0" presId="urn:microsoft.com/office/officeart/2005/8/layout/radial1"/>
    <dgm:cxn modelId="{4ECDF051-89F2-4D2C-A51F-05B33265835A}" type="presOf" srcId="{2BC2EBAE-FCF6-43A2-A06C-C79027456EFD}" destId="{8848DFF0-C383-49B3-BBB2-487FAE15DDDE}" srcOrd="0" destOrd="0" presId="urn:microsoft.com/office/officeart/2005/8/layout/radial1"/>
    <dgm:cxn modelId="{AE9C64D2-5467-404D-9BD9-A9427C074E4F}" type="presOf" srcId="{E2B4E5CE-E219-43FC-91F5-CAF5AC1E7C01}" destId="{068B5507-1DA1-46BB-AD82-FEE1315AB029}" srcOrd="1" destOrd="0" presId="urn:microsoft.com/office/officeart/2005/8/layout/radial1"/>
    <dgm:cxn modelId="{F98AA46C-7069-40DE-AF0B-9DCF86C452BC}" type="presOf" srcId="{10DA865C-946D-4576-BC24-5DC8A1140410}" destId="{B8EBDB06-461D-456E-880D-1156366A23AD}" srcOrd="0" destOrd="0" presId="urn:microsoft.com/office/officeart/2005/8/layout/radial1"/>
    <dgm:cxn modelId="{264F4EF9-B81D-4B01-BDAF-CDE964E7E66D}" srcId="{29904C37-7A3A-4331-8102-39C3316D7F8D}" destId="{4763095D-C0CB-4616-AC76-67B03907D980}" srcOrd="4" destOrd="0" parTransId="{2BC2EBAE-FCF6-43A2-A06C-C79027456EFD}" sibTransId="{F2518F3A-AEC4-49A1-B3D5-98317E7E6F8D}"/>
    <dgm:cxn modelId="{56AB9163-5304-4EA7-BB7E-4F649FAB94DB}" type="presOf" srcId="{E2B4E5CE-E219-43FC-91F5-CAF5AC1E7C01}" destId="{4DF58341-F4FD-4A06-BAF0-817FFB46DB66}" srcOrd="0" destOrd="0" presId="urn:microsoft.com/office/officeart/2005/8/layout/radial1"/>
    <dgm:cxn modelId="{97011A49-F58E-49FE-89C7-FBA3759AAEDD}" srcId="{29904C37-7A3A-4331-8102-39C3316D7F8D}" destId="{4FAADD22-6122-4DC2-B009-2CCE6782AB7D}" srcOrd="0" destOrd="0" parTransId="{10DA865C-946D-4576-BC24-5DC8A1140410}" sibTransId="{8C8DB196-A51D-4A30-9829-F58F7DA4AEFB}"/>
    <dgm:cxn modelId="{1D7C2A64-D497-463D-9E10-2AA122FEA858}" type="presOf" srcId="{F34B5BBB-03D1-4372-9E18-2558BA2658A8}" destId="{E72BDE7E-DF1F-48B6-8BC9-AA8C7E0ADE98}" srcOrd="0" destOrd="0" presId="urn:microsoft.com/office/officeart/2005/8/layout/radial1"/>
    <dgm:cxn modelId="{5FFAFAC6-3D18-4A15-9CF4-2755425E0C78}" type="presOf" srcId="{8B63A92D-59CC-417A-93F6-5C429DEA6956}" destId="{8AE0E7E2-C655-4FB1-AB24-D9EBC9EA595A}" srcOrd="0" destOrd="0" presId="urn:microsoft.com/office/officeart/2005/8/layout/radial1"/>
    <dgm:cxn modelId="{E50E30B7-62B4-4961-B6AD-65ED8DFC72C2}" type="presOf" srcId="{CDF4DABA-ECE1-4936-9454-EF1AD4DE5184}" destId="{BB027CE9-7908-4EF2-AE8E-0A6DB3FC296C}" srcOrd="0" destOrd="0" presId="urn:microsoft.com/office/officeart/2005/8/layout/radial1"/>
    <dgm:cxn modelId="{5E2A59EA-FB3E-42EF-91E6-8A2A345A9421}" srcId="{29904C37-7A3A-4331-8102-39C3316D7F8D}" destId="{D6DA2A5B-6C65-4BBC-BC9B-8AE8D6F6693D}" srcOrd="1" destOrd="0" parTransId="{83C7A77D-D6FB-4CB4-A629-3B6D00ECF82D}" sibTransId="{385E4B63-33A2-46CA-BF13-7336345B0C90}"/>
    <dgm:cxn modelId="{CE3B6437-947E-4676-8695-B10F504FCBD3}" type="presOf" srcId="{2BC2EBAE-FCF6-43A2-A06C-C79027456EFD}" destId="{6768742A-FEDC-4708-8F1F-CC221DFAE337}" srcOrd="1" destOrd="0" presId="urn:microsoft.com/office/officeart/2005/8/layout/radial1"/>
    <dgm:cxn modelId="{16CEB80D-998D-4DC7-99A7-34E83C4E6BBF}" type="presOf" srcId="{83C7A77D-D6FB-4CB4-A629-3B6D00ECF82D}" destId="{7C887779-F83A-4768-B0FF-4C8B3C88A7BA}" srcOrd="0" destOrd="0" presId="urn:microsoft.com/office/officeart/2005/8/layout/radial1"/>
    <dgm:cxn modelId="{D5A0F604-16F3-4169-A173-6597A1AB9D95}" srcId="{8B63A92D-59CC-417A-93F6-5C429DEA6956}" destId="{29904C37-7A3A-4331-8102-39C3316D7F8D}" srcOrd="0" destOrd="0" parTransId="{769D64EF-15ED-4A01-8F71-F1FE76E010F1}" sibTransId="{8A4CF3A5-1752-43EC-AC70-25E7F281167D}"/>
    <dgm:cxn modelId="{8F0701AB-1B9F-420F-9862-9074EE641CDE}" type="presOf" srcId="{83C7A77D-D6FB-4CB4-A629-3B6D00ECF82D}" destId="{0063B270-A54E-41F7-8F3B-12A1291B4BA0}" srcOrd="1" destOrd="0" presId="urn:microsoft.com/office/officeart/2005/8/layout/radial1"/>
    <dgm:cxn modelId="{F7F22EFC-64BC-4335-B103-A5AD231B8D4A}" type="presParOf" srcId="{8AE0E7E2-C655-4FB1-AB24-D9EBC9EA595A}" destId="{2D14F697-9181-43F5-A834-BA7E48CE38BA}" srcOrd="0" destOrd="0" presId="urn:microsoft.com/office/officeart/2005/8/layout/radial1"/>
    <dgm:cxn modelId="{9DD765E2-AB52-40A5-948A-7D90814AF326}" type="presParOf" srcId="{8AE0E7E2-C655-4FB1-AB24-D9EBC9EA595A}" destId="{B8EBDB06-461D-456E-880D-1156366A23AD}" srcOrd="1" destOrd="0" presId="urn:microsoft.com/office/officeart/2005/8/layout/radial1"/>
    <dgm:cxn modelId="{086976A4-0C1B-407C-BBC8-1700AF108C4E}" type="presParOf" srcId="{B8EBDB06-461D-456E-880D-1156366A23AD}" destId="{F3D2BC5D-459C-4C73-9ABA-976E3DBEA203}" srcOrd="0" destOrd="0" presId="urn:microsoft.com/office/officeart/2005/8/layout/radial1"/>
    <dgm:cxn modelId="{7B86D6B0-75B3-4B34-996E-A10D45167EAC}" type="presParOf" srcId="{8AE0E7E2-C655-4FB1-AB24-D9EBC9EA595A}" destId="{41B041F8-E385-4614-8DD9-843E0224615C}" srcOrd="2" destOrd="0" presId="urn:microsoft.com/office/officeart/2005/8/layout/radial1"/>
    <dgm:cxn modelId="{F926CC26-D02A-4BE1-A4B5-67A5A8E74145}" type="presParOf" srcId="{8AE0E7E2-C655-4FB1-AB24-D9EBC9EA595A}" destId="{7C887779-F83A-4768-B0FF-4C8B3C88A7BA}" srcOrd="3" destOrd="0" presId="urn:microsoft.com/office/officeart/2005/8/layout/radial1"/>
    <dgm:cxn modelId="{BAE074E5-CCE0-4CAF-9A13-61E4677C0466}" type="presParOf" srcId="{7C887779-F83A-4768-B0FF-4C8B3C88A7BA}" destId="{0063B270-A54E-41F7-8F3B-12A1291B4BA0}" srcOrd="0" destOrd="0" presId="urn:microsoft.com/office/officeart/2005/8/layout/radial1"/>
    <dgm:cxn modelId="{6DA7156C-20BC-47CB-A29B-5E962A0D55A8}" type="presParOf" srcId="{8AE0E7E2-C655-4FB1-AB24-D9EBC9EA595A}" destId="{014EA9EE-B69F-4505-916F-4C51C87EAA3F}" srcOrd="4" destOrd="0" presId="urn:microsoft.com/office/officeart/2005/8/layout/radial1"/>
    <dgm:cxn modelId="{A735315B-74AE-4246-85CA-0B7D126F53C4}" type="presParOf" srcId="{8AE0E7E2-C655-4FB1-AB24-D9EBC9EA595A}" destId="{B4C76612-122F-4EC2-A20E-F02508767049}" srcOrd="5" destOrd="0" presId="urn:microsoft.com/office/officeart/2005/8/layout/radial1"/>
    <dgm:cxn modelId="{F032336C-FFBB-467A-B5B8-EE0CD0E6C707}" type="presParOf" srcId="{B4C76612-122F-4EC2-A20E-F02508767049}" destId="{43A124FB-7088-4FD6-837D-A98590C531BF}" srcOrd="0" destOrd="0" presId="urn:microsoft.com/office/officeart/2005/8/layout/radial1"/>
    <dgm:cxn modelId="{D2493BB0-EBD9-4713-A647-8CA66BCB9A26}" type="presParOf" srcId="{8AE0E7E2-C655-4FB1-AB24-D9EBC9EA595A}" destId="{BB027CE9-7908-4EF2-AE8E-0A6DB3FC296C}" srcOrd="6" destOrd="0" presId="urn:microsoft.com/office/officeart/2005/8/layout/radial1"/>
    <dgm:cxn modelId="{7479B405-5F0D-41C6-A521-938ACC83FF14}" type="presParOf" srcId="{8AE0E7E2-C655-4FB1-AB24-D9EBC9EA595A}" destId="{4DF58341-F4FD-4A06-BAF0-817FFB46DB66}" srcOrd="7" destOrd="0" presId="urn:microsoft.com/office/officeart/2005/8/layout/radial1"/>
    <dgm:cxn modelId="{55A3293D-DD08-4E43-BF38-FD4D80455B69}" type="presParOf" srcId="{4DF58341-F4FD-4A06-BAF0-817FFB46DB66}" destId="{068B5507-1DA1-46BB-AD82-FEE1315AB029}" srcOrd="0" destOrd="0" presId="urn:microsoft.com/office/officeart/2005/8/layout/radial1"/>
    <dgm:cxn modelId="{63BBC63D-B068-4ADD-984F-6419D3EC7322}" type="presParOf" srcId="{8AE0E7E2-C655-4FB1-AB24-D9EBC9EA595A}" destId="{E72BDE7E-DF1F-48B6-8BC9-AA8C7E0ADE98}" srcOrd="8" destOrd="0" presId="urn:microsoft.com/office/officeart/2005/8/layout/radial1"/>
    <dgm:cxn modelId="{18582025-4EA5-4288-8D0F-C284E862BDD8}" type="presParOf" srcId="{8AE0E7E2-C655-4FB1-AB24-D9EBC9EA595A}" destId="{8848DFF0-C383-49B3-BBB2-487FAE15DDDE}" srcOrd="9" destOrd="0" presId="urn:microsoft.com/office/officeart/2005/8/layout/radial1"/>
    <dgm:cxn modelId="{0C75C3C8-8C32-4180-B01A-FBBE546B699B}" type="presParOf" srcId="{8848DFF0-C383-49B3-BBB2-487FAE15DDDE}" destId="{6768742A-FEDC-4708-8F1F-CC221DFAE337}" srcOrd="0" destOrd="0" presId="urn:microsoft.com/office/officeart/2005/8/layout/radial1"/>
    <dgm:cxn modelId="{E273BF5A-3B87-4BDF-BA3A-698AD1ED1FBB}" type="presParOf" srcId="{8AE0E7E2-C655-4FB1-AB24-D9EBC9EA595A}" destId="{57FC9221-4F47-4ABD-9B71-BBCFAF1BDE1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3A92D-59CC-417A-93F6-5C429DEA6956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04C37-7A3A-4331-8102-39C3316D7F8D}">
      <dgm:prSet phldrT="[Текст]"/>
      <dgm:spPr/>
      <dgm:t>
        <a:bodyPr/>
        <a:lstStyle/>
        <a:p>
          <a:r>
            <a:rPr lang="ru-RU" dirty="0" smtClean="0"/>
            <a:t>Уровень</a:t>
          </a:r>
          <a:endParaRPr lang="ru-RU" dirty="0"/>
        </a:p>
      </dgm:t>
    </dgm:pt>
    <dgm:pt modelId="{769D64EF-15ED-4A01-8F71-F1FE76E010F1}" type="parTrans" cxnId="{D5A0F604-16F3-4169-A173-6597A1AB9D95}">
      <dgm:prSet/>
      <dgm:spPr/>
      <dgm:t>
        <a:bodyPr/>
        <a:lstStyle/>
        <a:p>
          <a:endParaRPr lang="ru-RU"/>
        </a:p>
      </dgm:t>
    </dgm:pt>
    <dgm:pt modelId="{8A4CF3A5-1752-43EC-AC70-25E7F281167D}" type="sibTrans" cxnId="{D5A0F604-16F3-4169-A173-6597A1AB9D95}">
      <dgm:prSet/>
      <dgm:spPr/>
      <dgm:t>
        <a:bodyPr/>
        <a:lstStyle/>
        <a:p>
          <a:endParaRPr lang="ru-RU"/>
        </a:p>
      </dgm:t>
    </dgm:pt>
    <dgm:pt modelId="{4FAADD22-6122-4DC2-B009-2CCE6782AB7D}">
      <dgm:prSet phldrT="[Текст]"/>
      <dgm:spPr/>
      <dgm:t>
        <a:bodyPr/>
        <a:lstStyle/>
        <a:p>
          <a:r>
            <a:rPr lang="ru-RU" dirty="0" smtClean="0"/>
            <a:t>Воспитания</a:t>
          </a:r>
          <a:endParaRPr lang="ru-RU" dirty="0"/>
        </a:p>
      </dgm:t>
    </dgm:pt>
    <dgm:pt modelId="{10DA865C-946D-4576-BC24-5DC8A1140410}" type="parTrans" cxnId="{97011A49-F58E-49FE-89C7-FBA3759AAEDD}">
      <dgm:prSet/>
      <dgm:spPr/>
      <dgm:t>
        <a:bodyPr/>
        <a:lstStyle/>
        <a:p>
          <a:endParaRPr lang="ru-RU"/>
        </a:p>
      </dgm:t>
    </dgm:pt>
    <dgm:pt modelId="{8C8DB196-A51D-4A30-9829-F58F7DA4AEFB}" type="sibTrans" cxnId="{97011A49-F58E-49FE-89C7-FBA3759AAEDD}">
      <dgm:prSet/>
      <dgm:spPr/>
      <dgm:t>
        <a:bodyPr/>
        <a:lstStyle/>
        <a:p>
          <a:endParaRPr lang="ru-RU"/>
        </a:p>
      </dgm:t>
    </dgm:pt>
    <dgm:pt modelId="{D6DA2A5B-6C65-4BBC-BC9B-8AE8D6F6693D}">
      <dgm:prSet phldrT="[Текст]"/>
      <dgm:spPr/>
      <dgm:t>
        <a:bodyPr/>
        <a:lstStyle/>
        <a:p>
          <a:r>
            <a:rPr lang="ru-RU" dirty="0" smtClean="0"/>
            <a:t>Образования</a:t>
          </a:r>
          <a:endParaRPr lang="ru-RU" dirty="0"/>
        </a:p>
      </dgm:t>
    </dgm:pt>
    <dgm:pt modelId="{83C7A77D-D6FB-4CB4-A629-3B6D00ECF82D}" type="parTrans" cxnId="{5E2A59EA-FB3E-42EF-91E6-8A2A345A9421}">
      <dgm:prSet/>
      <dgm:spPr/>
      <dgm:t>
        <a:bodyPr/>
        <a:lstStyle/>
        <a:p>
          <a:endParaRPr lang="ru-RU"/>
        </a:p>
      </dgm:t>
    </dgm:pt>
    <dgm:pt modelId="{385E4B63-33A2-46CA-BF13-7336345B0C90}" type="sibTrans" cxnId="{5E2A59EA-FB3E-42EF-91E6-8A2A345A9421}">
      <dgm:prSet/>
      <dgm:spPr/>
      <dgm:t>
        <a:bodyPr/>
        <a:lstStyle/>
        <a:p>
          <a:endParaRPr lang="ru-RU"/>
        </a:p>
      </dgm:t>
    </dgm:pt>
    <dgm:pt modelId="{4763095D-C0CB-4616-AC76-67B03907D980}">
      <dgm:prSet phldrT="[Текст]"/>
      <dgm:spPr/>
      <dgm:t>
        <a:bodyPr/>
        <a:lstStyle/>
        <a:p>
          <a:r>
            <a:rPr lang="ru-RU" dirty="0" smtClean="0"/>
            <a:t>Культуры</a:t>
          </a:r>
          <a:endParaRPr lang="ru-RU" dirty="0"/>
        </a:p>
      </dgm:t>
    </dgm:pt>
    <dgm:pt modelId="{2BC2EBAE-FCF6-43A2-A06C-C79027456EFD}" type="parTrans" cxnId="{264F4EF9-B81D-4B01-BDAF-CDE964E7E66D}">
      <dgm:prSet/>
      <dgm:spPr/>
      <dgm:t>
        <a:bodyPr/>
        <a:lstStyle/>
        <a:p>
          <a:endParaRPr lang="ru-RU"/>
        </a:p>
      </dgm:t>
    </dgm:pt>
    <dgm:pt modelId="{F2518F3A-AEC4-49A1-B3D5-98317E7E6F8D}" type="sibTrans" cxnId="{264F4EF9-B81D-4B01-BDAF-CDE964E7E66D}">
      <dgm:prSet/>
      <dgm:spPr/>
      <dgm:t>
        <a:bodyPr/>
        <a:lstStyle/>
        <a:p>
          <a:endParaRPr lang="ru-RU"/>
        </a:p>
      </dgm:t>
    </dgm:pt>
    <dgm:pt modelId="{8AE0E7E2-C655-4FB1-AB24-D9EBC9EA595A}" type="pres">
      <dgm:prSet presAssocID="{8B63A92D-59CC-417A-93F6-5C429DEA695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14F697-9181-43F5-A834-BA7E48CE38BA}" type="pres">
      <dgm:prSet presAssocID="{29904C37-7A3A-4331-8102-39C3316D7F8D}" presName="centerShape" presStyleLbl="node0" presStyleIdx="0" presStyleCnt="1"/>
      <dgm:spPr/>
      <dgm:t>
        <a:bodyPr/>
        <a:lstStyle/>
        <a:p>
          <a:endParaRPr lang="ru-RU"/>
        </a:p>
      </dgm:t>
    </dgm:pt>
    <dgm:pt modelId="{B8EBDB06-461D-456E-880D-1156366A23AD}" type="pres">
      <dgm:prSet presAssocID="{10DA865C-946D-4576-BC24-5DC8A1140410}" presName="Name9" presStyleLbl="parChTrans1D2" presStyleIdx="0" presStyleCnt="3"/>
      <dgm:spPr/>
      <dgm:t>
        <a:bodyPr/>
        <a:lstStyle/>
        <a:p>
          <a:endParaRPr lang="ru-RU"/>
        </a:p>
      </dgm:t>
    </dgm:pt>
    <dgm:pt modelId="{F3D2BC5D-459C-4C73-9ABA-976E3DBEA203}" type="pres">
      <dgm:prSet presAssocID="{10DA865C-946D-4576-BC24-5DC8A114041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1B041F8-E385-4614-8DD9-843E0224615C}" type="pres">
      <dgm:prSet presAssocID="{4FAADD22-6122-4DC2-B009-2CCE6782AB7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87779-F83A-4768-B0FF-4C8B3C88A7BA}" type="pres">
      <dgm:prSet presAssocID="{83C7A77D-D6FB-4CB4-A629-3B6D00ECF82D}" presName="Name9" presStyleLbl="parChTrans1D2" presStyleIdx="1" presStyleCnt="3"/>
      <dgm:spPr/>
      <dgm:t>
        <a:bodyPr/>
        <a:lstStyle/>
        <a:p>
          <a:endParaRPr lang="ru-RU"/>
        </a:p>
      </dgm:t>
    </dgm:pt>
    <dgm:pt modelId="{0063B270-A54E-41F7-8F3B-12A1291B4BA0}" type="pres">
      <dgm:prSet presAssocID="{83C7A77D-D6FB-4CB4-A629-3B6D00ECF82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14EA9EE-B69F-4505-916F-4C51C87EAA3F}" type="pres">
      <dgm:prSet presAssocID="{D6DA2A5B-6C65-4BBC-BC9B-8AE8D6F669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8DFF0-C383-49B3-BBB2-487FAE15DDDE}" type="pres">
      <dgm:prSet presAssocID="{2BC2EBAE-FCF6-43A2-A06C-C79027456EFD}" presName="Name9" presStyleLbl="parChTrans1D2" presStyleIdx="2" presStyleCnt="3"/>
      <dgm:spPr/>
      <dgm:t>
        <a:bodyPr/>
        <a:lstStyle/>
        <a:p>
          <a:endParaRPr lang="ru-RU"/>
        </a:p>
      </dgm:t>
    </dgm:pt>
    <dgm:pt modelId="{6768742A-FEDC-4708-8F1F-CC221DFAE337}" type="pres">
      <dgm:prSet presAssocID="{2BC2EBAE-FCF6-43A2-A06C-C79027456EF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7FC9221-4F47-4ABD-9B71-BBCFAF1BDE1D}" type="pres">
      <dgm:prSet presAssocID="{4763095D-C0CB-4616-AC76-67B03907D98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524760-8317-4170-AFA6-DD8F6351378F}" type="presOf" srcId="{10DA865C-946D-4576-BC24-5DC8A1140410}" destId="{F3D2BC5D-459C-4C73-9ABA-976E3DBEA203}" srcOrd="1" destOrd="0" presId="urn:microsoft.com/office/officeart/2005/8/layout/radial1"/>
    <dgm:cxn modelId="{F32C20C9-B8C6-4A85-9714-E42750EDE8DE}" type="presOf" srcId="{4763095D-C0CB-4616-AC76-67B03907D980}" destId="{57FC9221-4F47-4ABD-9B71-BBCFAF1BDE1D}" srcOrd="0" destOrd="0" presId="urn:microsoft.com/office/officeart/2005/8/layout/radial1"/>
    <dgm:cxn modelId="{F2C8FB5E-8609-4DB9-822A-265040FD9652}" type="presOf" srcId="{29904C37-7A3A-4331-8102-39C3316D7F8D}" destId="{2D14F697-9181-43F5-A834-BA7E48CE38BA}" srcOrd="0" destOrd="0" presId="urn:microsoft.com/office/officeart/2005/8/layout/radial1"/>
    <dgm:cxn modelId="{F33BF230-FE6C-4EC7-A9B6-FDEA2B70FF59}" type="presOf" srcId="{4FAADD22-6122-4DC2-B009-2CCE6782AB7D}" destId="{41B041F8-E385-4614-8DD9-843E0224615C}" srcOrd="0" destOrd="0" presId="urn:microsoft.com/office/officeart/2005/8/layout/radial1"/>
    <dgm:cxn modelId="{FD58AB56-EDE7-4278-A25C-A96C4A2F90CB}" type="presOf" srcId="{D6DA2A5B-6C65-4BBC-BC9B-8AE8D6F6693D}" destId="{014EA9EE-B69F-4505-916F-4C51C87EAA3F}" srcOrd="0" destOrd="0" presId="urn:microsoft.com/office/officeart/2005/8/layout/radial1"/>
    <dgm:cxn modelId="{4ECDF051-89F2-4D2C-A51F-05B33265835A}" type="presOf" srcId="{2BC2EBAE-FCF6-43A2-A06C-C79027456EFD}" destId="{8848DFF0-C383-49B3-BBB2-487FAE15DDDE}" srcOrd="0" destOrd="0" presId="urn:microsoft.com/office/officeart/2005/8/layout/radial1"/>
    <dgm:cxn modelId="{F98AA46C-7069-40DE-AF0B-9DCF86C452BC}" type="presOf" srcId="{10DA865C-946D-4576-BC24-5DC8A1140410}" destId="{B8EBDB06-461D-456E-880D-1156366A23AD}" srcOrd="0" destOrd="0" presId="urn:microsoft.com/office/officeart/2005/8/layout/radial1"/>
    <dgm:cxn modelId="{264F4EF9-B81D-4B01-BDAF-CDE964E7E66D}" srcId="{29904C37-7A3A-4331-8102-39C3316D7F8D}" destId="{4763095D-C0CB-4616-AC76-67B03907D980}" srcOrd="2" destOrd="0" parTransId="{2BC2EBAE-FCF6-43A2-A06C-C79027456EFD}" sibTransId="{F2518F3A-AEC4-49A1-B3D5-98317E7E6F8D}"/>
    <dgm:cxn modelId="{97011A49-F58E-49FE-89C7-FBA3759AAEDD}" srcId="{29904C37-7A3A-4331-8102-39C3316D7F8D}" destId="{4FAADD22-6122-4DC2-B009-2CCE6782AB7D}" srcOrd="0" destOrd="0" parTransId="{10DA865C-946D-4576-BC24-5DC8A1140410}" sibTransId="{8C8DB196-A51D-4A30-9829-F58F7DA4AEFB}"/>
    <dgm:cxn modelId="{5FFAFAC6-3D18-4A15-9CF4-2755425E0C78}" type="presOf" srcId="{8B63A92D-59CC-417A-93F6-5C429DEA6956}" destId="{8AE0E7E2-C655-4FB1-AB24-D9EBC9EA595A}" srcOrd="0" destOrd="0" presId="urn:microsoft.com/office/officeart/2005/8/layout/radial1"/>
    <dgm:cxn modelId="{5E2A59EA-FB3E-42EF-91E6-8A2A345A9421}" srcId="{29904C37-7A3A-4331-8102-39C3316D7F8D}" destId="{D6DA2A5B-6C65-4BBC-BC9B-8AE8D6F6693D}" srcOrd="1" destOrd="0" parTransId="{83C7A77D-D6FB-4CB4-A629-3B6D00ECF82D}" sibTransId="{385E4B63-33A2-46CA-BF13-7336345B0C90}"/>
    <dgm:cxn modelId="{CE3B6437-947E-4676-8695-B10F504FCBD3}" type="presOf" srcId="{2BC2EBAE-FCF6-43A2-A06C-C79027456EFD}" destId="{6768742A-FEDC-4708-8F1F-CC221DFAE337}" srcOrd="1" destOrd="0" presId="urn:microsoft.com/office/officeart/2005/8/layout/radial1"/>
    <dgm:cxn modelId="{16CEB80D-998D-4DC7-99A7-34E83C4E6BBF}" type="presOf" srcId="{83C7A77D-D6FB-4CB4-A629-3B6D00ECF82D}" destId="{7C887779-F83A-4768-B0FF-4C8B3C88A7BA}" srcOrd="0" destOrd="0" presId="urn:microsoft.com/office/officeart/2005/8/layout/radial1"/>
    <dgm:cxn modelId="{D5A0F604-16F3-4169-A173-6597A1AB9D95}" srcId="{8B63A92D-59CC-417A-93F6-5C429DEA6956}" destId="{29904C37-7A3A-4331-8102-39C3316D7F8D}" srcOrd="0" destOrd="0" parTransId="{769D64EF-15ED-4A01-8F71-F1FE76E010F1}" sibTransId="{8A4CF3A5-1752-43EC-AC70-25E7F281167D}"/>
    <dgm:cxn modelId="{8F0701AB-1B9F-420F-9862-9074EE641CDE}" type="presOf" srcId="{83C7A77D-D6FB-4CB4-A629-3B6D00ECF82D}" destId="{0063B270-A54E-41F7-8F3B-12A1291B4BA0}" srcOrd="1" destOrd="0" presId="urn:microsoft.com/office/officeart/2005/8/layout/radial1"/>
    <dgm:cxn modelId="{F7F22EFC-64BC-4335-B103-A5AD231B8D4A}" type="presParOf" srcId="{8AE0E7E2-C655-4FB1-AB24-D9EBC9EA595A}" destId="{2D14F697-9181-43F5-A834-BA7E48CE38BA}" srcOrd="0" destOrd="0" presId="urn:microsoft.com/office/officeart/2005/8/layout/radial1"/>
    <dgm:cxn modelId="{9DD765E2-AB52-40A5-948A-7D90814AF326}" type="presParOf" srcId="{8AE0E7E2-C655-4FB1-AB24-D9EBC9EA595A}" destId="{B8EBDB06-461D-456E-880D-1156366A23AD}" srcOrd="1" destOrd="0" presId="urn:microsoft.com/office/officeart/2005/8/layout/radial1"/>
    <dgm:cxn modelId="{086976A4-0C1B-407C-BBC8-1700AF108C4E}" type="presParOf" srcId="{B8EBDB06-461D-456E-880D-1156366A23AD}" destId="{F3D2BC5D-459C-4C73-9ABA-976E3DBEA203}" srcOrd="0" destOrd="0" presId="urn:microsoft.com/office/officeart/2005/8/layout/radial1"/>
    <dgm:cxn modelId="{7B86D6B0-75B3-4B34-996E-A10D45167EAC}" type="presParOf" srcId="{8AE0E7E2-C655-4FB1-AB24-D9EBC9EA595A}" destId="{41B041F8-E385-4614-8DD9-843E0224615C}" srcOrd="2" destOrd="0" presId="urn:microsoft.com/office/officeart/2005/8/layout/radial1"/>
    <dgm:cxn modelId="{F926CC26-D02A-4BE1-A4B5-67A5A8E74145}" type="presParOf" srcId="{8AE0E7E2-C655-4FB1-AB24-D9EBC9EA595A}" destId="{7C887779-F83A-4768-B0FF-4C8B3C88A7BA}" srcOrd="3" destOrd="0" presId="urn:microsoft.com/office/officeart/2005/8/layout/radial1"/>
    <dgm:cxn modelId="{BAE074E5-CCE0-4CAF-9A13-61E4677C0466}" type="presParOf" srcId="{7C887779-F83A-4768-B0FF-4C8B3C88A7BA}" destId="{0063B270-A54E-41F7-8F3B-12A1291B4BA0}" srcOrd="0" destOrd="0" presId="urn:microsoft.com/office/officeart/2005/8/layout/radial1"/>
    <dgm:cxn modelId="{6DA7156C-20BC-47CB-A29B-5E962A0D55A8}" type="presParOf" srcId="{8AE0E7E2-C655-4FB1-AB24-D9EBC9EA595A}" destId="{014EA9EE-B69F-4505-916F-4C51C87EAA3F}" srcOrd="4" destOrd="0" presId="urn:microsoft.com/office/officeart/2005/8/layout/radial1"/>
    <dgm:cxn modelId="{18582025-4EA5-4288-8D0F-C284E862BDD8}" type="presParOf" srcId="{8AE0E7E2-C655-4FB1-AB24-D9EBC9EA595A}" destId="{8848DFF0-C383-49B3-BBB2-487FAE15DDDE}" srcOrd="5" destOrd="0" presId="urn:microsoft.com/office/officeart/2005/8/layout/radial1"/>
    <dgm:cxn modelId="{0C75C3C8-8C32-4180-B01A-FBBE546B699B}" type="presParOf" srcId="{8848DFF0-C383-49B3-BBB2-487FAE15DDDE}" destId="{6768742A-FEDC-4708-8F1F-CC221DFAE337}" srcOrd="0" destOrd="0" presId="urn:microsoft.com/office/officeart/2005/8/layout/radial1"/>
    <dgm:cxn modelId="{E273BF5A-3B87-4BDF-BA3A-698AD1ED1FBB}" type="presParOf" srcId="{8AE0E7E2-C655-4FB1-AB24-D9EBC9EA595A}" destId="{57FC9221-4F47-4ABD-9B71-BBCFAF1BDE1D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4F697-9181-43F5-A834-BA7E48CE38BA}">
      <dsp:nvSpPr>
        <dsp:cNvPr id="0" name=""/>
        <dsp:cNvSpPr/>
      </dsp:nvSpPr>
      <dsp:spPr>
        <a:xfrm>
          <a:off x="1826042" y="1339084"/>
          <a:ext cx="1028434" cy="1028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Условия</a:t>
          </a:r>
          <a:endParaRPr lang="ru-RU" sz="1600" kern="1200" dirty="0"/>
        </a:p>
      </dsp:txBody>
      <dsp:txXfrm>
        <a:off x="1976653" y="1489695"/>
        <a:ext cx="727212" cy="727212"/>
      </dsp:txXfrm>
    </dsp:sp>
    <dsp:sp modelId="{B8EBDB06-461D-456E-880D-1156366A23AD}">
      <dsp:nvSpPr>
        <dsp:cNvPr id="0" name=""/>
        <dsp:cNvSpPr/>
      </dsp:nvSpPr>
      <dsp:spPr>
        <a:xfrm rot="16200000">
          <a:off x="2185886" y="1164935"/>
          <a:ext cx="308747" cy="39550"/>
        </a:xfrm>
        <a:custGeom>
          <a:avLst/>
          <a:gdLst/>
          <a:ahLst/>
          <a:cxnLst/>
          <a:rect l="0" t="0" r="0" b="0"/>
          <a:pathLst>
            <a:path>
              <a:moveTo>
                <a:pt x="0" y="19775"/>
              </a:moveTo>
              <a:lnTo>
                <a:pt x="308747" y="19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32541" y="1176992"/>
        <a:ext cx="15437" cy="15437"/>
      </dsp:txXfrm>
    </dsp:sp>
    <dsp:sp modelId="{41B041F8-E385-4614-8DD9-843E0224615C}">
      <dsp:nvSpPr>
        <dsp:cNvPr id="0" name=""/>
        <dsp:cNvSpPr/>
      </dsp:nvSpPr>
      <dsp:spPr>
        <a:xfrm>
          <a:off x="1826042" y="1902"/>
          <a:ext cx="1028434" cy="1028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Жизни</a:t>
          </a:r>
          <a:endParaRPr lang="ru-RU" sz="1100" kern="1200" dirty="0"/>
        </a:p>
      </dsp:txBody>
      <dsp:txXfrm>
        <a:off x="1976653" y="152513"/>
        <a:ext cx="727212" cy="727212"/>
      </dsp:txXfrm>
    </dsp:sp>
    <dsp:sp modelId="{7C887779-F83A-4768-B0FF-4C8B3C88A7BA}">
      <dsp:nvSpPr>
        <dsp:cNvPr id="0" name=""/>
        <dsp:cNvSpPr/>
      </dsp:nvSpPr>
      <dsp:spPr>
        <a:xfrm rot="20520000">
          <a:off x="2821754" y="1626920"/>
          <a:ext cx="308747" cy="39550"/>
        </a:xfrm>
        <a:custGeom>
          <a:avLst/>
          <a:gdLst/>
          <a:ahLst/>
          <a:cxnLst/>
          <a:rect l="0" t="0" r="0" b="0"/>
          <a:pathLst>
            <a:path>
              <a:moveTo>
                <a:pt x="0" y="19775"/>
              </a:moveTo>
              <a:lnTo>
                <a:pt x="308747" y="19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68409" y="1638977"/>
        <a:ext cx="15437" cy="15437"/>
      </dsp:txXfrm>
    </dsp:sp>
    <dsp:sp modelId="{014EA9EE-B69F-4505-916F-4C51C87EAA3F}">
      <dsp:nvSpPr>
        <dsp:cNvPr id="0" name=""/>
        <dsp:cNvSpPr/>
      </dsp:nvSpPr>
      <dsp:spPr>
        <a:xfrm>
          <a:off x="3097778" y="925872"/>
          <a:ext cx="1028434" cy="1028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Труда</a:t>
          </a:r>
          <a:endParaRPr lang="ru-RU" sz="1100" kern="1200" dirty="0"/>
        </a:p>
      </dsp:txBody>
      <dsp:txXfrm>
        <a:off x="3248389" y="1076483"/>
        <a:ext cx="727212" cy="727212"/>
      </dsp:txXfrm>
    </dsp:sp>
    <dsp:sp modelId="{B4C76612-122F-4EC2-A20E-F02508767049}">
      <dsp:nvSpPr>
        <dsp:cNvPr id="0" name=""/>
        <dsp:cNvSpPr/>
      </dsp:nvSpPr>
      <dsp:spPr>
        <a:xfrm rot="3240000">
          <a:off x="2578874" y="2374428"/>
          <a:ext cx="308747" cy="39550"/>
        </a:xfrm>
        <a:custGeom>
          <a:avLst/>
          <a:gdLst/>
          <a:ahLst/>
          <a:cxnLst/>
          <a:rect l="0" t="0" r="0" b="0"/>
          <a:pathLst>
            <a:path>
              <a:moveTo>
                <a:pt x="0" y="19775"/>
              </a:moveTo>
              <a:lnTo>
                <a:pt x="308747" y="19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25529" y="2386484"/>
        <a:ext cx="15437" cy="15437"/>
      </dsp:txXfrm>
    </dsp:sp>
    <dsp:sp modelId="{BB027CE9-7908-4EF2-AE8E-0A6DB3FC296C}">
      <dsp:nvSpPr>
        <dsp:cNvPr id="0" name=""/>
        <dsp:cNvSpPr/>
      </dsp:nvSpPr>
      <dsp:spPr>
        <a:xfrm>
          <a:off x="2612018" y="2420887"/>
          <a:ext cx="1028434" cy="1028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Отдыха</a:t>
          </a:r>
          <a:endParaRPr lang="ru-RU" sz="1100" kern="1200" dirty="0"/>
        </a:p>
      </dsp:txBody>
      <dsp:txXfrm>
        <a:off x="2762629" y="2571498"/>
        <a:ext cx="727212" cy="727212"/>
      </dsp:txXfrm>
    </dsp:sp>
    <dsp:sp modelId="{4DF58341-F4FD-4A06-BAF0-817FFB46DB66}">
      <dsp:nvSpPr>
        <dsp:cNvPr id="0" name=""/>
        <dsp:cNvSpPr/>
      </dsp:nvSpPr>
      <dsp:spPr>
        <a:xfrm rot="7560000">
          <a:off x="1792898" y="2374428"/>
          <a:ext cx="308747" cy="39550"/>
        </a:xfrm>
        <a:custGeom>
          <a:avLst/>
          <a:gdLst/>
          <a:ahLst/>
          <a:cxnLst/>
          <a:rect l="0" t="0" r="0" b="0"/>
          <a:pathLst>
            <a:path>
              <a:moveTo>
                <a:pt x="0" y="19775"/>
              </a:moveTo>
              <a:lnTo>
                <a:pt x="308747" y="19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939553" y="2386484"/>
        <a:ext cx="15437" cy="15437"/>
      </dsp:txXfrm>
    </dsp:sp>
    <dsp:sp modelId="{E72BDE7E-DF1F-48B6-8BC9-AA8C7E0ADE98}">
      <dsp:nvSpPr>
        <dsp:cNvPr id="0" name=""/>
        <dsp:cNvSpPr/>
      </dsp:nvSpPr>
      <dsp:spPr>
        <a:xfrm>
          <a:off x="1040066" y="2420887"/>
          <a:ext cx="1028434" cy="1028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Жилищные</a:t>
          </a:r>
          <a:endParaRPr lang="ru-RU" sz="1100" kern="1200" dirty="0"/>
        </a:p>
      </dsp:txBody>
      <dsp:txXfrm>
        <a:off x="1190677" y="2571498"/>
        <a:ext cx="727212" cy="727212"/>
      </dsp:txXfrm>
    </dsp:sp>
    <dsp:sp modelId="{8848DFF0-C383-49B3-BBB2-487FAE15DDDE}">
      <dsp:nvSpPr>
        <dsp:cNvPr id="0" name=""/>
        <dsp:cNvSpPr/>
      </dsp:nvSpPr>
      <dsp:spPr>
        <a:xfrm rot="11880000">
          <a:off x="1550018" y="1626920"/>
          <a:ext cx="308747" cy="39550"/>
        </a:xfrm>
        <a:custGeom>
          <a:avLst/>
          <a:gdLst/>
          <a:ahLst/>
          <a:cxnLst/>
          <a:rect l="0" t="0" r="0" b="0"/>
          <a:pathLst>
            <a:path>
              <a:moveTo>
                <a:pt x="0" y="19775"/>
              </a:moveTo>
              <a:lnTo>
                <a:pt x="308747" y="19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696673" y="1638977"/>
        <a:ext cx="15437" cy="15437"/>
      </dsp:txXfrm>
    </dsp:sp>
    <dsp:sp modelId="{57FC9221-4F47-4ABD-9B71-BBCFAF1BDE1D}">
      <dsp:nvSpPr>
        <dsp:cNvPr id="0" name=""/>
        <dsp:cNvSpPr/>
      </dsp:nvSpPr>
      <dsp:spPr>
        <a:xfrm>
          <a:off x="554307" y="925872"/>
          <a:ext cx="1028434" cy="1028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Питание</a:t>
          </a:r>
          <a:endParaRPr lang="ru-RU" sz="1100" kern="1200" dirty="0"/>
        </a:p>
      </dsp:txBody>
      <dsp:txXfrm>
        <a:off x="704918" y="1076483"/>
        <a:ext cx="727212" cy="727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4F697-9181-43F5-A834-BA7E48CE38BA}">
      <dsp:nvSpPr>
        <dsp:cNvPr id="0" name=""/>
        <dsp:cNvSpPr/>
      </dsp:nvSpPr>
      <dsp:spPr>
        <a:xfrm>
          <a:off x="2080180" y="1521491"/>
          <a:ext cx="1168231" cy="1168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Уровень</a:t>
          </a:r>
          <a:endParaRPr lang="ru-RU" sz="1700" kern="1200" dirty="0"/>
        </a:p>
      </dsp:txBody>
      <dsp:txXfrm>
        <a:off x="2251263" y="1692574"/>
        <a:ext cx="826065" cy="826065"/>
      </dsp:txXfrm>
    </dsp:sp>
    <dsp:sp modelId="{B8EBDB06-461D-456E-880D-1156366A23AD}">
      <dsp:nvSpPr>
        <dsp:cNvPr id="0" name=""/>
        <dsp:cNvSpPr/>
      </dsp:nvSpPr>
      <dsp:spPr>
        <a:xfrm rot="16200000">
          <a:off x="2488421" y="1325885"/>
          <a:ext cx="351749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351749" y="19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55502" y="1336823"/>
        <a:ext cx="17587" cy="17587"/>
      </dsp:txXfrm>
    </dsp:sp>
    <dsp:sp modelId="{41B041F8-E385-4614-8DD9-843E0224615C}">
      <dsp:nvSpPr>
        <dsp:cNvPr id="0" name=""/>
        <dsp:cNvSpPr/>
      </dsp:nvSpPr>
      <dsp:spPr>
        <a:xfrm>
          <a:off x="2080180" y="1511"/>
          <a:ext cx="1168231" cy="1168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Воспитания</a:t>
          </a:r>
          <a:endParaRPr lang="ru-RU" sz="1100" kern="1200" dirty="0"/>
        </a:p>
      </dsp:txBody>
      <dsp:txXfrm>
        <a:off x="2251263" y="172594"/>
        <a:ext cx="826065" cy="826065"/>
      </dsp:txXfrm>
    </dsp:sp>
    <dsp:sp modelId="{7C887779-F83A-4768-B0FF-4C8B3C88A7BA}">
      <dsp:nvSpPr>
        <dsp:cNvPr id="0" name=""/>
        <dsp:cNvSpPr/>
      </dsp:nvSpPr>
      <dsp:spPr>
        <a:xfrm rot="1800000">
          <a:off x="3146592" y="2465871"/>
          <a:ext cx="351749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351749" y="19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13673" y="2476808"/>
        <a:ext cx="17587" cy="17587"/>
      </dsp:txXfrm>
    </dsp:sp>
    <dsp:sp modelId="{014EA9EE-B69F-4505-916F-4C51C87EAA3F}">
      <dsp:nvSpPr>
        <dsp:cNvPr id="0" name=""/>
        <dsp:cNvSpPr/>
      </dsp:nvSpPr>
      <dsp:spPr>
        <a:xfrm>
          <a:off x="3396522" y="2281482"/>
          <a:ext cx="1168231" cy="1168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Образования</a:t>
          </a:r>
          <a:endParaRPr lang="ru-RU" sz="1100" kern="1200" dirty="0"/>
        </a:p>
      </dsp:txBody>
      <dsp:txXfrm>
        <a:off x="3567605" y="2452565"/>
        <a:ext cx="826065" cy="826065"/>
      </dsp:txXfrm>
    </dsp:sp>
    <dsp:sp modelId="{8848DFF0-C383-49B3-BBB2-487FAE15DDDE}">
      <dsp:nvSpPr>
        <dsp:cNvPr id="0" name=""/>
        <dsp:cNvSpPr/>
      </dsp:nvSpPr>
      <dsp:spPr>
        <a:xfrm rot="9000000">
          <a:off x="1830250" y="2465871"/>
          <a:ext cx="351749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351749" y="19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997331" y="2476808"/>
        <a:ext cx="17587" cy="17587"/>
      </dsp:txXfrm>
    </dsp:sp>
    <dsp:sp modelId="{57FC9221-4F47-4ABD-9B71-BBCFAF1BDE1D}">
      <dsp:nvSpPr>
        <dsp:cNvPr id="0" name=""/>
        <dsp:cNvSpPr/>
      </dsp:nvSpPr>
      <dsp:spPr>
        <a:xfrm>
          <a:off x="763838" y="2281482"/>
          <a:ext cx="1168231" cy="1168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Культуры</a:t>
          </a:r>
          <a:endParaRPr lang="ru-RU" sz="1100" kern="1200" dirty="0"/>
        </a:p>
      </dsp:txBody>
      <dsp:txXfrm>
        <a:off x="934921" y="2452565"/>
        <a:ext cx="826065" cy="826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9DEEA-9C93-4558-A369-34D52A2B5FAE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55831-33C6-4485-B63D-15D1F8496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9BC88-223F-432B-BFDB-022F2A8F2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584838-570E-46E8-8BD0-6C09829DF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792ABF-24B1-40B1-938D-257349EC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CB8D-E37F-4329-B1F8-5B06B583BE49}" type="datetime1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AF119-1E30-47DB-88F9-3CF4C87D2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563ED-EB4E-456F-9641-C09E0F9D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21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E0F40-EB7A-417E-B944-135EB0DC1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D497C7-4F9D-49F7-9C4E-963BD642D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2B4CA3-2ACC-4FE4-B6D6-0A777CB9E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F055-359C-4DD1-93C7-2813A238B29B}" type="datetime1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EB7401-4FBB-4BD9-BA46-0329E777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9A7D6-D0EC-4507-9D9C-81A005683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20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0B67D9-18D6-4A1C-84FF-4E7DB2873A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E0A7E3-5846-44CE-8AEA-FE3F2F7D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9033D1-7891-4F40-8391-3252CCEE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1686-81F7-4F88-AF83-FDEC429066E6}" type="datetime1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59F751-8C93-4801-AEE7-BCE7E0CC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3C513-B4CF-436D-8F2D-44E3465FA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17844" y="2754022"/>
            <a:ext cx="5950080" cy="1190345"/>
          </a:xfrm>
        </p:spPr>
        <p:txBody>
          <a:bodyPr anchor="b"/>
          <a:lstStyle>
            <a:lvl1pPr algn="ctr">
              <a:defRPr sz="4500" baseline="0"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Наименование темы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974356" y="418831"/>
            <a:ext cx="3620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rgbClr val="1B98C9"/>
                </a:solidFill>
                <a:latin typeface="Book Antiqua" panose="02040602050305030304" pitchFamily="18" charset="0"/>
              </a:rPr>
              <a:t>КАЗАНСКИЙ</a:t>
            </a:r>
            <a:r>
              <a:rPr lang="en-US" sz="1500" dirty="0">
                <a:solidFill>
                  <a:srgbClr val="1B98C9"/>
                </a:solidFill>
                <a:latin typeface="Book Antiqua" panose="02040602050305030304" pitchFamily="18" charset="0"/>
              </a:rPr>
              <a:t> </a:t>
            </a:r>
            <a:endParaRPr lang="ru-RU" sz="1500" dirty="0">
              <a:solidFill>
                <a:srgbClr val="1B98C9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1500" baseline="0" dirty="0">
                <a:solidFill>
                  <a:srgbClr val="1B98C9"/>
                </a:solidFill>
                <a:latin typeface="Book Antiqua" panose="02040602050305030304" pitchFamily="18" charset="0"/>
              </a:rPr>
              <a:t>ГОСУДАРСТВЕННЫЙ</a:t>
            </a:r>
            <a:r>
              <a:rPr lang="en-US" sz="1500" baseline="0" dirty="0">
                <a:solidFill>
                  <a:srgbClr val="1B98C9"/>
                </a:solidFill>
                <a:latin typeface="Book Antiqua" panose="02040602050305030304" pitchFamily="18" charset="0"/>
              </a:rPr>
              <a:t> </a:t>
            </a:r>
          </a:p>
          <a:p>
            <a:pPr algn="just"/>
            <a:r>
              <a:rPr lang="ru-RU" sz="1500" spc="75" baseline="0" dirty="0">
                <a:solidFill>
                  <a:srgbClr val="1B98C9"/>
                </a:solidFill>
                <a:latin typeface="Book Antiqua" panose="02040602050305030304" pitchFamily="18" charset="0"/>
              </a:rPr>
              <a:t>МЕДИЦИНСКИЙ</a:t>
            </a:r>
            <a:r>
              <a:rPr lang="en-US" sz="1500" spc="75" baseline="0" dirty="0">
                <a:solidFill>
                  <a:srgbClr val="1B98C9"/>
                </a:solidFill>
                <a:latin typeface="Book Antiqua" panose="02040602050305030304" pitchFamily="18" charset="0"/>
              </a:rPr>
              <a:t> </a:t>
            </a:r>
            <a:endParaRPr lang="ru-RU" sz="1500" spc="75" baseline="0" dirty="0">
              <a:solidFill>
                <a:srgbClr val="1B98C9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1500" spc="75" baseline="0" dirty="0">
                <a:solidFill>
                  <a:srgbClr val="1B98C9"/>
                </a:solidFill>
                <a:latin typeface="Book Antiqua" panose="02040602050305030304" pitchFamily="18" charset="0"/>
              </a:rPr>
              <a:t>УНИВЕРСИТЕТ</a:t>
            </a: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464948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795" y="286684"/>
            <a:ext cx="1147694" cy="1587732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 flipH="1">
            <a:off x="4218938" y="418830"/>
            <a:ext cx="12469" cy="1293592"/>
          </a:xfrm>
          <a:prstGeom prst="line">
            <a:avLst/>
          </a:prstGeom>
          <a:ln w="28575">
            <a:solidFill>
              <a:srgbClr val="1B9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 userDrawn="1"/>
        </p:nvSpPr>
        <p:spPr>
          <a:xfrm>
            <a:off x="3835946" y="6093540"/>
            <a:ext cx="155683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/>
                </a:solidFill>
                <a:latin typeface="Book Antiqua" panose="02040602050305030304" pitchFamily="18" charset="0"/>
              </a:rPr>
              <a:t>oz-kgmu@mail.ru</a:t>
            </a:r>
            <a:endParaRPr lang="ru-RU" sz="135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24" y="433753"/>
            <a:ext cx="1078832" cy="129359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947478" y="418740"/>
            <a:ext cx="3620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dirty="0">
                <a:solidFill>
                  <a:srgbClr val="0E4B8A"/>
                </a:solidFill>
                <a:latin typeface="Book Antiqua" panose="02040602050305030304" pitchFamily="18" charset="0"/>
              </a:rPr>
              <a:t>КАФЕДРА</a:t>
            </a:r>
          </a:p>
          <a:p>
            <a:pPr algn="r"/>
            <a:r>
              <a:rPr lang="ru-RU" sz="1500" spc="75" baseline="0" dirty="0">
                <a:solidFill>
                  <a:srgbClr val="0E4B8A"/>
                </a:solidFill>
                <a:latin typeface="Book Antiqua" panose="02040602050305030304" pitchFamily="18" charset="0"/>
              </a:rPr>
              <a:t>ОБЩЕСТВЕННОГО ЗДОРОВЬЯ</a:t>
            </a:r>
          </a:p>
          <a:p>
            <a:pPr algn="r"/>
            <a:r>
              <a:rPr lang="ru-RU" sz="1500" spc="75" baseline="0" dirty="0">
                <a:solidFill>
                  <a:srgbClr val="0E4B8A"/>
                </a:solidFill>
                <a:latin typeface="Book Antiqua" panose="02040602050305030304" pitchFamily="18" charset="0"/>
              </a:rPr>
              <a:t>И ОРГАНИЗАЦИИ 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27768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1273441" y="4331380"/>
            <a:ext cx="6596402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5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73441" y="4331380"/>
            <a:ext cx="6596402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458" y="700473"/>
            <a:ext cx="578742" cy="68992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277915" y="744071"/>
            <a:ext cx="37735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>
                <a:solidFill>
                  <a:srgbClr val="0E4B8A"/>
                </a:solidFill>
                <a:latin typeface="Book Antiqua" panose="02040602050305030304" pitchFamily="18" charset="0"/>
              </a:rPr>
              <a:t>КАФЕДРА </a:t>
            </a:r>
            <a:r>
              <a:rPr lang="ru-RU" sz="900" spc="75" baseline="0" dirty="0">
                <a:solidFill>
                  <a:srgbClr val="0E4B8A"/>
                </a:solidFill>
                <a:latin typeface="Book Antiqua" panose="02040602050305030304" pitchFamily="18" charset="0"/>
              </a:rPr>
              <a:t>ОБЩЕСТВЕННОГО </a:t>
            </a:r>
          </a:p>
          <a:p>
            <a:pPr algn="r"/>
            <a:r>
              <a:rPr lang="ru-RU" sz="900" spc="75" baseline="0" dirty="0">
                <a:solidFill>
                  <a:srgbClr val="0E4B8A"/>
                </a:solidFill>
                <a:latin typeface="Book Antiqua" panose="02040602050305030304" pitchFamily="18" charset="0"/>
              </a:rPr>
              <a:t>ЗДОРОВЬЯ И ОРГАНИЗАЦИИ </a:t>
            </a:r>
          </a:p>
          <a:p>
            <a:pPr algn="r"/>
            <a:r>
              <a:rPr lang="ru-RU" sz="900" spc="75" baseline="0" dirty="0">
                <a:solidFill>
                  <a:srgbClr val="0E4B8A"/>
                </a:solidFill>
                <a:latin typeface="Book Antiqua" panose="02040602050305030304" pitchFamily="18" charset="0"/>
              </a:rPr>
              <a:t>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241735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88029-D0DA-44D9-B692-33863DBD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04E04A-AC40-4BFC-86B7-5BB8F3F36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3A5DA-37F3-41B9-A3AB-F109EE0F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384E-2C7D-4512-8CA1-B31C90676C2D}" type="datetime1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488421-BC8B-4A23-8985-9C67B8E12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6B8D08-05C9-438E-9836-50E7E22C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28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1F6F5-D73A-4DBA-93F0-DD8F691B0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2DF813-E73F-45C3-911C-64C5FB41F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B69F06-0E74-4763-8894-13B06566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6B2B-3BF6-4D99-B0EA-2507CB969CCD}" type="datetime1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7A9FEC-690E-41E6-AF31-95395804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9D371-EDCA-45E5-8432-0A18FC07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54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BDABB-BEB1-4FBE-9435-79FC59E6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042184-CB83-4A78-A230-C3A29EB5D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CAD12D-0FEC-42F9-82D5-5EFB03EEB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857E88-B36A-4B75-AC96-3C96A702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D5C3-FC7C-468C-982B-348E094A4D70}" type="datetime1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BBFA86-CC5B-4E82-8F84-F981A9E69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79C780-F480-426E-A20B-264306F2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2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1C87C-CBA5-4D62-93B0-4390F2B4E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6B1FAE-2DEC-41A3-8965-9993031C1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133075-213C-437C-9C0F-CC99D4CF3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5CD35D-1A90-4589-A077-2C290D321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3E7B4B-9807-4353-A22B-2F6C474F3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9091D6-3DCD-4CAC-955C-23A73A2C0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3261-10C5-4B0F-9BF7-CA73782FC5E1}" type="datetime1">
              <a:rPr lang="ru-RU" smtClean="0"/>
              <a:t>27.10.2023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EE6DD5-0C34-4884-B734-992F957FD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958D21-720F-472A-91A8-E891070B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14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4BFD4-5CC6-4E83-9C54-CDA3CFD98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D2AB79-B581-415F-B846-37E42AA1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DE22A-39B2-457F-8DEF-5B2ABF18DAC5}" type="datetime1">
              <a:rPr lang="ru-RU" smtClean="0"/>
              <a:t>27.10.2023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884ADB-818B-4330-BE0C-4E738685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3A7E36-3FB1-4E6E-BB02-32946E37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86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7F5EFC-57D6-4979-A452-9BDC7C39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D010-1141-4790-B571-71A0A81F35AB}" type="datetime1">
              <a:rPr lang="ru-RU" smtClean="0"/>
              <a:t>27.10.2023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CF4E00-C059-4FF3-A3D2-FAF0F2357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73DD5F-1C3B-4ADE-94F5-9718771F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5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00E24-8517-430E-9C54-BDFC507C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5597D1-6EC0-4A22-B266-FB753A5ED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D726C6-4899-4E25-ABBF-F85DFBADE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E6F7D5-F84C-490C-AEE9-0157F3550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1063-0AB1-4686-BC33-8E0DD4699D6D}" type="datetime1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372A1A-2D4A-48EE-99DD-E414C7B9A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F90CF8-B4CD-4A4D-B1D7-67B163D5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55554-D466-4E96-9A42-B9A8BB42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175529-208B-4381-B07C-64BCCFD814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3D403F-E78E-4310-9DCA-F199BCFE7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C239BE-9CDF-4DE4-8F9C-1C658E1DD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8B41-F3AF-4710-880B-540B5BA61B33}" type="datetime1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5CAA44-0361-4E1D-BD26-8E29722F9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70057F-6984-478B-9060-19A164CE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97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8FE51-3F34-4DA8-B71D-B6478F41C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DD556D-AB25-44EB-B72E-83C2EAAB0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BC062C-192F-4184-8F31-867ED3BD8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E3A42-6CF8-4BC7-BF7D-306E3228E671}" type="datetime1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785F93-48CF-4768-8A97-77AF7968E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D21393-F0C6-46E9-AA4D-173418D6D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34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7" r:id="rId12"/>
    <p:sldLayoutId id="2147483758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808B53-3E4B-B83B-58CD-5EA4F35F0023}"/>
              </a:ext>
            </a:extLst>
          </p:cNvPr>
          <p:cNvSpPr txBox="1"/>
          <p:nvPr/>
        </p:nvSpPr>
        <p:spPr>
          <a:xfrm>
            <a:off x="755576" y="2987080"/>
            <a:ext cx="75608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Социальные детерминанты. Здоровье. Социальное здоровье</a:t>
            </a:r>
            <a:endParaRPr lang="ru-RU" sz="28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55B5D2-E128-59AF-2FC0-FF0A2F6F88EA}"/>
              </a:ext>
            </a:extLst>
          </p:cNvPr>
          <p:cNvSpPr txBox="1"/>
          <p:nvPr/>
        </p:nvSpPr>
        <p:spPr>
          <a:xfrm>
            <a:off x="107504" y="4293096"/>
            <a:ext cx="8496944" cy="1628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800" b="1" dirty="0"/>
              <a:t>Преподаватель:</a:t>
            </a:r>
            <a:r>
              <a:rPr lang="ru-RU" sz="1800" b="1" cap="all" dirty="0"/>
              <a:t> </a:t>
            </a:r>
          </a:p>
          <a:p>
            <a:pPr algn="ctr">
              <a:lnSpc>
                <a:spcPct val="114000"/>
              </a:lnSpc>
              <a:spcAft>
                <a:spcPts val="1350"/>
              </a:spcAft>
            </a:pPr>
            <a:r>
              <a:rPr lang="ru-RU" sz="1800" b="1" cap="all" dirty="0"/>
              <a:t>Искандаров </a:t>
            </a:r>
            <a:r>
              <a:rPr lang="ru-RU" sz="1800" b="1" cap="all" dirty="0" err="1"/>
              <a:t>ильдар</a:t>
            </a:r>
            <a:r>
              <a:rPr lang="ru-RU" sz="1800" b="1" cap="all" dirty="0"/>
              <a:t> </a:t>
            </a:r>
            <a:r>
              <a:rPr lang="ru-RU" sz="1800" b="1" cap="all" dirty="0" err="1"/>
              <a:t>раушанович</a:t>
            </a:r>
            <a:r>
              <a:rPr lang="ru-RU" sz="1800" b="1" cap="all" dirty="0"/>
              <a:t>, </a:t>
            </a:r>
            <a:r>
              <a:rPr lang="ru-RU" sz="1800" b="1" dirty="0"/>
              <a:t>к.м.н., доцент</a:t>
            </a:r>
            <a:endParaRPr lang="en-US" sz="1800" b="1" dirty="0"/>
          </a:p>
          <a:p>
            <a:pPr algn="ctr">
              <a:lnSpc>
                <a:spcPct val="114000"/>
              </a:lnSpc>
            </a:pPr>
            <a:r>
              <a:rPr lang="en-US" sz="1800" b="1" cap="all" dirty="0"/>
              <a:t>  </a:t>
            </a:r>
            <a:r>
              <a:rPr lang="ru-RU" sz="1800" b="1" cap="all" dirty="0"/>
              <a:t> </a:t>
            </a:r>
            <a:endParaRPr lang="ru-RU" sz="1200" b="1" cap="all" dirty="0"/>
          </a:p>
          <a:p>
            <a:pPr algn="ctr">
              <a:lnSpc>
                <a:spcPct val="114000"/>
              </a:lnSpc>
            </a:pPr>
            <a:endParaRPr lang="ru-RU" sz="1200" b="1" cap="all" dirty="0"/>
          </a:p>
          <a:p>
            <a:pPr algn="ctr">
              <a:lnSpc>
                <a:spcPct val="114000"/>
              </a:lnSpc>
            </a:pPr>
            <a:r>
              <a:rPr lang="ru-RU" sz="1200" b="1" cap="all" dirty="0"/>
              <a:t>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200" b="1" cap="all" dirty="0"/>
              <a:t>@medstatistic</a:t>
            </a:r>
            <a:endParaRPr lang="ru-RU" sz="1200" b="1" cap="all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A1104E-7F91-E487-0476-ADD045BC1A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301208"/>
            <a:ext cx="287329" cy="28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1248" y="1412776"/>
            <a:ext cx="8363272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общества как социально – экономическая категория проявляется в следующих аспектах: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49534" y="2636912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1. Общественное здоровье и здоровье каждого гражданина являются стратегической целью государства и народа, условием национальной безопасности страны.</a:t>
            </a:r>
          </a:p>
          <a:p>
            <a:r>
              <a:rPr lang="ru-RU" sz="1800" dirty="0" smtClean="0"/>
              <a:t>2. Общественное здоровье представляет собой наиболее яркий и убедительный показатель социально – экономического состояния общества, качества жизни людей.</a:t>
            </a:r>
          </a:p>
          <a:p>
            <a:r>
              <a:rPr lang="ru-RU" sz="1800" dirty="0" smtClean="0"/>
              <a:t>3. Общественное здоровье является экономическим ресурсом общества и важным условием воспроизводства высококачественного трудового потенциала.</a:t>
            </a:r>
          </a:p>
          <a:p>
            <a:r>
              <a:rPr lang="ru-RU" sz="1800" dirty="0" smtClean="0"/>
              <a:t>4. Общественное здоровье может быть обеспечено только совместным целесообразным использованием достаточного количества финансовых ресурсов федеральных и муниципальных властей, предпринимателей и населения.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4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49534" y="105273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sz="3600" smtClean="0"/>
              <a:t>Общие экономические потери</a:t>
            </a:r>
            <a:endParaRPr lang="ru-RU" sz="36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79512" y="2421342"/>
            <a:ext cx="8229600" cy="4464496"/>
          </a:xfrm>
          <a:prstGeom prst="rect">
            <a:avLst/>
          </a:prstGeom>
        </p:spPr>
        <p:txBody>
          <a:bodyPr numCol="2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smtClean="0"/>
              <a:t>К </a:t>
            </a:r>
            <a:r>
              <a:rPr lang="ru-RU" sz="1600" u="sng" smtClean="0"/>
              <a:t>прямым экономическим потерям </a:t>
            </a:r>
            <a:r>
              <a:rPr lang="ru-RU" sz="1600" smtClean="0"/>
              <a:t>(10%)</a:t>
            </a:r>
            <a:r>
              <a:rPr lang="ru-RU" sz="1600" u="sng" smtClean="0"/>
              <a:t>вследствие заболеваемости </a:t>
            </a:r>
            <a:r>
              <a:rPr lang="ru-RU" sz="1600" smtClean="0"/>
              <a:t>относятся затраты на оказание медицинской помощи, санитарно-эпидемиологическое обслуживание, научно-исследовательскую работу, подготовку кадров, пособия по социальному страхованию при временной утрате трудоспособности и пенсии по инвалидности.</a:t>
            </a:r>
          </a:p>
          <a:p>
            <a:endParaRPr lang="ru-RU" sz="1600" smtClean="0"/>
          </a:p>
          <a:p>
            <a:r>
              <a:rPr lang="ru-RU" sz="1600" u="sng" smtClean="0"/>
              <a:t>Косвенные экономические потери </a:t>
            </a:r>
            <a:r>
              <a:rPr lang="ru-RU" sz="1600" smtClean="0"/>
              <a:t>(90%) - </a:t>
            </a:r>
            <a:r>
              <a:rPr lang="ru-RU" sz="1600" u="sng" smtClean="0"/>
              <a:t>это потери в связи со снижением производительности труда</a:t>
            </a:r>
            <a:r>
              <a:rPr lang="ru-RU" sz="1600" smtClean="0"/>
              <a:t> в результате заболеваемости, инвалидизации, смертности населения в трудоспособном возрасте. </a:t>
            </a:r>
            <a:endParaRPr lang="ru-RU" sz="1600" dirty="0"/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297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7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47252" y="1673902"/>
            <a:ext cx="8291264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smtClean="0"/>
              <a:t>Сохранение и укрепление здоровья является не только самоцелью индивидуума, но и одним из факторов национальной безопасности.</a:t>
            </a:r>
            <a:br>
              <a:rPr lang="ru-RU" sz="2000" smtClean="0"/>
            </a:br>
            <a:endParaRPr lang="ru-RU" sz="2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47252" y="2754022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2000" u="sng" dirty="0" smtClean="0"/>
              <a:t>Способы снижения экономических потерь государства:</a:t>
            </a:r>
          </a:p>
          <a:p>
            <a:r>
              <a:rPr lang="ru-RU" sz="2000" dirty="0" smtClean="0"/>
              <a:t>1.	Профилактика хронических и инфекционных заболеваний;</a:t>
            </a:r>
          </a:p>
          <a:p>
            <a:r>
              <a:rPr lang="ru-RU" sz="2000" dirty="0" smtClean="0"/>
              <a:t>2.	Улучшение финансирования лечебных учреждений;</a:t>
            </a:r>
          </a:p>
          <a:p>
            <a:r>
              <a:rPr lang="ru-RU" sz="2000" dirty="0" smtClean="0"/>
              <a:t>3.	Способствование развитию поисковых научных исследований в медицине;</a:t>
            </a:r>
          </a:p>
          <a:p>
            <a:r>
              <a:rPr lang="ru-RU" sz="2000" dirty="0" smtClean="0"/>
              <a:t>4.	Приобщение всех групп население к физической активности и внедрение здорового образа жизни.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703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290534" y="1700808"/>
            <a:ext cx="4870857" cy="464451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u="sng" dirty="0" smtClean="0"/>
              <a:t>Положения здорового образа жизни:</a:t>
            </a:r>
          </a:p>
          <a:p>
            <a:endParaRPr lang="ru-RU" sz="1800" dirty="0" smtClean="0"/>
          </a:p>
          <a:p>
            <a:r>
              <a:rPr lang="ru-RU" sz="1800" dirty="0" smtClean="0"/>
              <a:t>1. Соблюдение режима дня – труда, отдыха, сна – в соответствии с суточным биоритмом.</a:t>
            </a:r>
          </a:p>
          <a:p>
            <a:r>
              <a:rPr lang="ru-RU" sz="1800" dirty="0" smtClean="0"/>
              <a:t>2. Двигательная активность, включающая систематические занятия доступными видами спорта.</a:t>
            </a:r>
          </a:p>
          <a:p>
            <a:r>
              <a:rPr lang="ru-RU" sz="1800" dirty="0" smtClean="0"/>
              <a:t>3. Умение снимать нервное напряжение с помощью мышечного расслабления.</a:t>
            </a:r>
          </a:p>
          <a:p>
            <a:r>
              <a:rPr lang="ru-RU" sz="1800" dirty="0" smtClean="0"/>
              <a:t>4. Разумное использование методов закаливания.</a:t>
            </a:r>
          </a:p>
          <a:p>
            <a:r>
              <a:rPr lang="ru-RU" sz="1800" dirty="0" smtClean="0"/>
              <a:t>5. Рациональное питание.</a:t>
            </a:r>
          </a:p>
          <a:p>
            <a:endParaRPr lang="ru-RU" sz="1800" dirty="0"/>
          </a:p>
        </p:txBody>
      </p:sp>
      <p:pic>
        <p:nvPicPr>
          <p:cNvPr id="4" name="Picture 2" descr="Картинки по запросу здоровь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369641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качество жиз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5432"/>
            <a:ext cx="3960440" cy="382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11560" y="1484784"/>
            <a:ext cx="8229600" cy="860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Качество жизни </a:t>
            </a:r>
            <a:endParaRPr lang="ru-RU" sz="36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800648" y="2420888"/>
            <a:ext cx="4366320" cy="390819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Качество жизни -  интегральная характеристика физического, психологического и социального состояния человека, основанная на его субъективном восприятии действительности. </a:t>
            </a:r>
          </a:p>
          <a:p>
            <a:r>
              <a:rPr lang="ru-RU" dirty="0" smtClean="0"/>
              <a:t>Исследования качества жизни, связанного со здоровьем, позволяют изучить влияние заболевания и результатов его лечения на показатели качества жизни больного в целом. </a:t>
            </a:r>
          </a:p>
          <a:p>
            <a:r>
              <a:rPr lang="ru-RU" dirty="0" smtClean="0"/>
              <a:t>Исследование качества жизни, связанного со здоровьем, служит достаточно эффективным инструментом оценки состояния больного, планирования его лечения.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9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755576" y="1988840"/>
            <a:ext cx="7812856" cy="583264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smtClean="0">
                <a:latin typeface="Times New Roman"/>
                <a:ea typeface="Calibri"/>
              </a:rPr>
              <a:t> </a:t>
            </a:r>
            <a:r>
              <a:rPr lang="ru-RU" sz="2400" b="1" smtClean="0">
                <a:latin typeface="Times New Roman"/>
                <a:ea typeface="Calibri"/>
              </a:rPr>
              <a:t>Социальная среда </a:t>
            </a:r>
            <a:r>
              <a:rPr lang="ru-RU" sz="2400" smtClean="0">
                <a:latin typeface="Times New Roman"/>
                <a:ea typeface="Calibri"/>
              </a:rPr>
              <a:t>- это, прежде всего люди, объединённые в различные группы, с которыми каждый индивид находится в специфических отношениях, в сложной и разнообразной системе общения.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2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1628800"/>
            <a:ext cx="8507288" cy="3816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Социальная среда зависит от типа общественных экономических формаций,  от классовой и национальной принадлежности, от бытовых и профессиональных отличий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3100" b="1" dirty="0" smtClean="0"/>
              <a:t>(городская среда, деревенская среда, производственная среда, артистическая и т.д.)</a:t>
            </a:r>
            <a:endParaRPr lang="ru-RU" sz="3100" b="1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74451"/>
            <a:ext cx="1971675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285586"/>
            <a:ext cx="23241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478084" y="1916832"/>
            <a:ext cx="8229600" cy="23042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sz="3200" smtClean="0">
                <a:latin typeface="Times New Roman"/>
                <a:ea typeface="Calibri"/>
                <a:cs typeface="Times New Roman"/>
              </a:rPr>
              <a:t>Различают </a:t>
            </a:r>
            <a:r>
              <a:rPr lang="ru-RU" sz="3200" i="1" u="sng" smtClean="0">
                <a:latin typeface="Times New Roman"/>
                <a:ea typeface="Calibri"/>
                <a:cs typeface="Times New Roman"/>
              </a:rPr>
              <a:t>макросреду</a:t>
            </a:r>
            <a:r>
              <a:rPr lang="ru-RU" sz="3200" smtClean="0">
                <a:latin typeface="Times New Roman"/>
                <a:ea typeface="Calibri"/>
                <a:cs typeface="Times New Roman"/>
              </a:rPr>
              <a:t> – общественные институты, общественное сознание, культура, и </a:t>
            </a:r>
            <a:r>
              <a:rPr lang="ru-RU" sz="3200" i="1" u="sng" smtClean="0">
                <a:latin typeface="Times New Roman"/>
                <a:ea typeface="Calibri"/>
                <a:cs typeface="Times New Roman"/>
              </a:rPr>
              <a:t>микросреду </a:t>
            </a:r>
            <a:r>
              <a:rPr lang="ru-RU" sz="3200" u="sng" smtClean="0">
                <a:latin typeface="Times New Roman"/>
                <a:ea typeface="Calibri"/>
                <a:cs typeface="Times New Roman"/>
              </a:rPr>
              <a:t>–</a:t>
            </a:r>
            <a:r>
              <a:rPr lang="ru-RU" sz="3200" smtClean="0">
                <a:latin typeface="Times New Roman"/>
                <a:ea typeface="Calibri"/>
                <a:cs typeface="Times New Roman"/>
              </a:rPr>
              <a:t> семья, учебная или трудовая группы и т.п. </a:t>
            </a:r>
            <a:r>
              <a:rPr lang="ru-RU" sz="3200" smtClean="0">
                <a:latin typeface="Calibri"/>
                <a:ea typeface="Calibri"/>
                <a:cs typeface="Times New Roman"/>
              </a:rPr>
              <a:t/>
            </a:r>
            <a:br>
              <a:rPr lang="ru-RU" sz="3200" smtClean="0">
                <a:latin typeface="Calibri"/>
                <a:ea typeface="Calibri"/>
                <a:cs typeface="Times New Roman"/>
              </a:rPr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3287638" cy="288032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113076"/>
            <a:ext cx="295232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478084" y="1596008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sz="3200" smtClean="0">
                <a:latin typeface="Times New Roman"/>
                <a:ea typeface="Calibri"/>
                <a:cs typeface="Times New Roman"/>
              </a:rPr>
              <a:t>В сфере социальных отношений и общения личности огромную роль играют </a:t>
            </a:r>
            <a:r>
              <a:rPr lang="ru-RU" sz="3200" b="1" smtClean="0">
                <a:latin typeface="Times New Roman"/>
                <a:ea typeface="Calibri"/>
                <a:cs typeface="Times New Roman"/>
              </a:rPr>
              <a:t>традиции и обычаи.</a:t>
            </a:r>
            <a:r>
              <a:rPr lang="ru-RU" sz="2400" smtClean="0">
                <a:latin typeface="Calibri"/>
                <a:ea typeface="Calibri"/>
                <a:cs typeface="Times New Roman"/>
              </a:rPr>
              <a:t/>
            </a:r>
            <a:br>
              <a:rPr lang="ru-RU" sz="2400" smtClean="0">
                <a:latin typeface="Calibri"/>
                <a:ea typeface="Calibri"/>
                <a:cs typeface="Times New Roman"/>
              </a:rPr>
            </a:br>
            <a:endParaRPr lang="ru-RU" sz="3200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3455368" y="2996952"/>
            <a:ext cx="5688632" cy="410445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Например, ребенок, воспитывающийся в семье, где бытуют пьянство и грубость, приходя в школу, приносит с собой и определенные  навыки  поведения, которые могут восприниматься и другими детьми. Для устранения подобных привычек недостаточно одних бесед о морали, важно так перестроить систему отношений ребенка с окружающими, чтобы он смог приобрести  новые  привычки, нравственно-позитивный  опыт.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4" y="3368398"/>
            <a:ext cx="2356354" cy="184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478084" y="1556792"/>
            <a:ext cx="8229600" cy="30186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sz="2800" b="1" smtClean="0">
                <a:latin typeface="+mn-lt"/>
              </a:rPr>
              <a:t>Социализация</a:t>
            </a:r>
            <a:r>
              <a:rPr lang="ru-RU" sz="2800" smtClean="0">
                <a:latin typeface="+mn-lt"/>
              </a:rPr>
              <a:t> – процесс и результат включения индивида в социальные отношения. Она осуществляется путем усвоения индивидом социального опыта и воспроизведения его в своей деятельности. В процессе социализации </a:t>
            </a:r>
            <a:r>
              <a:rPr lang="ru-RU" sz="2800" b="1" i="1" u="sng" smtClean="0">
                <a:latin typeface="+mn-lt"/>
              </a:rPr>
              <a:t>индивид становится личностью </a:t>
            </a:r>
            <a:r>
              <a:rPr lang="ru-RU" sz="2800" smtClean="0">
                <a:latin typeface="+mn-lt"/>
              </a:rPr>
              <a:t>и </a:t>
            </a:r>
            <a:r>
              <a:rPr lang="ru-RU" sz="2800" b="1" smtClean="0">
                <a:latin typeface="+mn-lt"/>
              </a:rPr>
              <a:t>приобретает необходимые для жизни среди людей знания,  умения,  навыки</a:t>
            </a:r>
            <a:r>
              <a:rPr lang="ru-RU" sz="2800" smtClean="0">
                <a:latin typeface="+mn-lt"/>
              </a:rPr>
              <a:t>,  т.е. способность общаться и взаимодействовать  с другими  людьми. </a:t>
            </a:r>
            <a:endParaRPr lang="ru-RU" sz="2800" dirty="0">
              <a:latin typeface="+mn-lt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73008"/>
            <a:ext cx="2592288" cy="1927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75456"/>
            <a:ext cx="2808312" cy="217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539552" y="2708920"/>
            <a:ext cx="8928992" cy="36004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smtClean="0"/>
              <a:t>Здоровье</a:t>
            </a:r>
            <a:r>
              <a:rPr lang="ru-RU" smtClean="0"/>
              <a:t> - состояние полного благополучия человека, связанное с его плодотворным участием в различных видах деятельности. </a:t>
            </a:r>
          </a:p>
          <a:p>
            <a:endParaRPr lang="ru-RU" b="1" smtClean="0"/>
          </a:p>
          <a:p>
            <a:r>
              <a:rPr lang="ru-RU" b="1" smtClean="0"/>
              <a:t>Здоровье</a:t>
            </a:r>
            <a:r>
              <a:rPr lang="ru-RU" smtClean="0"/>
              <a:t> - одна из универсальных категорий, различные аспекты которой представляют интерес для разных наук.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9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611560" y="2564904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 Структура окружающей среды условно может быть разделена на</a:t>
            </a:r>
            <a:r>
              <a:rPr lang="ru-RU" sz="2800" b="1" dirty="0" smtClean="0"/>
              <a:t> природные </a:t>
            </a:r>
            <a:r>
              <a:rPr lang="ru-RU" sz="2800" dirty="0" smtClean="0"/>
              <a:t>(механические, физические, химические и биологические) и </a:t>
            </a:r>
            <a:r>
              <a:rPr lang="ru-RU" sz="2800" b="1" dirty="0" smtClean="0"/>
              <a:t>социальные</a:t>
            </a:r>
            <a:r>
              <a:rPr lang="ru-RU" sz="2800" dirty="0" smtClean="0"/>
              <a:t> элементы среды (труд, быт, социально-экономический уклад, информация).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004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649534" y="155679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sz="3200" smtClean="0"/>
              <a:t>	</a:t>
            </a:r>
            <a:r>
              <a:rPr lang="ru-RU" sz="3200" b="1" smtClean="0">
                <a:cs typeface="Arabic Typesetting" pitchFamily="66" charset="-78"/>
              </a:rPr>
              <a:t>Влияние социально - экологических факторов на здоровье человека</a:t>
            </a:r>
            <a:endParaRPr lang="ru-RU" sz="3200" b="1" dirty="0">
              <a:cs typeface="Arabic Typesetting" pitchFamily="66" charset="-78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524432" y="2873441"/>
            <a:ext cx="8136903" cy="428133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Искусственная среда</a:t>
            </a:r>
            <a:r>
              <a:rPr lang="ru-RU" dirty="0" smtClean="0"/>
              <a:t>, созданная самим человеком, также требует к себе </a:t>
            </a:r>
            <a:r>
              <a:rPr lang="ru-RU" b="1" dirty="0" smtClean="0"/>
              <a:t>адаптации</a:t>
            </a:r>
            <a:r>
              <a:rPr lang="ru-RU" dirty="0" smtClean="0"/>
              <a:t>, которая происходит в основном  </a:t>
            </a:r>
            <a:r>
              <a:rPr lang="ru-RU" b="1" dirty="0" smtClean="0"/>
              <a:t>через  болезни</a:t>
            </a:r>
            <a:r>
              <a:rPr lang="ru-RU" dirty="0" smtClean="0"/>
              <a:t>. </a:t>
            </a:r>
          </a:p>
          <a:p>
            <a:r>
              <a:rPr lang="ru-RU" sz="3200" b="1" dirty="0" smtClean="0"/>
              <a:t>Причины возникновения болезней в этом случае следующие: </a:t>
            </a:r>
          </a:p>
          <a:p>
            <a:r>
              <a:rPr lang="ru-RU" dirty="0" smtClean="0"/>
              <a:t>гиподинамия, </a:t>
            </a:r>
          </a:p>
          <a:p>
            <a:r>
              <a:rPr lang="ru-RU" dirty="0" smtClean="0"/>
              <a:t>переедание, </a:t>
            </a:r>
          </a:p>
          <a:p>
            <a:r>
              <a:rPr lang="ru-RU" dirty="0" smtClean="0"/>
              <a:t>информационное изобилие, </a:t>
            </a:r>
          </a:p>
          <a:p>
            <a:r>
              <a:rPr lang="ru-RU" dirty="0" smtClean="0"/>
              <a:t>психоэмоциональный стресс.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38046"/>
            <a:ext cx="1828119" cy="1152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59" y="5301208"/>
            <a:ext cx="2304256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4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971600" y="148478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С  медико-биологических позиций наибольшее влияние социально-экологические факторы оказывают на следующие тенденции:</a:t>
            </a:r>
            <a:endParaRPr lang="ru-RU" sz="2800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395536" y="3068960"/>
            <a:ext cx="6408711" cy="466911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1) процесс акселерации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/>
              <a:t>Акселерация – это ускорение развития отдельных органов или частей организма по сравнению с некой биологической нормой (увеличение размеров тела и более раннее половое созревание)</a:t>
            </a:r>
          </a:p>
          <a:p>
            <a:r>
              <a:rPr lang="ru-RU" sz="1600" b="1" dirty="0" smtClean="0"/>
              <a:t>2) нарушение биоритмов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/>
              <a:t>Нарушение биологических ритмов – важнейшего механизма регуляции функций биологических систем </a:t>
            </a:r>
          </a:p>
          <a:p>
            <a:r>
              <a:rPr lang="ru-RU" sz="1600" b="1" dirty="0" smtClean="0"/>
              <a:t>3) </a:t>
            </a:r>
            <a:r>
              <a:rPr lang="ru-RU" sz="1600" b="1" dirty="0" err="1" smtClean="0"/>
              <a:t>аллергизация</a:t>
            </a:r>
            <a:r>
              <a:rPr lang="ru-RU" sz="1600" b="1" dirty="0" smtClean="0"/>
              <a:t> населения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b="1" u="sng" dirty="0" smtClean="0"/>
              <a:t>Аллергия</a:t>
            </a:r>
            <a:r>
              <a:rPr lang="ru-RU" sz="1600" dirty="0" smtClean="0"/>
              <a:t> – извращенная чувствительность или реактивность организма к тому или иному веществу, так называемому аллергену 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347" y="2940554"/>
            <a:ext cx="1768791" cy="12552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1" y="4326032"/>
            <a:ext cx="1368862" cy="11407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71" y="5714418"/>
            <a:ext cx="1297565" cy="97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1988840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СОЦИАЛЬНОЕ ЗДОРОВЬЕ</a:t>
            </a:r>
            <a:r>
              <a:rPr lang="ru-RU" sz="2200" b="1" dirty="0" smtClean="0"/>
              <a:t>– </a:t>
            </a:r>
            <a:r>
              <a:rPr lang="ru-RU" sz="2200" dirty="0" smtClean="0"/>
              <a:t>это совокупность потенциальных и реальных возможностей человека в осуществлении своих действий без ухудшения физического и духовного состояния, без потерь в адаптации к жизненной среде.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3140968"/>
            <a:ext cx="8686800" cy="471338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Это: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умение контактировать с окружающими, развитие навыков, необходимых в общении,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способность жить и общаться с другими людьми в нашем мире, жить в гармонии с окружающими,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осознание себя в качестве полноценной личности мужского и женского пола,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состояние организма, определяющее способность человека контактировать с социумом,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позитивные отношения, уважения себя и других, а также создание системы поддержки, которая включает в себя членов семьи и друзей,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здоровый эгоизм, думай не только о себе, но и о других.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умение найти свое место в мире,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профессиональное самоопределение.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755576" y="116733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Социальное здоровье</a:t>
            </a:r>
            <a:endParaRPr lang="ru-RU" sz="3600" dirty="0"/>
          </a:p>
        </p:txBody>
      </p:sp>
      <p:graphicFrame>
        <p:nvGraphicFramePr>
          <p:cNvPr id="4" name="Объект 5"/>
          <p:cNvGraphicFramePr>
            <a:graphicFrameLocks/>
          </p:cNvGraphicFramePr>
          <p:nvPr/>
        </p:nvGraphicFramePr>
        <p:xfrm>
          <a:off x="-108520" y="2492896"/>
          <a:ext cx="4680520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/>
        </p:nvGraphicFramePr>
        <p:xfrm>
          <a:off x="4067944" y="3068960"/>
          <a:ext cx="532859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036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71600" y="90872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sz="2400" b="1" smtClean="0"/>
              <a:t>Факторы, формирующие социальное здоровье</a:t>
            </a:r>
            <a:endParaRPr lang="ru-RU" sz="2400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2348880"/>
            <a:ext cx="8229600" cy="492941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1. Социализация– это процесс и результат становления личности, усвоения человеком ценностей, норм, установок, образцов поведения, присущих данному обществу (группе, семье). Социализация – это процесс непрерывный, она сопутствует человеку на всех его возрастных этапах. Она может идти как целенаправленно, т.е. в процессе воспитания и самовоспитания, так и стихийно – под воздействием факторов общественного бытия. </a:t>
            </a:r>
          </a:p>
          <a:p>
            <a:pPr marL="457200" indent="-457200">
              <a:buFont typeface="Arial" panose="020B0604020202020204" pitchFamily="34" charset="0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2. Социальное здоровье складывается под влиянием родителей, друзей, любимых людей,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одноклассников в школе, сокурсников в вузе, коллег по работе, соседей по дому и т.п.</a:t>
            </a:r>
          </a:p>
          <a:p>
            <a:pPr>
              <a:buFont typeface="Arial" panose="020B0604020202020204" pitchFamily="34" charset="0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3.  Государственная политика на разных уровнях:</a:t>
            </a:r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Социально-экономический</a:t>
            </a:r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Образовательно-воспитательный</a:t>
            </a:r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Семейный</a:t>
            </a:r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Медицинский</a:t>
            </a:r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Культурологический</a:t>
            </a:r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Юридический</a:t>
            </a:r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Экологический</a:t>
            </a:r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Личностный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334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99592" y="105273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sz="2800" b="1" smtClean="0"/>
              <a:t>Социальные показатели здоровья</a:t>
            </a:r>
            <a:r>
              <a:rPr lang="ru-RU" sz="2800" smtClean="0"/>
              <a:t> </a:t>
            </a:r>
            <a:endParaRPr lang="ru-RU" sz="28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2564904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u="sng" smtClean="0"/>
              <a:t>Адекватность -</a:t>
            </a:r>
            <a:r>
              <a:rPr lang="ru-RU" sz="2400" smtClean="0"/>
              <a:t> способность к эффективному ответу на «средовые» воздействия; </a:t>
            </a:r>
          </a:p>
          <a:p>
            <a:r>
              <a:rPr lang="ru-RU" sz="2400" u="sng" smtClean="0"/>
              <a:t>Адаптивность</a:t>
            </a:r>
            <a:r>
              <a:rPr lang="ru-RU" sz="2400" smtClean="0"/>
              <a:t> – тенденция эффективного существования и развития в изменяющихся условиях среды.</a:t>
            </a:r>
          </a:p>
          <a:p>
            <a:r>
              <a:rPr lang="ru-RU" sz="2400" u="sng" smtClean="0"/>
              <a:t>Критериями социального здоровья</a:t>
            </a:r>
            <a:r>
              <a:rPr lang="ru-RU" sz="2400" smtClean="0"/>
              <a:t> выступают: </a:t>
            </a:r>
          </a:p>
          <a:p>
            <a:pPr>
              <a:buFontTx/>
              <a:buChar char="-"/>
            </a:pPr>
            <a:r>
              <a:rPr lang="ru-RU" sz="2400" smtClean="0"/>
              <a:t>уровень социальной адаптации, </a:t>
            </a:r>
          </a:p>
          <a:p>
            <a:pPr>
              <a:buFontTx/>
              <a:buChar char="-"/>
            </a:pPr>
            <a:r>
              <a:rPr lang="ru-RU" sz="2400" smtClean="0"/>
              <a:t>эффективность использования различных социальных ролей.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953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Пять групп социального здоровья по классификации А.А.Ковалевой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9144000" cy="58326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. Социально здоровые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люди, исповедующие систему идеалов, которая не позволяет им совершать противоправные либо безнравственные поступки, наносящие вред другим людям. Эта группа самая малочисленная. Находят удовлетворение в творчестве. Как правило, хорошие профессионалы, способные постоянно совершенствовать своё мастерство. Толерантны к любым точкам зрения. Испытывают отвращение ко всем видам насилия, жестокости, несправедливости. Исповедуют противление злу ненасилием.</a:t>
            </a:r>
          </a:p>
          <a:p>
            <a:pPr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Социально конформные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(так называемые обыватели). Наиболее распространённый тип, предрасположенный к социальным болезням. Его представляют люди, некритично принявшие правовые и нравственные нормы общества и готовые, по корыстным мотивам, нарушить эти нормы, если уверены в том, что их непосредственное социальное окружение закроет глаза на их проступки. Находят удовлетворение в достижении запланированного уровня социального благополучия. Толерантны ко всему, что не касается их лично.</a:t>
            </a:r>
          </a:p>
          <a:p>
            <a:pPr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Социальные невротики (карьеристы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). Это люди, поражённые социальным недугом стремления к высокой должности, учёной степени, дружбе с высокопоставленными или знаменитыми лицами. Довольно многочисленная категория. При возникновении социальной фрустрации могут прибегать к наркотикам, алкоголю, находить удовлетворение в действиях, оскорбляющих личность.</a:t>
            </a:r>
          </a:p>
          <a:p>
            <a:pPr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Социальные психопаты (уголовники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– потенциальные и состоявшиеся). Лица с «перевёрнутыми» ценностями: всё, что значимо в социуме, отвергается ими, и, напротив, они принимают как норму своего образа жизни то, что обществом порицается. Воры, мошенники, грабители и проч.</a:t>
            </a:r>
          </a:p>
          <a:p>
            <a:pPr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идиоты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. Люди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достигшие высокого положения в обществе или государстве, или сосредоточившие на банковских счетах огромные денежные суммы, в результате чего стали невосприимчивы к проблемам других людей, к проблемам страны, мира. Единственное стремление – укреплять собственное финансовое и властное положение, либо – как минимум – сохранить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status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quo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936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268760"/>
            <a:ext cx="5950080" cy="1190345"/>
          </a:xfrm>
        </p:spPr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2459105"/>
            <a:ext cx="6696744" cy="2448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Опишите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(Что нужно делать на уровне системы здравоохранения?)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снижения экономических потерь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 при различных состояниях (Например: при профилактики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хронических и инфекционных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Объем рекомендаций 2-3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А4 шрифт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pPr algn="just"/>
            <a:endParaRPr 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Прислать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почту: isckandarovil@yandex.ru</a:t>
            </a:r>
          </a:p>
        </p:txBody>
      </p:sp>
    </p:spTree>
    <p:extLst>
      <p:ext uri="{BB962C8B-B14F-4D97-AF65-F5344CB8AC3E}">
        <p14:creationId xmlns:p14="http://schemas.microsoft.com/office/powerpoint/2010/main" val="1225318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84482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sz="2000" smtClean="0"/>
              <a:t>Основными факторами влияния на здоровье человека являются:</a:t>
            </a:r>
            <a:endParaRPr lang="ru-RU" sz="2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10956" y="2681536"/>
            <a:ext cx="4680520" cy="41764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— условия труда, характер и уровень его оплаты;</a:t>
            </a:r>
          </a:p>
          <a:p>
            <a:r>
              <a:rPr lang="ru-RU" smtClean="0"/>
              <a:t>— уровень соотношения занятости и безработицы;</a:t>
            </a:r>
          </a:p>
          <a:p>
            <a:r>
              <a:rPr lang="ru-RU" smtClean="0"/>
              <a:t>— профессиональные вредности;</a:t>
            </a:r>
          </a:p>
          <a:p>
            <a:r>
              <a:rPr lang="ru-RU" smtClean="0"/>
              <a:t>— уровень и качество питания;</a:t>
            </a:r>
          </a:p>
          <a:p>
            <a:r>
              <a:rPr lang="ru-RU" smtClean="0"/>
              <a:t>— жилищные условия;</a:t>
            </a:r>
          </a:p>
          <a:p>
            <a:r>
              <a:rPr lang="ru-RU" smtClean="0"/>
              <a:t>— особенности образа жизни;</a:t>
            </a:r>
          </a:p>
          <a:p>
            <a:r>
              <a:rPr lang="ru-RU" smtClean="0"/>
              <a:t>— вредные привычки;</a:t>
            </a:r>
          </a:p>
          <a:p>
            <a:r>
              <a:rPr lang="ru-RU" smtClean="0"/>
              <a:t>— состояние окружающей среды;</a:t>
            </a:r>
          </a:p>
          <a:p>
            <a:r>
              <a:rPr lang="ru-RU" smtClean="0"/>
              <a:t>— уровень и качество развития здравоохранения и санитарное состояние территории.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748" y="2564904"/>
            <a:ext cx="4435252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1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539552" y="1988840"/>
            <a:ext cx="8229600" cy="418311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 smtClean="0"/>
              <a:t>	</a:t>
            </a:r>
            <a:r>
              <a:rPr lang="ru-RU" sz="2000" dirty="0" smtClean="0"/>
              <a:t>Здоровье оказывает влияние на все сферы жизни человека. От его состояния зависит степень удовлетворенности жизнью. По оценке ВОЗ состояние здоровья человека зависит от: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000" dirty="0" smtClean="0"/>
              <a:t>1.	Образа жизни на 50%;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000" dirty="0" smtClean="0"/>
              <a:t>2.	Медицинского сервиса – 10%;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000" dirty="0" smtClean="0"/>
              <a:t>3.	Экологии – 20%;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000" dirty="0" smtClean="0"/>
              <a:t>4.	Генов – 20%;</a:t>
            </a:r>
          </a:p>
          <a:p>
            <a:endParaRPr lang="ru-RU" dirty="0"/>
          </a:p>
        </p:txBody>
      </p:sp>
      <p:pic>
        <p:nvPicPr>
          <p:cNvPr id="4" name="Picture 4" descr="Картинки по запросу здоровье челове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282" y="2852936"/>
            <a:ext cx="2486025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1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78084" y="1910464"/>
            <a:ext cx="8229600" cy="8435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sz="2400" smtClean="0"/>
              <a:t>Здоровье как социальная категория</a:t>
            </a:r>
            <a:endParaRPr lang="ru-RU" sz="24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55576" y="3068960"/>
            <a:ext cx="7408333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Здоровье – это состояние полного физического, духовного и социального благополучия, которое зависит от социально-экономических изменений, условий социализации и отношения к собственному здоровью</a:t>
            </a:r>
            <a:endParaRPr lang="ru-RU" dirty="0"/>
          </a:p>
        </p:txBody>
      </p:sp>
      <p:pic>
        <p:nvPicPr>
          <p:cNvPr id="5" name="Picture 2" descr="Картинки по запросу социальное здоровь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3456383" cy="2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83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7584" y="126876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sz="3600" smtClean="0"/>
              <a:t>Компоненты здоровья человека</a:t>
            </a:r>
            <a:endParaRPr lang="ru-RU" sz="36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2852936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/>
            </a:pPr>
            <a:r>
              <a:rPr lang="ru-RU" sz="2000" u="sng" smtClean="0"/>
              <a:t>Физическое здоровье</a:t>
            </a:r>
            <a:r>
              <a:rPr lang="ru-RU" sz="2000" smtClean="0"/>
              <a:t> (уровень физического развития, функциональная подготовленность организма к физической нагрузке, развитие физических качеств, адаптационные возможности организма).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u="sng" smtClean="0"/>
              <a:t>Духовное здоровье</a:t>
            </a:r>
            <a:r>
              <a:rPr lang="ru-RU" sz="2000" smtClean="0"/>
              <a:t> (психическое, нравственное здоровье, моральные принципы, общечеловеческие истины)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u="sng" smtClean="0"/>
              <a:t>Социальное </a:t>
            </a:r>
            <a:r>
              <a:rPr lang="ru-RU" sz="2000" smtClean="0"/>
              <a:t>(показатели уровня жизни человека, социальные, жилищные условия, удовлетворение социальных потребностей).</a:t>
            </a:r>
          </a:p>
          <a:p>
            <a:pPr marL="457200" indent="-457200">
              <a:buFont typeface="+mj-lt"/>
              <a:buAutoNum type="arabicParenR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753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3568" y="1700808"/>
            <a:ext cx="8229600" cy="788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sz="3200" smtClean="0"/>
              <a:t>Критерии здоровья (по Вайнбауму Я.С.)</a:t>
            </a:r>
            <a:endParaRPr lang="ru-RU" sz="32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2924944"/>
            <a:ext cx="8147248" cy="3675856"/>
          </a:xfrm>
          <a:prstGeom prst="rect">
            <a:avLst/>
          </a:prstGeom>
        </p:spPr>
        <p:txBody>
          <a:bodyPr numCol="2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1. Общая выносливость, т.е. способность длительно выполнять работу.</a:t>
            </a:r>
          </a:p>
          <a:p>
            <a:r>
              <a:rPr lang="ru-RU" smtClean="0"/>
              <a:t>2. Устойчивость нервной системы (нормальный сон, хорошая активность, естественное поведение во взаимоотношениях в семье, в коллективе.</a:t>
            </a:r>
          </a:p>
          <a:p>
            <a:r>
              <a:rPr lang="ru-RU" smtClean="0"/>
              <a:t>3. Степень закаленности – способность устойчиво сохранять постоянство температуры тела. </a:t>
            </a:r>
          </a:p>
          <a:p>
            <a:r>
              <a:rPr lang="ru-RU" smtClean="0"/>
              <a:t>4. Отсутствие признаков деформации скелета или степень их выраженности.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8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14400" y="1700808"/>
            <a:ext cx="8229600" cy="500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sz="2200" dirty="0" smtClean="0"/>
              <a:t>Уровни рассмотрения здоровья как социальной категории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76081"/>
              </p:ext>
            </p:extLst>
          </p:nvPr>
        </p:nvGraphicFramePr>
        <p:xfrm>
          <a:off x="1572816" y="2276872"/>
          <a:ext cx="6912768" cy="3868647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Уровень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Предмет рассмотрения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Макроуровень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– ВВП страны,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– деятельность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социальных институтов 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в сфере сохранения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здоровья населения;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8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Мезоуровень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– принадлежность к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социальной группе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– социальные нормы и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ценности, доминирующие 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в группе,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– сфера трудовой деятельности;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84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Микроуровень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– оценка собственного здоровья,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– уровень образования,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– поведение, связанное со здоровьем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ru-RU" sz="14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самосохранительное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 поведение)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– отношение к </a:t>
                      </a:r>
                      <a:r>
                        <a:rPr lang="ru-RU" sz="14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собственномуздоровью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1" marR="5929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9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1484784"/>
            <a:ext cx="8229600" cy="8606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800" smtClean="0"/>
              <a:t>Здоровье человека как экономическая категория</a:t>
            </a:r>
            <a:endParaRPr lang="ru-RU" sz="28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1560" y="2852936"/>
            <a:ext cx="8229600" cy="303443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smtClean="0"/>
              <a:t>Здоровье - выражение тех экономических отношений, которые объективно возникают между людьми по поводу производства и потребления услуг здравоохранения.</a:t>
            </a:r>
          </a:p>
          <a:p>
            <a:endParaRPr lang="ru-RU" sz="2000" smtClean="0"/>
          </a:p>
          <a:p>
            <a:r>
              <a:rPr lang="ru-RU" sz="2000" smtClean="0"/>
              <a:t>Экономические показатели развития государства зависят во многом от состояния здоровья его граждан.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021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7672</TotalTime>
  <Words>1671</Words>
  <Application>Microsoft Office PowerPoint</Application>
  <PresentationFormat>Экран (4:3)</PresentationFormat>
  <Paragraphs>160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Arabic Typesetting</vt:lpstr>
      <vt:lpstr>Arial</vt:lpstr>
      <vt:lpstr>Blogger Sans</vt:lpstr>
      <vt:lpstr>Book Antiqua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Пять групп социального здоровья по классификации А.А.Ковалевой </vt:lpstr>
      <vt:lpstr>Задание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статистического исследования</dc:title>
  <dc:creator>Дамир</dc:creator>
  <cp:lastModifiedBy>HomeNET</cp:lastModifiedBy>
  <cp:revision>210</cp:revision>
  <dcterms:created xsi:type="dcterms:W3CDTF">2013-03-19T19:30:41Z</dcterms:created>
  <dcterms:modified xsi:type="dcterms:W3CDTF">2023-10-27T12:56:06Z</dcterms:modified>
</cp:coreProperties>
</file>