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3" r:id="rId4"/>
    <p:sldId id="271" r:id="rId5"/>
    <p:sldId id="272" r:id="rId6"/>
    <p:sldId id="331" r:id="rId7"/>
    <p:sldId id="332" r:id="rId8"/>
    <p:sldId id="333" r:id="rId9"/>
    <p:sldId id="478" r:id="rId10"/>
    <p:sldId id="479" r:id="rId11"/>
    <p:sldId id="480" r:id="rId12"/>
    <p:sldId id="481" r:id="rId13"/>
    <p:sldId id="270" r:id="rId14"/>
    <p:sldId id="483" r:id="rId15"/>
    <p:sldId id="482" r:id="rId16"/>
    <p:sldId id="278" r:id="rId17"/>
    <p:sldId id="309" r:id="rId18"/>
    <p:sldId id="312" r:id="rId19"/>
    <p:sldId id="317" r:id="rId20"/>
    <p:sldId id="314" r:id="rId21"/>
    <p:sldId id="315" r:id="rId22"/>
    <p:sldId id="277" r:id="rId23"/>
    <p:sldId id="276" r:id="rId24"/>
    <p:sldId id="296" r:id="rId25"/>
    <p:sldId id="474" r:id="rId26"/>
    <p:sldId id="262" r:id="rId27"/>
    <p:sldId id="263" r:id="rId28"/>
    <p:sldId id="258" r:id="rId29"/>
    <p:sldId id="485" r:id="rId30"/>
    <p:sldId id="260" r:id="rId31"/>
    <p:sldId id="487" r:id="rId32"/>
    <p:sldId id="261" r:id="rId33"/>
    <p:sldId id="486" r:id="rId34"/>
    <p:sldId id="368" r:id="rId35"/>
    <p:sldId id="369" r:id="rId36"/>
    <p:sldId id="347" r:id="rId37"/>
    <p:sldId id="348" r:id="rId38"/>
    <p:sldId id="349" r:id="rId39"/>
    <p:sldId id="351" r:id="rId40"/>
    <p:sldId id="353" r:id="rId41"/>
    <p:sldId id="356" r:id="rId42"/>
    <p:sldId id="357" r:id="rId43"/>
    <p:sldId id="358" r:id="rId44"/>
    <p:sldId id="359" r:id="rId45"/>
    <p:sldId id="360" r:id="rId46"/>
    <p:sldId id="264" r:id="rId47"/>
    <p:sldId id="372" r:id="rId48"/>
    <p:sldId id="373" r:id="rId49"/>
    <p:sldId id="374" r:id="rId50"/>
    <p:sldId id="376" r:id="rId51"/>
    <p:sldId id="377" r:id="rId52"/>
    <p:sldId id="259" r:id="rId5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7C8"/>
    <a:srgbClr val="71A934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Спасибо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02.11.2023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Благодарим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462709"/>
            <a:ext cx="5026644" cy="2809302"/>
          </a:xfrm>
        </p:spPr>
        <p:txBody>
          <a:bodyPr>
            <a:noAutofit/>
          </a:bodyPr>
          <a:lstStyle/>
          <a:p>
            <a:br>
              <a:rPr lang="ru-RU" sz="2300" dirty="0"/>
            </a:br>
            <a:br>
              <a:rPr lang="ru-RU" sz="2300" dirty="0"/>
            </a:br>
            <a:r>
              <a:rPr lang="ru-RU" sz="2300" dirty="0"/>
              <a:t>ФГБОУ ВО Казанский ГМУ МЗ РФ</a:t>
            </a:r>
            <a:br>
              <a:rPr lang="ru-RU" sz="2300" dirty="0"/>
            </a:br>
            <a:r>
              <a:rPr lang="ru-RU" sz="2300" dirty="0"/>
              <a:t>Кафедра психиатрии и медицинской психологии 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31326"/>
            <a:ext cx="5026644" cy="2424296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3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Психология лидерства</a:t>
            </a:r>
            <a:endParaRPr lang="ru-RU" sz="23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44431-8138-DED2-B264-D05D3A3F8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Начальник         лидер?</a:t>
            </a: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id="{D048B3DF-BE15-772A-82BE-C11AA8D567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E6381C59-A3CC-FC9B-7687-F9B227EC21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6127F3-8D77-3108-B016-26D2D7258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959" y="966157"/>
            <a:ext cx="786466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01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8DE17-3FE0-16D1-6C4D-6C63A441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Начальник         лидер?</a:t>
            </a: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id="{51894D94-2FA7-C7F9-BD94-BD92C838BB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91CCAAB5-F899-4DB4-C2AF-1A09A0C841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46D475-C6F2-43A4-6FF5-842CF3F89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959" y="966157"/>
            <a:ext cx="786466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26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74F5D-D7FB-59D6-C5C6-0E0F21073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Начальник         лидер?</a:t>
            </a: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id="{8A098AC0-49D7-B1A3-1D94-88C73D406C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5B5BE3E1-A975-FD00-AD03-A6F813189D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00884A-8AAC-8E47-2DF4-34995823E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959" y="966157"/>
            <a:ext cx="786466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57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Теория черт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Лидер обладает специфическими «лидерскими» чертами и способностями..</a:t>
            </a:r>
          </a:p>
          <a:p>
            <a:pPr marL="0" indent="0">
              <a:buNone/>
            </a:pPr>
            <a:r>
              <a:rPr lang="ru-RU" sz="3200" dirty="0"/>
              <a:t>Какими</a:t>
            </a:r>
            <a:r>
              <a:rPr lang="ru-RU" dirty="0"/>
              <a:t>?</a:t>
            </a:r>
          </a:p>
        </p:txBody>
      </p:sp>
      <p:pic>
        <p:nvPicPr>
          <p:cNvPr id="3074" name="Picture 2" descr="https://berichnow.ru/wp-content/uploads/2016/10/vyidayushhiesya-lyudi-mir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120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Персонологический</a:t>
            </a:r>
            <a:r>
              <a:rPr lang="ru-RU" dirty="0"/>
              <a:t> подход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i="1" dirty="0"/>
              <a:t>«Теория черт личности лидера»: </a:t>
            </a:r>
            <a:r>
              <a:rPr lang="ru-RU" dirty="0"/>
              <a:t>признавала уникальность и врожденность качеств лидера.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 Социологи </a:t>
            </a:r>
            <a:r>
              <a:rPr lang="ru-RU" b="1" dirty="0"/>
              <a:t>М. Вебер, Э. </a:t>
            </a:r>
            <a:r>
              <a:rPr lang="ru-RU" b="1" dirty="0" err="1"/>
              <a:t>Кац</a:t>
            </a:r>
            <a:r>
              <a:rPr lang="ru-RU" b="1" dirty="0"/>
              <a:t>, Э. </a:t>
            </a:r>
            <a:r>
              <a:rPr lang="ru-RU" b="1" dirty="0" err="1"/>
              <a:t>Богардус</a:t>
            </a:r>
            <a:r>
              <a:rPr lang="ru-RU" b="1" dirty="0"/>
              <a:t>, П. Ф. </a:t>
            </a:r>
            <a:r>
              <a:rPr lang="ru-RU" b="1" dirty="0" err="1"/>
              <a:t>Лазарсфельд</a:t>
            </a:r>
            <a:r>
              <a:rPr lang="ru-RU" b="1" dirty="0"/>
              <a:t>.</a:t>
            </a:r>
            <a:r>
              <a:rPr lang="ru-RU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Они изучали лидеров в различных социальных группах, определяли черты их личности и составля­ли сводные таблицы. </a:t>
            </a:r>
          </a:p>
        </p:txBody>
      </p:sp>
    </p:spTree>
    <p:extLst>
      <p:ext uri="{BB962C8B-B14F-4D97-AF65-F5344CB8AC3E}">
        <p14:creationId xmlns:p14="http://schemas.microsoft.com/office/powerpoint/2010/main" val="3472880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20482" name="Picture 2" descr="https://cf.ppt-online.org/files/slide/z/zRp8PWAbtU9FLnYlEMqsOxv5kZXC7ohQjGBSym/slide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481" y="106993"/>
            <a:ext cx="8459037" cy="63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962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Харизма лидера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/>
              <a:t>согласно харизматической концепции Лидерство «ниспослано» отдельным выдающимся лицам как некая благодать («харизма»). 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7E6C6D-6887-892C-CA7E-0C691026E0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729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Определение в большом психол. словаре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Харизма –  наделение личности, приписывание ей способностей и качеств, вызывающих преклонение перед ней, безоговорочную веру в ее возможности и, как следствие, готовность к беспрекословному следованию, подчинению ей.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Явление харизмы чаще возникает в особо сложных и экстремальных социально-политических, исторических обстоятельствах.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 Основано на эффектах психического внушения и заражения, механизмы которых трудно поддаются исследованию. </a:t>
            </a:r>
          </a:p>
        </p:txBody>
      </p:sp>
    </p:spTree>
    <p:extLst>
      <p:ext uri="{BB962C8B-B14F-4D97-AF65-F5344CB8AC3E}">
        <p14:creationId xmlns:p14="http://schemas.microsoft.com/office/powerpoint/2010/main" val="1141488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Черты </a:t>
            </a:r>
            <a:r>
              <a:rPr lang="ru-RU" dirty="0" err="1"/>
              <a:t>харизматичной</a:t>
            </a:r>
            <a:r>
              <a:rPr lang="ru-RU" dirty="0"/>
              <a:t> личности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Умение выступать публично и убеждать людей</a:t>
            </a:r>
          </a:p>
          <a:p>
            <a:pPr marL="0" indent="0">
              <a:buNone/>
            </a:pPr>
            <a:r>
              <a:rPr lang="ru-RU" dirty="0"/>
              <a:t>Чувство юмора</a:t>
            </a:r>
          </a:p>
          <a:p>
            <a:pPr marL="0" indent="0">
              <a:buNone/>
            </a:pPr>
            <a:r>
              <a:rPr lang="ru-RU" dirty="0"/>
              <a:t>Сообразительность</a:t>
            </a:r>
          </a:p>
          <a:p>
            <a:pPr marL="0" indent="0">
              <a:buNone/>
            </a:pPr>
            <a:r>
              <a:rPr lang="ru-RU" dirty="0"/>
              <a:t>Быстрота реакции</a:t>
            </a:r>
          </a:p>
          <a:p>
            <a:pPr marL="0" indent="0">
              <a:buNone/>
            </a:pPr>
            <a:r>
              <a:rPr lang="ru-RU" dirty="0"/>
              <a:t>Уверенная манера держаться</a:t>
            </a:r>
          </a:p>
          <a:p>
            <a:pPr marL="0" indent="0">
              <a:buNone/>
            </a:pPr>
            <a:r>
              <a:rPr lang="ru-RU" dirty="0"/>
              <a:t>Коммуникабельность, открытость к общению</a:t>
            </a:r>
          </a:p>
          <a:p>
            <a:pPr marL="0" indent="0">
              <a:buNone/>
            </a:pPr>
            <a:r>
              <a:rPr lang="ru-RU" dirty="0"/>
              <a:t>Независимость, самостоятельность суждений</a:t>
            </a:r>
          </a:p>
          <a:p>
            <a:pPr marL="0" indent="0">
              <a:buNone/>
            </a:pPr>
            <a:r>
              <a:rPr lang="ru-RU" dirty="0"/>
              <a:t>«Обмен энергией»: излучает энергию, заряжает ею окружающих</a:t>
            </a:r>
          </a:p>
          <a:p>
            <a:pPr marL="0" indent="0">
              <a:buNone/>
            </a:pPr>
            <a:r>
              <a:rPr lang="ru-RU" dirty="0"/>
              <a:t>и другие качества….</a:t>
            </a:r>
          </a:p>
        </p:txBody>
      </p:sp>
    </p:spTree>
    <p:extLst>
      <p:ext uri="{BB962C8B-B14F-4D97-AF65-F5344CB8AC3E}">
        <p14:creationId xmlns:p14="http://schemas.microsoft.com/office/powerpoint/2010/main" val="1357336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Книги о развитии харизмы</a:t>
            </a:r>
          </a:p>
        </p:txBody>
      </p:sp>
      <p:pic>
        <p:nvPicPr>
          <p:cNvPr id="29698" name="Picture 2" descr="https://royallib.com/data/images/378/cover_3781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554" y="1825625"/>
            <a:ext cx="290089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s://cdn1.ozone.ru/multimedia/10161483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53" y="1825625"/>
            <a:ext cx="307009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82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3766"/>
            <a:ext cx="10515600" cy="788894"/>
          </a:xfrm>
        </p:spPr>
        <p:txBody>
          <a:bodyPr/>
          <a:lstStyle/>
          <a:p>
            <a:pPr algn="ctr"/>
            <a:r>
              <a:rPr lang="ru-RU" dirty="0"/>
              <a:t>Темы лекций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Понятия «Лидер и лидерство»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Теории и концепции лидерства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Типология лидеров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D88B94-8EF6-D5A2-1ACF-8728E81F7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50" y="4024234"/>
            <a:ext cx="1863905" cy="252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887D33-B49A-30FF-F334-743F46AD2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070" y="4001294"/>
            <a:ext cx="1783384" cy="25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EC5F31-E47C-0830-EC60-37493663C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218" y="4091135"/>
            <a:ext cx="4014660" cy="25884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390254-115B-5E9A-1A1C-35DF9BFBB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1841" y="4159535"/>
            <a:ext cx="1646733" cy="2520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2D3036E-2429-5CB5-A351-BDA6731EBC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86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3600" dirty="0"/>
              <a:t>Эмоциональное воздействие на аудиторию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ru-RU" altLang="ru-RU" dirty="0"/>
              <a:t>Заражение – бессознательная, невольная подверженность индивида определенным психическим состояниям. Примеры : паника, </a:t>
            </a:r>
            <a:r>
              <a:rPr lang="ru-RU" altLang="ru-RU" dirty="0" err="1"/>
              <a:t>короновирус</a:t>
            </a:r>
            <a:endParaRPr lang="ru-RU" altLang="ru-RU" dirty="0"/>
          </a:p>
          <a:p>
            <a:pPr algn="just" eaLnBrk="1" hangingPunct="1">
              <a:lnSpc>
                <a:spcPct val="150000"/>
              </a:lnSpc>
            </a:pPr>
            <a:r>
              <a:rPr lang="ru-RU" altLang="ru-RU" dirty="0"/>
              <a:t>Внушение – целенаправленное, неаргументированное воздействие одного человека на другого или на группу. Процесс передачи информации основан на некритическом ее восприятии.</a:t>
            </a:r>
          </a:p>
        </p:txBody>
      </p:sp>
    </p:spTree>
    <p:extLst>
      <p:ext uri="{BB962C8B-B14F-4D97-AF65-F5344CB8AC3E}">
        <p14:creationId xmlns:p14="http://schemas.microsoft.com/office/powerpoint/2010/main" val="2003461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3600" dirty="0"/>
              <a:t>Эмоциональное воздействие на аудиторию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ru-RU" altLang="ru-RU" dirty="0"/>
              <a:t>Убеждение – построено на том, чтобы с помощью логического обоснования добиться согласия от человека, принимающего информацию.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dirty="0"/>
              <a:t>Подражание  - воспроизведение индивидом черт и образцов демонстрируемого поведения авторитетного, значимого лица.  </a:t>
            </a:r>
          </a:p>
          <a:p>
            <a:pPr eaLnBrk="1" hangingPunct="1">
              <a:buFontTx/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40721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Лидер и группа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/>
              <a:t>Существенное значение для понимания лидерства и его эффективности имеет уровень группового развития. В коллективе ввиду наличия ценностно-ориентационного единства снимается якобы неизбежное с точки зрения западных психологов противопоставление лидера, «ориентированного на задачу», и лидера, «ориентированного на людей».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484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Психоаналитический подход (1)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/>
              <a:t>Классификация типов лидерства принадлежит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психоаналитику </a:t>
            </a:r>
            <a:r>
              <a:rPr lang="ru-RU" b="1" dirty="0"/>
              <a:t>Ф. </a:t>
            </a:r>
            <a:r>
              <a:rPr lang="ru-RU" b="1" dirty="0" err="1"/>
              <a:t>Редлу</a:t>
            </a:r>
            <a:r>
              <a:rPr lang="ru-RU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Методологическая формула подхода состоит в сле­дующем: взаимоотношения людей всегда затрагивают область осознания их «эго-идеала», и благодаря этому люди иденти­фицируют себя с другими.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2162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Психоаналитический подход (2)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/>
              <a:t>Лидерство рассматривается психо­аналитиками как явление эмоционального подчинения одно­го человека другому в результате идентификации «Я-идеала» с объектом влечений, симпатий, любви, страха и т. д.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Лидер, по их мнению, — это центральная личность, управляющая групповыми эмоциями.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493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Психоаналитический подход (3)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 В основе этого процесса лежит спо­собность лидеров притягивать к себе, вызывать чувство вос­хищения, обожания, преклонения, любви. </a:t>
            </a:r>
          </a:p>
          <a:p>
            <a:pPr marL="0" indent="0">
              <a:buNone/>
            </a:pPr>
            <a:r>
              <a:rPr lang="ru-RU" dirty="0"/>
              <a:t>Появление лидера вызывает процесс «кристалли­зации» группы, т. е. оформления ее четкой структуры. </a:t>
            </a:r>
          </a:p>
          <a:p>
            <a:pPr marL="0" indent="0">
              <a:buNone/>
            </a:pPr>
            <a:r>
              <a:rPr lang="ru-RU" dirty="0"/>
              <a:t>Типы лидеров: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соверен, или патриархальный повелитель;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вожак;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тиран;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организатор;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герой;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дурной пример;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кумир;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козел отпущения.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024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Ситуативный подход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i="1" dirty="0"/>
              <a:t>Теория лидерства как функции группы (</a:t>
            </a:r>
            <a:r>
              <a:rPr lang="ru-RU" dirty="0"/>
              <a:t> </a:t>
            </a:r>
            <a:r>
              <a:rPr lang="ru-RU" b="1" dirty="0"/>
              <a:t>Дж. </a:t>
            </a:r>
            <a:r>
              <a:rPr lang="ru-RU" b="1" dirty="0" err="1"/>
              <a:t>Хоманс</a:t>
            </a:r>
            <a:r>
              <a:rPr lang="ru-RU" b="1" dirty="0"/>
              <a:t>)</a:t>
            </a:r>
            <a:r>
              <a:rPr lang="ru-RU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 Он определяет лидера как человека, наиболее полно отражающего групповые ценности, и считает, что каждая социальная группа — это группа «ведомых», нуждающих­ся в лидере. Такая группа выбирает лидера, способного удовлет­ворить ее потребности, поставить перед ней цель, решить задачи. 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092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Ситуативный подход (2)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/>
              <a:t>Теория ситуативного лидерства (Р. </a:t>
            </a:r>
            <a:r>
              <a:rPr lang="ru-RU" b="1" dirty="0" err="1"/>
              <a:t>Стогдилл</a:t>
            </a:r>
            <a:r>
              <a:rPr lang="ru-RU" b="1" dirty="0"/>
              <a:t>, 1948)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Личность становится лидером не в силу своих особых черт и потребностей членов группы, а в силу ситуации.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Экспериментально он установил, что одна и та же личность в одной и той же группе становится лидером в одной ситуации и не становится в другой. </a:t>
            </a:r>
          </a:p>
        </p:txBody>
      </p:sp>
    </p:spTree>
    <p:extLst>
      <p:ext uri="{BB962C8B-B14F-4D97-AF65-F5344CB8AC3E}">
        <p14:creationId xmlns:p14="http://schemas.microsoft.com/office/powerpoint/2010/main" val="1986534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ДЕЛОВОЕ ЛИДЕРСТВО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/>
              <a:t>- характерно для формальных групп, реша­ющих производственные задачи.</a:t>
            </a:r>
          </a:p>
          <a:p>
            <a:pPr marL="0" lvl="0" indent="0">
              <a:buNone/>
            </a:pPr>
            <a:r>
              <a:rPr lang="ru-RU" dirty="0"/>
              <a:t>В его основе такие качества как высокая компетентность, умение лучше других решать организационные задачи, деловой авторитет, наибольший опыт в данной области деятельности. </a:t>
            </a:r>
          </a:p>
          <a:p>
            <a:pPr marL="0" lvl="0" indent="0">
              <a:buNone/>
            </a:pPr>
            <a:r>
              <a:rPr lang="ru-RU" dirty="0"/>
              <a:t>Деловое лидерство наи­более сильно влияет на руководство. </a:t>
            </a:r>
          </a:p>
          <a:p>
            <a:pPr marL="0" lvl="0" indent="0">
              <a:buNone/>
            </a:pPr>
            <a:r>
              <a:rPr lang="ru-RU" dirty="0"/>
              <a:t>С деловым лидером («руки группы») хорошо работается, он может организовать дело, на­ладить нужные деловые взаимосвязи, обеспечить успех дела.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11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ЭМОЦИОНАЛЬНОЕ ЛИДЕРСТВО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возникает в неформальных соци­альных группах на основе человеческих симпатий — притяга­тельности лидера как участника межличностного общения. </a:t>
            </a:r>
          </a:p>
          <a:p>
            <a:pPr marL="0" indent="0">
              <a:buNone/>
            </a:pPr>
            <a:r>
              <a:rPr lang="ru-RU" dirty="0"/>
              <a:t>Эмоциональный лидер вызывает у людей доверие, излучает доброту, вселяет уверенность, снимает психологическую на­пряженность, создает атмосферу психологического комфор­та. </a:t>
            </a:r>
          </a:p>
          <a:p>
            <a:pPr marL="0" indent="0">
              <a:buNone/>
            </a:pPr>
            <a:r>
              <a:rPr lang="ru-RU" dirty="0"/>
              <a:t>эмоциональный лидер (сердце группы) — это человек, к которому каждый человек в группе может обратиться за со­чувствием, «поплакаться в жилетку».</a:t>
            </a:r>
          </a:p>
        </p:txBody>
      </p:sp>
    </p:spTree>
    <p:extLst>
      <p:ext uri="{BB962C8B-B14F-4D97-AF65-F5344CB8AC3E}">
        <p14:creationId xmlns:p14="http://schemas.microsoft.com/office/powerpoint/2010/main" val="3763855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Понятие «Лидерство»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«</a:t>
            </a:r>
            <a:r>
              <a:rPr lang="en-US" dirty="0"/>
              <a:t>Leadership</a:t>
            </a:r>
            <a:r>
              <a:rPr lang="ru-RU" dirty="0"/>
              <a:t>» - позиция лидерства;</a:t>
            </a:r>
          </a:p>
          <a:p>
            <a:pPr marL="0" indent="0">
              <a:buNone/>
            </a:pPr>
            <a:r>
              <a:rPr lang="ru-RU" dirty="0"/>
              <a:t>отношения доминирования и подчинения, влияния и следования в системе межличностных отношений в группе.</a:t>
            </a:r>
          </a:p>
          <a:p>
            <a:r>
              <a:rPr lang="ru-RU" b="1" i="1" dirty="0"/>
              <a:t>Лидерство</a:t>
            </a:r>
            <a:r>
              <a:rPr lang="ru-RU" i="1" dirty="0"/>
              <a:t> — способность оказывать влияние как на отдель­ную личность, так и на группу, направляя усилия всех на дости­жение целей организации.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https://mtdata.ru/u7/photoB531/20693724193-0/origina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98495"/>
            <a:ext cx="5181600" cy="38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545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ИНФОРМАЦИОННЫЙ ЛИДЕР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(мозг группы) все обращаются с вопросами, потому что он эрудит, все знает, может объяснить и помочь найти нужную информацию.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Чаще сочетание 1-3, 2-3 типов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</p:txBody>
      </p:sp>
      <p:pic>
        <p:nvPicPr>
          <p:cNvPr id="13314" name="Picture 2" descr="https://alterainvest.ru/upload/iblock/a9c/a9c9bc77e89e99675c5ba5f05e493a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4094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938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Формальное и неформальное лидерство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/>
              <a:t>Формальные лидеры — это люди, которых члены группы вы­бирают или выдвигают на какой-либо формальный пост </a:t>
            </a:r>
            <a:r>
              <a:rPr lang="ru-RU" dirty="0"/>
              <a:t>(напри­мер, бригадиры производственных бригад, старосты учебных групп и пр.). Таким образом, формальные лидеры связаны с официаль­ной организацией и имеют возможность представлять всю группу в целом и защищать ее интересы перед администрацией.</a:t>
            </a:r>
          </a:p>
          <a:p>
            <a:pPr marL="0" indent="0">
              <a:buNone/>
            </a:pPr>
            <a:r>
              <a:rPr lang="ru-RU" b="1" i="1" dirty="0"/>
              <a:t>Неформальные лидеры</a:t>
            </a:r>
            <a:r>
              <a:rPr lang="ru-RU" i="1" dirty="0"/>
              <a:t> </a:t>
            </a:r>
            <a:r>
              <a:rPr lang="ru-RU" dirty="0"/>
              <a:t>— </a:t>
            </a:r>
            <a:r>
              <a:rPr lang="ru-RU" i="1" dirty="0"/>
              <a:t>это люди авторитетные в сфере психологических взаимоотношений членов группы.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Любой неформальный лидер обладает личностным притяже­нием, которое проявляется в разной форме.</a:t>
            </a:r>
          </a:p>
        </p:txBody>
      </p:sp>
    </p:spTree>
    <p:extLst>
      <p:ext uri="{BB962C8B-B14F-4D97-AF65-F5344CB8AC3E}">
        <p14:creationId xmlns:p14="http://schemas.microsoft.com/office/powerpoint/2010/main" val="283000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По результату лидерства в организации различают: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ru-RU" b="1" i="1" dirty="0"/>
              <a:t>Конструктивное лидерство</a:t>
            </a:r>
            <a:r>
              <a:rPr lang="ru-RU" i="1" dirty="0"/>
              <a:t> </a:t>
            </a:r>
            <a:r>
              <a:rPr lang="ru-RU" dirty="0"/>
              <a:t>(функциональное) способствует осуществлению целей организации.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ru-RU" b="1" i="1" dirty="0"/>
              <a:t>Деструктивное лидерство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дисфункциональное</a:t>
            </a:r>
            <a:r>
              <a:rPr lang="ru-RU" dirty="0"/>
              <a:t>) формируется на базе стремлений, наносящих ущерб организации (лидер­ство в сформировавшейся на производстве группе воров и взя­точников).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545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По результату лидерства в организации различают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ru-RU" b="1" i="1" dirty="0"/>
              <a:t>Нейтральное лидерство</a:t>
            </a:r>
            <a:r>
              <a:rPr lang="ru-RU" i="1" dirty="0"/>
              <a:t> </a:t>
            </a:r>
            <a:r>
              <a:rPr lang="ru-RU" dirty="0"/>
              <a:t>не влияет непосредственно на эф­фективность производственной деятельности (лидерство сре­ди работающих в одной организации садоводов-любителей).</a:t>
            </a:r>
            <a:br>
              <a:rPr lang="ru-RU" dirty="0"/>
            </a:br>
            <a:r>
              <a:rPr lang="ru-RU" dirty="0"/>
              <a:t>В реальной жизни границы между этими типами лидерства подвижны, особенно между конструктивным и нейтральным ли­дерством.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898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Пьер Касс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ru-RU" altLang="ru-RU" dirty="0"/>
              <a:t>Бывший декан Берлинской школы креативного менеджмента, </a:t>
            </a:r>
          </a:p>
          <a:p>
            <a:pPr>
              <a:buFontTx/>
              <a:buNone/>
            </a:pPr>
            <a:r>
              <a:rPr lang="ru-RU" altLang="ru-RU" dirty="0"/>
              <a:t>книга «Философия креативного лидерства», </a:t>
            </a:r>
          </a:p>
          <a:p>
            <a:pPr>
              <a:buFontTx/>
              <a:buNone/>
            </a:pPr>
            <a:r>
              <a:rPr lang="ru-RU" altLang="ru-RU" dirty="0"/>
              <a:t>профессор Московской школы управления «</a:t>
            </a:r>
            <a:r>
              <a:rPr lang="ru-RU" altLang="ru-RU" dirty="0" err="1"/>
              <a:t>Сколково</a:t>
            </a:r>
            <a:r>
              <a:rPr lang="ru-RU" altLang="ru-RU" dirty="0"/>
              <a:t>» </a:t>
            </a:r>
          </a:p>
          <a:p>
            <a:pPr>
              <a:buNone/>
            </a:pPr>
            <a:r>
              <a:rPr lang="ru-RU" altLang="ru-RU" dirty="0"/>
              <a:t>Он считает, что яды — неотъемлемый инструмент управленца, а всех руководителей делит на два типа:</a:t>
            </a:r>
          </a:p>
          <a:p>
            <a:pPr marL="457200" indent="-457200">
              <a:buAutoNum type="arabicPeriod"/>
            </a:pPr>
            <a:r>
              <a:rPr lang="ru-RU" altLang="ru-RU" dirty="0"/>
              <a:t>тех, кто поощряет и развивает своих подчиненных, </a:t>
            </a:r>
          </a:p>
          <a:p>
            <a:pPr marL="457200" indent="-457200">
              <a:buAutoNum type="arabicPeriod"/>
            </a:pPr>
            <a:r>
              <a:rPr lang="ru-RU" altLang="ru-RU" dirty="0"/>
              <a:t>тех, кто их травит. </a:t>
            </a:r>
          </a:p>
          <a:p>
            <a:pPr>
              <a:buFontTx/>
              <a:buNone/>
            </a:pPr>
            <a:endParaRPr lang="ru-RU" alt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4CD993-CD5B-60D6-8874-B3E9546DD4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9257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/>
              <a:t>«Здоровый» и «токсический» лидеры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3200" dirty="0"/>
              <a:t>Человек, у которого помимо стандартной системы навыков (умение прислушиваться к другим, защищать своих людей и т. д.) есть нестандартные умения: быть безумным, создавать конфликты, «давить и душить» других.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3200" dirty="0"/>
              <a:t>В руках здорового лидера эти качества превращаются в лекарства. С их помощью он мобилизует людей на достижение результатов.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3200" dirty="0"/>
              <a:t> В руках же токсического  лидера такие качества — яды, посредством которых он намеренно тормозит развитие других. 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75688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dirty="0"/>
              <a:t>Понятие и сущность токсичного менеджмента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5923"/>
            <a:ext cx="10515600" cy="4921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Токсичный менеджер – тот, кто склонен к деструктивным действиям.</a:t>
            </a:r>
          </a:p>
          <a:p>
            <a:pPr marL="0" indent="0">
              <a:buNone/>
            </a:pPr>
            <a:r>
              <a:rPr lang="ru-RU" dirty="0"/>
              <a:t>Проявляется через тиранию, </a:t>
            </a:r>
          </a:p>
          <a:p>
            <a:pPr marL="0" indent="0">
              <a:buNone/>
            </a:pPr>
            <a:r>
              <a:rPr lang="ru-RU" dirty="0"/>
              <a:t>высокомерие и эгоцентризм, </a:t>
            </a:r>
          </a:p>
          <a:p>
            <a:pPr marL="0" indent="0">
              <a:buNone/>
            </a:pPr>
            <a:r>
              <a:rPr lang="ru-RU" dirty="0"/>
              <a:t>затягивание принятия решений и усложнение бизнес-процессов, подозрительность, недоверие, </a:t>
            </a:r>
          </a:p>
          <a:p>
            <a:pPr marL="0" indent="0">
              <a:buNone/>
            </a:pPr>
            <a:r>
              <a:rPr lang="ru-RU" dirty="0"/>
              <a:t>грубость и презрение, </a:t>
            </a:r>
          </a:p>
          <a:p>
            <a:pPr marL="0" indent="0">
              <a:buNone/>
            </a:pPr>
            <a:r>
              <a:rPr lang="ru-RU" dirty="0"/>
              <a:t>зависть и ложь,</a:t>
            </a:r>
          </a:p>
          <a:p>
            <a:pPr marL="0" indent="0">
              <a:buNone/>
            </a:pPr>
            <a:r>
              <a:rPr lang="ru-RU" dirty="0"/>
              <a:t> обвинительную позицию и перекладывание ответственности, </a:t>
            </a:r>
          </a:p>
          <a:p>
            <a:pPr marL="0" indent="0">
              <a:buNone/>
            </a:pPr>
            <a:r>
              <a:rPr lang="ru-RU" dirty="0"/>
              <a:t>иллюзию незаменимости и преувеличения собственной важности, создание видимости партнерства и отсутствие приемников.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66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Понятие и сущность токсичного менеджмента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0855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Проявляется через  негативное отношение к новым технологиям и людям, </a:t>
            </a:r>
          </a:p>
          <a:p>
            <a:pPr marL="0" indent="0">
              <a:buNone/>
            </a:pPr>
            <a:r>
              <a:rPr lang="ru-RU" dirty="0"/>
              <a:t>отсутствие главной цели  и понимания куда ведут свою команду, показную преданность,</a:t>
            </a:r>
          </a:p>
          <a:p>
            <a:pPr marL="0" indent="0">
              <a:buNone/>
            </a:pPr>
            <a:r>
              <a:rPr lang="ru-RU" dirty="0"/>
              <a:t> интриги, </a:t>
            </a:r>
          </a:p>
          <a:p>
            <a:pPr marL="0" indent="0">
              <a:buNone/>
            </a:pPr>
            <a:r>
              <a:rPr lang="ru-RU" dirty="0"/>
              <a:t>шаблоны и закрытость сознания, </a:t>
            </a:r>
          </a:p>
          <a:p>
            <a:pPr marL="0" indent="0">
              <a:buNone/>
            </a:pPr>
            <a:r>
              <a:rPr lang="ru-RU" dirty="0"/>
              <a:t>иждивенческую позицию, </a:t>
            </a:r>
          </a:p>
          <a:p>
            <a:pPr marL="0" indent="0">
              <a:buNone/>
            </a:pPr>
            <a:r>
              <a:rPr lang="ru-RU" dirty="0"/>
              <a:t>отставание от общего уровня развития в компании, </a:t>
            </a:r>
          </a:p>
        </p:txBody>
      </p:sp>
    </p:spTree>
    <p:extLst>
      <p:ext uri="{BB962C8B-B14F-4D97-AF65-F5344CB8AC3E}">
        <p14:creationId xmlns:p14="http://schemas.microsoft.com/office/powerpoint/2010/main" val="3277021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Понятие и сущность токсичного менеджмента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псевдопрофессионализм</a:t>
            </a:r>
            <a:r>
              <a:rPr lang="ru-RU" dirty="0"/>
              <a:t>, </a:t>
            </a:r>
          </a:p>
          <a:p>
            <a:pPr marL="0" indent="0">
              <a:buNone/>
            </a:pPr>
            <a:r>
              <a:rPr lang="ru-RU" dirty="0"/>
              <a:t>распыление на подчиненных не своего направления, </a:t>
            </a:r>
          </a:p>
          <a:p>
            <a:pPr marL="0" indent="0">
              <a:buNone/>
            </a:pPr>
            <a:r>
              <a:rPr lang="ru-RU" dirty="0"/>
              <a:t>мстительность и искаженную самооценку, </a:t>
            </a:r>
          </a:p>
          <a:p>
            <a:pPr marL="0" indent="0">
              <a:buNone/>
            </a:pPr>
            <a:r>
              <a:rPr lang="ru-RU" dirty="0"/>
              <a:t>синдромы «тотального контроля», «жертвы», «блатного», </a:t>
            </a:r>
          </a:p>
          <a:p>
            <a:pPr marL="0" indent="0">
              <a:buNone/>
            </a:pPr>
            <a:r>
              <a:rPr lang="ru-RU" dirty="0"/>
              <a:t>«нарцисса», «самого заслуженного», «всегда прав», «властью </a:t>
            </a:r>
          </a:p>
          <a:p>
            <a:pPr marL="0" indent="0">
              <a:buNone/>
            </a:pPr>
            <a:r>
              <a:rPr lang="ru-RU" dirty="0"/>
              <a:t>данной мне повелеваю» и др.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2440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Токсический или токсичный? </a:t>
            </a:r>
            <a:br>
              <a:rPr lang="ru-RU" dirty="0"/>
            </a:br>
            <a:r>
              <a:rPr lang="ru-RU" dirty="0"/>
              <a:t>Паронимы –созвучные, но имеют разные значения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/>
              <a:t>Токсический</a:t>
            </a:r>
            <a:r>
              <a:rPr lang="ru-RU" sz="20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1. Ядовитый, отравляющий, являющийся токсином.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2. Обусловленный действием токсинов.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Это  токсическое действие, поражение, оружие;  токсический продукт; 2) токсический гепатит, бронхит.</a:t>
            </a:r>
          </a:p>
          <a:p>
            <a:pPr marL="0" indent="0">
              <a:spcBef>
                <a:spcPts val="0"/>
              </a:spcBef>
              <a:buNone/>
            </a:pPr>
            <a:br>
              <a:rPr lang="ru-RU" sz="2000" dirty="0"/>
            </a:br>
            <a:r>
              <a:rPr lang="ru-RU" sz="2000" b="1" dirty="0"/>
              <a:t>Токсичный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/>
              <a:t>Способный вызвать отравление.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Это токсичное лекарство; токсичные выделения.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/>
              <a:t>Токсическое вещество — вещество, которое может отравить;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/>
              <a:t>токсичное вещество — вещество, которое состоит из яда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</p:txBody>
      </p:sp>
      <p:pic>
        <p:nvPicPr>
          <p:cNvPr id="5" name="Picture 4" descr="https://knigoobmen.com/image/cache/data/product/business/toksichnye-menedjery-640x640.jpg">
            <a:extLst>
              <a:ext uri="{FF2B5EF4-FFF2-40B4-BE49-F238E27FC236}">
                <a16:creationId xmlns:a16="http://schemas.microsoft.com/office/drawing/2014/main" id="{D356C72D-0D43-A54D-F747-95CD934252D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465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Определение в психологическом словаре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860665"/>
              </p:ext>
            </p:extLst>
          </p:nvPr>
        </p:nvGraphicFramePr>
        <p:xfrm>
          <a:off x="838200" y="1938969"/>
          <a:ext cx="7328647" cy="4219460"/>
        </p:xfrm>
        <a:graphic>
          <a:graphicData uri="http://schemas.openxmlformats.org/drawingml/2006/table">
            <a:tbl>
              <a:tblPr/>
              <a:tblGrid>
                <a:gridCol w="732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9460"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/>
                        <a:t>Лидер (от англ. </a:t>
                      </a:r>
                      <a:r>
                        <a:rPr lang="ru-RU" sz="2800" dirty="0" err="1"/>
                        <a:t>leader</a:t>
                      </a:r>
                      <a:r>
                        <a:rPr lang="ru-RU" sz="2800" dirty="0"/>
                        <a:t> — ведущий) — член группы, за которым она признает право принимать ответственные решения в значимых для нее ситуациях, </a:t>
                      </a:r>
                    </a:p>
                    <a:p>
                      <a:pPr algn="just"/>
                      <a:r>
                        <a:rPr lang="ru-RU" sz="2800" dirty="0"/>
                        <a:t>то есть наиболее авторитетная личность, реально играющая центральную роль в организации совместной деятельности и регулировании взаимоотношений в группе.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039333-326C-D41D-2CA6-EF1F3A678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007" y="2968323"/>
            <a:ext cx="2638793" cy="16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484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Проблемы менеджера – проблемы в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i="1" dirty="0"/>
              <a:t>“Организации имеют тенденцию отражать личности своих руководителей, так как лидеры  разыгрывают внутренний сценарий на публичной сцене организации. Их внутренние драмы развиваются в корпоративную культуру, структуру и специфические стандарты принятия решений.”  (</a:t>
            </a:r>
            <a:r>
              <a:rPr lang="ru-RU" i="1" dirty="0" err="1"/>
              <a:t>М.Кетс</a:t>
            </a:r>
            <a:r>
              <a:rPr lang="ru-RU" i="1" dirty="0"/>
              <a:t> де </a:t>
            </a:r>
            <a:r>
              <a:rPr lang="ru-RU" i="1" dirty="0" err="1"/>
              <a:t>Врис</a:t>
            </a:r>
            <a:r>
              <a:rPr lang="ru-RU" i="1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9522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Классификация типов Роя </a:t>
            </a:r>
            <a:r>
              <a:rPr lang="ru-RU" dirty="0" err="1"/>
              <a:t>Лубита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Нарциссические (я — звезда, всем лежать «</a:t>
            </a:r>
            <a:r>
              <a:rPr lang="ru-RU" dirty="0" err="1"/>
              <a:t>бояца</a:t>
            </a:r>
            <a:r>
              <a:rPr lang="ru-RU" dirty="0"/>
              <a:t>», чего хочу, то и делаю).</a:t>
            </a:r>
          </a:p>
          <a:p>
            <a:r>
              <a:rPr lang="ru-RU" dirty="0"/>
              <a:t>Неэтичные менеджеры (против правил).</a:t>
            </a:r>
          </a:p>
          <a:p>
            <a:r>
              <a:rPr lang="ru-RU" dirty="0"/>
              <a:t>Агрессивные менеджеры (всем делать, как я сказал, а не то… Или даже так: всех убью – один останусь, а потом и себя).</a:t>
            </a:r>
          </a:p>
          <a:p>
            <a:r>
              <a:rPr lang="ru-RU" dirty="0"/>
              <a:t>Ригидные (правила созданы, чтобы мешать всем работать).</a:t>
            </a:r>
          </a:p>
          <a:p>
            <a:r>
              <a:rPr lang="ru-RU" dirty="0"/>
              <a:t>Страдающие расстройствами психики</a:t>
            </a: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  <p:sp>
        <p:nvSpPr>
          <p:cNvPr id="4" name="AutoShape 2" descr="https://cdn1.ozone.ru/multimedia/wc1200/10002775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9478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dirty="0"/>
              <a:t>Типы токсических менеджеров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Руководитель получает явное удовольствие от унижения людей, постоянного прессинга и даже насилия («садист»). Психологическое насилие.</a:t>
            </a:r>
          </a:p>
          <a:p>
            <a:pPr marL="0" indent="0" algn="just">
              <a:buNone/>
            </a:pPr>
            <a:r>
              <a:rPr lang="ru-RU" dirty="0"/>
              <a:t> Люди с нормальной энергетикой и миропониманием надолго в подобной компании не задерживаются, высокопрофессиональных и по-хорошему жестких людей в коллективе нет.</a:t>
            </a:r>
          </a:p>
          <a:p>
            <a:pPr marL="0" indent="0" algn="just">
              <a:buNone/>
            </a:pPr>
            <a:r>
              <a:rPr lang="ru-RU" dirty="0"/>
              <a:t> «Бьет — значит любит» (мазохизм). Возникает  зависимость от выплесков токсичного босса, они все сильнее, стресс всё больше, эмоциональное выгорание, психосоматические заболевания и «сгорел на работе». </a:t>
            </a:r>
          </a:p>
        </p:txBody>
      </p:sp>
    </p:spTree>
    <p:extLst>
      <p:ext uri="{BB962C8B-B14F-4D97-AF65-F5344CB8AC3E}">
        <p14:creationId xmlns:p14="http://schemas.microsoft.com/office/powerpoint/2010/main" val="30805303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Типы токсических менеджеров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2. Исходя из собственного искаженного восприятия мира, токсичный босс ставит перед коллективом невыполнимые задачи  («</a:t>
            </a:r>
            <a:r>
              <a:rPr lang="ru-RU" dirty="0" err="1"/>
              <a:t>шизоид</a:t>
            </a:r>
            <a:r>
              <a:rPr lang="ru-RU" dirty="0"/>
              <a:t>»). </a:t>
            </a:r>
          </a:p>
          <a:p>
            <a:pPr marL="0" indent="0">
              <a:buNone/>
            </a:pPr>
            <a:r>
              <a:rPr lang="ru-RU" dirty="0"/>
              <a:t>Необходимо достичь перспективного «светлого будущего», а если спросить как это сделать, ответ «Вы сможете, вы же профессионалы!» Они умеют очень хорошо и зажигательно говорить.</a:t>
            </a:r>
          </a:p>
          <a:p>
            <a:pPr marL="0" indent="0">
              <a:buNone/>
            </a:pPr>
            <a:r>
              <a:rPr lang="ru-RU" dirty="0"/>
              <a:t>Затем токсический руководитель строжайшим образом спрашивает за </a:t>
            </a:r>
            <a:r>
              <a:rPr lang="ru-RU" dirty="0" err="1"/>
              <a:t>недостижение</a:t>
            </a:r>
            <a:r>
              <a:rPr lang="ru-RU" dirty="0"/>
              <a:t> недостижимого.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7182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Типы токсических менеджеров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Зрелые личности уходят, неустойчивые и внушаемые сотрудники трудятся. </a:t>
            </a:r>
          </a:p>
          <a:p>
            <a:pPr marL="0" indent="0">
              <a:buNone/>
            </a:pPr>
            <a:r>
              <a:rPr lang="ru-RU" dirty="0"/>
              <a:t>Люди будут вынуждены чрезмерно вкладываться в достижение недостижимого.</a:t>
            </a:r>
          </a:p>
          <a:p>
            <a:pPr marL="0" indent="0">
              <a:buNone/>
            </a:pPr>
            <a:r>
              <a:rPr lang="ru-RU" dirty="0"/>
              <a:t> У такого босса резко меняется настроение, при этом он никогда не признает безосновательность своей идеи, не покажет путей, не принимает любых рациональных доводов против. </a:t>
            </a:r>
          </a:p>
          <a:p>
            <a:pPr marL="0" indent="0">
              <a:buNone/>
            </a:pPr>
            <a:r>
              <a:rPr lang="ru-RU" dirty="0"/>
              <a:t>Резко меняется настроение, но подчиненные всегда виноваты.</a:t>
            </a:r>
          </a:p>
        </p:txBody>
      </p:sp>
      <p:pic>
        <p:nvPicPr>
          <p:cNvPr id="5" name="Picture 6" descr="https://skazkisameli.ru/media/k2/items/cache/2039f9c06c46d5e4b5d871c0089d076b_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46814"/>
            <a:ext cx="518160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774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dirty="0"/>
              <a:t>Типы токсических менеджеров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3. Демонстративный тип. </a:t>
            </a:r>
          </a:p>
          <a:p>
            <a:pPr marL="0" indent="0">
              <a:buNone/>
            </a:pPr>
            <a:r>
              <a:rPr lang="ru-RU" dirty="0"/>
              <a:t>Крик, угрозы, «истерики», слезы…. </a:t>
            </a:r>
          </a:p>
          <a:p>
            <a:pPr marL="0" indent="0">
              <a:buNone/>
            </a:pPr>
            <a:r>
              <a:rPr lang="ru-RU" dirty="0"/>
              <a:t>Взрывы происходят непредсказуемо, раскручиваются всё больше,  разгоняя себя, мощность выбросов со временем только растет. Саморазрушение босса и окружающих.</a:t>
            </a:r>
          </a:p>
          <a:p>
            <a:pPr marL="0" indent="0">
              <a:buNone/>
            </a:pPr>
            <a:r>
              <a:rPr lang="ru-RU" dirty="0"/>
              <a:t>4. «Застревающий» тип (параноидный). Ригидный по Р. </a:t>
            </a:r>
            <a:r>
              <a:rPr lang="ru-RU" dirty="0" err="1"/>
              <a:t>Лубиту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Тотальная слежка, подозрительность, мнительность (не путать с избыточным контролем). Везде видеокамеры, должностные инструкции (сотрудники должны быть всегда… «в чистой обуви» и др.). </a:t>
            </a:r>
          </a:p>
          <a:p>
            <a:pPr marL="0" indent="0">
              <a:buNone/>
            </a:pPr>
            <a:r>
              <a:rPr lang="ru-RU" dirty="0"/>
              <a:t>Пример – прием на работу только после прохождение «Детектора лжи».</a:t>
            </a:r>
          </a:p>
        </p:txBody>
      </p:sp>
    </p:spTree>
    <p:extLst>
      <p:ext uri="{BB962C8B-B14F-4D97-AF65-F5344CB8AC3E}">
        <p14:creationId xmlns:p14="http://schemas.microsoft.com/office/powerpoint/2010/main" val="10248773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Интегральный подход к лидерству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/>
              <a:t>Теория взаимосвязанных факторов</a:t>
            </a:r>
            <a:r>
              <a:rPr lang="ru-RU" i="1" dirty="0"/>
              <a:t>: </a:t>
            </a:r>
            <a:r>
              <a:rPr lang="ru-RU" dirty="0"/>
              <a:t>обобщаются  все факторы, влияющие на процесс лидер­ства в группе.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/>
              <a:t>Д. Мак-Грегор</a:t>
            </a:r>
            <a:r>
              <a:rPr lang="ru-RU" dirty="0"/>
              <a:t> считает, что лидерство зависит от четырех взаимосвязанных факторов:</a:t>
            </a:r>
          </a:p>
          <a:p>
            <a:pPr marL="0" indent="0">
              <a:buNone/>
            </a:pPr>
            <a:r>
              <a:rPr lang="ru-RU" dirty="0"/>
              <a:t>а) характеристик личности лидера;</a:t>
            </a:r>
          </a:p>
          <a:p>
            <a:pPr marL="0" indent="0">
              <a:buNone/>
            </a:pPr>
            <a:r>
              <a:rPr lang="ru-RU" dirty="0"/>
              <a:t>б) отношений, потребностей, интересов, личностных характеристик ведомых;</a:t>
            </a:r>
          </a:p>
          <a:p>
            <a:pPr marL="0" indent="0">
              <a:buNone/>
            </a:pPr>
            <a:r>
              <a:rPr lang="ru-RU" dirty="0"/>
              <a:t>в) особенностей организации, ее структуры, природы решаемых в ней задач;</a:t>
            </a:r>
          </a:p>
          <a:p>
            <a:pPr marL="0" indent="0">
              <a:buNone/>
            </a:pPr>
            <a:r>
              <a:rPr lang="ru-RU" dirty="0"/>
              <a:t>г) политической, экономической, социальной среды.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0593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/>
              <a:t>Мы – лидеры!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altLang="ru-RU" sz="2000"/>
              <a:t>Лидеры подбирают людей и сплачивают их в команды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000"/>
              <a:t>Они обладают всеохватывающим видением, способны предложить план действий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000"/>
              <a:t>Универсального подхода к лидерству не существует. Нельзя войти в одну реку дважды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000"/>
              <a:t>Лидерство не сводит команду к общему знаменателю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000"/>
              <a:t>Лидеры любят беспорядок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000"/>
              <a:t>Они редко бывают лучшими исполнителями.  Они координирует работу других, а не выполняют ее самостоятельно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000"/>
              <a:t>Лидеры добиваются результата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000"/>
              <a:t>Любят технологии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000"/>
              <a:t>Излучают энтузиазм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000"/>
              <a:t>Лидеры знают – энергия порождает энергию. Лидер – это торговец энтузиазмом.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622425" y="98425"/>
          <a:ext cx="1079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1080000" imgH="1080000" progId="FoxitPhantom.Document">
                  <p:embed/>
                </p:oleObj>
              </mc:Choice>
              <mc:Fallback>
                <p:oleObj name="PDF" r:id="rId2" imgW="1080000" imgH="1080000" progId="FoxitPhantom.Document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22425" y="98425"/>
                        <a:ext cx="10795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24986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/>
              <a:t>Мы – лидеры!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sz="2000"/>
              <a:t>лидеры создают сами себя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побеждаю благодаря работе тыла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понимают важность взаимоотношений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выполняют несколько дел сразу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лидеров заводит неопределенность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любят работать с другими лидерами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у них есть чувство юмора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у них есть вкус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они не вербуют последователей, они помогают стать лидерами другим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любят все цвета радуги, многообразие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не становятся заложниками своего успеха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никогда не готовятся к прошедшей войне</a:t>
            </a:r>
          </a:p>
        </p:txBody>
      </p:sp>
    </p:spTree>
    <p:extLst>
      <p:ext uri="{BB962C8B-B14F-4D97-AF65-F5344CB8AC3E}">
        <p14:creationId xmlns:p14="http://schemas.microsoft.com/office/powerpoint/2010/main" val="24208944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/>
              <a:t>Мы – лидеры!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altLang="ru-RU" sz="1800" dirty="0"/>
              <a:t>проявляют уважение</a:t>
            </a:r>
          </a:p>
          <a:p>
            <a:pPr>
              <a:lnSpc>
                <a:spcPct val="80000"/>
              </a:lnSpc>
            </a:pPr>
            <a:r>
              <a:rPr lang="ru-RU" altLang="ru-RU" sz="1800" dirty="0"/>
              <a:t>выполняют обещания</a:t>
            </a:r>
          </a:p>
          <a:p>
            <a:pPr>
              <a:lnSpc>
                <a:spcPct val="80000"/>
              </a:lnSpc>
            </a:pPr>
            <a:r>
              <a:rPr lang="ru-RU" altLang="ru-RU" sz="1800" dirty="0"/>
              <a:t>Лидерство – это представление, ведь вы у всех на виду. Это действо (имидж)</a:t>
            </a:r>
          </a:p>
          <a:p>
            <a:pPr>
              <a:lnSpc>
                <a:spcPct val="80000"/>
              </a:lnSpc>
            </a:pPr>
            <a:r>
              <a:rPr lang="ru-RU" altLang="ru-RU" sz="1800" dirty="0"/>
              <a:t>лидеры рассказывают истории</a:t>
            </a:r>
          </a:p>
          <a:p>
            <a:pPr>
              <a:lnSpc>
                <a:spcPct val="80000"/>
              </a:lnSpc>
            </a:pPr>
            <a:r>
              <a:rPr lang="ru-RU" altLang="ru-RU" sz="1800" dirty="0"/>
              <a:t>находят способ увлечь людей</a:t>
            </a:r>
          </a:p>
          <a:p>
            <a:pPr>
              <a:lnSpc>
                <a:spcPct val="80000"/>
              </a:lnSpc>
            </a:pPr>
            <a:r>
              <a:rPr lang="ru-RU" altLang="ru-RU" sz="1800" dirty="0"/>
              <a:t>сосредотачиваются на «нематериальном»: ценности, цели…</a:t>
            </a:r>
          </a:p>
          <a:p>
            <a:pPr>
              <a:lnSpc>
                <a:spcPct val="80000"/>
              </a:lnSpc>
            </a:pPr>
            <a:r>
              <a:rPr lang="ru-RU" altLang="ru-RU" sz="1800" dirty="0"/>
              <a:t>убеждены, что могут изменить мир</a:t>
            </a:r>
          </a:p>
          <a:p>
            <a:pPr>
              <a:lnSpc>
                <a:spcPct val="80000"/>
              </a:lnSpc>
            </a:pPr>
            <a:r>
              <a:rPr lang="ru-RU" altLang="ru-RU" sz="1800" dirty="0"/>
              <a:t>им приходится много говорить</a:t>
            </a:r>
          </a:p>
          <a:p>
            <a:pPr>
              <a:lnSpc>
                <a:spcPct val="80000"/>
              </a:lnSpc>
            </a:pPr>
            <a:r>
              <a:rPr lang="ru-RU" altLang="ru-RU" sz="1800" dirty="0"/>
              <a:t>они внимательно слушают</a:t>
            </a:r>
          </a:p>
          <a:p>
            <a:pPr>
              <a:lnSpc>
                <a:spcPct val="80000"/>
              </a:lnSpc>
            </a:pPr>
            <a:r>
              <a:rPr lang="ru-RU" altLang="ru-RU" sz="1800" dirty="0"/>
              <a:t>обожают окружать себя людьми, которые умнее их</a:t>
            </a:r>
          </a:p>
          <a:p>
            <a:pPr>
              <a:lnSpc>
                <a:spcPct val="80000"/>
              </a:lnSpc>
            </a:pPr>
            <a:r>
              <a:rPr lang="ru-RU" altLang="ru-RU" sz="1800" dirty="0"/>
              <a:t>это великие политики</a:t>
            </a:r>
          </a:p>
          <a:p>
            <a:pPr>
              <a:lnSpc>
                <a:spcPct val="80000"/>
              </a:lnSpc>
            </a:pPr>
            <a:r>
              <a:rPr lang="ru-RU" altLang="ru-RU" sz="1800" dirty="0"/>
              <a:t>они делают работу осмысленной</a:t>
            </a:r>
          </a:p>
          <a:p>
            <a:pPr>
              <a:lnSpc>
                <a:spcPct val="80000"/>
              </a:lnSpc>
            </a:pPr>
            <a:r>
              <a:rPr lang="ru-RU" altLang="ru-RU" sz="1800" dirty="0"/>
              <a:t>лидеры учатся</a:t>
            </a:r>
          </a:p>
          <a:p>
            <a:pPr>
              <a:lnSpc>
                <a:spcPct val="80000"/>
              </a:lnSpc>
            </a:pPr>
            <a:r>
              <a:rPr lang="ru-RU" altLang="ru-RU" sz="1800" dirty="0"/>
              <a:t>...</a:t>
            </a:r>
          </a:p>
          <a:p>
            <a:pPr>
              <a:lnSpc>
                <a:spcPct val="80000"/>
              </a:lnSpc>
            </a:pPr>
            <a:r>
              <a:rPr lang="ru-RU" altLang="ru-RU" sz="1800" dirty="0"/>
              <a:t>знают, когда уйти.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11351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«Лидерство» в Большом псих. словаре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ходе исследований выделены различные стили Лидерства, </a:t>
            </a:r>
          </a:p>
          <a:p>
            <a:pPr marL="0" indent="0">
              <a:buNone/>
            </a:pPr>
            <a:r>
              <a:rPr lang="ru-RU" dirty="0"/>
              <a:t>разработан ряд концепций Лидерства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 Теория лидерских ролей (Р. </a:t>
            </a:r>
            <a:r>
              <a:rPr lang="ru-RU" dirty="0" err="1"/>
              <a:t>Бейлс</a:t>
            </a:r>
            <a:r>
              <a:rPr lang="ru-RU" dirty="0"/>
              <a:t>) рассматривает роли «профессионала» — лидера, ориентированного на решение деловых проблем,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и «социально-эмоционального специалиста», решающего проблемы человеческих отношений. </a:t>
            </a:r>
          </a:p>
        </p:txBody>
      </p:sp>
    </p:spTree>
    <p:extLst>
      <p:ext uri="{BB962C8B-B14F-4D97-AF65-F5344CB8AC3E}">
        <p14:creationId xmlns:p14="http://schemas.microsoft.com/office/powerpoint/2010/main" val="28054244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1B376-64BA-4E67-CC29-A9173BAA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Диагностика лидерских способностей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3ED249C-C81C-492F-F8E0-0506BDDDB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0366" y="2472318"/>
            <a:ext cx="2991267" cy="3057952"/>
          </a:xfrm>
        </p:spPr>
      </p:pic>
    </p:spTree>
    <p:extLst>
      <p:ext uri="{BB962C8B-B14F-4D97-AF65-F5344CB8AC3E}">
        <p14:creationId xmlns:p14="http://schemas.microsoft.com/office/powerpoint/2010/main" val="27574308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A5ED6-A104-A58B-8FD6-E4745EE3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Результаты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2815C28-617E-C3FC-F817-27FB914E9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072" y="2496134"/>
            <a:ext cx="9535856" cy="3010320"/>
          </a:xfrm>
        </p:spPr>
      </p:pic>
    </p:spTree>
    <p:extLst>
      <p:ext uri="{BB962C8B-B14F-4D97-AF65-F5344CB8AC3E}">
        <p14:creationId xmlns:p14="http://schemas.microsoft.com/office/powerpoint/2010/main" val="19830174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315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r>
              <a:rPr lang="ru-RU" b="1" dirty="0"/>
              <a:t>Управлять можно всем из любой позиции и ситуации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5794" y="2060848"/>
            <a:ext cx="10030018" cy="51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/>
              <a:t>Не получается, если:</a:t>
            </a:r>
          </a:p>
          <a:p>
            <a:r>
              <a:rPr lang="ru-RU" dirty="0"/>
              <a:t>Не убедил себя, что это надо</a:t>
            </a:r>
          </a:p>
          <a:p>
            <a:r>
              <a:rPr lang="ru-RU" dirty="0"/>
              <a:t>Не умею – не научился</a:t>
            </a:r>
          </a:p>
          <a:p>
            <a:r>
              <a:rPr lang="ru-RU" dirty="0"/>
              <a:t>Не проявил усердия</a:t>
            </a:r>
            <a:r>
              <a:rPr lang="en-US" dirty="0"/>
              <a:t>/</a:t>
            </a:r>
            <a:r>
              <a:rPr lang="ru-RU" dirty="0"/>
              <a:t>старания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438" y="2283804"/>
            <a:ext cx="4392488" cy="329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44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Окружающий нас мир – это процесс, а не состояние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2114707"/>
            <a:ext cx="91440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2600" dirty="0"/>
              <a:t>Следствие:</a:t>
            </a:r>
          </a:p>
          <a:p>
            <a:pPr marL="0" indent="0">
              <a:buNone/>
            </a:pPr>
            <a:r>
              <a:rPr lang="ru-RU" sz="2600" dirty="0"/>
              <a:t>- Все меняется</a:t>
            </a:r>
          </a:p>
          <a:p>
            <a:pPr marL="0" indent="0">
              <a:buNone/>
            </a:pPr>
            <a:r>
              <a:rPr lang="ru-RU" sz="2600" dirty="0"/>
              <a:t>- Тренд важнее состояния: «Куда» важнее, чем «Где»</a:t>
            </a:r>
          </a:p>
          <a:p>
            <a:pPr marL="0" indent="0">
              <a:buNone/>
            </a:pPr>
            <a:r>
              <a:rPr lang="ru-RU" sz="2600" dirty="0"/>
              <a:t>- Стоять на месте невозможно: или развиваешься или деградируешь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06" y="1240411"/>
            <a:ext cx="6349786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4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Выигрывает тот, кто: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2983101"/>
            <a:ext cx="8229600" cy="4320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Быстрее меняется (быстрее учится)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Раньше чувствует ветер перемен. 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 marL="0" indent="0" algn="ctr">
              <a:buNone/>
            </a:pPr>
            <a:r>
              <a:rPr lang="ru-RU" sz="2000" i="1" dirty="0"/>
              <a:t>Если ты можешь почувствовать самое раннее движение тренда, то даже будучи слабее можешь выиграть</a:t>
            </a:r>
            <a:endParaRPr lang="ru-RU" i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399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6BA8E-9644-36EF-32DB-FA03A8B99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Начальник         лидер?</a:t>
            </a: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id="{0BAEAF09-6535-F79D-6BFE-AC332CC660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2B16AD47-841B-B20D-65F9-23157BC6A7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C059AD-F608-6A3D-02F5-0FC050A82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959" y="966157"/>
            <a:ext cx="786466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68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2416</Words>
  <Application>Microsoft Office PowerPoint</Application>
  <PresentationFormat>Широкоэкранный</PresentationFormat>
  <Paragraphs>249</Paragraphs>
  <Slides>52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1" baseType="lpstr">
      <vt:lpstr>Arial</vt:lpstr>
      <vt:lpstr>Blogger Sans</vt:lpstr>
      <vt:lpstr>Blogger Sans Light</vt:lpstr>
      <vt:lpstr>Book Antiqua</vt:lpstr>
      <vt:lpstr>Calibri</vt:lpstr>
      <vt:lpstr>Verdana</vt:lpstr>
      <vt:lpstr>Wingdings</vt:lpstr>
      <vt:lpstr>Тема Office</vt:lpstr>
      <vt:lpstr>PDF</vt:lpstr>
      <vt:lpstr>  ФГБОУ ВО Казанский ГМУ МЗ РФ Кафедра психиатрии и медицинской психологии     </vt:lpstr>
      <vt:lpstr>Темы лекций</vt:lpstr>
      <vt:lpstr>Понятие «Лидерство»</vt:lpstr>
      <vt:lpstr>Определение в психологическом словаре</vt:lpstr>
      <vt:lpstr>«Лидерство» в Большом псих. словаре</vt:lpstr>
      <vt:lpstr> Управлять можно всем из любой позиции и ситуации </vt:lpstr>
      <vt:lpstr>Окружающий нас мир – это процесс, а не состояние </vt:lpstr>
      <vt:lpstr>Выигрывает тот, кто: </vt:lpstr>
      <vt:lpstr>Начальник         лидер?</vt:lpstr>
      <vt:lpstr>Начальник         лидер?</vt:lpstr>
      <vt:lpstr>Начальник         лидер?</vt:lpstr>
      <vt:lpstr>Начальник         лидер?</vt:lpstr>
      <vt:lpstr>Теория черт</vt:lpstr>
      <vt:lpstr>Персонологический подход </vt:lpstr>
      <vt:lpstr>Презентация PowerPoint</vt:lpstr>
      <vt:lpstr>Харизма лидера</vt:lpstr>
      <vt:lpstr>Определение в большом психол. словаре</vt:lpstr>
      <vt:lpstr>Черты харизматичной личности</vt:lpstr>
      <vt:lpstr>Книги о развитии харизмы</vt:lpstr>
      <vt:lpstr>Эмоциональное воздействие на аудиторию</vt:lpstr>
      <vt:lpstr>Эмоциональное воздействие на аудиторию</vt:lpstr>
      <vt:lpstr>Лидер и группа</vt:lpstr>
      <vt:lpstr>Психоаналитический подход (1)</vt:lpstr>
      <vt:lpstr>Психоаналитический подход (2)</vt:lpstr>
      <vt:lpstr>Психоаналитический подход (3)</vt:lpstr>
      <vt:lpstr>Ситуативный подход</vt:lpstr>
      <vt:lpstr>Ситуативный подход (2)</vt:lpstr>
      <vt:lpstr>ДЕЛОВОЕ ЛИДЕРСТВО</vt:lpstr>
      <vt:lpstr>ЭМОЦИОНАЛЬНОЕ ЛИДЕРСТВО</vt:lpstr>
      <vt:lpstr>ИНФОРМАЦИОННЫЙ ЛИДЕР</vt:lpstr>
      <vt:lpstr>Формальное и неформальное лидерство</vt:lpstr>
      <vt:lpstr>По результату лидерства в организации различают:</vt:lpstr>
      <vt:lpstr>По результату лидерства в организации различают</vt:lpstr>
      <vt:lpstr>Пьер Касс</vt:lpstr>
      <vt:lpstr>«Здоровый» и «токсический» лидеры</vt:lpstr>
      <vt:lpstr> Понятие и сущность токсичного менеджмента  </vt:lpstr>
      <vt:lpstr>Понятие и сущность токсичного менеджмента </vt:lpstr>
      <vt:lpstr>Понятие и сущность токсичного менеджмента </vt:lpstr>
      <vt:lpstr>Токсический или токсичный?  Паронимы –созвучные, но имеют разные значения</vt:lpstr>
      <vt:lpstr>Проблемы менеджера – проблемы в организации</vt:lpstr>
      <vt:lpstr>Классификация типов Роя Лубита</vt:lpstr>
      <vt:lpstr> Типы токсических менеджеров </vt:lpstr>
      <vt:lpstr>Типы токсических менеджеров </vt:lpstr>
      <vt:lpstr>Типы токсических менеджеров </vt:lpstr>
      <vt:lpstr> Типы токсических менеджеров </vt:lpstr>
      <vt:lpstr>Интегральный подход к лидерству</vt:lpstr>
      <vt:lpstr>Мы – лидеры!</vt:lpstr>
      <vt:lpstr>Мы – лидеры!</vt:lpstr>
      <vt:lpstr>Мы – лидеры!</vt:lpstr>
      <vt:lpstr>Диагностика лидерских способностей</vt:lpstr>
      <vt:lpstr>Результаты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Татьяна Рябова</cp:lastModifiedBy>
  <cp:revision>47</cp:revision>
  <dcterms:created xsi:type="dcterms:W3CDTF">2020-04-23T06:28:02Z</dcterms:created>
  <dcterms:modified xsi:type="dcterms:W3CDTF">2023-11-02T15:15:35Z</dcterms:modified>
</cp:coreProperties>
</file>