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70" r:id="rId3"/>
    <p:sldId id="261" r:id="rId4"/>
    <p:sldId id="271" r:id="rId5"/>
    <p:sldId id="257" r:id="rId6"/>
    <p:sldId id="287" r:id="rId7"/>
    <p:sldId id="285" r:id="rId8"/>
    <p:sldId id="286" r:id="rId9"/>
    <p:sldId id="288" r:id="rId10"/>
    <p:sldId id="289" r:id="rId11"/>
    <p:sldId id="269" r:id="rId12"/>
    <p:sldId id="264" r:id="rId13"/>
    <p:sldId id="268" r:id="rId14"/>
    <p:sldId id="267" r:id="rId15"/>
    <p:sldId id="266" r:id="rId16"/>
    <p:sldId id="272" r:id="rId17"/>
    <p:sldId id="274" r:id="rId18"/>
    <p:sldId id="280" r:id="rId19"/>
    <p:sldId id="282" r:id="rId20"/>
    <p:sldId id="283" r:id="rId21"/>
    <p:sldId id="275" r:id="rId22"/>
    <p:sldId id="276" r:id="rId23"/>
    <p:sldId id="277" r:id="rId24"/>
    <p:sldId id="278" r:id="rId25"/>
    <p:sldId id="279" r:id="rId26"/>
    <p:sldId id="273" r:id="rId27"/>
    <p:sldId id="28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2B07AE-48FC-4A95-9746-1F766CE5709C}" type="datetimeFigureOut">
              <a:rPr lang="ru-RU" smtClean="0"/>
              <a:t>07.11.2023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48D56E-741C-4784-8D01-010F51D3EB9F}" type="slidenum">
              <a:rPr lang="ru-RU" smtClean="0"/>
              <a:t>‹#›</a:t>
            </a:fld>
            <a:endParaRPr lang="ru-RU"/>
          </a:p>
        </p:txBody>
      </p:sp>
    </p:spTree>
    <p:extLst>
      <p:ext uri="{BB962C8B-B14F-4D97-AF65-F5344CB8AC3E}">
        <p14:creationId xmlns:p14="http://schemas.microsoft.com/office/powerpoint/2010/main" val="264077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2B07AE-48FC-4A95-9746-1F766CE5709C}" type="datetimeFigureOut">
              <a:rPr lang="ru-RU" smtClean="0"/>
              <a:t>07.11.2023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48D56E-741C-4784-8D01-010F51D3EB9F}" type="slidenum">
              <a:rPr lang="ru-RU" smtClean="0"/>
              <a:t>‹#›</a:t>
            </a:fld>
            <a:endParaRPr lang="ru-RU"/>
          </a:p>
        </p:txBody>
      </p:sp>
    </p:spTree>
    <p:extLst>
      <p:ext uri="{BB962C8B-B14F-4D97-AF65-F5344CB8AC3E}">
        <p14:creationId xmlns:p14="http://schemas.microsoft.com/office/powerpoint/2010/main" val="183060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2B07AE-48FC-4A95-9746-1F766CE5709C}" type="datetimeFigureOut">
              <a:rPr lang="ru-RU" smtClean="0"/>
              <a:t>07.11.2023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48D56E-741C-4784-8D01-010F51D3EB9F}" type="slidenum">
              <a:rPr lang="ru-RU" smtClean="0"/>
              <a:t>‹#›</a:t>
            </a:fld>
            <a:endParaRPr lang="ru-RU"/>
          </a:p>
        </p:txBody>
      </p:sp>
    </p:spTree>
    <p:extLst>
      <p:ext uri="{BB962C8B-B14F-4D97-AF65-F5344CB8AC3E}">
        <p14:creationId xmlns:p14="http://schemas.microsoft.com/office/powerpoint/2010/main" val="190181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2B07AE-48FC-4A95-9746-1F766CE5709C}" type="datetimeFigureOut">
              <a:rPr lang="ru-RU" smtClean="0"/>
              <a:t>07.11.2023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48D56E-741C-4784-8D01-010F51D3EB9F}" type="slidenum">
              <a:rPr lang="ru-RU" smtClean="0"/>
              <a:t>‹#›</a:t>
            </a:fld>
            <a:endParaRPr lang="ru-RU"/>
          </a:p>
        </p:txBody>
      </p:sp>
    </p:spTree>
    <p:extLst>
      <p:ext uri="{BB962C8B-B14F-4D97-AF65-F5344CB8AC3E}">
        <p14:creationId xmlns:p14="http://schemas.microsoft.com/office/powerpoint/2010/main" val="270869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02B07AE-48FC-4A95-9746-1F766CE5709C}" type="datetimeFigureOut">
              <a:rPr lang="ru-RU" smtClean="0"/>
              <a:t>07.11.2023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48D56E-741C-4784-8D01-010F51D3EB9F}" type="slidenum">
              <a:rPr lang="ru-RU" smtClean="0"/>
              <a:t>‹#›</a:t>
            </a:fld>
            <a:endParaRPr lang="ru-RU"/>
          </a:p>
        </p:txBody>
      </p:sp>
    </p:spTree>
    <p:extLst>
      <p:ext uri="{BB962C8B-B14F-4D97-AF65-F5344CB8AC3E}">
        <p14:creationId xmlns:p14="http://schemas.microsoft.com/office/powerpoint/2010/main" val="358292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02B07AE-48FC-4A95-9746-1F766CE5709C}" type="datetimeFigureOut">
              <a:rPr lang="ru-RU" smtClean="0"/>
              <a:t>07.11.2023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48D56E-741C-4784-8D01-010F51D3EB9F}" type="slidenum">
              <a:rPr lang="ru-RU" smtClean="0"/>
              <a:t>‹#›</a:t>
            </a:fld>
            <a:endParaRPr lang="ru-RU"/>
          </a:p>
        </p:txBody>
      </p:sp>
    </p:spTree>
    <p:extLst>
      <p:ext uri="{BB962C8B-B14F-4D97-AF65-F5344CB8AC3E}">
        <p14:creationId xmlns:p14="http://schemas.microsoft.com/office/powerpoint/2010/main" val="32164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02B07AE-48FC-4A95-9746-1F766CE5709C}" type="datetimeFigureOut">
              <a:rPr lang="ru-RU" smtClean="0"/>
              <a:t>07.11.2023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48D56E-741C-4784-8D01-010F51D3EB9F}" type="slidenum">
              <a:rPr lang="ru-RU" smtClean="0"/>
              <a:t>‹#›</a:t>
            </a:fld>
            <a:endParaRPr lang="ru-RU"/>
          </a:p>
        </p:txBody>
      </p:sp>
    </p:spTree>
    <p:extLst>
      <p:ext uri="{BB962C8B-B14F-4D97-AF65-F5344CB8AC3E}">
        <p14:creationId xmlns:p14="http://schemas.microsoft.com/office/powerpoint/2010/main" val="108007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02B07AE-48FC-4A95-9746-1F766CE5709C}" type="datetimeFigureOut">
              <a:rPr lang="ru-RU" smtClean="0"/>
              <a:t>07.11.2023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48D56E-741C-4784-8D01-010F51D3EB9F}" type="slidenum">
              <a:rPr lang="ru-RU" smtClean="0"/>
              <a:t>‹#›</a:t>
            </a:fld>
            <a:endParaRPr lang="ru-RU"/>
          </a:p>
        </p:txBody>
      </p:sp>
    </p:spTree>
    <p:extLst>
      <p:ext uri="{BB962C8B-B14F-4D97-AF65-F5344CB8AC3E}">
        <p14:creationId xmlns:p14="http://schemas.microsoft.com/office/powerpoint/2010/main" val="115463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2B07AE-48FC-4A95-9746-1F766CE5709C}" type="datetimeFigureOut">
              <a:rPr lang="ru-RU" smtClean="0"/>
              <a:t>07.11.2023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48D56E-741C-4784-8D01-010F51D3EB9F}" type="slidenum">
              <a:rPr lang="ru-RU" smtClean="0"/>
              <a:t>‹#›</a:t>
            </a:fld>
            <a:endParaRPr lang="ru-RU"/>
          </a:p>
        </p:txBody>
      </p:sp>
    </p:spTree>
    <p:extLst>
      <p:ext uri="{BB962C8B-B14F-4D97-AF65-F5344CB8AC3E}">
        <p14:creationId xmlns:p14="http://schemas.microsoft.com/office/powerpoint/2010/main" val="409139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2B07AE-48FC-4A95-9746-1F766CE5709C}" type="datetimeFigureOut">
              <a:rPr lang="ru-RU" smtClean="0"/>
              <a:t>07.11.2023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48D56E-741C-4784-8D01-010F51D3EB9F}" type="slidenum">
              <a:rPr lang="ru-RU" smtClean="0"/>
              <a:t>‹#›</a:t>
            </a:fld>
            <a:endParaRPr lang="ru-RU"/>
          </a:p>
        </p:txBody>
      </p:sp>
    </p:spTree>
    <p:extLst>
      <p:ext uri="{BB962C8B-B14F-4D97-AF65-F5344CB8AC3E}">
        <p14:creationId xmlns:p14="http://schemas.microsoft.com/office/powerpoint/2010/main" val="305700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2B07AE-48FC-4A95-9746-1F766CE5709C}" type="datetimeFigureOut">
              <a:rPr lang="ru-RU" smtClean="0"/>
              <a:t>07.11.2023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48D56E-741C-4784-8D01-010F51D3EB9F}" type="slidenum">
              <a:rPr lang="ru-RU" smtClean="0"/>
              <a:t>‹#›</a:t>
            </a:fld>
            <a:endParaRPr lang="ru-RU"/>
          </a:p>
        </p:txBody>
      </p:sp>
    </p:spTree>
    <p:extLst>
      <p:ext uri="{BB962C8B-B14F-4D97-AF65-F5344CB8AC3E}">
        <p14:creationId xmlns:p14="http://schemas.microsoft.com/office/powerpoint/2010/main" val="157277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B07AE-48FC-4A95-9746-1F766CE5709C}" type="datetimeFigureOut">
              <a:rPr lang="ru-RU" smtClean="0"/>
              <a:t>07.11.2023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8D56E-741C-4784-8D01-010F51D3EB9F}" type="slidenum">
              <a:rPr lang="ru-RU" smtClean="0"/>
              <a:t>‹#›</a:t>
            </a:fld>
            <a:endParaRPr lang="ru-RU"/>
          </a:p>
        </p:txBody>
      </p:sp>
    </p:spTree>
    <p:extLst>
      <p:ext uri="{BB962C8B-B14F-4D97-AF65-F5344CB8AC3E}">
        <p14:creationId xmlns:p14="http://schemas.microsoft.com/office/powerpoint/2010/main" val="3069608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810" y="470279"/>
            <a:ext cx="5910585" cy="6079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07504" y="1401165"/>
            <a:ext cx="3053306" cy="2308324"/>
          </a:xfrm>
          <a:prstGeom prst="rect">
            <a:avLst/>
          </a:prstGeom>
        </p:spPr>
        <p:style>
          <a:lnRef idx="1">
            <a:schemeClr val="accent1"/>
          </a:lnRef>
          <a:fillRef idx="1001">
            <a:schemeClr val="lt1"/>
          </a:fillRef>
          <a:effectRef idx="1">
            <a:schemeClr val="accent1"/>
          </a:effectRef>
          <a:fontRef idx="minor">
            <a:schemeClr val="dk1"/>
          </a:fontRef>
        </p:style>
        <p:txBody>
          <a:bodyPr wrap="square">
            <a:spAutoFit/>
          </a:bodyPr>
          <a:lstStyle/>
          <a:p>
            <a:pPr algn="ctr"/>
            <a:r>
              <a:rPr lang="en-US" sz="2400" b="1"/>
              <a:t>To control the thickness of the sanded layer of hard tissue, it is necessary to make marking grooves</a:t>
            </a:r>
            <a:endParaRPr lang="ru-RU" sz="2400" b="1" dirty="0"/>
          </a:p>
        </p:txBody>
      </p:sp>
    </p:spTree>
    <p:extLst>
      <p:ext uri="{BB962C8B-B14F-4D97-AF65-F5344CB8AC3E}">
        <p14:creationId xmlns:p14="http://schemas.microsoft.com/office/powerpoint/2010/main" val="2791828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56793"/>
            <a:ext cx="7617804" cy="304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3925761" y="6012613"/>
            <a:ext cx="123373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ru-RU" sz="2800" b="1" dirty="0" smtClean="0">
                <a:solidFill>
                  <a:srgbClr val="C00000"/>
                </a:solidFill>
              </a:rPr>
              <a:t>Десна </a:t>
            </a:r>
            <a:endParaRPr lang="ru-RU" sz="2800" b="1" dirty="0">
              <a:solidFill>
                <a:srgbClr val="C00000"/>
              </a:solidFill>
            </a:endParaRPr>
          </a:p>
        </p:txBody>
      </p:sp>
      <p:sp>
        <p:nvSpPr>
          <p:cNvPr id="20" name="Прямоугольник 19"/>
          <p:cNvSpPr/>
          <p:nvPr/>
        </p:nvSpPr>
        <p:spPr>
          <a:xfrm>
            <a:off x="3851920" y="116632"/>
            <a:ext cx="1095493"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ru-RU" sz="2800" b="1" dirty="0" smtClean="0">
                <a:solidFill>
                  <a:srgbClr val="C00000"/>
                </a:solidFill>
              </a:rPr>
              <a:t>Уступ </a:t>
            </a:r>
            <a:endParaRPr lang="ru-RU" sz="2800" b="1" dirty="0">
              <a:solidFill>
                <a:srgbClr val="C00000"/>
              </a:solidFill>
            </a:endParaRPr>
          </a:p>
        </p:txBody>
      </p:sp>
      <p:cxnSp>
        <p:nvCxnSpPr>
          <p:cNvPr id="4" name="Прямая со стрелкой 3"/>
          <p:cNvCxnSpPr/>
          <p:nvPr/>
        </p:nvCxnSpPr>
        <p:spPr>
          <a:xfrm flipH="1" flipV="1">
            <a:off x="2011404" y="3734723"/>
            <a:ext cx="1584176" cy="200754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flipH="1" flipV="1">
            <a:off x="4292352" y="3501008"/>
            <a:ext cx="183076" cy="172819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Прямая со стрелкой 12"/>
          <p:cNvCxnSpPr/>
          <p:nvPr/>
        </p:nvCxnSpPr>
        <p:spPr>
          <a:xfrm flipV="1">
            <a:off x="5508104" y="3501008"/>
            <a:ext cx="864096" cy="23762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Прямая со стрелкой 14"/>
          <p:cNvCxnSpPr/>
          <p:nvPr/>
        </p:nvCxnSpPr>
        <p:spPr>
          <a:xfrm flipH="1">
            <a:off x="2699792" y="836712"/>
            <a:ext cx="1440160" cy="266429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8" name="Прямая со стрелкой 17"/>
          <p:cNvCxnSpPr/>
          <p:nvPr/>
        </p:nvCxnSpPr>
        <p:spPr>
          <a:xfrm>
            <a:off x="4292352" y="989112"/>
            <a:ext cx="423664" cy="179181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1" name="Прямая со стрелкой 20"/>
          <p:cNvCxnSpPr/>
          <p:nvPr/>
        </p:nvCxnSpPr>
        <p:spPr>
          <a:xfrm>
            <a:off x="4542629" y="845096"/>
            <a:ext cx="2261619" cy="207984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57241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570186"/>
          </a:xfrm>
        </p:spPr>
        <p:txBody>
          <a:bodyPr>
            <a:normAutofit/>
          </a:bodyPr>
          <a:lstStyle/>
          <a:p>
            <a:r>
              <a:rPr lang="en-US" b="1" dirty="0">
                <a:solidFill>
                  <a:schemeClr val="tx2">
                    <a:lumMod val="20000"/>
                    <a:lumOff val="80000"/>
                  </a:schemeClr>
                </a:solidFill>
                <a:effectLst>
                  <a:glow rad="228600">
                    <a:schemeClr val="accent2">
                      <a:satMod val="175000"/>
                      <a:alpha val="40000"/>
                    </a:schemeClr>
                  </a:glow>
                  <a:outerShdw blurRad="38100" dist="38100" dir="2700000" algn="tl">
                    <a:srgbClr val="000000">
                      <a:alpha val="43137"/>
                    </a:srgbClr>
                  </a:outerShdw>
                </a:effectLst>
              </a:rPr>
              <a:t>Stamped metal crown</a:t>
            </a:r>
            <a:endParaRPr lang="ru-RU" b="1" dirty="0">
              <a:solidFill>
                <a:schemeClr val="tx2">
                  <a:lumMod val="20000"/>
                  <a:lumOff val="80000"/>
                </a:schemeClr>
              </a:solidFill>
              <a:effectLst>
                <a:glow rad="228600">
                  <a:schemeClr val="accent2">
                    <a:satMod val="175000"/>
                    <a:alpha val="40000"/>
                  </a:schemeClr>
                </a:glow>
                <a:outerShdw blurRad="38100" dist="38100" dir="2700000" algn="tl">
                  <a:srgbClr val="000000">
                    <a:alpha val="43137"/>
                  </a:srgbClr>
                </a:outerShdw>
              </a:effectLst>
            </a:endParaRPr>
          </a:p>
        </p:txBody>
      </p:sp>
      <p:sp>
        <p:nvSpPr>
          <p:cNvPr id="3" name="AutoShape 2" descr="Картинки по запросу штампованная металлическа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Картинки по запросу штампованная металлическая"/>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14139"/>
            <a:ext cx="4218384" cy="316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07" y="2649487"/>
            <a:ext cx="4052049" cy="3128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559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7206" y="1065062"/>
            <a:ext cx="8784976" cy="55092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Wingdings" panose="05000000000000000000" pitchFamily="2" charset="2"/>
              <a:buChar char="§"/>
            </a:pPr>
            <a:r>
              <a:rPr lang="en-US" sz="2200" dirty="0">
                <a:solidFill>
                  <a:srgbClr val="002060"/>
                </a:solidFill>
                <a:latin typeface="Arial"/>
              </a:rPr>
              <a:t>Preparation begins with the separation of the contact surfaces of the crown with a metal disk.</a:t>
            </a:r>
          </a:p>
          <a:p>
            <a:pPr marL="285750" indent="-285750">
              <a:buFont typeface="Wingdings" panose="05000000000000000000" pitchFamily="2" charset="2"/>
              <a:buChar char="§"/>
            </a:pPr>
            <a:endParaRPr lang="en-US" sz="2200" dirty="0">
              <a:solidFill>
                <a:srgbClr val="002060"/>
              </a:solidFill>
              <a:latin typeface="Arial"/>
            </a:endParaRPr>
          </a:p>
          <a:p>
            <a:pPr marL="285750" indent="-285750">
              <a:buFont typeface="Wingdings" panose="05000000000000000000" pitchFamily="2" charset="2"/>
              <a:buChar char="§"/>
            </a:pPr>
            <a:r>
              <a:rPr lang="en-US" sz="2200" dirty="0">
                <a:solidFill>
                  <a:srgbClr val="002060"/>
                </a:solidFill>
                <a:latin typeface="Arial"/>
              </a:rPr>
              <a:t>In this case, parallelism of the contact surfaces of the tooth is achieved.</a:t>
            </a:r>
          </a:p>
          <a:p>
            <a:pPr marL="285750" indent="-285750">
              <a:buFont typeface="Wingdings" panose="05000000000000000000" pitchFamily="2" charset="2"/>
              <a:buChar char="§"/>
            </a:pPr>
            <a:endParaRPr lang="en-US" sz="2200" dirty="0">
              <a:solidFill>
                <a:srgbClr val="002060"/>
              </a:solidFill>
              <a:latin typeface="Arial"/>
            </a:endParaRPr>
          </a:p>
          <a:p>
            <a:pPr marL="285750" indent="-285750">
              <a:buFont typeface="Wingdings" panose="05000000000000000000" pitchFamily="2" charset="2"/>
              <a:buChar char="§"/>
            </a:pPr>
            <a:r>
              <a:rPr lang="en-US" sz="2200" dirty="0">
                <a:solidFill>
                  <a:srgbClr val="002060"/>
                </a:solidFill>
                <a:latin typeface="Arial"/>
              </a:rPr>
              <a:t>A layer of tissue equal to the thickness of the crown (0.25-0.3) is removed from the chewing surface.</a:t>
            </a:r>
          </a:p>
          <a:p>
            <a:pPr marL="285750" indent="-285750">
              <a:buFont typeface="Wingdings" panose="05000000000000000000" pitchFamily="2" charset="2"/>
              <a:buChar char="§"/>
            </a:pPr>
            <a:endParaRPr lang="en-US" sz="2200" dirty="0">
              <a:solidFill>
                <a:srgbClr val="002060"/>
              </a:solidFill>
              <a:latin typeface="Arial"/>
            </a:endParaRPr>
          </a:p>
          <a:p>
            <a:pPr marL="285750" indent="-285750">
              <a:buFont typeface="Wingdings" panose="05000000000000000000" pitchFamily="2" charset="2"/>
              <a:buChar char="§"/>
            </a:pPr>
            <a:r>
              <a:rPr lang="en-US" sz="2200" dirty="0">
                <a:solidFill>
                  <a:srgbClr val="002060"/>
                </a:solidFill>
                <a:latin typeface="Arial"/>
              </a:rPr>
              <a:t>When grinding the chewing surface, the anatomical shape of the tooth should be preserved.</a:t>
            </a:r>
          </a:p>
          <a:p>
            <a:pPr marL="285750" indent="-285750">
              <a:buFont typeface="Wingdings" panose="05000000000000000000" pitchFamily="2" charset="2"/>
              <a:buChar char="§"/>
            </a:pPr>
            <a:endParaRPr lang="en-US" sz="2200" dirty="0">
              <a:solidFill>
                <a:srgbClr val="002060"/>
              </a:solidFill>
              <a:latin typeface="Arial"/>
            </a:endParaRPr>
          </a:p>
          <a:p>
            <a:pPr marL="285750" indent="-285750">
              <a:buFont typeface="Wingdings" panose="05000000000000000000" pitchFamily="2" charset="2"/>
              <a:buChar char="§"/>
            </a:pPr>
            <a:r>
              <a:rPr lang="en-US" sz="2200" dirty="0">
                <a:solidFill>
                  <a:srgbClr val="002060"/>
                </a:solidFill>
                <a:latin typeface="Arial"/>
              </a:rPr>
              <a:t>The preparation is completed by grinding the equator of the buccal and palatal surfaces of the tooth.</a:t>
            </a:r>
          </a:p>
          <a:p>
            <a:pPr marL="285750" indent="-285750">
              <a:buFont typeface="Wingdings" panose="05000000000000000000" pitchFamily="2" charset="2"/>
              <a:buChar char="§"/>
            </a:pPr>
            <a:r>
              <a:rPr lang="en-US" sz="2200" dirty="0">
                <a:solidFill>
                  <a:srgbClr val="002060"/>
                </a:solidFill>
                <a:latin typeface="Arial"/>
              </a:rPr>
              <a:t>Sharp angles between the contact and buccal surfaces are smoothed.</a:t>
            </a:r>
            <a:endParaRPr lang="ru-RU" sz="2200" b="0" i="0" dirty="0">
              <a:solidFill>
                <a:srgbClr val="002060"/>
              </a:solidFill>
              <a:effectLst/>
              <a:latin typeface="Arial"/>
            </a:endParaRPr>
          </a:p>
        </p:txBody>
      </p:sp>
      <p:sp>
        <p:nvSpPr>
          <p:cNvPr id="4" name="Прямоугольник 3"/>
          <p:cNvSpPr/>
          <p:nvPr/>
        </p:nvSpPr>
        <p:spPr>
          <a:xfrm>
            <a:off x="1031179" y="51836"/>
            <a:ext cx="730860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a:t>Preparation for a stamped metal crown</a:t>
            </a:r>
            <a:endParaRPr lang="ru-RU" sz="2400" dirty="0"/>
          </a:p>
        </p:txBody>
      </p:sp>
    </p:spTree>
    <p:extLst>
      <p:ext uri="{BB962C8B-B14F-4D97-AF65-F5344CB8AC3E}">
        <p14:creationId xmlns:p14="http://schemas.microsoft.com/office/powerpoint/2010/main" val="3611939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570186"/>
          </a:xfrm>
        </p:spPr>
        <p:txBody>
          <a:bodyPr>
            <a:normAutofit/>
          </a:bodyPr>
          <a:lstStyle/>
          <a:p>
            <a:r>
              <a:rPr lang="en-US" b="1" dirty="0">
                <a:solidFill>
                  <a:schemeClr val="tx2">
                    <a:lumMod val="20000"/>
                    <a:lumOff val="80000"/>
                  </a:schemeClr>
                </a:solidFill>
                <a:effectLst>
                  <a:glow rad="228600">
                    <a:schemeClr val="accent2">
                      <a:satMod val="175000"/>
                      <a:alpha val="40000"/>
                    </a:schemeClr>
                  </a:glow>
                  <a:outerShdw blurRad="38100" dist="38100" dir="2700000" algn="tl">
                    <a:srgbClr val="000000">
                      <a:alpha val="43137"/>
                    </a:srgbClr>
                  </a:outerShdw>
                </a:effectLst>
              </a:rPr>
              <a:t>Solid metal crown</a:t>
            </a:r>
            <a:endParaRPr lang="ru-RU" b="1" dirty="0">
              <a:solidFill>
                <a:schemeClr val="tx2">
                  <a:lumMod val="20000"/>
                  <a:lumOff val="80000"/>
                </a:schemeClr>
              </a:solidFill>
              <a:effectLst>
                <a:glow rad="228600">
                  <a:schemeClr val="accent2">
                    <a:satMod val="175000"/>
                    <a:alpha val="40000"/>
                  </a:schemeClr>
                </a:glow>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76012"/>
            <a:ext cx="4408884" cy="473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162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261301107"/>
              </p:ext>
            </p:extLst>
          </p:nvPr>
        </p:nvGraphicFramePr>
        <p:xfrm>
          <a:off x="467544" y="692696"/>
          <a:ext cx="8352928" cy="5910999"/>
        </p:xfrm>
        <a:graphic>
          <a:graphicData uri="http://schemas.openxmlformats.org/drawingml/2006/table">
            <a:tbl>
              <a:tblPr firstRow="1" bandRow="1">
                <a:tableStyleId>{22838BEF-8BB2-4498-84A7-C5851F593DF1}</a:tableStyleId>
              </a:tblPr>
              <a:tblGrid>
                <a:gridCol w="4176464">
                  <a:extLst>
                    <a:ext uri="{9D8B030D-6E8A-4147-A177-3AD203B41FA5}">
                      <a16:colId xmlns:a16="http://schemas.microsoft.com/office/drawing/2014/main" xmlns="" val="20000"/>
                    </a:ext>
                  </a:extLst>
                </a:gridCol>
                <a:gridCol w="4176464">
                  <a:extLst>
                    <a:ext uri="{9D8B030D-6E8A-4147-A177-3AD203B41FA5}">
                      <a16:colId xmlns:a16="http://schemas.microsoft.com/office/drawing/2014/main" xmlns="" val="20001"/>
                    </a:ext>
                  </a:extLst>
                </a:gridCol>
              </a:tblGrid>
              <a:tr h="538754">
                <a:tc>
                  <a:txBody>
                    <a:bodyPr/>
                    <a:lstStyle/>
                    <a:p>
                      <a:pPr algn="ctr"/>
                      <a:r>
                        <a:rPr lang="en-US" sz="2400" b="1" dirty="0" smtClean="0">
                          <a:solidFill>
                            <a:schemeClr val="tx1">
                              <a:lumMod val="50000"/>
                            </a:schemeClr>
                          </a:solidFill>
                        </a:rPr>
                        <a:t>Clinical stages</a:t>
                      </a:r>
                      <a:endParaRPr lang="ru-RU" sz="2400" b="1" dirty="0">
                        <a:solidFill>
                          <a:schemeClr val="tx1">
                            <a:lumMod val="50000"/>
                          </a:schemeClr>
                        </a:solidFill>
                      </a:endParaRPr>
                    </a:p>
                  </a:txBody>
                  <a:tcPr/>
                </a:tc>
                <a:tc>
                  <a:txBody>
                    <a:bodyPr/>
                    <a:lstStyle/>
                    <a:p>
                      <a:pPr algn="ctr"/>
                      <a:r>
                        <a:rPr lang="en-US" sz="2400" b="1" dirty="0" smtClean="0">
                          <a:solidFill>
                            <a:schemeClr val="tx1">
                              <a:lumMod val="50000"/>
                            </a:schemeClr>
                          </a:solidFill>
                        </a:rPr>
                        <a:t>Laboratory stages</a:t>
                      </a:r>
                      <a:endParaRPr lang="ru-RU" sz="2400" b="1" dirty="0">
                        <a:solidFill>
                          <a:schemeClr val="tx1">
                            <a:lumMod val="50000"/>
                          </a:schemeClr>
                        </a:solidFill>
                      </a:endParaRPr>
                    </a:p>
                  </a:txBody>
                  <a:tcPr/>
                </a:tc>
                <a:extLst>
                  <a:ext uri="{0D108BD9-81ED-4DB2-BD59-A6C34878D82A}">
                    <a16:rowId xmlns:a16="http://schemas.microsoft.com/office/drawing/2014/main" xmlns="" val="10000"/>
                  </a:ext>
                </a:extLst>
              </a:tr>
              <a:tr h="524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tx2">
                              <a:lumMod val="50000"/>
                            </a:schemeClr>
                          </a:solidFill>
                        </a:rPr>
                        <a:t>1</a:t>
                      </a:r>
                      <a:r>
                        <a:rPr lang="ru-RU" b="1" baseline="0" dirty="0" smtClean="0">
                          <a:solidFill>
                            <a:schemeClr val="tx2">
                              <a:lumMod val="50000"/>
                            </a:schemeClr>
                          </a:solidFill>
                        </a:rPr>
                        <a:t>;</a:t>
                      </a:r>
                      <a:r>
                        <a:rPr lang="en-US" b="1" baseline="0" dirty="0" smtClean="0">
                          <a:solidFill>
                            <a:schemeClr val="tx2">
                              <a:lumMod val="50000"/>
                            </a:schemeClr>
                          </a:solidFill>
                        </a:rPr>
                        <a:t> . (1). Anesthesia if necessary</a:t>
                      </a:r>
                      <a:endParaRPr lang="ru-RU" b="1" baseline="0" dirty="0" smtClean="0">
                        <a:solidFill>
                          <a:schemeClr val="tx2">
                            <a:lumMod val="50000"/>
                          </a:schemeClr>
                        </a:solidFill>
                      </a:endParaRPr>
                    </a:p>
                  </a:txBody>
                  <a:tcPr/>
                </a:tc>
                <a:tc>
                  <a:txBody>
                    <a:bodyPr/>
                    <a:lstStyle/>
                    <a:p>
                      <a:endParaRPr lang="ru-RU" b="1" dirty="0">
                        <a:solidFill>
                          <a:schemeClr val="tx2">
                            <a:lumMod val="50000"/>
                          </a:schemeClr>
                        </a:solidFill>
                      </a:endParaRPr>
                    </a:p>
                  </a:txBody>
                  <a:tcPr/>
                </a:tc>
                <a:extLst>
                  <a:ext uri="{0D108BD9-81ED-4DB2-BD59-A6C34878D82A}">
                    <a16:rowId xmlns:a16="http://schemas.microsoft.com/office/drawing/2014/main" xmlns="" val="10001"/>
                  </a:ext>
                </a:extLst>
              </a:tr>
              <a:tr h="499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tx2">
                              <a:lumMod val="50000"/>
                            </a:schemeClr>
                          </a:solidFill>
                        </a:rPr>
                        <a:t>2. (2). Preparation with creation of a ledge;</a:t>
                      </a:r>
                      <a:endParaRPr lang="ru-RU" b="1" baseline="0" dirty="0" smtClean="0">
                        <a:solidFill>
                          <a:schemeClr val="tx2">
                            <a:lumMod val="50000"/>
                          </a:schemeClr>
                        </a:solidFill>
                      </a:endParaRPr>
                    </a:p>
                  </a:txBody>
                  <a:tcPr/>
                </a:tc>
                <a:tc>
                  <a:txBody>
                    <a:bodyPr/>
                    <a:lstStyle/>
                    <a:p>
                      <a:endParaRPr lang="ru-RU" b="1">
                        <a:solidFill>
                          <a:schemeClr val="tx2">
                            <a:lumMod val="50000"/>
                          </a:schemeClr>
                        </a:solidFill>
                      </a:endParaRPr>
                    </a:p>
                  </a:txBody>
                  <a:tcPr/>
                </a:tc>
                <a:extLst>
                  <a:ext uri="{0D108BD9-81ED-4DB2-BD59-A6C34878D82A}">
                    <a16:rowId xmlns:a16="http://schemas.microsoft.com/office/drawing/2014/main" xmlns="" val="10002"/>
                  </a:ext>
                </a:extLst>
              </a:tr>
              <a:tr h="641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tx2">
                              <a:lumMod val="50000"/>
                            </a:schemeClr>
                          </a:solidFill>
                        </a:rPr>
                        <a:t>3. (3). Impression taking (double);</a:t>
                      </a:r>
                      <a:endParaRPr lang="ru-RU" b="1" baseline="0" dirty="0" smtClean="0">
                        <a:solidFill>
                          <a:schemeClr val="tx2">
                            <a:lumMod val="50000"/>
                          </a:schemeClr>
                        </a:solidFill>
                      </a:endParaRPr>
                    </a:p>
                  </a:txBody>
                  <a:tcPr/>
                </a:tc>
                <a:tc>
                  <a:txBody>
                    <a:bodyPr/>
                    <a:lstStyle/>
                    <a:p>
                      <a:endParaRPr lang="ru-RU" b="1">
                        <a:solidFill>
                          <a:schemeClr val="tx2">
                            <a:lumMod val="50000"/>
                          </a:schemeClr>
                        </a:solidFill>
                      </a:endParaRPr>
                    </a:p>
                  </a:txBody>
                  <a:tcPr/>
                </a:tc>
                <a:extLst>
                  <a:ext uri="{0D108BD9-81ED-4DB2-BD59-A6C34878D82A}">
                    <a16:rowId xmlns:a16="http://schemas.microsoft.com/office/drawing/2014/main" xmlns="" val="10003"/>
                  </a:ext>
                </a:extLst>
              </a:tr>
              <a:tr h="427734">
                <a:tc>
                  <a:txBody>
                    <a:bodyPr/>
                    <a:lstStyle/>
                    <a:p>
                      <a:endParaRPr lang="ru-RU" b="1" dirty="0">
                        <a:solidFill>
                          <a:schemeClr val="tx2">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tx2">
                              <a:lumMod val="50000"/>
                            </a:schemeClr>
                          </a:solidFill>
                          <a:effectLst/>
                          <a:latin typeface="+mn-lt"/>
                          <a:ea typeface="+mn-ea"/>
                          <a:cs typeface="+mn-cs"/>
                        </a:rPr>
                        <a:t>4. (1). Obtaining a collapsible plaster model;</a:t>
                      </a:r>
                      <a:endParaRPr lang="ru-RU" sz="1800" b="1" i="0" kern="1200" dirty="0" smtClean="0">
                        <a:solidFill>
                          <a:schemeClr val="tx2">
                            <a:lumMod val="50000"/>
                          </a:schemeClr>
                        </a:solidFill>
                        <a:effectLst/>
                        <a:latin typeface="+mn-lt"/>
                        <a:ea typeface="+mn-ea"/>
                        <a:cs typeface="+mn-cs"/>
                      </a:endParaRPr>
                    </a:p>
                  </a:txBody>
                  <a:tcPr/>
                </a:tc>
                <a:extLst>
                  <a:ext uri="{0D108BD9-81ED-4DB2-BD59-A6C34878D82A}">
                    <a16:rowId xmlns:a16="http://schemas.microsoft.com/office/drawing/2014/main" xmlns="" val="10004"/>
                  </a:ext>
                </a:extLst>
              </a:tr>
              <a:tr h="506458">
                <a:tc rowSpan="2">
                  <a:txBody>
                    <a:bodyPr/>
                    <a:lstStyle/>
                    <a:p>
                      <a:endParaRPr lang="ru-RU" b="1" dirty="0">
                        <a:solidFill>
                          <a:schemeClr val="tx2">
                            <a:lumMod val="50000"/>
                          </a:schemeClr>
                        </a:solidFill>
                      </a:endParaRPr>
                    </a:p>
                  </a:txBody>
                  <a:tcPr/>
                </a:tc>
                <a:tc>
                  <a:txBody>
                    <a:bodyPr/>
                    <a:lstStyle/>
                    <a:p>
                      <a:r>
                        <a:rPr lang="en-US" b="1" dirty="0" smtClean="0">
                          <a:solidFill>
                            <a:schemeClr val="tx2">
                              <a:lumMod val="50000"/>
                            </a:schemeClr>
                          </a:solidFill>
                        </a:rPr>
                        <a:t>5. (2). Making a wax reproduction of a crown;</a:t>
                      </a:r>
                      <a:endParaRPr lang="ru-RU" b="1" dirty="0">
                        <a:solidFill>
                          <a:schemeClr val="tx2">
                            <a:lumMod val="50000"/>
                          </a:schemeClr>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33622">
                <a:tc vMerge="1">
                  <a:txBody>
                    <a:bodyPr/>
                    <a:lstStyle/>
                    <a:p>
                      <a:endParaRPr lang="ru-RU"/>
                    </a:p>
                  </a:txBody>
                  <a:tcPr/>
                </a:tc>
                <a:tc>
                  <a:txBody>
                    <a:bodyPr/>
                    <a:lstStyle/>
                    <a:p>
                      <a:r>
                        <a:rPr lang="en-US" b="1" dirty="0" smtClean="0">
                          <a:solidFill>
                            <a:schemeClr val="tx2">
                              <a:lumMod val="50000"/>
                            </a:schemeClr>
                          </a:solidFill>
                        </a:rPr>
                        <a:t>6. (3). Replacing wax with metal;</a:t>
                      </a:r>
                      <a:endParaRPr lang="ru-RU" b="1" dirty="0">
                        <a:solidFill>
                          <a:schemeClr val="tx2">
                            <a:lumMod val="50000"/>
                          </a:schemeClr>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6"/>
                  </a:ext>
                </a:extLst>
              </a:tr>
              <a:tr h="633688">
                <a:tc>
                  <a:txBody>
                    <a:bodyPr/>
                    <a:lstStyle/>
                    <a:p>
                      <a:r>
                        <a:rPr lang="en-US" b="1" dirty="0" smtClean="0">
                          <a:solidFill>
                            <a:schemeClr val="tx2">
                              <a:lumMod val="50000"/>
                            </a:schemeClr>
                          </a:solidFill>
                        </a:rPr>
                        <a:t>7. (4) Fitting the crown in the oral cavity on the tooth;</a:t>
                      </a:r>
                      <a:endParaRPr lang="ru-RU" b="1" dirty="0">
                        <a:solidFill>
                          <a:schemeClr val="tx2">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i="0" kern="1200" dirty="0" smtClean="0">
                        <a:solidFill>
                          <a:schemeClr val="tx2">
                            <a:lumMod val="50000"/>
                          </a:schemeClr>
                        </a:solidFill>
                        <a:effectLst/>
                        <a:latin typeface="+mn-lt"/>
                        <a:ea typeface="+mn-ea"/>
                        <a:cs typeface="+mn-cs"/>
                      </a:endParaRPr>
                    </a:p>
                  </a:txBody>
                  <a:tcPr/>
                </a:tc>
                <a:extLst>
                  <a:ext uri="{0D108BD9-81ED-4DB2-BD59-A6C34878D82A}">
                    <a16:rowId xmlns:a16="http://schemas.microsoft.com/office/drawing/2014/main" xmlns="" val="10007"/>
                  </a:ext>
                </a:extLst>
              </a:tr>
              <a:tr h="479407">
                <a:tc>
                  <a:txBody>
                    <a:bodyPr/>
                    <a:lstStyle/>
                    <a:p>
                      <a:endParaRPr lang="ru-RU" b="1" dirty="0">
                        <a:solidFill>
                          <a:schemeClr val="tx2">
                            <a:lumMod val="50000"/>
                          </a:schemeClr>
                        </a:solidFill>
                      </a:endParaRPr>
                    </a:p>
                  </a:txBody>
                  <a:tcPr/>
                </a:tc>
                <a:tc>
                  <a:txBody>
                    <a:bodyPr/>
                    <a:lstStyle/>
                    <a:p>
                      <a:r>
                        <a:rPr lang="en-US" b="1" dirty="0" smtClean="0">
                          <a:solidFill>
                            <a:schemeClr val="tx2">
                              <a:lumMod val="50000"/>
                            </a:schemeClr>
                          </a:solidFill>
                        </a:rPr>
                        <a:t>8. (4). Final processing (grinding, polishing) of the crown;</a:t>
                      </a:r>
                      <a:endParaRPr lang="ru-RU" b="1" dirty="0">
                        <a:solidFill>
                          <a:schemeClr val="tx2">
                            <a:lumMod val="50000"/>
                          </a:schemeClr>
                        </a:solidFill>
                      </a:endParaRPr>
                    </a:p>
                  </a:txBody>
                  <a:tcPr/>
                </a:tc>
                <a:extLst>
                  <a:ext uri="{0D108BD9-81ED-4DB2-BD59-A6C34878D82A}">
                    <a16:rowId xmlns:a16="http://schemas.microsoft.com/office/drawing/2014/main" xmlns="" val="10008"/>
                  </a:ext>
                </a:extLst>
              </a:tr>
              <a:tr h="362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2">
                              <a:lumMod val="50000"/>
                            </a:schemeClr>
                          </a:solidFill>
                        </a:rPr>
                        <a:t>9. (5). Fixation of the crown with cement on the stump.</a:t>
                      </a:r>
                      <a:endParaRPr lang="ru-RU" b="1" dirty="0" smtClean="0">
                        <a:solidFill>
                          <a:schemeClr val="tx2">
                            <a:lumMod val="50000"/>
                          </a:schemeClr>
                        </a:solidFill>
                      </a:endParaRPr>
                    </a:p>
                  </a:txBody>
                  <a:tcPr/>
                </a:tc>
                <a:tc>
                  <a:txBody>
                    <a:bodyPr/>
                    <a:lstStyle/>
                    <a:p>
                      <a:endParaRPr lang="ru-RU" b="1" dirty="0">
                        <a:solidFill>
                          <a:schemeClr val="tx2">
                            <a:lumMod val="50000"/>
                          </a:schemeClr>
                        </a:solidFill>
                      </a:endParaRPr>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561279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124744"/>
            <a:ext cx="8208912" cy="489364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Wingdings" panose="05000000000000000000" pitchFamily="2" charset="2"/>
              <a:buChar char="q"/>
            </a:pPr>
            <a:r>
              <a:rPr lang="en-US" sz="2400" dirty="0">
                <a:solidFill>
                  <a:schemeClr val="tx2">
                    <a:lumMod val="50000"/>
                  </a:schemeClr>
                </a:solidFill>
              </a:rPr>
              <a:t>The processing process is the same as the preparation steps for a stamped crown, but there are several differences.</a:t>
            </a:r>
          </a:p>
          <a:p>
            <a:pPr marL="285750" indent="-285750">
              <a:buFont typeface="Wingdings" panose="05000000000000000000" pitchFamily="2" charset="2"/>
              <a:buChar char="q"/>
            </a:pPr>
            <a:endParaRPr lang="en-US" sz="2400" dirty="0">
              <a:solidFill>
                <a:schemeClr val="tx2">
                  <a:lumMod val="50000"/>
                </a:schemeClr>
              </a:solidFill>
            </a:endParaRPr>
          </a:p>
          <a:p>
            <a:pPr marL="285750" indent="-285750">
              <a:buFont typeface="Wingdings" panose="05000000000000000000" pitchFamily="2" charset="2"/>
              <a:buChar char="q"/>
            </a:pPr>
            <a:r>
              <a:rPr lang="en-US" sz="2400" dirty="0">
                <a:solidFill>
                  <a:schemeClr val="tx2">
                    <a:lumMod val="50000"/>
                  </a:schemeClr>
                </a:solidFill>
              </a:rPr>
              <a:t>The walls of the tooth converge at a slight angle from 2° to 8°, taking the shape of a truncated cone.</a:t>
            </a:r>
          </a:p>
          <a:p>
            <a:pPr marL="285750" indent="-285750">
              <a:buFont typeface="Wingdings" panose="05000000000000000000" pitchFamily="2" charset="2"/>
              <a:buChar char="q"/>
            </a:pPr>
            <a:endParaRPr lang="en-US" sz="2400" dirty="0">
              <a:solidFill>
                <a:schemeClr val="tx2">
                  <a:lumMod val="50000"/>
                </a:schemeClr>
              </a:solidFill>
            </a:endParaRPr>
          </a:p>
          <a:p>
            <a:pPr marL="285750" indent="-285750">
              <a:buFont typeface="Wingdings" panose="05000000000000000000" pitchFamily="2" charset="2"/>
              <a:buChar char="q"/>
            </a:pPr>
            <a:r>
              <a:rPr lang="en-US" sz="2400" dirty="0">
                <a:solidFill>
                  <a:schemeClr val="tx2">
                    <a:lumMod val="50000"/>
                  </a:schemeClr>
                </a:solidFill>
              </a:rPr>
              <a:t>1 mm is ground off the chewing surface, maintaining its individual anatomical shape, and 0.5-0.8 mm from the lateral surfaces.</a:t>
            </a:r>
          </a:p>
          <a:p>
            <a:pPr marL="285750" indent="-285750">
              <a:buFont typeface="Wingdings" panose="05000000000000000000" pitchFamily="2" charset="2"/>
              <a:buChar char="q"/>
            </a:pPr>
            <a:endParaRPr lang="en-US" sz="2400" dirty="0">
              <a:solidFill>
                <a:schemeClr val="tx2">
                  <a:lumMod val="50000"/>
                </a:schemeClr>
              </a:solidFill>
            </a:endParaRPr>
          </a:p>
          <a:p>
            <a:pPr marL="285750" indent="-285750">
              <a:buFont typeface="Wingdings" panose="05000000000000000000" pitchFamily="2" charset="2"/>
              <a:buChar char="q"/>
            </a:pPr>
            <a:r>
              <a:rPr lang="en-US" sz="2400" dirty="0">
                <a:solidFill>
                  <a:schemeClr val="tx2">
                    <a:lumMod val="50000"/>
                  </a:schemeClr>
                </a:solidFill>
              </a:rPr>
              <a:t>Another significant difference is the need to create a shoulder of 0.5-1.0 mm, to improve retention properties and aesthetics, as well as a guide for the technician.</a:t>
            </a:r>
            <a:endParaRPr lang="ru-RU" sz="2400" dirty="0">
              <a:solidFill>
                <a:schemeClr val="tx2">
                  <a:lumMod val="50000"/>
                </a:schemeClr>
              </a:solidFill>
            </a:endParaRPr>
          </a:p>
        </p:txBody>
      </p:sp>
      <p:sp>
        <p:nvSpPr>
          <p:cNvPr id="3" name="Прямоугольник 2"/>
          <p:cNvSpPr/>
          <p:nvPr/>
        </p:nvSpPr>
        <p:spPr>
          <a:xfrm>
            <a:off x="539552" y="260648"/>
            <a:ext cx="806489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en-US" sz="2800" b="1" u="sng">
                <a:solidFill>
                  <a:srgbClr val="FE66FF">
                    <a:lumMod val="50000"/>
                  </a:srgbClr>
                </a:solidFill>
              </a:rPr>
              <a:t>Tooth preparation for a solid crown:</a:t>
            </a:r>
            <a:endParaRPr lang="ru-RU" sz="2800" b="1" u="sng" dirty="0">
              <a:solidFill>
                <a:srgbClr val="FE66FF">
                  <a:lumMod val="50000"/>
                </a:srgbClr>
              </a:solidFill>
            </a:endParaRPr>
          </a:p>
        </p:txBody>
      </p:sp>
    </p:spTree>
    <p:extLst>
      <p:ext uri="{BB962C8B-B14F-4D97-AF65-F5344CB8AC3E}">
        <p14:creationId xmlns:p14="http://schemas.microsoft.com/office/powerpoint/2010/main" val="2718278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570186"/>
          </a:xfrm>
        </p:spPr>
        <p:txBody>
          <a:bodyPr>
            <a:normAutofit/>
          </a:bodyPr>
          <a:lstStyle/>
          <a:p>
            <a:r>
              <a:rPr lang="en-US" b="1" dirty="0">
                <a:solidFill>
                  <a:schemeClr val="tx2">
                    <a:lumMod val="20000"/>
                    <a:lumOff val="80000"/>
                  </a:schemeClr>
                </a:solidFill>
                <a:effectLst>
                  <a:glow rad="228600">
                    <a:schemeClr val="accent2">
                      <a:satMod val="175000"/>
                      <a:alpha val="40000"/>
                    </a:schemeClr>
                  </a:glow>
                  <a:outerShdw blurRad="38100" dist="38100" dir="2700000" algn="tl">
                    <a:srgbClr val="000000">
                      <a:alpha val="43137"/>
                    </a:srgbClr>
                  </a:outerShdw>
                </a:effectLst>
              </a:rPr>
              <a:t>Solid metal crown with veneer</a:t>
            </a:r>
            <a:endParaRPr lang="ru-RU" b="1" dirty="0">
              <a:solidFill>
                <a:schemeClr val="tx2">
                  <a:lumMod val="20000"/>
                  <a:lumOff val="80000"/>
                </a:schemeClr>
              </a:solidFill>
              <a:effectLst>
                <a:glow rad="228600">
                  <a:schemeClr val="accent2">
                    <a:satMod val="175000"/>
                    <a:alpha val="40000"/>
                  </a:schemeClr>
                </a:glow>
                <a:outerShdw blurRad="38100" dist="38100" dir="2700000" algn="tl">
                  <a:srgbClr val="000000">
                    <a:alpha val="43137"/>
                  </a:srgbClr>
                </a:outerShdw>
              </a:effectLst>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061" t="5913" r="41936" b="66240"/>
          <a:stretch/>
        </p:blipFill>
        <p:spPr bwMode="auto">
          <a:xfrm>
            <a:off x="611560" y="2385895"/>
            <a:ext cx="2621780" cy="243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367" t="4610" r="64211" b="36684"/>
          <a:stretch/>
        </p:blipFill>
        <p:spPr bwMode="auto">
          <a:xfrm>
            <a:off x="3563888" y="3324326"/>
            <a:ext cx="2160240" cy="283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5909" t="19272" r="5909" b="15599"/>
          <a:stretch/>
        </p:blipFill>
        <p:spPr bwMode="auto">
          <a:xfrm>
            <a:off x="6075784" y="2231549"/>
            <a:ext cx="2327564" cy="2481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164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861582993"/>
              </p:ext>
            </p:extLst>
          </p:nvPr>
        </p:nvGraphicFramePr>
        <p:xfrm>
          <a:off x="107504" y="116631"/>
          <a:ext cx="8928992" cy="6778529"/>
        </p:xfrm>
        <a:graphic>
          <a:graphicData uri="http://schemas.openxmlformats.org/drawingml/2006/table">
            <a:tbl>
              <a:tblPr firstRow="1" bandRow="1">
                <a:tableStyleId>{22838BEF-8BB2-4498-84A7-C5851F593DF1}</a:tableStyleId>
              </a:tblPr>
              <a:tblGrid>
                <a:gridCol w="4956700">
                  <a:extLst>
                    <a:ext uri="{9D8B030D-6E8A-4147-A177-3AD203B41FA5}">
                      <a16:colId xmlns:a16="http://schemas.microsoft.com/office/drawing/2014/main" xmlns="" val="20000"/>
                    </a:ext>
                  </a:extLst>
                </a:gridCol>
                <a:gridCol w="3972292">
                  <a:extLst>
                    <a:ext uri="{9D8B030D-6E8A-4147-A177-3AD203B41FA5}">
                      <a16:colId xmlns:a16="http://schemas.microsoft.com/office/drawing/2014/main" xmlns="" val="20001"/>
                    </a:ext>
                  </a:extLst>
                </a:gridCol>
              </a:tblGrid>
              <a:tr h="453694">
                <a:tc>
                  <a:txBody>
                    <a:bodyPr/>
                    <a:lstStyle/>
                    <a:p>
                      <a:pPr algn="ctr"/>
                      <a:r>
                        <a:rPr lang="en-US" sz="2400" b="1" dirty="0" smtClean="0">
                          <a:solidFill>
                            <a:schemeClr val="tx2">
                              <a:lumMod val="50000"/>
                            </a:schemeClr>
                          </a:solidFill>
                        </a:rPr>
                        <a:t>Clinical stages</a:t>
                      </a:r>
                      <a:endParaRPr lang="ru-RU" sz="2400" b="1" dirty="0">
                        <a:solidFill>
                          <a:schemeClr val="tx2">
                            <a:lumMod val="50000"/>
                          </a:schemeClr>
                        </a:solidFill>
                      </a:endParaRPr>
                    </a:p>
                  </a:txBody>
                  <a:tcPr/>
                </a:tc>
                <a:tc>
                  <a:txBody>
                    <a:bodyPr/>
                    <a:lstStyle/>
                    <a:p>
                      <a:pPr algn="ctr"/>
                      <a:r>
                        <a:rPr lang="en-US" sz="2400" b="1" dirty="0" smtClean="0">
                          <a:solidFill>
                            <a:schemeClr val="tx2">
                              <a:lumMod val="50000"/>
                            </a:schemeClr>
                          </a:solidFill>
                        </a:rPr>
                        <a:t>Laboratory stages</a:t>
                      </a:r>
                      <a:endParaRPr lang="ru-RU" sz="2400" b="1" dirty="0">
                        <a:solidFill>
                          <a:schemeClr val="tx2">
                            <a:lumMod val="50000"/>
                          </a:schemeClr>
                        </a:solidFill>
                      </a:endParaRPr>
                    </a:p>
                  </a:txBody>
                  <a:tcPr/>
                </a:tc>
                <a:extLst>
                  <a:ext uri="{0D108BD9-81ED-4DB2-BD59-A6C34878D82A}">
                    <a16:rowId xmlns:a16="http://schemas.microsoft.com/office/drawing/2014/main" xmlns="" val="10000"/>
                  </a:ext>
                </a:extLst>
              </a:tr>
              <a:tr h="362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baseline="0" dirty="0" smtClean="0">
                          <a:solidFill>
                            <a:schemeClr val="accent3">
                              <a:lumMod val="50000"/>
                            </a:schemeClr>
                          </a:solidFill>
                        </a:rPr>
                        <a:t>1.(</a:t>
                      </a:r>
                      <a:r>
                        <a:rPr lang="en-US" b="1" baseline="0" dirty="0" smtClean="0">
                          <a:solidFill>
                            <a:schemeClr val="accent3">
                              <a:lumMod val="50000"/>
                            </a:schemeClr>
                          </a:solidFill>
                        </a:rPr>
                        <a:t>eleven). Anesthesia if necessary;</a:t>
                      </a:r>
                      <a:endParaRPr lang="ru-RU" b="1" baseline="0" dirty="0" smtClean="0">
                        <a:solidFill>
                          <a:schemeClr val="accent3">
                            <a:lumMod val="50000"/>
                          </a:schemeClr>
                        </a:solidFill>
                      </a:endParaRPr>
                    </a:p>
                  </a:txBody>
                  <a:tcPr/>
                </a:tc>
                <a:tc>
                  <a:txBody>
                    <a:bodyPr/>
                    <a:lstStyle/>
                    <a:p>
                      <a:endParaRPr lang="ru-RU">
                        <a:solidFill>
                          <a:schemeClr val="accent3">
                            <a:lumMod val="50000"/>
                          </a:schemeClr>
                        </a:solidFill>
                      </a:endParaRPr>
                    </a:p>
                  </a:txBody>
                  <a:tcPr/>
                </a:tc>
                <a:extLst>
                  <a:ext uri="{0D108BD9-81ED-4DB2-BD59-A6C34878D82A}">
                    <a16:rowId xmlns:a16="http://schemas.microsoft.com/office/drawing/2014/main" xmlns="" val="10001"/>
                  </a:ext>
                </a:extLst>
              </a:tr>
              <a:tr h="389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accent3">
                              <a:lumMod val="50000"/>
                            </a:schemeClr>
                          </a:solidFill>
                        </a:rPr>
                        <a:t>2. (2). Preparation with creation of a ledge;</a:t>
                      </a:r>
                      <a:endParaRPr lang="ru-RU" b="1" baseline="0" dirty="0" smtClean="0">
                        <a:solidFill>
                          <a:schemeClr val="accent3">
                            <a:lumMod val="50000"/>
                          </a:schemeClr>
                        </a:solidFill>
                      </a:endParaRPr>
                    </a:p>
                  </a:txBody>
                  <a:tcPr>
                    <a:lnB w="12700" cap="flat" cmpd="sng" algn="ctr">
                      <a:solidFill>
                        <a:schemeClr val="tx1"/>
                      </a:solidFill>
                      <a:prstDash val="solid"/>
                      <a:round/>
                      <a:headEnd type="none" w="med" len="med"/>
                      <a:tailEnd type="none" w="med" len="med"/>
                    </a:lnB>
                  </a:tcPr>
                </a:tc>
                <a:tc>
                  <a:txBody>
                    <a:bodyPr/>
                    <a:lstStyle/>
                    <a:p>
                      <a:endParaRPr lang="ru-RU">
                        <a:solidFill>
                          <a:schemeClr val="accent3">
                            <a:lumMod val="50000"/>
                          </a:schemeClr>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6295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accent3">
                              <a:lumMod val="50000"/>
                            </a:schemeClr>
                          </a:solidFill>
                        </a:rPr>
                        <a:t>Making a temporary crown (direct/indirect methods)</a:t>
                      </a:r>
                      <a:endParaRPr lang="ru-RU" b="1" baseline="0" dirty="0" smtClean="0">
                        <a:solidFill>
                          <a:schemeClr val="accent3">
                            <a:lumMod val="50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3"/>
                  </a:ext>
                </a:extLst>
              </a:tr>
              <a:tr h="362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accent3">
                              <a:lumMod val="50000"/>
                            </a:schemeClr>
                          </a:solidFill>
                        </a:rPr>
                        <a:t>3. (3). Fixing a temporary crown on a tooth</a:t>
                      </a:r>
                      <a:endParaRPr lang="ru-RU" b="1" baseline="0" dirty="0" smtClean="0">
                        <a:solidFill>
                          <a:schemeClr val="accent3">
                            <a:lumMod val="50000"/>
                          </a:schemeClr>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ru-RU" dirty="0">
                        <a:solidFill>
                          <a:schemeClr val="accent3">
                            <a:lumMod val="50000"/>
                          </a:schemeClr>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4"/>
                  </a:ext>
                </a:extLst>
              </a:tr>
              <a:tr h="635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accent3">
                              <a:lumMod val="50000"/>
                            </a:schemeClr>
                          </a:solidFill>
                        </a:rPr>
                        <a:t>4. (4). Impression taking (double) after 2 – 7 days;</a:t>
                      </a:r>
                      <a:endParaRPr lang="ru-RU" b="1" baseline="0" dirty="0" smtClean="0">
                        <a:solidFill>
                          <a:schemeClr val="accent3">
                            <a:lumMod val="50000"/>
                          </a:schemeClr>
                        </a:solidFill>
                      </a:endParaRPr>
                    </a:p>
                  </a:txBody>
                  <a:tcPr/>
                </a:tc>
                <a:tc>
                  <a:txBody>
                    <a:bodyPr/>
                    <a:lstStyle/>
                    <a:p>
                      <a:endParaRPr lang="ru-RU">
                        <a:solidFill>
                          <a:schemeClr val="accent3">
                            <a:lumMod val="50000"/>
                          </a:schemeClr>
                        </a:solidFill>
                      </a:endParaRPr>
                    </a:p>
                  </a:txBody>
                  <a:tcPr/>
                </a:tc>
                <a:extLst>
                  <a:ext uri="{0D108BD9-81ED-4DB2-BD59-A6C34878D82A}">
                    <a16:rowId xmlns:a16="http://schemas.microsoft.com/office/drawing/2014/main" xmlns="" val="10005"/>
                  </a:ext>
                </a:extLst>
              </a:tr>
              <a:tr h="635172">
                <a:tc>
                  <a:txBody>
                    <a:bodyPr/>
                    <a:lstStyle/>
                    <a:p>
                      <a:endParaRPr lang="ru-RU" b="1" dirty="0">
                        <a:solidFill>
                          <a:schemeClr val="accent3">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accent3">
                              <a:lumMod val="50000"/>
                            </a:schemeClr>
                          </a:solidFill>
                          <a:effectLst/>
                          <a:latin typeface="+mn-lt"/>
                          <a:ea typeface="+mn-ea"/>
                          <a:cs typeface="+mn-cs"/>
                        </a:rPr>
                        <a:t>5. (1). Obtaining a collapsible plaster model;</a:t>
                      </a:r>
                      <a:endParaRPr lang="ru-RU" sz="1800" b="1" i="0" kern="1200" dirty="0" smtClean="0">
                        <a:solidFill>
                          <a:schemeClr val="accent3">
                            <a:lumMod val="50000"/>
                          </a:schemeClr>
                        </a:solidFill>
                        <a:effectLst/>
                        <a:latin typeface="+mn-lt"/>
                        <a:ea typeface="+mn-ea"/>
                        <a:cs typeface="+mn-cs"/>
                      </a:endParaRPr>
                    </a:p>
                  </a:txBody>
                  <a:tcPr/>
                </a:tc>
                <a:extLst>
                  <a:ext uri="{0D108BD9-81ED-4DB2-BD59-A6C34878D82A}">
                    <a16:rowId xmlns:a16="http://schemas.microsoft.com/office/drawing/2014/main" xmlns="" val="10006"/>
                  </a:ext>
                </a:extLst>
              </a:tr>
              <a:tr h="520129">
                <a:tc>
                  <a:txBody>
                    <a:bodyPr/>
                    <a:lstStyle/>
                    <a:p>
                      <a:endParaRPr lang="ru-RU" b="1" dirty="0">
                        <a:solidFill>
                          <a:schemeClr val="accent3">
                            <a:lumMod val="50000"/>
                          </a:schemeClr>
                        </a:solidFill>
                      </a:endParaRPr>
                    </a:p>
                  </a:txBody>
                  <a:tcPr/>
                </a:tc>
                <a:tc>
                  <a:txBody>
                    <a:bodyPr/>
                    <a:lstStyle/>
                    <a:p>
                      <a:r>
                        <a:rPr lang="en-US" b="1" dirty="0" smtClean="0">
                          <a:solidFill>
                            <a:schemeClr val="accent3">
                              <a:lumMod val="50000"/>
                            </a:schemeClr>
                          </a:solidFill>
                        </a:rPr>
                        <a:t>6. (2). Manufacturing of a one-piece metal cap;</a:t>
                      </a:r>
                      <a:endParaRPr lang="ru-RU" b="1" dirty="0">
                        <a:solidFill>
                          <a:schemeClr val="accent3">
                            <a:lumMod val="50000"/>
                          </a:schemeClr>
                        </a:solidFill>
                      </a:endParaRPr>
                    </a:p>
                  </a:txBody>
                  <a:tcPr/>
                </a:tc>
                <a:extLst>
                  <a:ext uri="{0D108BD9-81ED-4DB2-BD59-A6C34878D82A}">
                    <a16:rowId xmlns:a16="http://schemas.microsoft.com/office/drawing/2014/main" xmlns="" val="10007"/>
                  </a:ext>
                </a:extLst>
              </a:tr>
              <a:tr h="635172">
                <a:tc>
                  <a:txBody>
                    <a:bodyPr/>
                    <a:lstStyle/>
                    <a:p>
                      <a:r>
                        <a:rPr lang="en-US" b="1" dirty="0" smtClean="0">
                          <a:solidFill>
                            <a:schemeClr val="accent3">
                              <a:lumMod val="50000"/>
                            </a:schemeClr>
                          </a:solidFill>
                        </a:rPr>
                        <a:t>7. (4) Fitting the metal cap on the tooth; Choice of cladding color;</a:t>
                      </a:r>
                      <a:endParaRPr lang="ru-RU" b="1" dirty="0">
                        <a:solidFill>
                          <a:schemeClr val="accent3">
                            <a:lumMod val="50000"/>
                          </a:schemeClr>
                        </a:solidFill>
                      </a:endParaRPr>
                    </a:p>
                  </a:txBody>
                  <a:tcPr/>
                </a:tc>
                <a:tc>
                  <a:txBody>
                    <a:bodyPr/>
                    <a:lstStyle/>
                    <a:p>
                      <a:endParaRPr lang="ru-RU">
                        <a:solidFill>
                          <a:schemeClr val="accent3">
                            <a:lumMod val="50000"/>
                          </a:schemeClr>
                        </a:solidFill>
                      </a:endParaRPr>
                    </a:p>
                  </a:txBody>
                  <a:tcPr/>
                </a:tc>
                <a:extLst>
                  <a:ext uri="{0D108BD9-81ED-4DB2-BD59-A6C34878D82A}">
                    <a16:rowId xmlns:a16="http://schemas.microsoft.com/office/drawing/2014/main" xmlns="" val="10008"/>
                  </a:ext>
                </a:extLst>
              </a:tr>
              <a:tr h="907389">
                <a:tc>
                  <a:txBody>
                    <a:bodyPr/>
                    <a:lstStyle/>
                    <a:p>
                      <a:endParaRPr lang="ru-RU" b="1" dirty="0">
                        <a:solidFill>
                          <a:schemeClr val="accent3">
                            <a:lumMod val="50000"/>
                          </a:schemeClr>
                        </a:solidFill>
                      </a:endParaRPr>
                    </a:p>
                  </a:txBody>
                  <a:tcPr/>
                </a:tc>
                <a:tc>
                  <a:txBody>
                    <a:bodyPr/>
                    <a:lstStyle/>
                    <a:p>
                      <a:r>
                        <a:rPr lang="en-US" b="1" dirty="0" smtClean="0">
                          <a:solidFill>
                            <a:schemeClr val="accent3">
                              <a:lumMod val="50000"/>
                            </a:schemeClr>
                          </a:solidFill>
                        </a:rPr>
                        <a:t>8. (3). Facing (coating) a metal cast cap with ceramic (plastic) mass;</a:t>
                      </a:r>
                      <a:endParaRPr lang="ru-RU" b="1" dirty="0">
                        <a:solidFill>
                          <a:schemeClr val="accent3">
                            <a:lumMod val="50000"/>
                          </a:schemeClr>
                        </a:solidFill>
                      </a:endParaRPr>
                    </a:p>
                  </a:txBody>
                  <a:tcPr/>
                </a:tc>
                <a:extLst>
                  <a:ext uri="{0D108BD9-81ED-4DB2-BD59-A6C34878D82A}">
                    <a16:rowId xmlns:a16="http://schemas.microsoft.com/office/drawing/2014/main" xmlns="" val="10009"/>
                  </a:ext>
                </a:extLst>
              </a:tr>
              <a:tr h="362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accent3">
                              <a:lumMod val="50000"/>
                            </a:schemeClr>
                          </a:solidFill>
                        </a:rPr>
                        <a:t>9. (5). Припасовка на зубе готовой коронки</a:t>
                      </a:r>
                    </a:p>
                  </a:txBody>
                  <a:tcPr>
                    <a:lnB w="12700" cap="flat" cmpd="sng" algn="ctr">
                      <a:solidFill>
                        <a:schemeClr val="tx1"/>
                      </a:solidFill>
                      <a:prstDash val="solid"/>
                      <a:round/>
                      <a:headEnd type="none" w="med" len="med"/>
                      <a:tailEnd type="none" w="med" len="med"/>
                    </a:lnB>
                  </a:tcPr>
                </a:tc>
                <a:tc>
                  <a:txBody>
                    <a:bodyPr/>
                    <a:lstStyle/>
                    <a:p>
                      <a:endParaRPr lang="ru-RU" dirty="0">
                        <a:solidFill>
                          <a:schemeClr val="accent3">
                            <a:lumMod val="50000"/>
                          </a:schemeClr>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635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solidFill>
                          <a:schemeClr val="accent3">
                            <a:lumMod val="50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chemeClr val="accent3">
                              <a:lumMod val="50000"/>
                            </a:schemeClr>
                          </a:solidFill>
                        </a:rPr>
                        <a:t>10 (4.) Glazing (adding shine) – if ceramics</a:t>
                      </a:r>
                      <a:endParaRPr lang="ru-RU" b="1" dirty="0">
                        <a:solidFill>
                          <a:schemeClr val="accent3">
                            <a:lumMod val="50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62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3">
                              <a:lumMod val="50000"/>
                            </a:schemeClr>
                          </a:solidFill>
                        </a:rPr>
                        <a:t>11. (6). Fixation on the tooth with cement</a:t>
                      </a:r>
                      <a:endParaRPr lang="ru-RU" b="1" dirty="0" smtClean="0">
                        <a:solidFill>
                          <a:schemeClr val="accent3">
                            <a:lumMod val="50000"/>
                          </a:schemeClr>
                        </a:solidFill>
                      </a:endParaRPr>
                    </a:p>
                  </a:txBody>
                  <a:tcPr>
                    <a:lnT w="12700" cap="flat" cmpd="sng" algn="ctr">
                      <a:solidFill>
                        <a:schemeClr val="tx1"/>
                      </a:solidFill>
                      <a:prstDash val="solid"/>
                      <a:round/>
                      <a:headEnd type="none" w="med" len="med"/>
                      <a:tailEnd type="none" w="med" len="med"/>
                    </a:lnT>
                  </a:tcPr>
                </a:tc>
                <a:tc>
                  <a:txBody>
                    <a:bodyPr/>
                    <a:lstStyle/>
                    <a:p>
                      <a:endParaRPr lang="ru-RU" b="1" dirty="0">
                        <a:solidFill>
                          <a:schemeClr val="accent3">
                            <a:lumMod val="50000"/>
                          </a:schemeClr>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530010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181" y="1340768"/>
            <a:ext cx="8640960" cy="449353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Courier New" panose="02070309020205020404" pitchFamily="49" charset="0"/>
              <a:buChar char="o"/>
            </a:pPr>
            <a:r>
              <a:rPr lang="en-US" sz="2200" b="1" dirty="0" smtClean="0">
                <a:solidFill>
                  <a:schemeClr val="bg2">
                    <a:lumMod val="50000"/>
                  </a:schemeClr>
                </a:solidFill>
              </a:rPr>
              <a:t> </a:t>
            </a:r>
            <a:r>
              <a:rPr lang="en-US" sz="2200" b="1" dirty="0">
                <a:solidFill>
                  <a:schemeClr val="bg2">
                    <a:lumMod val="50000"/>
                  </a:schemeClr>
                </a:solidFill>
              </a:rPr>
              <a:t>is ground down to 2 mm (+/- 1.5 mm) from the tooth surfaces, since the thickness of the metal part = 0.5 mm and the thickness of the ceramic is 1 mm;</a:t>
            </a:r>
          </a:p>
          <a:p>
            <a:pPr marL="285750" indent="-285750">
              <a:buFont typeface="Courier New" panose="02070309020205020404" pitchFamily="49" charset="0"/>
              <a:buChar char="o"/>
            </a:pPr>
            <a:endParaRPr lang="en-US" sz="2200" b="1" dirty="0">
              <a:solidFill>
                <a:schemeClr val="bg2">
                  <a:lumMod val="50000"/>
                </a:schemeClr>
              </a:solidFill>
            </a:endParaRPr>
          </a:p>
          <a:p>
            <a:pPr marL="285750" indent="-285750">
              <a:buFont typeface="Courier New" panose="02070309020205020404" pitchFamily="49" charset="0"/>
              <a:buChar char="o"/>
            </a:pPr>
            <a:r>
              <a:rPr lang="en-US" sz="2200" b="1" dirty="0">
                <a:solidFill>
                  <a:schemeClr val="bg2">
                    <a:lumMod val="50000"/>
                  </a:schemeClr>
                </a:solidFill>
              </a:rPr>
              <a:t>The second feature of preparing teeth for metal-ceramic prostheses is that the contact surfaces of the teeth should converge at an angle of 5-8° to the cutting edge of the anterior teeth or at an angle of 7-9° to the occlusal surface of the lateral teeth. Creating a stump of a slightly conical shape is necessary for the smooth application of the prosthesis, as well as to eliminate tension in its solid frame and ceramic lining.</a:t>
            </a:r>
          </a:p>
          <a:p>
            <a:pPr marL="285750" indent="-285750">
              <a:buFont typeface="Courier New" panose="02070309020205020404" pitchFamily="49" charset="0"/>
              <a:buChar char="o"/>
            </a:pPr>
            <a:endParaRPr lang="en-US" sz="2200" b="1" dirty="0">
              <a:solidFill>
                <a:schemeClr val="bg2">
                  <a:lumMod val="50000"/>
                </a:schemeClr>
              </a:solidFill>
            </a:endParaRPr>
          </a:p>
          <a:p>
            <a:pPr marL="285750" indent="-285750">
              <a:buFont typeface="Courier New" panose="02070309020205020404" pitchFamily="49" charset="0"/>
              <a:buChar char="o"/>
            </a:pPr>
            <a:r>
              <a:rPr lang="en-US" sz="2200" b="1" dirty="0">
                <a:solidFill>
                  <a:schemeClr val="bg2">
                    <a:lumMod val="50000"/>
                  </a:schemeClr>
                </a:solidFill>
              </a:rPr>
              <a:t>Formation of a circular or vestibular ledge.</a:t>
            </a:r>
            <a:endParaRPr lang="ru-RU" sz="2200" b="1" dirty="0">
              <a:solidFill>
                <a:schemeClr val="bg2">
                  <a:lumMod val="50000"/>
                </a:schemeClr>
              </a:solidFill>
            </a:endParaRPr>
          </a:p>
        </p:txBody>
      </p:sp>
      <p:sp>
        <p:nvSpPr>
          <p:cNvPr id="3" name="Прямоугольник 2"/>
          <p:cNvSpPr/>
          <p:nvPr/>
        </p:nvSpPr>
        <p:spPr>
          <a:xfrm>
            <a:off x="247181" y="230281"/>
            <a:ext cx="864096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a:t>Preparation for a metal-ceramic crown</a:t>
            </a:r>
            <a:endParaRPr lang="ru-RU" sz="2800" dirty="0"/>
          </a:p>
        </p:txBody>
      </p:sp>
    </p:spTree>
    <p:extLst>
      <p:ext uri="{BB962C8B-B14F-4D97-AF65-F5344CB8AC3E}">
        <p14:creationId xmlns:p14="http://schemas.microsoft.com/office/powerpoint/2010/main" val="403649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971"/>
          <a:stretch/>
        </p:blipFill>
        <p:spPr bwMode="auto">
          <a:xfrm>
            <a:off x="395536" y="4077072"/>
            <a:ext cx="8280920" cy="237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23528" y="2492896"/>
            <a:ext cx="8568952"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a:t>The formation of the ledge is carried out with diamond heads - cylindrical, flame-shaped or in the shape of a truncated cone.</a:t>
            </a:r>
          </a:p>
          <a:p>
            <a:pPr algn="ctr"/>
            <a:r>
              <a:rPr lang="en-US"/>
              <a:t>The width of the ledge provides aesthetic properties, strength of the crown and varies from 0.5 to 1.5 mm depending on the size and functionality of the tooth</a:t>
            </a:r>
            <a:endParaRPr lang="ru-RU" dirty="0"/>
          </a:p>
        </p:txBody>
      </p:sp>
      <p:sp>
        <p:nvSpPr>
          <p:cNvPr id="4" name="Прямоугольник 3"/>
          <p:cNvSpPr/>
          <p:nvPr/>
        </p:nvSpPr>
        <p:spPr>
          <a:xfrm>
            <a:off x="323528" y="289680"/>
            <a:ext cx="8568952"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Courier New" panose="02070309020205020404" pitchFamily="49" charset="0"/>
              <a:buChar char="o"/>
            </a:pPr>
            <a:r>
              <a:rPr lang="en-US" sz="2000" b="1" dirty="0">
                <a:solidFill>
                  <a:schemeClr val="bg2">
                    <a:lumMod val="50000"/>
                  </a:schemeClr>
                </a:solidFill>
              </a:rPr>
              <a:t>The ledge allows you to create a fairly massive crown edge, which is important for fragile porcelain veneers.</a:t>
            </a:r>
          </a:p>
          <a:p>
            <a:pPr marL="285750" indent="-285750">
              <a:buFont typeface="Courier New" panose="02070309020205020404" pitchFamily="49" charset="0"/>
              <a:buChar char="o"/>
            </a:pPr>
            <a:r>
              <a:rPr lang="en-US" sz="2000" b="1" dirty="0">
                <a:solidFill>
                  <a:schemeClr val="bg2">
                    <a:lumMod val="50000"/>
                  </a:schemeClr>
                </a:solidFill>
              </a:rPr>
              <a:t>In addition, thanks to the ledge, the edge of the crown does not injure the gums.</a:t>
            </a:r>
          </a:p>
          <a:p>
            <a:pPr marL="285750" indent="-285750">
              <a:buFont typeface="Courier New" panose="02070309020205020404" pitchFamily="49" charset="0"/>
              <a:buChar char="o"/>
            </a:pPr>
            <a:r>
              <a:rPr lang="en-US" sz="2000" b="1" dirty="0">
                <a:solidFill>
                  <a:schemeClr val="bg2">
                    <a:lumMod val="50000"/>
                  </a:schemeClr>
                </a:solidFill>
              </a:rPr>
              <a:t>The choice of method depends on the clinical picture, the degree of tooth destruction, the location of the cavity, the height of the crown, its shape, the age of the patient and other factors.</a:t>
            </a:r>
            <a:endParaRPr lang="ru-RU" sz="2000" b="1" dirty="0">
              <a:solidFill>
                <a:schemeClr val="bg2">
                  <a:lumMod val="50000"/>
                </a:schemeClr>
              </a:solidFill>
            </a:endParaRPr>
          </a:p>
        </p:txBody>
      </p:sp>
    </p:spTree>
    <p:extLst>
      <p:ext uri="{BB962C8B-B14F-4D97-AF65-F5344CB8AC3E}">
        <p14:creationId xmlns:p14="http://schemas.microsoft.com/office/powerpoint/2010/main" val="2680005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548680"/>
            <a:ext cx="8219256" cy="1570186"/>
          </a:xfrm>
        </p:spPr>
        <p:txBody>
          <a:bodyPr>
            <a:normAutofit/>
          </a:bodyPr>
          <a:lstStyle/>
          <a:p>
            <a:r>
              <a:rPr lang="en-US" sz="5400" b="1" dirty="0">
                <a:solidFill>
                  <a:schemeClr val="tx2">
                    <a:lumMod val="20000"/>
                    <a:lumOff val="80000"/>
                  </a:schemeClr>
                </a:solidFill>
                <a:effectLst>
                  <a:glow rad="228600">
                    <a:schemeClr val="accent2">
                      <a:satMod val="175000"/>
                      <a:alpha val="40000"/>
                    </a:schemeClr>
                  </a:glow>
                  <a:outerShdw blurRad="38100" dist="38100" dir="2700000" algn="tl">
                    <a:srgbClr val="000000">
                      <a:alpha val="43137"/>
                    </a:srgbClr>
                  </a:outerShdw>
                </a:effectLst>
              </a:rPr>
              <a:t>Porcelain crowns</a:t>
            </a:r>
            <a:endParaRPr lang="ru-RU" sz="5400" b="1" dirty="0">
              <a:solidFill>
                <a:schemeClr val="tx2">
                  <a:lumMod val="20000"/>
                  <a:lumOff val="80000"/>
                </a:schemeClr>
              </a:solidFill>
              <a:effectLst>
                <a:glow rad="228600">
                  <a:schemeClr val="accent2">
                    <a:satMod val="175000"/>
                    <a:alpha val="40000"/>
                  </a:schemeClr>
                </a:glow>
                <a:outerShdw blurRad="38100" dist="38100" dir="2700000" algn="tl">
                  <a:srgbClr val="000000">
                    <a:alpha val="43137"/>
                  </a:srgbClr>
                </a:outerShdw>
              </a:effectLst>
            </a:endParaRPr>
          </a:p>
        </p:txBody>
      </p:sp>
      <p:sp>
        <p:nvSpPr>
          <p:cNvPr id="3" name="AutoShape 2" descr="Картинки по запросу штампованная металлическа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Картинки по запросу штампованная металлическая"/>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697" b="33788"/>
          <a:stretch/>
        </p:blipFill>
        <p:spPr bwMode="auto">
          <a:xfrm>
            <a:off x="827584" y="2593357"/>
            <a:ext cx="7532281" cy="29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484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neostom.ru/file/%D0%98%D0%BD%D1%81%D1%82%D1%80%D1%83%D0%BC%D0%B5%D0%BD%D1%82%D1%8B%20%D0%B4%D0%BB%D1%8F%20%D0%BF%D1%80%D0%B5%D0%BF%D0%B0%D1%80%D0%B8%D1%80%D0%BE%D0%B2%D0%B0%D0%BD%D0%B8%D1%8F%20%D0%B7%D1%83%D0%B1%D0%BE%D0%B2.jpg"/>
          <p:cNvPicPr>
            <a:picLocks noChangeAspect="1" noChangeArrowheads="1"/>
          </p:cNvPicPr>
          <p:nvPr/>
        </p:nvPicPr>
        <p:blipFill rotWithShape="1">
          <a:blip r:embed="rId2">
            <a:extLst>
              <a:ext uri="{28A0092B-C50C-407E-A947-70E740481C1C}">
                <a14:useLocalDpi xmlns:a14="http://schemas.microsoft.com/office/drawing/2010/main" val="0"/>
              </a:ext>
            </a:extLst>
          </a:blip>
          <a:srcRect t="5085"/>
          <a:stretch/>
        </p:blipFill>
        <p:spPr bwMode="auto">
          <a:xfrm>
            <a:off x="611560" y="188640"/>
            <a:ext cx="7365340" cy="6379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223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s624720.vk.me/v624720173/390a9/ph4XQFgnOac.jpg"/>
          <p:cNvPicPr>
            <a:picLocks noChangeAspect="1" noChangeArrowheads="1"/>
          </p:cNvPicPr>
          <p:nvPr/>
        </p:nvPicPr>
        <p:blipFill rotWithShape="1">
          <a:blip r:embed="rId2">
            <a:extLst>
              <a:ext uri="{28A0092B-C50C-407E-A947-70E740481C1C}">
                <a14:useLocalDpi xmlns:a14="http://schemas.microsoft.com/office/drawing/2010/main" val="0"/>
              </a:ext>
            </a:extLst>
          </a:blip>
          <a:srcRect l="29151" t="1" r="25150" b="27619"/>
          <a:stretch/>
        </p:blipFill>
        <p:spPr bwMode="auto">
          <a:xfrm>
            <a:off x="139196" y="188640"/>
            <a:ext cx="4658103" cy="36185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centrstom.dev2.web-format.net/upload/image00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074" y="2994221"/>
            <a:ext cx="4926926" cy="3698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42" y="3559334"/>
            <a:ext cx="4342121" cy="3133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973" t="27408" r="14300" b="12691"/>
          <a:stretch/>
        </p:blipFill>
        <p:spPr bwMode="auto">
          <a:xfrm>
            <a:off x="4472776" y="188641"/>
            <a:ext cx="4645181" cy="28055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886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препарирование под штампованную коронк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0648"/>
            <a:ext cx="4320480" cy="613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100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315"/>
          <a:stretch/>
        </p:blipFill>
        <p:spPr bwMode="auto">
          <a:xfrm>
            <a:off x="107504" y="148533"/>
            <a:ext cx="5275524" cy="3712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355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71930" r="-1688"/>
          <a:stretch/>
        </p:blipFill>
        <p:spPr bwMode="auto">
          <a:xfrm>
            <a:off x="1043608" y="4077072"/>
            <a:ext cx="6997306" cy="2654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28552"/>
            <a:ext cx="3261708" cy="31364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14822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зуб под ме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 y="35170"/>
            <a:ext cx="5672844" cy="40419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F:\xZhulev_Metallokeramicheskie_protezy-59.jpg.pagespeed.ic.Wbnjm4Y8rn.jpg"/>
          <p:cNvPicPr>
            <a:picLocks noChangeAspect="1" noChangeArrowheads="1"/>
          </p:cNvPicPr>
          <p:nvPr/>
        </p:nvPicPr>
        <p:blipFill rotWithShape="1">
          <a:blip r:embed="rId3">
            <a:extLst>
              <a:ext uri="{28A0092B-C50C-407E-A947-70E740481C1C}">
                <a14:useLocalDpi xmlns:a14="http://schemas.microsoft.com/office/drawing/2010/main" val="0"/>
              </a:ext>
            </a:extLst>
          </a:blip>
          <a:srcRect b="14221"/>
          <a:stretch/>
        </p:blipFill>
        <p:spPr bwMode="auto">
          <a:xfrm>
            <a:off x="2586158" y="2996951"/>
            <a:ext cx="6552728" cy="36724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701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entaltechnic.info/Zhulev_Metallokeramicheskie_protezy_files/xZhulev_Metallokeramicheskie_protezy-55.jpg.pagespeed.ic.pkZNM9m_G-.web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1"/>
            <a:ext cx="8640960" cy="54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381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 y="116632"/>
            <a:ext cx="8021726" cy="346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852936"/>
            <a:ext cx="4090425"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873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958" y="1052736"/>
            <a:ext cx="864096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Courier New" panose="02070309020205020404" pitchFamily="49" charset="0"/>
              <a:buChar char="o"/>
            </a:pPr>
            <a:r>
              <a:rPr lang="en-US" sz="2000" b="1">
                <a:solidFill>
                  <a:schemeClr val="bg2">
                    <a:lumMod val="50000"/>
                  </a:schemeClr>
                </a:solidFill>
              </a:rPr>
              <a:t>Preparation for a metal-plastic crown is identical to that for a metal-ceramic crown, if all surfaces of the crown are covered with plastic;</a:t>
            </a:r>
            <a:endParaRPr lang="ru-RU" sz="2000" b="1" dirty="0">
              <a:solidFill>
                <a:schemeClr val="bg2">
                  <a:lumMod val="50000"/>
                </a:schemeClr>
              </a:solidFill>
            </a:endParaRPr>
          </a:p>
        </p:txBody>
      </p:sp>
      <p:sp>
        <p:nvSpPr>
          <p:cNvPr id="3" name="Прямоугольник 2"/>
          <p:cNvSpPr/>
          <p:nvPr/>
        </p:nvSpPr>
        <p:spPr>
          <a:xfrm>
            <a:off x="209958" y="229500"/>
            <a:ext cx="864096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a:t>Preparation for a metal-plastic crown</a:t>
            </a:r>
            <a:endParaRPr lang="ru-RU"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852936"/>
            <a:ext cx="4090425"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74578" y="3243104"/>
            <a:ext cx="4541430"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buFont typeface="Courier New" panose="02070309020205020404" pitchFamily="49" charset="0"/>
              <a:buChar char="o"/>
            </a:pPr>
            <a:r>
              <a:rPr lang="en-US" sz="2000" b="1" dirty="0">
                <a:solidFill>
                  <a:srgbClr val="D99694">
                    <a:lumMod val="50000"/>
                  </a:srgbClr>
                </a:solidFill>
              </a:rPr>
              <a:t>If only the front part is lined (coated), then 1.5 mm is removed from the vestibular side (layer of metal 0.5 + 1 mm plastic), and from the other sides 0.5 mm is removed for the thickness of the metal only. And a ledge is created on the vestibular surface.</a:t>
            </a:r>
            <a:endParaRPr lang="ru-RU" sz="2000" b="1" dirty="0">
              <a:solidFill>
                <a:srgbClr val="D99694">
                  <a:lumMod val="50000"/>
                </a:srgbClr>
              </a:solidFill>
            </a:endParaRPr>
          </a:p>
        </p:txBody>
      </p:sp>
    </p:spTree>
    <p:extLst>
      <p:ext uri="{BB962C8B-B14F-4D97-AF65-F5344CB8AC3E}">
        <p14:creationId xmlns:p14="http://schemas.microsoft.com/office/powerpoint/2010/main" val="3299803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245714079"/>
              </p:ext>
            </p:extLst>
          </p:nvPr>
        </p:nvGraphicFramePr>
        <p:xfrm>
          <a:off x="107504" y="210524"/>
          <a:ext cx="8892480" cy="6622528"/>
        </p:xfrm>
        <a:graphic>
          <a:graphicData uri="http://schemas.openxmlformats.org/drawingml/2006/table">
            <a:tbl>
              <a:tblPr firstRow="1" bandRow="1">
                <a:tableStyleId>{F5AB1C69-6EDB-4FF4-983F-18BD219EF322}</a:tableStyleId>
              </a:tblPr>
              <a:tblGrid>
                <a:gridCol w="4446240">
                  <a:extLst>
                    <a:ext uri="{9D8B030D-6E8A-4147-A177-3AD203B41FA5}">
                      <a16:colId xmlns:a16="http://schemas.microsoft.com/office/drawing/2014/main" xmlns="" val="20000"/>
                    </a:ext>
                  </a:extLst>
                </a:gridCol>
                <a:gridCol w="4446240">
                  <a:extLst>
                    <a:ext uri="{9D8B030D-6E8A-4147-A177-3AD203B41FA5}">
                      <a16:colId xmlns:a16="http://schemas.microsoft.com/office/drawing/2014/main" xmlns="" val="20001"/>
                    </a:ext>
                  </a:extLst>
                </a:gridCol>
              </a:tblGrid>
              <a:tr h="530107">
                <a:tc>
                  <a:txBody>
                    <a:bodyPr/>
                    <a:lstStyle/>
                    <a:p>
                      <a:pPr algn="ctr"/>
                      <a:r>
                        <a:rPr lang="en-US" sz="2400" dirty="0" smtClean="0">
                          <a:solidFill>
                            <a:srgbClr val="C00000"/>
                          </a:solidFill>
                        </a:rPr>
                        <a:t>Clinical stages</a:t>
                      </a:r>
                      <a:endParaRPr lang="ru-RU" sz="2400" dirty="0">
                        <a:solidFill>
                          <a:srgbClr val="C00000"/>
                        </a:solidFill>
                      </a:endParaRPr>
                    </a:p>
                  </a:txBody>
                  <a:tcPr/>
                </a:tc>
                <a:tc>
                  <a:txBody>
                    <a:bodyPr/>
                    <a:lstStyle/>
                    <a:p>
                      <a:pPr algn="ctr"/>
                      <a:r>
                        <a:rPr lang="en-US" sz="2400" dirty="0" smtClean="0">
                          <a:solidFill>
                            <a:srgbClr val="C00000"/>
                          </a:solidFill>
                        </a:rPr>
                        <a:t>Laboratory stages</a:t>
                      </a:r>
                      <a:endParaRPr lang="ru-RU" sz="2400" dirty="0">
                        <a:solidFill>
                          <a:srgbClr val="C00000"/>
                        </a:solidFill>
                      </a:endParaRPr>
                    </a:p>
                  </a:txBody>
                  <a:tcPr/>
                </a:tc>
                <a:extLst>
                  <a:ext uri="{0D108BD9-81ED-4DB2-BD59-A6C34878D82A}">
                    <a16:rowId xmlns:a16="http://schemas.microsoft.com/office/drawing/2014/main" xmlns="" val="10000"/>
                  </a:ext>
                </a:extLst>
              </a:tr>
              <a:tr h="5159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baseline="0" dirty="0" smtClean="0">
                          <a:solidFill>
                            <a:srgbClr val="7030A0"/>
                          </a:solidFill>
                        </a:rPr>
                        <a:t>1. (</a:t>
                      </a:r>
                      <a:r>
                        <a:rPr lang="en-US" b="1" baseline="0" dirty="0" smtClean="0">
                          <a:solidFill>
                            <a:srgbClr val="7030A0"/>
                          </a:solidFill>
                        </a:rPr>
                        <a:t>eleven). Anesthesia if necessary;</a:t>
                      </a:r>
                      <a:endParaRPr lang="ru-RU" b="1" baseline="0" dirty="0" smtClean="0">
                        <a:solidFill>
                          <a:srgbClr val="7030A0"/>
                        </a:solidFill>
                      </a:endParaRPr>
                    </a:p>
                  </a:txBody>
                  <a:tcPr/>
                </a:tc>
                <a:tc>
                  <a:txBody>
                    <a:bodyPr/>
                    <a:lstStyle/>
                    <a:p>
                      <a:endParaRPr lang="ru-RU" b="1" dirty="0">
                        <a:solidFill>
                          <a:srgbClr val="7030A0"/>
                        </a:solidFill>
                      </a:endParaRPr>
                    </a:p>
                  </a:txBody>
                  <a:tcPr/>
                </a:tc>
                <a:extLst>
                  <a:ext uri="{0D108BD9-81ED-4DB2-BD59-A6C34878D82A}">
                    <a16:rowId xmlns:a16="http://schemas.microsoft.com/office/drawing/2014/main" xmlns="" val="10001"/>
                  </a:ext>
                </a:extLst>
              </a:tr>
              <a:tr h="491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7030A0"/>
                          </a:solidFill>
                        </a:rPr>
                        <a:t>2. (2). Preparation;</a:t>
                      </a:r>
                      <a:endParaRPr lang="ru-RU" b="1" baseline="0" dirty="0" smtClean="0">
                        <a:solidFill>
                          <a:srgbClr val="7030A0"/>
                        </a:solidFill>
                      </a:endParaRPr>
                    </a:p>
                  </a:txBody>
                  <a:tcPr/>
                </a:tc>
                <a:tc>
                  <a:txBody>
                    <a:bodyPr/>
                    <a:lstStyle/>
                    <a:p>
                      <a:endParaRPr lang="ru-RU" b="1">
                        <a:solidFill>
                          <a:srgbClr val="7030A0"/>
                        </a:solidFill>
                      </a:endParaRPr>
                    </a:p>
                  </a:txBody>
                  <a:tcPr/>
                </a:tc>
                <a:extLst>
                  <a:ext uri="{0D108BD9-81ED-4DB2-BD59-A6C34878D82A}">
                    <a16:rowId xmlns:a16="http://schemas.microsoft.com/office/drawing/2014/main" xmlns="" val="10002"/>
                  </a:ext>
                </a:extLst>
              </a:tr>
              <a:tr h="6313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7030A0"/>
                          </a:solidFill>
                        </a:rPr>
                        <a:t>3. (3). Taking an ultra-precise impression (double silicone);</a:t>
                      </a:r>
                      <a:endParaRPr lang="ru-RU" b="1" baseline="0" dirty="0" smtClean="0">
                        <a:solidFill>
                          <a:srgbClr val="7030A0"/>
                        </a:solidFill>
                      </a:endParaRPr>
                    </a:p>
                  </a:txBody>
                  <a:tcPr/>
                </a:tc>
                <a:tc>
                  <a:txBody>
                    <a:bodyPr/>
                    <a:lstStyle/>
                    <a:p>
                      <a:endParaRPr lang="ru-RU" b="1">
                        <a:solidFill>
                          <a:srgbClr val="7030A0"/>
                        </a:solidFill>
                      </a:endParaRPr>
                    </a:p>
                  </a:txBody>
                  <a:tcPr/>
                </a:tc>
                <a:extLst>
                  <a:ext uri="{0D108BD9-81ED-4DB2-BD59-A6C34878D82A}">
                    <a16:rowId xmlns:a16="http://schemas.microsoft.com/office/drawing/2014/main" xmlns="" val="10003"/>
                  </a:ext>
                </a:extLst>
              </a:tr>
              <a:tr h="629807">
                <a:tc>
                  <a:txBody>
                    <a:bodyPr/>
                    <a:lstStyle/>
                    <a:p>
                      <a:endParaRPr lang="ru-RU" b="1" dirty="0">
                        <a:solidFill>
                          <a:srgbClr val="7030A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rgbClr val="7030A0"/>
                          </a:solidFill>
                          <a:effectLst/>
                          <a:latin typeface="+mn-lt"/>
                          <a:ea typeface="+mn-ea"/>
                          <a:cs typeface="+mn-cs"/>
                        </a:rPr>
                        <a:t>4. (1). Obtaining a collapsible plaster model</a:t>
                      </a:r>
                      <a:endParaRPr lang="ru-RU" sz="1800" b="1" i="0" kern="1200" dirty="0" smtClean="0">
                        <a:solidFill>
                          <a:srgbClr val="7030A0"/>
                        </a:solidFill>
                        <a:effectLst/>
                        <a:latin typeface="+mn-lt"/>
                        <a:ea typeface="+mn-ea"/>
                        <a:cs typeface="+mn-cs"/>
                      </a:endParaRPr>
                    </a:p>
                  </a:txBody>
                  <a:tcPr/>
                </a:tc>
                <a:extLst>
                  <a:ext uri="{0D108BD9-81ED-4DB2-BD59-A6C34878D82A}">
                    <a16:rowId xmlns:a16="http://schemas.microsoft.com/office/drawing/2014/main" xmlns="" val="10004"/>
                  </a:ext>
                </a:extLst>
              </a:tr>
              <a:tr h="629807">
                <a:tc>
                  <a:txBody>
                    <a:bodyPr/>
                    <a:lstStyle/>
                    <a:p>
                      <a:endParaRPr lang="ru-RU" b="1" dirty="0">
                        <a:solidFill>
                          <a:srgbClr val="7030A0"/>
                        </a:solidFill>
                      </a:endParaRPr>
                    </a:p>
                  </a:txBody>
                  <a:tcPr/>
                </a:tc>
                <a:tc>
                  <a:txBody>
                    <a:bodyPr/>
                    <a:lstStyle/>
                    <a:p>
                      <a:r>
                        <a:rPr lang="en-US" b="1" dirty="0" smtClean="0">
                          <a:solidFill>
                            <a:srgbClr val="7030A0"/>
                          </a:solidFill>
                        </a:rPr>
                        <a:t>5. (2). Making a platinum cap</a:t>
                      </a:r>
                      <a:endParaRPr lang="ru-RU" b="1" dirty="0">
                        <a:solidFill>
                          <a:srgbClr val="7030A0"/>
                        </a:solidFill>
                      </a:endParaRPr>
                    </a:p>
                  </a:txBody>
                  <a:tcPr/>
                </a:tc>
                <a:extLst>
                  <a:ext uri="{0D108BD9-81ED-4DB2-BD59-A6C34878D82A}">
                    <a16:rowId xmlns:a16="http://schemas.microsoft.com/office/drawing/2014/main" xmlns="" val="10005"/>
                  </a:ext>
                </a:extLst>
              </a:tr>
              <a:tr h="629807">
                <a:tc>
                  <a:txBody>
                    <a:bodyPr/>
                    <a:lstStyle/>
                    <a:p>
                      <a:endParaRPr lang="ru-RU" b="1" dirty="0">
                        <a:solidFill>
                          <a:srgbClr val="7030A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rgbClr val="7030A0"/>
                          </a:solidFill>
                          <a:effectLst/>
                          <a:latin typeface="+mn-lt"/>
                          <a:ea typeface="+mn-ea"/>
                          <a:cs typeface="+mn-cs"/>
                        </a:rPr>
                        <a:t>6. (3). Applying porcelain mass to the cap and firing</a:t>
                      </a:r>
                      <a:endParaRPr lang="ru-RU" sz="1800" b="1" i="0" kern="1200" dirty="0" smtClean="0">
                        <a:solidFill>
                          <a:srgbClr val="7030A0"/>
                        </a:solidFill>
                        <a:effectLst/>
                        <a:latin typeface="+mn-lt"/>
                        <a:ea typeface="+mn-ea"/>
                        <a:cs typeface="+mn-cs"/>
                      </a:endParaRPr>
                    </a:p>
                  </a:txBody>
                  <a:tcPr/>
                </a:tc>
                <a:extLst>
                  <a:ext uri="{0D108BD9-81ED-4DB2-BD59-A6C34878D82A}">
                    <a16:rowId xmlns:a16="http://schemas.microsoft.com/office/drawing/2014/main" xmlns="" val="10006"/>
                  </a:ext>
                </a:extLst>
              </a:tr>
              <a:tr h="629807">
                <a:tc>
                  <a:txBody>
                    <a:bodyPr/>
                    <a:lstStyle/>
                    <a:p>
                      <a:endParaRPr lang="ru-RU" b="1">
                        <a:solidFill>
                          <a:srgbClr val="7030A0"/>
                        </a:solidFill>
                      </a:endParaRPr>
                    </a:p>
                  </a:txBody>
                  <a:tcPr/>
                </a:tc>
                <a:tc>
                  <a:txBody>
                    <a:bodyPr/>
                    <a:lstStyle/>
                    <a:p>
                      <a:r>
                        <a:rPr lang="en-US" b="1" dirty="0" smtClean="0">
                          <a:solidFill>
                            <a:srgbClr val="7030A0"/>
                          </a:solidFill>
                        </a:rPr>
                        <a:t>7. (4). Fitting crowns onto the model after firing</a:t>
                      </a:r>
                      <a:endParaRPr lang="ru-RU" b="1" dirty="0">
                        <a:solidFill>
                          <a:srgbClr val="7030A0"/>
                        </a:solidFill>
                      </a:endParaRPr>
                    </a:p>
                  </a:txBody>
                  <a:tcPr/>
                </a:tc>
                <a:extLst>
                  <a:ext uri="{0D108BD9-81ED-4DB2-BD59-A6C34878D82A}">
                    <a16:rowId xmlns:a16="http://schemas.microsoft.com/office/drawing/2014/main" xmlns="" val="10007"/>
                  </a:ext>
                </a:extLst>
              </a:tr>
              <a:tr h="3598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rgbClr val="7030A0"/>
                          </a:solidFill>
                          <a:effectLst/>
                          <a:latin typeface="+mn-lt"/>
                          <a:ea typeface="+mn-ea"/>
                          <a:cs typeface="+mn-cs"/>
                        </a:rPr>
                        <a:t>8. (4). Fitting on a tooth in the oral cavity</a:t>
                      </a:r>
                      <a:endParaRPr lang="ru-RU" sz="1800" b="1" i="0" kern="1200" dirty="0" smtClean="0">
                        <a:solidFill>
                          <a:srgbClr val="7030A0"/>
                        </a:solidFill>
                        <a:effectLst/>
                        <a:latin typeface="+mn-lt"/>
                        <a:ea typeface="+mn-ea"/>
                        <a:cs typeface="+mn-cs"/>
                      </a:endParaRPr>
                    </a:p>
                  </a:txBody>
                  <a:tcPr/>
                </a:tc>
                <a:tc>
                  <a:txBody>
                    <a:bodyPr/>
                    <a:lstStyle/>
                    <a:p>
                      <a:endParaRPr lang="ru-RU" b="1" dirty="0">
                        <a:solidFill>
                          <a:srgbClr val="7030A0"/>
                        </a:solidFill>
                      </a:endParaRPr>
                    </a:p>
                  </a:txBody>
                  <a:tcPr/>
                </a:tc>
                <a:extLst>
                  <a:ext uri="{0D108BD9-81ED-4DB2-BD59-A6C34878D82A}">
                    <a16:rowId xmlns:a16="http://schemas.microsoft.com/office/drawing/2014/main" xmlns="" val="10008"/>
                  </a:ext>
                </a:extLst>
              </a:tr>
              <a:tr h="899725">
                <a:tc>
                  <a:txBody>
                    <a:bodyPr/>
                    <a:lstStyle/>
                    <a:p>
                      <a:endParaRPr lang="ru-RU" b="1">
                        <a:solidFill>
                          <a:srgbClr val="7030A0"/>
                        </a:solidFill>
                      </a:endParaRPr>
                    </a:p>
                  </a:txBody>
                  <a:tcPr/>
                </a:tc>
                <a:tc>
                  <a:txBody>
                    <a:bodyPr/>
                    <a:lstStyle/>
                    <a:p>
                      <a:r>
                        <a:rPr lang="en-US" b="1" dirty="0" smtClean="0">
                          <a:solidFill>
                            <a:srgbClr val="7030A0"/>
                          </a:solidFill>
                        </a:rPr>
                        <a:t>9. (5). Removing platinum foil from crowns, applying stains and glazing</a:t>
                      </a:r>
                      <a:endParaRPr lang="ru-RU" b="1" dirty="0">
                        <a:solidFill>
                          <a:srgbClr val="7030A0"/>
                        </a:solidFill>
                      </a:endParaRPr>
                    </a:p>
                  </a:txBody>
                  <a:tcPr/>
                </a:tc>
                <a:extLst>
                  <a:ext uri="{0D108BD9-81ED-4DB2-BD59-A6C34878D82A}">
                    <a16:rowId xmlns:a16="http://schemas.microsoft.com/office/drawing/2014/main" xmlns="" val="10009"/>
                  </a:ext>
                </a:extLst>
              </a:tr>
              <a:tr h="624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7030A0"/>
                          </a:solidFill>
                        </a:rPr>
                        <a:t>10. (9). Checking the crown in the clinic and fixing it with cement</a:t>
                      </a:r>
                      <a:endParaRPr lang="ru-RU" b="1" dirty="0" smtClean="0">
                        <a:solidFill>
                          <a:srgbClr val="7030A0"/>
                        </a:solidFill>
                      </a:endParaRPr>
                    </a:p>
                  </a:txBody>
                  <a:tcPr/>
                </a:tc>
                <a:tc>
                  <a:txBody>
                    <a:bodyPr/>
                    <a:lstStyle/>
                    <a:p>
                      <a:endParaRPr lang="ru-RU" b="1" dirty="0">
                        <a:solidFill>
                          <a:srgbClr val="7030A0"/>
                        </a:solidFill>
                      </a:endParaRPr>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445094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548680"/>
            <a:ext cx="8219256" cy="1570186"/>
          </a:xfrm>
        </p:spPr>
        <p:txBody>
          <a:bodyPr>
            <a:normAutofit/>
          </a:bodyPr>
          <a:lstStyle/>
          <a:p>
            <a:r>
              <a:rPr lang="en-US" sz="5400" b="1" dirty="0">
                <a:solidFill>
                  <a:schemeClr val="tx2">
                    <a:lumMod val="20000"/>
                    <a:lumOff val="80000"/>
                  </a:schemeClr>
                </a:solidFill>
                <a:effectLst>
                  <a:glow rad="228600">
                    <a:schemeClr val="accent2">
                      <a:satMod val="175000"/>
                      <a:alpha val="40000"/>
                    </a:schemeClr>
                  </a:glow>
                  <a:outerShdw blurRad="38100" dist="38100" dir="2700000" algn="tl">
                    <a:srgbClr val="000000">
                      <a:alpha val="43137"/>
                    </a:srgbClr>
                  </a:outerShdw>
                </a:effectLst>
              </a:rPr>
              <a:t>Plastic crowns</a:t>
            </a:r>
            <a:endParaRPr lang="ru-RU" sz="5400" b="1" dirty="0">
              <a:solidFill>
                <a:schemeClr val="tx2">
                  <a:lumMod val="20000"/>
                  <a:lumOff val="80000"/>
                </a:schemeClr>
              </a:solidFill>
              <a:effectLst>
                <a:glow rad="228600">
                  <a:schemeClr val="accent2">
                    <a:satMod val="175000"/>
                    <a:alpha val="40000"/>
                  </a:schemeClr>
                </a:glow>
                <a:outerShdw blurRad="38100" dist="38100" dir="2700000" algn="tl">
                  <a:srgbClr val="000000">
                    <a:alpha val="43137"/>
                  </a:srgbClr>
                </a:outerShdw>
              </a:effectLst>
            </a:endParaRPr>
          </a:p>
        </p:txBody>
      </p:sp>
      <p:sp>
        <p:nvSpPr>
          <p:cNvPr id="3" name="AutoShape 2" descr="Картинки по запросу штампованная металлическа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Картинки по запросу штампованная металлическая"/>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19" t="9770" r="4783" b="23772"/>
          <a:stretch/>
        </p:blipFill>
        <p:spPr bwMode="auto">
          <a:xfrm>
            <a:off x="606235" y="1988840"/>
            <a:ext cx="7921626" cy="440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797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17682" y="1052736"/>
            <a:ext cx="8496944" cy="424731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Wingdings" panose="05000000000000000000" pitchFamily="2" charset="2"/>
              <a:buChar char="§"/>
            </a:pPr>
            <a:r>
              <a:rPr lang="en-US" dirty="0">
                <a:solidFill>
                  <a:srgbClr val="000000"/>
                </a:solidFill>
                <a:latin typeface="Arial"/>
              </a:rPr>
              <a:t>Anesthesia if necessary.</a:t>
            </a:r>
          </a:p>
          <a:p>
            <a:pPr marL="285750" indent="-285750">
              <a:buFont typeface="Wingdings" panose="05000000000000000000" pitchFamily="2" charset="2"/>
              <a:buChar char="§"/>
            </a:pPr>
            <a:endParaRPr lang="en-US" dirty="0">
              <a:solidFill>
                <a:srgbClr val="000000"/>
              </a:solidFill>
              <a:latin typeface="Arial"/>
            </a:endParaRPr>
          </a:p>
          <a:p>
            <a:pPr marL="285750" indent="-285750">
              <a:buFont typeface="Wingdings" panose="05000000000000000000" pitchFamily="2" charset="2"/>
              <a:buChar char="§"/>
            </a:pPr>
            <a:r>
              <a:rPr lang="en-US" dirty="0">
                <a:solidFill>
                  <a:srgbClr val="000000"/>
                </a:solidFill>
                <a:latin typeface="Arial"/>
              </a:rPr>
              <a:t>Preparation begins with separation (disconnection) of the contact surfaces using a disk or a thin needle-shaped diamond head.</a:t>
            </a:r>
          </a:p>
          <a:p>
            <a:pPr marL="285750" indent="-285750">
              <a:buFont typeface="Wingdings" panose="05000000000000000000" pitchFamily="2" charset="2"/>
              <a:buChar char="§"/>
            </a:pPr>
            <a:endParaRPr lang="en-US" dirty="0">
              <a:solidFill>
                <a:srgbClr val="000000"/>
              </a:solidFill>
              <a:latin typeface="Arial"/>
            </a:endParaRPr>
          </a:p>
          <a:p>
            <a:pPr marL="285750" indent="-285750">
              <a:buFont typeface="Wingdings" panose="05000000000000000000" pitchFamily="2" charset="2"/>
              <a:buChar char="§"/>
            </a:pPr>
            <a:r>
              <a:rPr lang="en-US" dirty="0">
                <a:solidFill>
                  <a:srgbClr val="000000"/>
                </a:solidFill>
                <a:latin typeface="Arial"/>
              </a:rPr>
              <a:t>Then the cutting edge or chewing surface is ground down to 1.5-2.0 mm.</a:t>
            </a:r>
          </a:p>
          <a:p>
            <a:pPr marL="285750" indent="-285750">
              <a:buFont typeface="Wingdings" panose="05000000000000000000" pitchFamily="2" charset="2"/>
              <a:buChar char="§"/>
            </a:pPr>
            <a:endParaRPr lang="en-US" dirty="0">
              <a:solidFill>
                <a:srgbClr val="000000"/>
              </a:solidFill>
              <a:latin typeface="Arial"/>
            </a:endParaRPr>
          </a:p>
          <a:p>
            <a:pPr marL="285750" indent="-285750">
              <a:buFont typeface="Wingdings" panose="05000000000000000000" pitchFamily="2" charset="2"/>
              <a:buChar char="§"/>
            </a:pPr>
            <a:r>
              <a:rPr lang="en-US" dirty="0">
                <a:solidFill>
                  <a:srgbClr val="000000"/>
                </a:solidFill>
                <a:latin typeface="Arial"/>
              </a:rPr>
              <a:t>After this, a layer of enamel and dentin is removed from the buccal or palatal side by 0.5-1.0 mm so that a ledge is formed at the level of the gingival margin.</a:t>
            </a:r>
          </a:p>
          <a:p>
            <a:pPr marL="285750" indent="-285750">
              <a:buFont typeface="Wingdings" panose="05000000000000000000" pitchFamily="2" charset="2"/>
              <a:buChar char="§"/>
            </a:pPr>
            <a:endParaRPr lang="en-US" dirty="0">
              <a:solidFill>
                <a:srgbClr val="000000"/>
              </a:solidFill>
              <a:latin typeface="Arial"/>
            </a:endParaRPr>
          </a:p>
          <a:p>
            <a:pPr marL="285750" indent="-285750">
              <a:buFont typeface="Wingdings" panose="05000000000000000000" pitchFamily="2" charset="2"/>
              <a:buChar char="§"/>
            </a:pPr>
            <a:r>
              <a:rPr lang="en-US" dirty="0">
                <a:solidFill>
                  <a:srgbClr val="000000"/>
                </a:solidFill>
                <a:latin typeface="Arial"/>
              </a:rPr>
              <a:t>Using a carbide end bur using low-speed drills, the ledge is immersed below the free edge of the gum, eliminating damage to it and the periodontal junction</a:t>
            </a:r>
            <a:r>
              <a:rPr lang="en-US" dirty="0" smtClean="0">
                <a:solidFill>
                  <a:srgbClr val="000000"/>
                </a:solidFill>
                <a:latin typeface="Arial"/>
              </a:rPr>
              <a:t>.</a:t>
            </a:r>
            <a:endParaRPr lang="ru-RU" dirty="0" smtClean="0">
              <a:solidFill>
                <a:srgbClr val="000000"/>
              </a:solidFill>
              <a:latin typeface="Arial"/>
            </a:endParaRPr>
          </a:p>
          <a:p>
            <a:pPr marL="285750" indent="-285750">
              <a:buFont typeface="Wingdings" panose="05000000000000000000" pitchFamily="2" charset="2"/>
              <a:buChar char="§"/>
            </a:pPr>
            <a:r>
              <a:rPr lang="en-US" dirty="0">
                <a:solidFill>
                  <a:srgbClr val="000000"/>
                </a:solidFill>
                <a:latin typeface="Arial"/>
              </a:rPr>
              <a:t>As a result of preparation, the tooth stump acquires a cone-shaped shape with a small angle of convergence of the contact surfaces of the tooth. Preparation for a plastic crown is carried out according to the described method.</a:t>
            </a:r>
            <a:endParaRPr lang="ru-RU" b="0" i="0" dirty="0" smtClean="0">
              <a:solidFill>
                <a:srgbClr val="000000"/>
              </a:solidFill>
              <a:effectLst/>
              <a:latin typeface="Arial"/>
            </a:endParaRPr>
          </a:p>
        </p:txBody>
      </p:sp>
      <p:sp>
        <p:nvSpPr>
          <p:cNvPr id="4" name="Прямоугольник 3"/>
          <p:cNvSpPr/>
          <p:nvPr/>
        </p:nvSpPr>
        <p:spPr>
          <a:xfrm>
            <a:off x="1011853" y="41288"/>
            <a:ext cx="7308601"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a:t>Preparation for porcelain and plastic crowns</a:t>
            </a:r>
            <a:endParaRPr lang="ru-RU" sz="2400" dirty="0"/>
          </a:p>
        </p:txBody>
      </p:sp>
    </p:spTree>
    <p:extLst>
      <p:ext uri="{BB962C8B-B14F-4D97-AF65-F5344CB8AC3E}">
        <p14:creationId xmlns:p14="http://schemas.microsoft.com/office/powerpoint/2010/main" val="1550165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988840"/>
            <a:ext cx="4297065"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4" descr="Картинки по запросу обточка зуб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064400"/>
            <a:ext cx="3816424" cy="4097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15616" y="692696"/>
            <a:ext cx="7128792" cy="1077218"/>
          </a:xfrm>
          <a:prstGeom prst="rect">
            <a:avLst/>
          </a:prstGeom>
        </p:spPr>
        <p:txBody>
          <a:bodyPr wrap="square">
            <a:spAutoFit/>
          </a:bodyPr>
          <a:lstStyle/>
          <a:p>
            <a:r>
              <a:rPr lang="en-US" sz="3200" dirty="0"/>
              <a:t>Marking bur</a:t>
            </a:r>
          </a:p>
          <a:p>
            <a:r>
              <a:rPr lang="en-US" sz="3200" dirty="0"/>
              <a:t>Creating marking grooves</a:t>
            </a:r>
            <a:endParaRPr lang="ru-RU" sz="3200" dirty="0"/>
          </a:p>
        </p:txBody>
      </p:sp>
    </p:spTree>
    <p:extLst>
      <p:ext uri="{BB962C8B-B14F-4D97-AF65-F5344CB8AC3E}">
        <p14:creationId xmlns:p14="http://schemas.microsoft.com/office/powerpoint/2010/main" val="3399617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uks300400.ru/img/articles/cermet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76672"/>
            <a:ext cx="7224737" cy="597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6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018"/>
          <a:stretch/>
        </p:blipFill>
        <p:spPr bwMode="auto">
          <a:xfrm>
            <a:off x="683568" y="586414"/>
            <a:ext cx="1152128" cy="509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31" r="50000"/>
          <a:stretch/>
        </p:blipFill>
        <p:spPr bwMode="auto">
          <a:xfrm>
            <a:off x="2500908" y="519730"/>
            <a:ext cx="630932" cy="489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Картинки по запросу торпедовидный бор"/>
          <p:cNvPicPr>
            <a:picLocks noChangeAspect="1" noChangeArrowheads="1"/>
          </p:cNvPicPr>
          <p:nvPr/>
        </p:nvPicPr>
        <p:blipFill rotWithShape="1">
          <a:blip r:embed="rId4">
            <a:extLst>
              <a:ext uri="{28A0092B-C50C-407E-A947-70E740481C1C}">
                <a14:useLocalDpi xmlns:a14="http://schemas.microsoft.com/office/drawing/2010/main" val="0"/>
              </a:ext>
            </a:extLst>
          </a:blip>
          <a:srcRect b="58424"/>
          <a:stretch/>
        </p:blipFill>
        <p:spPr bwMode="auto">
          <a:xfrm>
            <a:off x="4053733" y="4679823"/>
            <a:ext cx="4742867" cy="14789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6008" b="22252"/>
          <a:stretch/>
        </p:blipFill>
        <p:spPr bwMode="auto">
          <a:xfrm>
            <a:off x="4876994" y="499483"/>
            <a:ext cx="3096344" cy="369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662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973" t="27408" r="14300" b="12691"/>
          <a:stretch/>
        </p:blipFill>
        <p:spPr bwMode="auto">
          <a:xfrm>
            <a:off x="4342121" y="1637629"/>
            <a:ext cx="4645181" cy="28055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Прямая со стрелкой 3"/>
          <p:cNvCxnSpPr/>
          <p:nvPr/>
        </p:nvCxnSpPr>
        <p:spPr>
          <a:xfrm flipV="1">
            <a:off x="3131332" y="3148624"/>
            <a:ext cx="3528392" cy="16935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Прямоугольник 4"/>
          <p:cNvSpPr/>
          <p:nvPr/>
        </p:nvSpPr>
        <p:spPr>
          <a:xfrm>
            <a:off x="179512" y="4867361"/>
            <a:ext cx="4572000"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en-US" sz="2000">
                <a:solidFill>
                  <a:srgbClr val="C00000"/>
                </a:solidFill>
              </a:rPr>
              <a:t>Ledge – a platform in the cervical area for an artificial crown</a:t>
            </a:r>
            <a:endParaRPr lang="ru-RU" sz="2000" dirty="0">
              <a:solidFill>
                <a:srgbClr val="C00000"/>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562"/>
            <a:ext cx="4342121" cy="3133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470886"/>
      </p:ext>
    </p:extLst>
  </p:cSld>
  <p:clrMapOvr>
    <a:masterClrMapping/>
  </p:clrMapOvr>
</p:sld>
</file>

<file path=ppt/theme/theme1.xml><?xml version="1.0" encoding="utf-8"?>
<a:theme xmlns:a="http://schemas.openxmlformats.org/drawingml/2006/main" name="Тема Office">
  <a:themeElements>
    <a:clrScheme name="Другая 4">
      <a:dk1>
        <a:srgbClr val="00B050"/>
      </a:dk1>
      <a:lt1>
        <a:srgbClr val="36FF91"/>
      </a:lt1>
      <a:dk2>
        <a:srgbClr val="FE66FF"/>
      </a:dk2>
      <a:lt2>
        <a:srgbClr val="D99694"/>
      </a:lt2>
      <a:accent1>
        <a:srgbClr val="4F81BD"/>
      </a:accent1>
      <a:accent2>
        <a:srgbClr val="37C8D7"/>
      </a:accent2>
      <a:accent3>
        <a:srgbClr val="21F32B"/>
      </a:accent3>
      <a:accent4>
        <a:srgbClr val="F8D70E"/>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1151</Words>
  <Application>Microsoft Office PowerPoint</Application>
  <PresentationFormat>Экран (4:3)</PresentationFormat>
  <Paragraphs>92</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Courier New</vt:lpstr>
      <vt:lpstr>Wingdings</vt:lpstr>
      <vt:lpstr>Тема Office</vt:lpstr>
      <vt:lpstr>Презентация PowerPoint</vt:lpstr>
      <vt:lpstr>Porcelain crowns</vt:lpstr>
      <vt:lpstr>Презентация PowerPoint</vt:lpstr>
      <vt:lpstr>Plastic crowns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Stamped metal crown</vt:lpstr>
      <vt:lpstr>Презентация PowerPoint</vt:lpstr>
      <vt:lpstr>Solid metal crown</vt:lpstr>
      <vt:lpstr>Презентация PowerPoint</vt:lpstr>
      <vt:lpstr>Презентация PowerPoint</vt:lpstr>
      <vt:lpstr>Solid metal crown with veneer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«Фарфоровые и пластмассовые кронки»</dc:title>
  <dc:creator>user</dc:creator>
  <cp:lastModifiedBy>User</cp:lastModifiedBy>
  <cp:revision>26</cp:revision>
  <dcterms:created xsi:type="dcterms:W3CDTF">2016-12-05T19:19:24Z</dcterms:created>
  <dcterms:modified xsi:type="dcterms:W3CDTF">2023-11-07T06:38:14Z</dcterms:modified>
</cp:coreProperties>
</file>