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502173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2354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5046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3296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4076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0417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0605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7962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4990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8446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7879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0149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331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en-US" dirty="0"/>
              <a:t>Preparation for metal ceramics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5572125" y="3886200"/>
            <a:ext cx="3286125" cy="2114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endParaRPr sz="2000" b="1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357562" y="571500"/>
            <a:ext cx="250031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2" descr="prep094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812" y="285750"/>
            <a:ext cx="5368925" cy="48577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2"/>
          <p:cNvSpPr txBox="1"/>
          <p:nvPr/>
        </p:nvSpPr>
        <p:spPr>
          <a:xfrm>
            <a:off x="1428750" y="5643562"/>
            <a:ext cx="63579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en-US"/>
              <a:t>Distribution of planes on the canine.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3" descr="prep089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7312" y="357187"/>
            <a:ext cx="6500812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3"/>
          <p:cNvSpPr txBox="1"/>
          <p:nvPr/>
        </p:nvSpPr>
        <p:spPr>
          <a:xfrm>
            <a:off x="857250" y="5357812"/>
            <a:ext cx="69294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en-US"/>
              <a:t>Distribution of planes on the cutter.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4" descr="prep031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7187" y="357187"/>
            <a:ext cx="8286750" cy="42989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4"/>
          <p:cNvSpPr txBox="1"/>
          <p:nvPr/>
        </p:nvSpPr>
        <p:spPr>
          <a:xfrm flipH="1">
            <a:off x="428625" y="5286375"/>
            <a:ext cx="8143875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en-US" dirty="0"/>
              <a:t>On the left - in the absence of two-plane preparation, the tooth was incorrectly and excessively processed; on the right - there is enough space for a crown, however, the lack of bevel of the buccal cusp can lead to chipping of the ceramic from the frame.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4" descr="prep0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00250" y="714375"/>
            <a:ext cx="5248275" cy="41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4"/>
          <p:cNvSpPr txBox="1"/>
          <p:nvPr/>
        </p:nvSpPr>
        <p:spPr>
          <a:xfrm>
            <a:off x="285750" y="5143500"/>
            <a:ext cx="8643937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en-US"/>
              <a:t>Sectional view of a metal-ceramic crown on a tooth.</a:t>
            </a:r>
          </a:p>
          <a:p>
            <a:pPr lvl="0" algn="ctr">
              <a:buClr>
                <a:schemeClr val="dk1"/>
              </a:buClr>
              <a:buSzPts val="1800"/>
            </a:pPr>
            <a:r>
              <a:rPr lang="en-US"/>
              <a:t>The tooth is treated for a crown without a ledge, with the so-called</a:t>
            </a:r>
          </a:p>
          <a:p>
            <a:pPr lvl="0" algn="ctr">
              <a:buClr>
                <a:schemeClr val="dk1"/>
              </a:buClr>
              <a:buSzPts val="1800"/>
            </a:pPr>
            <a:r>
              <a:rPr lang="en-US"/>
              <a:t> "knife-shaped" preparation.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5" descr="prep0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85937" y="285750"/>
            <a:ext cx="5768975" cy="4614862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5"/>
          <p:cNvSpPr txBox="1"/>
          <p:nvPr/>
        </p:nvSpPr>
        <p:spPr>
          <a:xfrm>
            <a:off x="214312" y="5214937"/>
            <a:ext cx="8501062" cy="1477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chemeClr val="dk1"/>
              </a:buClr>
              <a:buSzPts val="1800"/>
            </a:pPr>
            <a:r>
              <a:rPr lang="en-US"/>
              <a:t>Under magnification, it is noticeable that the outer contours of the artificial crown are much wider than the dimensions of a natural tooth. Space is created for the accumulation of plaque, and a wide crown will exert constant traumatic pressure on the surrounding soft tissues.</a:t>
            </a:r>
          </a:p>
          <a:p>
            <a:pPr lvl="0">
              <a:buClr>
                <a:schemeClr val="dk1"/>
              </a:buClr>
              <a:buSzPts val="1800"/>
            </a:pPr>
            <a:r>
              <a:rPr lang="en-US"/>
              <a:t>"Knife-shaped" preparation is unacceptable.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6" descr="prep04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14500" y="357187"/>
            <a:ext cx="5778500" cy="4429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6"/>
          <p:cNvSpPr txBox="1"/>
          <p:nvPr/>
        </p:nvSpPr>
        <p:spPr>
          <a:xfrm>
            <a:off x="0" y="5500687"/>
            <a:ext cx="9144000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en-US"/>
              <a:t>The shoulder ledge is covered with metal and ceramics. Recommended on the vestibular surface to create a more aesthetically pleasing crown.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17" descr="prep05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812" y="214312"/>
            <a:ext cx="5567362" cy="4852987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7"/>
          <p:cNvSpPr txBox="1"/>
          <p:nvPr/>
        </p:nvSpPr>
        <p:spPr>
          <a:xfrm>
            <a:off x="357187" y="5357812"/>
            <a:ext cx="8572500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en-US"/>
              <a:t>The shoulder ledge with a bevel is covered with metal. Provides a more precise fit. Especially indicated for low clinical tooth crowns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18" descr="prep06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00250" y="571500"/>
            <a:ext cx="5422900" cy="5257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8"/>
          <p:cNvSpPr txBox="1"/>
          <p:nvPr/>
        </p:nvSpPr>
        <p:spPr>
          <a:xfrm>
            <a:off x="1143000" y="6000750"/>
            <a:ext cx="7072312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en-US"/>
              <a:t>The rounded ledge with a bevel is covered with metal.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19" descr="prep07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8750" y="285750"/>
            <a:ext cx="6294437" cy="474027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9"/>
          <p:cNvSpPr txBox="1"/>
          <p:nvPr/>
        </p:nvSpPr>
        <p:spPr>
          <a:xfrm>
            <a:off x="214312" y="5429250"/>
            <a:ext cx="8786812" cy="642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en-US"/>
              <a:t>If a 50-degree shoulder is covered with ceramics, then excessive modeling of the outer contour of the crown will occur.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20" descr="prep07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14500" y="357187"/>
            <a:ext cx="5934075" cy="4471987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0"/>
          <p:cNvSpPr txBox="1"/>
          <p:nvPr/>
        </p:nvSpPr>
        <p:spPr>
          <a:xfrm>
            <a:off x="431006" y="5326132"/>
            <a:ext cx="850106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en-US"/>
              <a:t>To create the correct contour of the crown, the 50-degree shoulder must be covered with metal.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1" descr="prep09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3062" y="428625"/>
            <a:ext cx="5934075" cy="4789487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1"/>
          <p:cNvSpPr txBox="1"/>
          <p:nvPr/>
        </p:nvSpPr>
        <p:spPr>
          <a:xfrm>
            <a:off x="0" y="5857875"/>
            <a:ext cx="9244012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chemeClr val="dk1"/>
              </a:buClr>
              <a:buSzPts val="1800"/>
            </a:pPr>
            <a:r>
              <a:rPr lang="en-US"/>
              <a:t>Distribution of planes on the premolar. (For two-plane preparation)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266</Words>
  <Application>Microsoft Office PowerPoint</Application>
  <PresentationFormat>Экран (4:3)</PresentationFormat>
  <Paragraphs>15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Preparation for metal ceramics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Препарирование под металлокерамику</dc:title>
  <dc:creator>Юдина</dc:creator>
  <cp:lastModifiedBy>User</cp:lastModifiedBy>
  <cp:revision>2</cp:revision>
  <dcterms:modified xsi:type="dcterms:W3CDTF">2023-11-07T06:38:39Z</dcterms:modified>
</cp:coreProperties>
</file>