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9" r:id="rId3"/>
    <p:sldId id="258" r:id="rId4"/>
    <p:sldId id="260" r:id="rId5"/>
    <p:sldId id="261" r:id="rId6"/>
    <p:sldId id="262" r:id="rId7"/>
    <p:sldId id="265" r:id="rId8"/>
    <p:sldId id="266" r:id="rId9"/>
    <p:sldId id="267" r:id="rId10"/>
    <p:sldId id="268" r:id="rId11"/>
    <p:sldId id="269" r:id="rId12"/>
    <p:sldId id="270" r:id="rId13"/>
    <p:sldId id="275" r:id="rId14"/>
    <p:sldId id="277" r:id="rId15"/>
    <p:sldId id="278" r:id="rId16"/>
    <p:sldId id="279" r:id="rId17"/>
    <p:sldId id="280" r:id="rId18"/>
    <p:sldId id="281" r:id="rId19"/>
    <p:sldId id="282" r:id="rId20"/>
    <p:sldId id="285" r:id="rId21"/>
    <p:sldId id="286" r:id="rId22"/>
    <p:sldId id="287" r:id="rId23"/>
    <p:sldId id="289" r:id="rId24"/>
    <p:sldId id="290" r:id="rId25"/>
    <p:sldId id="291" r:id="rId26"/>
    <p:sldId id="292"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1"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3" y="5037663"/>
            <a:ext cx="897467" cy="279400"/>
          </a:xfrm>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2" y="5037663"/>
            <a:ext cx="551167" cy="279400"/>
          </a:xfrm>
        </p:spPr>
        <p:txBody>
          <a:bodyPr/>
          <a:lstStyle/>
          <a:p>
            <a:fld id="{FBC233EF-5C56-4A0D-914E-0BC1D59CF7F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16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B03B34-307D-4EFA-82F2-8C24B5AA0344}" type="datetimeFigureOut">
              <a:rPr lang="ru-RU" smtClean="0"/>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C233EF-5C56-4A0D-914E-0BC1D59CF7FC}" type="slidenum">
              <a:rPr lang="ru-RU" smtClean="0"/>
              <a:t>‹#›</a:t>
            </a:fld>
            <a:endParaRPr lang="ru-RU"/>
          </a:p>
        </p:txBody>
      </p:sp>
    </p:spTree>
    <p:extLst>
      <p:ext uri="{BB962C8B-B14F-4D97-AF65-F5344CB8AC3E}">
        <p14:creationId xmlns:p14="http://schemas.microsoft.com/office/powerpoint/2010/main" val="366580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12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spTree>
    <p:extLst>
      <p:ext uri="{BB962C8B-B14F-4D97-AF65-F5344CB8AC3E}">
        <p14:creationId xmlns:p14="http://schemas.microsoft.com/office/powerpoint/2010/main" val="23612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49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94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40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45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spTree>
    <p:extLst>
      <p:ext uri="{BB962C8B-B14F-4D97-AF65-F5344CB8AC3E}">
        <p14:creationId xmlns:p14="http://schemas.microsoft.com/office/powerpoint/2010/main" val="55146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B03B34-307D-4EFA-82F2-8C24B5AA0344}" type="datetimeFigureOut">
              <a:rPr lang="ru-RU" smtClean="0"/>
              <a:t>07.11.2023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C233EF-5C56-4A0D-914E-0BC1D59CF7F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78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B03B34-307D-4EFA-82F2-8C24B5AA0344}" type="datetimeFigureOut">
              <a:rPr lang="ru-RU" smtClean="0"/>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C233EF-5C56-4A0D-914E-0BC1D59CF7FC}" type="slidenum">
              <a:rPr lang="ru-RU" smtClean="0"/>
              <a:t>‹#›</a:t>
            </a:fld>
            <a:endParaRPr lang="ru-RU"/>
          </a:p>
        </p:txBody>
      </p:sp>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84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B03B34-307D-4EFA-82F2-8C24B5AA0344}" type="datetimeFigureOut">
              <a:rPr lang="ru-RU" smtClean="0"/>
              <a:t>07.11.2023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BC233EF-5C56-4A0D-914E-0BC1D59CF7FC}" type="slidenum">
              <a:rPr lang="ru-RU" smtClean="0"/>
              <a:t>‹#›</a:t>
            </a:fld>
            <a:endParaRPr lang="ru-RU"/>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45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B03B34-307D-4EFA-82F2-8C24B5AA0344}" type="datetimeFigureOut">
              <a:rPr lang="ru-RU" smtClean="0"/>
              <a:t>07.11.2023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BC233EF-5C56-4A0D-914E-0BC1D59CF7FC}" type="slidenum">
              <a:rPr lang="ru-RU" smtClean="0"/>
              <a:t>‹#›</a:t>
            </a:fld>
            <a:endParaRPr lang="ru-RU"/>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1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03B34-307D-4EFA-82F2-8C24B5AA0344}" type="datetimeFigureOut">
              <a:rPr lang="ru-RU" smtClean="0"/>
              <a:t>07.11.2023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BC233EF-5C56-4A0D-914E-0BC1D59CF7FC}" type="slidenum">
              <a:rPr lang="ru-RU" smtClean="0"/>
              <a:t>‹#›</a:t>
            </a:fld>
            <a:endParaRPr lang="ru-RU"/>
          </a:p>
        </p:txBody>
      </p:sp>
    </p:spTree>
    <p:extLst>
      <p:ext uri="{BB962C8B-B14F-4D97-AF65-F5344CB8AC3E}">
        <p14:creationId xmlns:p14="http://schemas.microsoft.com/office/powerpoint/2010/main" val="252647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B03B34-307D-4EFA-82F2-8C24B5AA0344}" type="datetimeFigureOut">
              <a:rPr lang="ru-RU" smtClean="0"/>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C233EF-5C56-4A0D-914E-0BC1D59CF7FC}" type="slidenum">
              <a:rPr lang="ru-RU" smtClean="0"/>
              <a:t>‹#›</a:t>
            </a:fld>
            <a:endParaRPr lang="ru-RU"/>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94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B03B34-307D-4EFA-82F2-8C24B5AA0344}" type="datetimeFigureOut">
              <a:rPr lang="ru-RU" smtClean="0"/>
              <a:t>07.11.2023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C233EF-5C56-4A0D-914E-0BC1D59CF7FC}" type="slidenum">
              <a:rPr lang="ru-RU" smtClean="0"/>
              <a:t>‹#›</a:t>
            </a:fld>
            <a:endParaRPr lang="ru-RU"/>
          </a:p>
        </p:txBody>
      </p:sp>
    </p:spTree>
    <p:extLst>
      <p:ext uri="{BB962C8B-B14F-4D97-AF65-F5344CB8AC3E}">
        <p14:creationId xmlns:p14="http://schemas.microsoft.com/office/powerpoint/2010/main" val="8353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2"/>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B03B34-307D-4EFA-82F2-8C24B5AA0344}" type="datetimeFigureOut">
              <a:rPr lang="ru-RU" smtClean="0"/>
              <a:t>07.11.2023</a:t>
            </a:fld>
            <a:endParaRPr lang="ru-RU"/>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C233EF-5C56-4A0D-914E-0BC1D59CF7FC}" type="slidenum">
              <a:rPr lang="ru-RU" smtClean="0"/>
              <a:t>‹#›</a:t>
            </a:fld>
            <a:endParaRPr lang="ru-RU"/>
          </a:p>
        </p:txBody>
      </p:sp>
    </p:spTree>
    <p:extLst>
      <p:ext uri="{BB962C8B-B14F-4D97-AF65-F5344CB8AC3E}">
        <p14:creationId xmlns:p14="http://schemas.microsoft.com/office/powerpoint/2010/main" val="23254012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9" y="1679336"/>
            <a:ext cx="6815669" cy="1881553"/>
          </a:xfrm>
        </p:spPr>
        <p:txBody>
          <a:bodyPr/>
          <a:lstStyle/>
          <a:p>
            <a:r>
              <a:rPr lang="en-US" sz="4000" b="1" dirty="0"/>
              <a:t>Clinical and laboratory stages of manufacturing cast crowns</a:t>
            </a:r>
            <a:endParaRPr lang="ru-RU" sz="4000" b="1" dirty="0"/>
          </a:p>
        </p:txBody>
      </p:sp>
      <p:sp>
        <p:nvSpPr>
          <p:cNvPr id="3" name="Подзаголовок 2"/>
          <p:cNvSpPr>
            <a:spLocks noGrp="1"/>
          </p:cNvSpPr>
          <p:nvPr>
            <p:ph type="subTitle" idx="1"/>
          </p:nvPr>
        </p:nvSpPr>
        <p:spPr>
          <a:xfrm>
            <a:off x="6638192" y="3701563"/>
            <a:ext cx="3094893" cy="1512275"/>
          </a:xfrm>
        </p:spPr>
        <p:txBody>
          <a:bodyPr>
            <a:normAutofit/>
          </a:bodyPr>
          <a:lstStyle/>
          <a:p>
            <a:endParaRPr lang="ru-RU" dirty="0"/>
          </a:p>
        </p:txBody>
      </p:sp>
    </p:spTree>
    <p:extLst>
      <p:ext uri="{BB962C8B-B14F-4D97-AF65-F5344CB8AC3E}">
        <p14:creationId xmlns:p14="http://schemas.microsoft.com/office/powerpoint/2010/main" val="177614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Taking an impression</a:t>
            </a:r>
            <a:endParaRPr lang="ru-RU" dirty="0"/>
          </a:p>
        </p:txBody>
      </p:sp>
      <p:sp>
        <p:nvSpPr>
          <p:cNvPr id="3" name="Объект 2"/>
          <p:cNvSpPr>
            <a:spLocks noGrp="1"/>
          </p:cNvSpPr>
          <p:nvPr>
            <p:ph idx="1"/>
          </p:nvPr>
        </p:nvSpPr>
        <p:spPr>
          <a:xfrm>
            <a:off x="1295403" y="2556932"/>
            <a:ext cx="4525106" cy="3318936"/>
          </a:xfrm>
        </p:spPr>
        <p:txBody>
          <a:bodyPr/>
          <a:lstStyle/>
          <a:p>
            <a:pPr algn="just"/>
            <a:r>
              <a:rPr lang="en-US" dirty="0"/>
              <a:t>Orthopedic treatment with solid-cast bridges involves taking a double impression with modern silicone masses.</a:t>
            </a:r>
            <a:endParaRPr lang="ru-RU" dirty="0"/>
          </a:p>
        </p:txBody>
      </p:sp>
    </p:spTree>
    <p:extLst>
      <p:ext uri="{BB962C8B-B14F-4D97-AF65-F5344CB8AC3E}">
        <p14:creationId xmlns:p14="http://schemas.microsoft.com/office/powerpoint/2010/main" val="262798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 t="22711" r="191" b="16641"/>
          <a:stretch/>
        </p:blipFill>
        <p:spPr>
          <a:xfrm>
            <a:off x="1017790" y="949569"/>
            <a:ext cx="10456736" cy="4765431"/>
          </a:xfrm>
          <a:prstGeom prst="rect">
            <a:avLst/>
          </a:prstGeom>
        </p:spPr>
      </p:pic>
    </p:spTree>
    <p:extLst>
      <p:ext uri="{BB962C8B-B14F-4D97-AF65-F5344CB8AC3E}">
        <p14:creationId xmlns:p14="http://schemas.microsoft.com/office/powerpoint/2010/main" val="198405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Laboratory stage</a:t>
            </a:r>
            <a:endParaRPr lang="ru-RU" dirty="0"/>
          </a:p>
        </p:txBody>
      </p:sp>
      <p:sp>
        <p:nvSpPr>
          <p:cNvPr id="3" name="Объект 2"/>
          <p:cNvSpPr>
            <a:spLocks noGrp="1"/>
          </p:cNvSpPr>
          <p:nvPr>
            <p:ph idx="1"/>
          </p:nvPr>
        </p:nvSpPr>
        <p:spPr>
          <a:xfrm>
            <a:off x="1295402" y="2556932"/>
            <a:ext cx="5756029" cy="3318936"/>
          </a:xfrm>
        </p:spPr>
        <p:txBody>
          <a:bodyPr/>
          <a:lstStyle/>
          <a:p>
            <a:r>
              <a:rPr lang="en-US" dirty="0"/>
              <a:t>In a dental laboratory, a laboratory technician, having received a double impression, prepares a combined collapsible model.</a:t>
            </a:r>
            <a:endParaRPr lang="ru-RU" dirty="0"/>
          </a:p>
        </p:txBody>
      </p:sp>
      <p:pic>
        <p:nvPicPr>
          <p:cNvPr id="4" name="Рисунок 3"/>
          <p:cNvPicPr>
            <a:picLocks noChangeAspect="1"/>
          </p:cNvPicPr>
          <p:nvPr/>
        </p:nvPicPr>
        <p:blipFill rotWithShape="1">
          <a:blip r:embed="rId2"/>
          <a:srcRect l="46846" t="28769" r="2846" b="5231"/>
          <a:stretch/>
        </p:blipFill>
        <p:spPr>
          <a:xfrm>
            <a:off x="7315200" y="2103968"/>
            <a:ext cx="3833446" cy="3771900"/>
          </a:xfrm>
          <a:prstGeom prst="rect">
            <a:avLst/>
          </a:prstGeom>
        </p:spPr>
      </p:pic>
    </p:spTree>
    <p:extLst>
      <p:ext uri="{BB962C8B-B14F-4D97-AF65-F5344CB8AC3E}">
        <p14:creationId xmlns:p14="http://schemas.microsoft.com/office/powerpoint/2010/main" val="378319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8949" y="1391334"/>
            <a:ext cx="4089779" cy="923330"/>
          </a:xfrm>
          <a:prstGeom prst="rect">
            <a:avLst/>
          </a:prstGeom>
        </p:spPr>
        <p:txBody>
          <a:bodyPr wrap="square">
            <a:spAutoFit/>
          </a:bodyPr>
          <a:lstStyle/>
          <a:p>
            <a:r>
              <a:rPr lang="en-US" dirty="0"/>
              <a:t>Models of the upper and lower jaws are cast into the articulator in the position of central occlusion.</a:t>
            </a:r>
            <a:endParaRPr lang="ru-RU" dirty="0"/>
          </a:p>
        </p:txBody>
      </p:sp>
      <p:sp>
        <p:nvSpPr>
          <p:cNvPr id="5" name="Прямоугольник 4"/>
          <p:cNvSpPr/>
          <p:nvPr/>
        </p:nvSpPr>
        <p:spPr>
          <a:xfrm>
            <a:off x="5568285" y="1391334"/>
            <a:ext cx="4503761" cy="646331"/>
          </a:xfrm>
          <a:prstGeom prst="rect">
            <a:avLst/>
          </a:prstGeom>
        </p:spPr>
        <p:txBody>
          <a:bodyPr wrap="square">
            <a:spAutoFit/>
          </a:bodyPr>
          <a:lstStyle/>
          <a:p>
            <a:r>
              <a:rPr lang="en-US" dirty="0"/>
              <a:t>Next, the laboratory technician models the wax composition of the one-piece bridge prosthesis.</a:t>
            </a:r>
            <a:endParaRPr lang="ru-RU" dirty="0"/>
          </a:p>
        </p:txBody>
      </p:sp>
    </p:spTree>
    <p:extLst>
      <p:ext uri="{BB962C8B-B14F-4D97-AF65-F5344CB8AC3E}">
        <p14:creationId xmlns:p14="http://schemas.microsoft.com/office/powerpoint/2010/main" val="385595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0328" y="1085966"/>
            <a:ext cx="6096000" cy="1200329"/>
          </a:xfrm>
          <a:prstGeom prst="rect">
            <a:avLst/>
          </a:prstGeom>
        </p:spPr>
        <p:txBody>
          <a:bodyPr>
            <a:spAutoFit/>
          </a:bodyPr>
          <a:lstStyle/>
          <a:p>
            <a:r>
              <a:rPr lang="en-US" sz="2400" dirty="0"/>
              <a:t>Removing the wax composition, creating a gating system.</a:t>
            </a:r>
          </a:p>
          <a:p>
            <a:r>
              <a:rPr lang="en-US" sz="2400" dirty="0"/>
              <a:t>Conversion of wax into metal by casting.</a:t>
            </a:r>
            <a:endParaRPr lang="ru-RU" sz="2400" dirty="0"/>
          </a:p>
        </p:txBody>
      </p:sp>
    </p:spTree>
    <p:extLst>
      <p:ext uri="{BB962C8B-B14F-4D97-AF65-F5344CB8AC3E}">
        <p14:creationId xmlns:p14="http://schemas.microsoft.com/office/powerpoint/2010/main" val="332317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2" y="2556932"/>
            <a:ext cx="5756029" cy="3318936"/>
          </a:xfrm>
        </p:spPr>
        <p:txBody>
          <a:bodyPr/>
          <a:lstStyle/>
          <a:p>
            <a:pPr algn="just"/>
            <a:r>
              <a:rPr lang="en-US" dirty="0"/>
              <a:t>The dental technician first fits each solid crown on the plaster stumps of the tooth, and then the entire bridge.</a:t>
            </a:r>
            <a:endParaRPr lang="ru-RU" dirty="0"/>
          </a:p>
        </p:txBody>
      </p:sp>
      <p:pic>
        <p:nvPicPr>
          <p:cNvPr id="4" name="Рисунок 3"/>
          <p:cNvPicPr>
            <a:picLocks noChangeAspect="1"/>
          </p:cNvPicPr>
          <p:nvPr/>
        </p:nvPicPr>
        <p:blipFill rotWithShape="1">
          <a:blip r:embed="rId2"/>
          <a:srcRect l="53424" t="23385" r="4922" b="25846"/>
          <a:stretch/>
        </p:blipFill>
        <p:spPr>
          <a:xfrm>
            <a:off x="7570176" y="2765669"/>
            <a:ext cx="3174024" cy="2901462"/>
          </a:xfrm>
          <a:prstGeom prst="rect">
            <a:avLst/>
          </a:prstGeom>
        </p:spPr>
      </p:pic>
    </p:spTree>
    <p:extLst>
      <p:ext uri="{BB962C8B-B14F-4D97-AF65-F5344CB8AC3E}">
        <p14:creationId xmlns:p14="http://schemas.microsoft.com/office/powerpoint/2010/main" val="170961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Second clinical stage</a:t>
            </a:r>
            <a:endParaRPr lang="ru-RU" dirty="0"/>
          </a:p>
        </p:txBody>
      </p:sp>
      <p:sp>
        <p:nvSpPr>
          <p:cNvPr id="3" name="Объект 2"/>
          <p:cNvSpPr>
            <a:spLocks noGrp="1"/>
          </p:cNvSpPr>
          <p:nvPr>
            <p:ph idx="1"/>
          </p:nvPr>
        </p:nvSpPr>
        <p:spPr>
          <a:xfrm>
            <a:off x="1295403" y="2576146"/>
            <a:ext cx="9601196" cy="3318936"/>
          </a:xfrm>
        </p:spPr>
        <p:txBody>
          <a:bodyPr/>
          <a:lstStyle/>
          <a:p>
            <a:r>
              <a:rPr lang="en-US" dirty="0"/>
              <a:t>The finished solid bridge is examined in detail and evaluated. Before applying it to the supporting teeth, it is necessary to inspect the inner surface of the artificial crowns and grind them.</a:t>
            </a:r>
            <a:endParaRPr lang="ru-RU" dirty="0"/>
          </a:p>
        </p:txBody>
      </p:sp>
    </p:spTree>
    <p:extLst>
      <p:ext uri="{BB962C8B-B14F-4D97-AF65-F5344CB8AC3E}">
        <p14:creationId xmlns:p14="http://schemas.microsoft.com/office/powerpoint/2010/main" val="12073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90246"/>
            <a:ext cx="9932375" cy="4941276"/>
          </a:xfrm>
        </p:spPr>
        <p:txBody>
          <a:bodyPr/>
          <a:lstStyle/>
          <a:p>
            <a:pPr algn="just"/>
            <a:r>
              <a:rPr lang="en-US" dirty="0"/>
              <a:t>Assessment of the quality of the finished bridge is completed by checking the condition of the rinsing space or the tangential shape of the </a:t>
            </a:r>
            <a:r>
              <a:rPr lang="en-US" dirty="0" err="1"/>
              <a:t>pontic</a:t>
            </a:r>
            <a:r>
              <a:rPr lang="en-US" dirty="0"/>
              <a:t>.</a:t>
            </a:r>
          </a:p>
          <a:p>
            <a:pPr algn="just"/>
            <a:endParaRPr lang="ru-RU" dirty="0" smtClean="0"/>
          </a:p>
          <a:p>
            <a:pPr algn="just"/>
            <a:r>
              <a:rPr lang="en-US" dirty="0" smtClean="0"/>
              <a:t>If </a:t>
            </a:r>
            <a:r>
              <a:rPr lang="en-US" dirty="0"/>
              <a:t>the prosthesis fully meets the specified requirements and the polished surface is restored after correction. We fix the bridge with cement.</a:t>
            </a:r>
            <a:endParaRPr lang="ru-RU" dirty="0"/>
          </a:p>
        </p:txBody>
      </p:sp>
    </p:spTree>
    <p:extLst>
      <p:ext uri="{BB962C8B-B14F-4D97-AF65-F5344CB8AC3E}">
        <p14:creationId xmlns:p14="http://schemas.microsoft.com/office/powerpoint/2010/main" val="150765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solidFill>
                  <a:srgbClr val="7030A0"/>
                </a:solidFill>
              </a:rPr>
              <a:t>Metal-ceramic bridges</a:t>
            </a:r>
            <a:endParaRPr lang="ru-RU" dirty="0">
              <a:solidFill>
                <a:srgbClr val="7030A0"/>
              </a:solidFill>
            </a:endParaRPr>
          </a:p>
        </p:txBody>
      </p:sp>
      <p:sp>
        <p:nvSpPr>
          <p:cNvPr id="3" name="Объект 2"/>
          <p:cNvSpPr>
            <a:spLocks noGrp="1"/>
          </p:cNvSpPr>
          <p:nvPr>
            <p:ph idx="1"/>
          </p:nvPr>
        </p:nvSpPr>
        <p:spPr>
          <a:xfrm>
            <a:off x="1295402" y="2556932"/>
            <a:ext cx="6081344" cy="3318936"/>
          </a:xfrm>
        </p:spPr>
        <p:txBody>
          <a:bodyPr/>
          <a:lstStyle/>
          <a:p>
            <a:pPr algn="just"/>
            <a:r>
              <a:rPr lang="en-US" dirty="0"/>
              <a:t>Metal-ceramic bridge structures combine the advantages of solid and porcelain dentures, being characterized by high strength, aesthetics, resistance to abrasion, and indifference of oral tissues to them.</a:t>
            </a:r>
            <a:endParaRPr lang="ru-RU" dirty="0"/>
          </a:p>
        </p:txBody>
      </p:sp>
    </p:spTree>
    <p:extLst>
      <p:ext uri="{BB962C8B-B14F-4D97-AF65-F5344CB8AC3E}">
        <p14:creationId xmlns:p14="http://schemas.microsoft.com/office/powerpoint/2010/main" val="53905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a:solidFill>
                  <a:srgbClr val="00B0F0"/>
                </a:solidFill>
              </a:rPr>
              <a:t>Indications for the use of metal-ceramic bridges</a:t>
            </a:r>
            <a:endParaRPr lang="ru-RU" sz="3600" dirty="0">
              <a:solidFill>
                <a:srgbClr val="00B0F0"/>
              </a:solidFill>
            </a:endParaRPr>
          </a:p>
        </p:txBody>
      </p:sp>
      <p:sp>
        <p:nvSpPr>
          <p:cNvPr id="3" name="Объект 2"/>
          <p:cNvSpPr>
            <a:spLocks noGrp="1"/>
          </p:cNvSpPr>
          <p:nvPr>
            <p:ph idx="1"/>
          </p:nvPr>
        </p:nvSpPr>
        <p:spPr>
          <a:xfrm>
            <a:off x="1295402" y="2556932"/>
            <a:ext cx="6476998" cy="3318936"/>
          </a:xfrm>
        </p:spPr>
        <p:txBody>
          <a:bodyPr/>
          <a:lstStyle/>
          <a:p>
            <a:pPr algn="just"/>
            <a:r>
              <a:rPr lang="en-US" dirty="0"/>
              <a:t>The main indication for the use of metal-ceramic bridges is the replacement of, as a rule, small (12 teeth) defects in the dentition.</a:t>
            </a:r>
            <a:endParaRPr lang="ru-RU" dirty="0"/>
          </a:p>
        </p:txBody>
      </p:sp>
    </p:spTree>
    <p:extLst>
      <p:ext uri="{BB962C8B-B14F-4D97-AF65-F5344CB8AC3E}">
        <p14:creationId xmlns:p14="http://schemas.microsoft.com/office/powerpoint/2010/main" val="401614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algn="just"/>
            <a:r>
              <a:rPr lang="en-US" dirty="0"/>
              <a:t>The modern technical level of orthopedic dentistry contributes to the widespread introduction of cast metal crowns into practice. According to their design, they are divided into: solid-cast (without lining), cast with plastic lining (acrylic metal) and metal-ceramic. Compared to stamped crowns, cast crowns have a number of advantages: they fit more accurately to the teeth in the cervical area, cause less trauma to the gum tissue, since the edges of the crowns can be positioned depending on the clinical requirements at a given level, do not create retention points for food retention, and better restore the anatomical tooth shape, occlusal contacts. Less or almost no wear. When using porcelain or plastic cladding, a high aesthetic effect is achieved. Disadvantages include the need for slightly more preparation of hard dental tissues, as well as the difficulty of removing cast crowns.</a:t>
            </a:r>
            <a:endParaRPr lang="ru-RU" dirty="0"/>
          </a:p>
        </p:txBody>
      </p:sp>
    </p:spTree>
    <p:extLst>
      <p:ext uri="{BB962C8B-B14F-4D97-AF65-F5344CB8AC3E}">
        <p14:creationId xmlns:p14="http://schemas.microsoft.com/office/powerpoint/2010/main" val="106097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7123" y="1338581"/>
            <a:ext cx="4346331" cy="369332"/>
          </a:xfrm>
          <a:prstGeom prst="rect">
            <a:avLst/>
          </a:prstGeom>
        </p:spPr>
        <p:txBody>
          <a:bodyPr wrap="square">
            <a:spAutoFit/>
          </a:bodyPr>
          <a:lstStyle/>
          <a:p>
            <a:r>
              <a:rPr lang="ru-RU" dirty="0" smtClean="0"/>
              <a:t> </a:t>
            </a:r>
            <a:endParaRPr lang="ru-RU" dirty="0"/>
          </a:p>
        </p:txBody>
      </p:sp>
      <p:sp>
        <p:nvSpPr>
          <p:cNvPr id="4" name="Прямоугольник 3"/>
          <p:cNvSpPr/>
          <p:nvPr/>
        </p:nvSpPr>
        <p:spPr>
          <a:xfrm>
            <a:off x="659423" y="1338581"/>
            <a:ext cx="4994031" cy="1477328"/>
          </a:xfrm>
          <a:prstGeom prst="rect">
            <a:avLst/>
          </a:prstGeom>
        </p:spPr>
        <p:txBody>
          <a:bodyPr wrap="square">
            <a:spAutoFit/>
          </a:bodyPr>
          <a:lstStyle/>
          <a:p>
            <a:r>
              <a:rPr lang="en-US" dirty="0"/>
              <a:t>Absolute contraindications to the use of metal-ceramic prostheses are:</a:t>
            </a:r>
          </a:p>
          <a:p>
            <a:endParaRPr lang="en-US" dirty="0"/>
          </a:p>
          <a:p>
            <a:r>
              <a:rPr lang="en-US" dirty="0"/>
              <a:t>Teeth with living pulp in children and adolescents</a:t>
            </a:r>
          </a:p>
          <a:p>
            <a:r>
              <a:rPr lang="en-US" dirty="0"/>
              <a:t>Severe periodontitis.</a:t>
            </a:r>
            <a:endParaRPr lang="ru-RU" dirty="0"/>
          </a:p>
        </p:txBody>
      </p:sp>
      <p:sp>
        <p:nvSpPr>
          <p:cNvPr id="5" name="Прямоугольник 4"/>
          <p:cNvSpPr/>
          <p:nvPr/>
        </p:nvSpPr>
        <p:spPr>
          <a:xfrm>
            <a:off x="5923126" y="1338581"/>
            <a:ext cx="4995081" cy="2308324"/>
          </a:xfrm>
          <a:prstGeom prst="rect">
            <a:avLst/>
          </a:prstGeom>
        </p:spPr>
        <p:txBody>
          <a:bodyPr wrap="square">
            <a:spAutoFit/>
          </a:bodyPr>
          <a:lstStyle/>
          <a:p>
            <a:r>
              <a:rPr lang="en-US" dirty="0"/>
              <a:t>Relative contraindications to the use of metal-ceramic prostheses:</a:t>
            </a:r>
          </a:p>
          <a:p>
            <a:r>
              <a:rPr lang="en-US" dirty="0"/>
              <a:t>Malocclusion with deep </a:t>
            </a:r>
            <a:r>
              <a:rPr lang="en-US" dirty="0" err="1"/>
              <a:t>incisal</a:t>
            </a:r>
            <a:r>
              <a:rPr lang="en-US" dirty="0"/>
              <a:t> overjet.</a:t>
            </a:r>
          </a:p>
          <a:p>
            <a:r>
              <a:rPr lang="en-US" dirty="0"/>
              <a:t>Pathological abrasion of hard dental tissues.</a:t>
            </a:r>
          </a:p>
          <a:p>
            <a:r>
              <a:rPr lang="en-US" dirty="0" err="1"/>
              <a:t>Parafunctions</a:t>
            </a:r>
            <a:r>
              <a:rPr lang="en-US" dirty="0"/>
              <a:t> of the masticatory muscles (bruxism).</a:t>
            </a:r>
          </a:p>
          <a:p>
            <a:r>
              <a:rPr lang="en-US" dirty="0"/>
              <a:t>  Insufficient height of the crowns of natural teeth, especially in the presence of significant defects in the dentition.</a:t>
            </a:r>
            <a:endParaRPr lang="ru-RU" dirty="0"/>
          </a:p>
        </p:txBody>
      </p:sp>
    </p:spTree>
    <p:extLst>
      <p:ext uri="{BB962C8B-B14F-4D97-AF65-F5344CB8AC3E}">
        <p14:creationId xmlns:p14="http://schemas.microsoft.com/office/powerpoint/2010/main" val="116147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2" y="1248508"/>
            <a:ext cx="9601196" cy="4627360"/>
          </a:xfrm>
        </p:spPr>
        <p:txBody>
          <a:bodyPr/>
          <a:lstStyle/>
          <a:p>
            <a:r>
              <a:rPr lang="ru-RU" dirty="0"/>
              <a:t> </a:t>
            </a:r>
            <a:r>
              <a:rPr lang="en-US" dirty="0"/>
              <a:t>The inner part of a metal-ceramic crown consists of metal alloys. Inside the crown there is a cast frame with a thickness of 0.3 to 0.5 mm.</a:t>
            </a:r>
            <a:endParaRPr lang="ru-RU" dirty="0"/>
          </a:p>
        </p:txBody>
      </p:sp>
    </p:spTree>
    <p:extLst>
      <p:ext uri="{BB962C8B-B14F-4D97-AF65-F5344CB8AC3E}">
        <p14:creationId xmlns:p14="http://schemas.microsoft.com/office/powerpoint/2010/main" val="2419680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2" y="3894992"/>
            <a:ext cx="10178560" cy="1980875"/>
          </a:xfrm>
        </p:spPr>
        <p:txBody>
          <a:bodyPr>
            <a:normAutofit/>
          </a:bodyPr>
          <a:lstStyle/>
          <a:p>
            <a:pPr algn="just"/>
            <a:r>
              <a:rPr lang="en-US" dirty="0"/>
              <a:t>Subsequently, the frame is lined with a special ceramic mass, which is made specifically for dental needs. The cladding is applied manually in several layers. After applying a separate layer, the structure is fired in a special oven, where the temperature is maintained at 950 degrees.</a:t>
            </a:r>
            <a:endParaRPr lang="ru-RU" dirty="0"/>
          </a:p>
        </p:txBody>
      </p:sp>
      <p:pic>
        <p:nvPicPr>
          <p:cNvPr id="4" name="Рисунок 3"/>
          <p:cNvPicPr>
            <a:picLocks noChangeAspect="1"/>
          </p:cNvPicPr>
          <p:nvPr/>
        </p:nvPicPr>
        <p:blipFill rotWithShape="1">
          <a:blip r:embed="rId2"/>
          <a:srcRect l="18692" t="56462" r="20269" b="5692"/>
          <a:stretch/>
        </p:blipFill>
        <p:spPr>
          <a:xfrm>
            <a:off x="3439259" y="1107829"/>
            <a:ext cx="5591908" cy="26003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8048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6385" t="20309" r="16346" b="11690"/>
          <a:stretch/>
        </p:blipFill>
        <p:spPr>
          <a:xfrm>
            <a:off x="3024556" y="1213340"/>
            <a:ext cx="6101860" cy="4626109"/>
          </a:xfrm>
          <a:prstGeom prst="rect">
            <a:avLst/>
          </a:prstGeom>
        </p:spPr>
      </p:pic>
    </p:spTree>
    <p:extLst>
      <p:ext uri="{BB962C8B-B14F-4D97-AF65-F5344CB8AC3E}">
        <p14:creationId xmlns:p14="http://schemas.microsoft.com/office/powerpoint/2010/main" val="273267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3" y="914400"/>
            <a:ext cx="4824044" cy="4961468"/>
          </a:xfrm>
        </p:spPr>
        <p:txBody>
          <a:bodyPr>
            <a:normAutofit/>
          </a:bodyPr>
          <a:lstStyle/>
          <a:p>
            <a:pPr algn="just"/>
            <a:r>
              <a:rPr lang="ru-RU" dirty="0"/>
              <a:t> </a:t>
            </a:r>
            <a:r>
              <a:rPr lang="en-US" dirty="0"/>
              <a:t>It is better to first fix the metal-ceramic prosthesis temporarily (for example, with water-based dentin), which will allow, in case of any complications, to eliminate them without violating the integrity of the frame, and sometimes the entire prosthesis. The final fixation of the metal-ceramic bridge with cement is carried out in the traditional way.</a:t>
            </a:r>
            <a:endParaRPr lang="ru-RU" dirty="0"/>
          </a:p>
        </p:txBody>
      </p:sp>
    </p:spTree>
    <p:extLst>
      <p:ext uri="{BB962C8B-B14F-4D97-AF65-F5344CB8AC3E}">
        <p14:creationId xmlns:p14="http://schemas.microsoft.com/office/powerpoint/2010/main" val="42524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Pros and cons of metal ceramics</a:t>
            </a:r>
            <a:endParaRPr lang="ru-RU" dirty="0"/>
          </a:p>
        </p:txBody>
      </p:sp>
      <p:sp>
        <p:nvSpPr>
          <p:cNvPr id="3" name="Объект 2"/>
          <p:cNvSpPr>
            <a:spLocks noGrp="1"/>
          </p:cNvSpPr>
          <p:nvPr>
            <p:ph idx="1"/>
          </p:nvPr>
        </p:nvSpPr>
        <p:spPr>
          <a:xfrm>
            <a:off x="1295402" y="2556932"/>
            <a:ext cx="5166944" cy="3318936"/>
          </a:xfrm>
        </p:spPr>
        <p:txBody>
          <a:bodyPr>
            <a:normAutofit fontScale="85000" lnSpcReduction="10000"/>
          </a:bodyPr>
          <a:lstStyle/>
          <a:p>
            <a:pPr marL="0" indent="0">
              <a:buNone/>
            </a:pPr>
            <a:r>
              <a:rPr lang="en-US" dirty="0"/>
              <a:t>Advantages of metal ceramics:</a:t>
            </a:r>
          </a:p>
          <a:p>
            <a:pPr marL="0" indent="0">
              <a:buNone/>
            </a:pPr>
            <a:r>
              <a:rPr lang="en-US" dirty="0"/>
              <a:t>Hygienic</a:t>
            </a:r>
          </a:p>
          <a:p>
            <a:pPr marL="0" indent="0">
              <a:buNone/>
            </a:pPr>
            <a:r>
              <a:rPr lang="en-US" dirty="0"/>
              <a:t>Light weight, does not overload supporting teeth</a:t>
            </a:r>
          </a:p>
          <a:p>
            <a:pPr marL="0" indent="0">
              <a:buNone/>
            </a:pPr>
            <a:r>
              <a:rPr lang="en-US" dirty="0"/>
              <a:t>Perfectly withstands the chewing load from antagonist teeth</a:t>
            </a:r>
          </a:p>
          <a:p>
            <a:pPr marL="0" indent="0">
              <a:buNone/>
            </a:pPr>
            <a:r>
              <a:rPr lang="en-US" dirty="0"/>
              <a:t>Long-lasting (average shelf life years)</a:t>
            </a:r>
          </a:p>
          <a:p>
            <a:pPr marL="0" indent="0">
              <a:buNone/>
            </a:pPr>
            <a:r>
              <a:rPr lang="en-US" dirty="0"/>
              <a:t>Moderately aesthetic and natural</a:t>
            </a:r>
          </a:p>
          <a:p>
            <a:pPr marL="0" indent="0">
              <a:buNone/>
            </a:pPr>
            <a:r>
              <a:rPr lang="en-US" dirty="0"/>
              <a:t>Affordable.</a:t>
            </a:r>
            <a:endParaRPr lang="ru-RU" dirty="0"/>
          </a:p>
        </p:txBody>
      </p:sp>
    </p:spTree>
    <p:extLst>
      <p:ext uri="{BB962C8B-B14F-4D97-AF65-F5344CB8AC3E}">
        <p14:creationId xmlns:p14="http://schemas.microsoft.com/office/powerpoint/2010/main" val="183897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en-US" dirty="0"/>
              <a:t>Disadvantages of metal ceramics:</a:t>
            </a:r>
            <a:endParaRPr lang="ru-RU" dirty="0"/>
          </a:p>
        </p:txBody>
      </p:sp>
      <p:sp>
        <p:nvSpPr>
          <p:cNvPr id="5" name="Объект 4"/>
          <p:cNvSpPr>
            <a:spLocks noGrp="1"/>
          </p:cNvSpPr>
          <p:nvPr>
            <p:ph idx="1"/>
          </p:nvPr>
        </p:nvSpPr>
        <p:spPr/>
        <p:txBody>
          <a:bodyPr/>
          <a:lstStyle/>
          <a:p>
            <a:r>
              <a:rPr lang="en-US" dirty="0"/>
              <a:t>In rare cases (less than 5%), an allergy to the metal alloy of the metal-ceramic crown frame is possible.</a:t>
            </a:r>
          </a:p>
          <a:p>
            <a:r>
              <a:rPr lang="en-US" dirty="0"/>
              <a:t>  It is extremely rare (less than 0.1%) that oxidation of the frame of a metal-ceramic bridge or crown is possible</a:t>
            </a:r>
          </a:p>
          <a:p>
            <a:r>
              <a:rPr lang="en-US" dirty="0"/>
              <a:t>If, over time, recession (loss) of the gums appears, in the area of the neck of the abutment tooth, in the absence of shoulder ceramic mass on metal-ceramic crowns, the end metal edge of the crown may be visible.</a:t>
            </a:r>
            <a:r>
              <a:rPr lang="ru-RU" dirty="0" smtClean="0"/>
              <a:t> </a:t>
            </a:r>
            <a:endParaRPr lang="ru-RU" dirty="0"/>
          </a:p>
        </p:txBody>
      </p:sp>
    </p:spTree>
    <p:extLst>
      <p:ext uri="{BB962C8B-B14F-4D97-AF65-F5344CB8AC3E}">
        <p14:creationId xmlns:p14="http://schemas.microsoft.com/office/powerpoint/2010/main" val="343855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6" y="615466"/>
            <a:ext cx="9601196" cy="901327"/>
          </a:xfrm>
        </p:spPr>
        <p:txBody>
          <a:bodyPr>
            <a:normAutofit/>
          </a:bodyPr>
          <a:lstStyle/>
          <a:p>
            <a:r>
              <a:rPr lang="en-US" dirty="0"/>
              <a:t>Bridge prosthesis</a:t>
            </a:r>
            <a:endParaRPr lang="ru-RU" dirty="0"/>
          </a:p>
        </p:txBody>
      </p:sp>
      <p:pic>
        <p:nvPicPr>
          <p:cNvPr id="4" name="Объект 3"/>
          <p:cNvPicPr>
            <a:picLocks noGrp="1" noChangeAspect="1"/>
          </p:cNvPicPr>
          <p:nvPr>
            <p:ph idx="1"/>
          </p:nvPr>
        </p:nvPicPr>
        <p:blipFill>
          <a:blip r:embed="rId2"/>
          <a:stretch>
            <a:fillRect/>
          </a:stretch>
        </p:blipFill>
        <p:spPr>
          <a:xfrm>
            <a:off x="1979406" y="2725616"/>
            <a:ext cx="3590855" cy="2249619"/>
          </a:xfrm>
          <a:prstGeom prst="rect">
            <a:avLst/>
          </a:prstGeom>
        </p:spPr>
      </p:pic>
      <p:sp>
        <p:nvSpPr>
          <p:cNvPr id="5" name="Прямоугольник 4"/>
          <p:cNvSpPr/>
          <p:nvPr/>
        </p:nvSpPr>
        <p:spPr>
          <a:xfrm>
            <a:off x="6673365" y="2532187"/>
            <a:ext cx="3657601" cy="461665"/>
          </a:xfrm>
          <a:prstGeom prst="rect">
            <a:avLst/>
          </a:prstGeom>
        </p:spPr>
        <p:txBody>
          <a:bodyPr wrap="square">
            <a:spAutoFit/>
          </a:bodyPr>
          <a:lstStyle/>
          <a:p>
            <a:pPr algn="just"/>
            <a:r>
              <a:rPr lang="ru-RU" sz="2400" dirty="0" smtClean="0"/>
              <a:t>. </a:t>
            </a:r>
            <a:endParaRPr lang="ru-RU" sz="2400" dirty="0"/>
          </a:p>
        </p:txBody>
      </p:sp>
      <p:sp>
        <p:nvSpPr>
          <p:cNvPr id="3" name="Прямоугольник 2"/>
          <p:cNvSpPr/>
          <p:nvPr/>
        </p:nvSpPr>
        <p:spPr>
          <a:xfrm>
            <a:off x="6387152" y="2967335"/>
            <a:ext cx="5063320" cy="923330"/>
          </a:xfrm>
          <a:prstGeom prst="rect">
            <a:avLst/>
          </a:prstGeom>
        </p:spPr>
        <p:txBody>
          <a:bodyPr wrap="square">
            <a:spAutoFit/>
          </a:bodyPr>
          <a:lstStyle/>
          <a:p>
            <a:r>
              <a:rPr lang="en-US" dirty="0"/>
              <a:t>Any design of an orthopedic bridge includes two or more supports (medial and distal) and an intermediate part (body) in the form of artificial teeth</a:t>
            </a:r>
            <a:endParaRPr lang="ru-RU" dirty="0"/>
          </a:p>
        </p:txBody>
      </p:sp>
    </p:spTree>
    <p:extLst>
      <p:ext uri="{BB962C8B-B14F-4D97-AF65-F5344CB8AC3E}">
        <p14:creationId xmlns:p14="http://schemas.microsoft.com/office/powerpoint/2010/main" val="217504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Solid metal bridges</a:t>
            </a:r>
            <a:endParaRPr lang="ru-RU" dirty="0"/>
          </a:p>
        </p:txBody>
      </p:sp>
      <p:sp>
        <p:nvSpPr>
          <p:cNvPr id="3" name="Объект 2"/>
          <p:cNvSpPr>
            <a:spLocks noGrp="1"/>
          </p:cNvSpPr>
          <p:nvPr>
            <p:ph idx="1"/>
          </p:nvPr>
        </p:nvSpPr>
        <p:spPr>
          <a:xfrm>
            <a:off x="1295401" y="2556932"/>
            <a:ext cx="6468208" cy="3318936"/>
          </a:xfrm>
        </p:spPr>
        <p:txBody>
          <a:bodyPr/>
          <a:lstStyle/>
          <a:p>
            <a:pPr algn="just"/>
            <a:r>
              <a:rPr lang="en-US" dirty="0"/>
              <a:t>The main advantage of solid-cast bridges is that with their help it is possible to ensure a uniform and tight fit of artificial crowns to the surface of the tooth stump, including in the cervical area.</a:t>
            </a:r>
            <a:endParaRPr lang="ru-RU" dirty="0"/>
          </a:p>
        </p:txBody>
      </p:sp>
    </p:spTree>
    <p:extLst>
      <p:ext uri="{BB962C8B-B14F-4D97-AF65-F5344CB8AC3E}">
        <p14:creationId xmlns:p14="http://schemas.microsoft.com/office/powerpoint/2010/main" val="375611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Indications for the use of solid bridges</a:t>
            </a:r>
            <a:endParaRPr lang="ru-RU" dirty="0"/>
          </a:p>
        </p:txBody>
      </p:sp>
      <p:sp>
        <p:nvSpPr>
          <p:cNvPr id="3" name="Объект 2"/>
          <p:cNvSpPr>
            <a:spLocks noGrp="1"/>
          </p:cNvSpPr>
          <p:nvPr>
            <p:ph idx="1"/>
          </p:nvPr>
        </p:nvSpPr>
        <p:spPr/>
        <p:txBody>
          <a:bodyPr/>
          <a:lstStyle/>
          <a:p>
            <a:r>
              <a:rPr lang="ru-RU" dirty="0" smtClean="0"/>
              <a:t>-</a:t>
            </a:r>
            <a:r>
              <a:rPr lang="en-US" dirty="0"/>
              <a:t>in case of loss of one to four incisors;</a:t>
            </a:r>
          </a:p>
          <a:p>
            <a:r>
              <a:rPr lang="en-US" dirty="0"/>
              <a:t>  -in case of loss of a canine;</a:t>
            </a:r>
          </a:p>
          <a:p>
            <a:r>
              <a:rPr lang="en-US" dirty="0"/>
              <a:t>-in case of loss of a premolar or premolars;</a:t>
            </a:r>
          </a:p>
          <a:p>
            <a:r>
              <a:rPr lang="en-US" dirty="0"/>
              <a:t>  - in case of loss of two premolars and the first molar;</a:t>
            </a:r>
          </a:p>
          <a:p>
            <a:r>
              <a:rPr lang="en-US" dirty="0"/>
              <a:t>  - allowed in case of loss of two premolars, first and second molars, on one side of the jaw, but in the presence of a preserved and well-developed third molar.</a:t>
            </a:r>
            <a:endParaRPr lang="ru-RU" dirty="0"/>
          </a:p>
        </p:txBody>
      </p:sp>
    </p:spTree>
    <p:extLst>
      <p:ext uri="{BB962C8B-B14F-4D97-AF65-F5344CB8AC3E}">
        <p14:creationId xmlns:p14="http://schemas.microsoft.com/office/powerpoint/2010/main" val="304797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Contraindications to the use of solid bridges</a:t>
            </a:r>
            <a:endParaRPr lang="ru-RU" dirty="0"/>
          </a:p>
        </p:txBody>
      </p:sp>
      <p:sp>
        <p:nvSpPr>
          <p:cNvPr id="3" name="Объект 2"/>
          <p:cNvSpPr>
            <a:spLocks noGrp="1"/>
          </p:cNvSpPr>
          <p:nvPr>
            <p:ph idx="1"/>
          </p:nvPr>
        </p:nvSpPr>
        <p:spPr/>
        <p:txBody>
          <a:bodyPr/>
          <a:lstStyle/>
          <a:p>
            <a:r>
              <a:rPr lang="ru-RU" dirty="0" smtClean="0"/>
              <a:t>-</a:t>
            </a:r>
            <a:r>
              <a:rPr lang="en-US" dirty="0"/>
              <a:t>defects limited to teeth with low clinical crowns; -presence of a rudimentary third molar;</a:t>
            </a:r>
          </a:p>
          <a:p>
            <a:r>
              <a:rPr lang="en-US" dirty="0"/>
              <a:t>  -defects limited distally by the tooth with pathological mobility;</a:t>
            </a:r>
          </a:p>
          <a:p>
            <a:r>
              <a:rPr lang="en-US" dirty="0"/>
              <a:t>-large defects (absence of a canine, two premolars and a first molar).</a:t>
            </a:r>
            <a:endParaRPr lang="ru-RU" dirty="0"/>
          </a:p>
        </p:txBody>
      </p:sp>
    </p:spTree>
    <p:extLst>
      <p:ext uri="{BB962C8B-B14F-4D97-AF65-F5344CB8AC3E}">
        <p14:creationId xmlns:p14="http://schemas.microsoft.com/office/powerpoint/2010/main" val="1275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6000" t="54769" r="50038" b="6154"/>
          <a:stretch/>
        </p:blipFill>
        <p:spPr>
          <a:xfrm>
            <a:off x="2013439" y="3077313"/>
            <a:ext cx="3349869" cy="2233247"/>
          </a:xfrm>
          <a:prstGeom prst="rect">
            <a:avLst/>
          </a:prstGeom>
        </p:spPr>
      </p:pic>
      <p:sp>
        <p:nvSpPr>
          <p:cNvPr id="3" name="Прямоугольник 2"/>
          <p:cNvSpPr/>
          <p:nvPr/>
        </p:nvSpPr>
        <p:spPr>
          <a:xfrm>
            <a:off x="755177" y="1549990"/>
            <a:ext cx="6096000" cy="646331"/>
          </a:xfrm>
          <a:prstGeom prst="rect">
            <a:avLst/>
          </a:prstGeom>
        </p:spPr>
        <p:txBody>
          <a:bodyPr>
            <a:spAutoFit/>
          </a:bodyPr>
          <a:lstStyle/>
          <a:p>
            <a:r>
              <a:rPr lang="en-US" dirty="0"/>
              <a:t>Solid bridges are cast from gold, silver-palladium and chromium-cobalt alloys.</a:t>
            </a:r>
            <a:endParaRPr lang="ru-RU" dirty="0"/>
          </a:p>
        </p:txBody>
      </p:sp>
    </p:spTree>
    <p:extLst>
      <p:ext uri="{BB962C8B-B14F-4D97-AF65-F5344CB8AC3E}">
        <p14:creationId xmlns:p14="http://schemas.microsoft.com/office/powerpoint/2010/main" val="377085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6" y="982137"/>
            <a:ext cx="9601196" cy="1119231"/>
          </a:xfrm>
        </p:spPr>
        <p:txBody>
          <a:bodyPr>
            <a:normAutofit fontScale="90000"/>
          </a:bodyPr>
          <a:lstStyle/>
          <a:p>
            <a:r>
              <a:rPr lang="en-US" dirty="0"/>
              <a:t>The first clinical stage of manufacturing a solid-cast bridge. Selection of abutment teeth.</a:t>
            </a:r>
            <a:endParaRPr lang="ru-RU" dirty="0"/>
          </a:p>
        </p:txBody>
      </p:sp>
      <p:sp>
        <p:nvSpPr>
          <p:cNvPr id="3" name="Объект 2"/>
          <p:cNvSpPr>
            <a:spLocks noGrp="1"/>
          </p:cNvSpPr>
          <p:nvPr>
            <p:ph idx="1"/>
          </p:nvPr>
        </p:nvSpPr>
        <p:spPr>
          <a:xfrm>
            <a:off x="1295401" y="2556932"/>
            <a:ext cx="6723184" cy="3318936"/>
          </a:xfrm>
        </p:spPr>
        <p:txBody>
          <a:bodyPr>
            <a:normAutofit/>
          </a:bodyPr>
          <a:lstStyle/>
          <a:p>
            <a:pPr algn="just"/>
            <a:r>
              <a:rPr lang="en-US" dirty="0"/>
              <a:t>Making the right choice of supporting teeth for bridges is possible only with the help of a detailed clinical and clinical examination of patients. The condition of periodontal tissues can be judged by the stability, mobility of teeth, and the relationship between the clinical crown and root. The results of studying the bite and occlusal relationships in the area of the dentition defect are important.</a:t>
            </a:r>
            <a:endParaRPr lang="ru-RU" dirty="0"/>
          </a:p>
        </p:txBody>
      </p:sp>
    </p:spTree>
    <p:extLst>
      <p:ext uri="{BB962C8B-B14F-4D97-AF65-F5344CB8AC3E}">
        <p14:creationId xmlns:p14="http://schemas.microsoft.com/office/powerpoint/2010/main" val="242381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6" y="982133"/>
            <a:ext cx="9601196" cy="1066475"/>
          </a:xfrm>
        </p:spPr>
        <p:txBody>
          <a:bodyPr/>
          <a:lstStyle/>
          <a:p>
            <a:r>
              <a:rPr lang="en-US" dirty="0"/>
              <a:t>Preparation</a:t>
            </a:r>
            <a:endParaRPr lang="ru-RU" dirty="0"/>
          </a:p>
        </p:txBody>
      </p:sp>
      <p:sp>
        <p:nvSpPr>
          <p:cNvPr id="3" name="Объект 2"/>
          <p:cNvSpPr>
            <a:spLocks noGrp="1"/>
          </p:cNvSpPr>
          <p:nvPr>
            <p:ph idx="1"/>
          </p:nvPr>
        </p:nvSpPr>
        <p:spPr>
          <a:xfrm>
            <a:off x="1295402" y="2556932"/>
            <a:ext cx="6652845" cy="3318936"/>
          </a:xfrm>
        </p:spPr>
        <p:txBody>
          <a:bodyPr>
            <a:normAutofit/>
          </a:bodyPr>
          <a:lstStyle/>
          <a:p>
            <a:pPr algn="just"/>
            <a:r>
              <a:rPr lang="en-US" dirty="0"/>
              <a:t>Preparation of supporting teeth is carried out under local anesthesia; a ledge is created in the cervical area or prepared without creating one. Preparation with a shoulder involves significant removal of hard dental tissues, so its creation on molars, as well as in the case of low clinical crowns, is not necessary, and in young people - in the presence of a large pulp chamber.</a:t>
            </a:r>
            <a:endParaRPr lang="ru-RU" dirty="0"/>
          </a:p>
        </p:txBody>
      </p:sp>
    </p:spTree>
    <p:extLst>
      <p:ext uri="{BB962C8B-B14F-4D97-AF65-F5344CB8AC3E}">
        <p14:creationId xmlns:p14="http://schemas.microsoft.com/office/powerpoint/2010/main" val="17125076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138</TotalTime>
  <Words>1182</Words>
  <Application>Microsoft Office PowerPoint</Application>
  <PresentationFormat>Широкоэкранный</PresentationFormat>
  <Paragraphs>65</Paragraphs>
  <Slides>26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26</vt:i4>
      </vt:variant>
    </vt:vector>
  </HeadingPairs>
  <TitlesOfParts>
    <vt:vector size="29" baseType="lpstr">
      <vt:lpstr>Arial</vt:lpstr>
      <vt:lpstr>Garamond</vt:lpstr>
      <vt:lpstr>Натуральные материалы</vt:lpstr>
      <vt:lpstr>Clinical and laboratory stages of manufacturing cast crowns</vt:lpstr>
      <vt:lpstr>Презентация PowerPoint</vt:lpstr>
      <vt:lpstr>Bridge prosthesis</vt:lpstr>
      <vt:lpstr>Solid metal bridges</vt:lpstr>
      <vt:lpstr>Indications for the use of solid bridges</vt:lpstr>
      <vt:lpstr>Contraindications to the use of solid bridges</vt:lpstr>
      <vt:lpstr>Презентация PowerPoint</vt:lpstr>
      <vt:lpstr>The first clinical stage of manufacturing a solid-cast bridge. Selection of abutment teeth.</vt:lpstr>
      <vt:lpstr>Preparation</vt:lpstr>
      <vt:lpstr>Taking an impression</vt:lpstr>
      <vt:lpstr>Презентация PowerPoint</vt:lpstr>
      <vt:lpstr>Laboratory stage</vt:lpstr>
      <vt:lpstr>Презентация PowerPoint</vt:lpstr>
      <vt:lpstr>Презентация PowerPoint</vt:lpstr>
      <vt:lpstr>Презентация PowerPoint</vt:lpstr>
      <vt:lpstr>Second clinical stage</vt:lpstr>
      <vt:lpstr>Презентация PowerPoint</vt:lpstr>
      <vt:lpstr>Metal-ceramic bridges</vt:lpstr>
      <vt:lpstr>Indications for the use of metal-ceramic bridges</vt:lpstr>
      <vt:lpstr>Презентация PowerPoint</vt:lpstr>
      <vt:lpstr>Презентация PowerPoint</vt:lpstr>
      <vt:lpstr>Презентация PowerPoint</vt:lpstr>
      <vt:lpstr>Презентация PowerPoint</vt:lpstr>
      <vt:lpstr>Презентация PowerPoint</vt:lpstr>
      <vt:lpstr>Pros and cons of metal ceramics</vt:lpstr>
      <vt:lpstr> Disadvantages of metal ceramics: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Клинико-лабораторные этапы изготовления литых коронок</dc:title>
  <dc:creator>Милана Курбанмагомедова</dc:creator>
  <cp:lastModifiedBy>User</cp:lastModifiedBy>
  <cp:revision>16</cp:revision>
  <dcterms:created xsi:type="dcterms:W3CDTF">2018-02-16T13:40:33Z</dcterms:created>
  <dcterms:modified xsi:type="dcterms:W3CDTF">2023-11-07T07:57:54Z</dcterms:modified>
</cp:coreProperties>
</file>