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0" r:id="rId2"/>
    <p:sldId id="314" r:id="rId3"/>
    <p:sldId id="272" r:id="rId4"/>
    <p:sldId id="271" r:id="rId5"/>
    <p:sldId id="270" r:id="rId6"/>
    <p:sldId id="324" r:id="rId7"/>
    <p:sldId id="261" r:id="rId8"/>
    <p:sldId id="298" r:id="rId9"/>
    <p:sldId id="262" r:id="rId10"/>
    <p:sldId id="264" r:id="rId11"/>
    <p:sldId id="266" r:id="rId12"/>
    <p:sldId id="267" r:id="rId13"/>
    <p:sldId id="268" r:id="rId14"/>
    <p:sldId id="269" r:id="rId15"/>
    <p:sldId id="273" r:id="rId16"/>
    <p:sldId id="330" r:id="rId17"/>
    <p:sldId id="331"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1" r:id="rId33"/>
    <p:sldId id="290" r:id="rId34"/>
    <p:sldId id="292" r:id="rId35"/>
    <p:sldId id="293" r:id="rId36"/>
    <p:sldId id="300" r:id="rId37"/>
    <p:sldId id="301" r:id="rId38"/>
    <p:sldId id="302" r:id="rId39"/>
    <p:sldId id="306" r:id="rId40"/>
    <p:sldId id="308" r:id="rId41"/>
    <p:sldId id="307" r:id="rId42"/>
    <p:sldId id="317" r:id="rId43"/>
    <p:sldId id="313" r:id="rId44"/>
    <p:sldId id="312" r:id="rId45"/>
    <p:sldId id="320" r:id="rId46"/>
    <p:sldId id="322" r:id="rId47"/>
    <p:sldId id="310" r:id="rId48"/>
    <p:sldId id="315" r:id="rId49"/>
    <p:sldId id="316" r:id="rId50"/>
    <p:sldId id="311" r:id="rId51"/>
    <p:sldId id="323" r:id="rId52"/>
    <p:sldId id="327" r:id="rId53"/>
    <p:sldId id="328" r:id="rId54"/>
    <p:sldId id="334" r:id="rId55"/>
    <p:sldId id="333" r:id="rId56"/>
    <p:sldId id="335"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0D2"/>
    <a:srgbClr val="7C0A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5B304-C4BC-4594-9D0D-B3BA904487DF}" type="datetimeFigureOut">
              <a:rPr lang="ru-RU" smtClean="0"/>
              <a:pPr/>
              <a:t>07.11.2023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01A3C-9792-4773-AC5A-0E9337C5B4D8}" type="slidenum">
              <a:rPr lang="ru-RU" smtClean="0"/>
              <a:pPr/>
              <a:t>‹#›</a:t>
            </a:fld>
            <a:endParaRPr lang="ru-RU"/>
          </a:p>
        </p:txBody>
      </p:sp>
    </p:spTree>
    <p:extLst>
      <p:ext uri="{BB962C8B-B14F-4D97-AF65-F5344CB8AC3E}">
        <p14:creationId xmlns:p14="http://schemas.microsoft.com/office/powerpoint/2010/main" val="20445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C01A3C-9792-4773-AC5A-0E9337C5B4D8}" type="slidenum">
              <a:rPr lang="ru-RU" smtClean="0"/>
              <a:pPr/>
              <a:t>51</a:t>
            </a:fld>
            <a:endParaRPr lang="ru-RU"/>
          </a:p>
        </p:txBody>
      </p:sp>
    </p:spTree>
    <p:extLst>
      <p:ext uri="{BB962C8B-B14F-4D97-AF65-F5344CB8AC3E}">
        <p14:creationId xmlns:p14="http://schemas.microsoft.com/office/powerpoint/2010/main" val="391474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C01A3C-9792-4773-AC5A-0E9337C5B4D8}" type="slidenum">
              <a:rPr lang="ru-RU" smtClean="0"/>
              <a:pPr/>
              <a:t>52</a:t>
            </a:fld>
            <a:endParaRPr lang="ru-RU"/>
          </a:p>
        </p:txBody>
      </p:sp>
    </p:spTree>
    <p:extLst>
      <p:ext uri="{BB962C8B-B14F-4D97-AF65-F5344CB8AC3E}">
        <p14:creationId xmlns:p14="http://schemas.microsoft.com/office/powerpoint/2010/main" val="391474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181291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112396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5288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34140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110576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123446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245473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277852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51343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233984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DCEE61-32FE-4C63-ABEA-713D370AAF79}"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7F9D05-9117-4BD2-ADEF-6E43797E99F8}" type="slidenum">
              <a:rPr lang="ru-RU" smtClean="0"/>
              <a:pPr/>
              <a:t>‹#›</a:t>
            </a:fld>
            <a:endParaRPr lang="ru-RU"/>
          </a:p>
        </p:txBody>
      </p:sp>
    </p:spTree>
    <p:extLst>
      <p:ext uri="{BB962C8B-B14F-4D97-AF65-F5344CB8AC3E}">
        <p14:creationId xmlns:p14="http://schemas.microsoft.com/office/powerpoint/2010/main" val="33909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CEE61-32FE-4C63-ABEA-713D370AAF79}" type="datetimeFigureOut">
              <a:rPr lang="ru-RU" smtClean="0"/>
              <a:pPr/>
              <a:t>07.11.2023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F9D05-9117-4BD2-ADEF-6E43797E99F8}" type="slidenum">
              <a:rPr lang="ru-RU" smtClean="0"/>
              <a:pPr/>
              <a:t>‹#›</a:t>
            </a:fld>
            <a:endParaRPr lang="ru-RU"/>
          </a:p>
        </p:txBody>
      </p:sp>
    </p:spTree>
    <p:extLst>
      <p:ext uri="{BB962C8B-B14F-4D97-AF65-F5344CB8AC3E}">
        <p14:creationId xmlns:p14="http://schemas.microsoft.com/office/powerpoint/2010/main" val="1684675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910" y="188640"/>
            <a:ext cx="8354888" cy="2088232"/>
          </a:xfrm>
        </p:spPr>
        <p:txBody>
          <a:bodyPr/>
          <a:lstStyle/>
          <a:p>
            <a:r>
              <a:rPr lang="en-US" sz="4000" b="1" dirty="0">
                <a:solidFill>
                  <a:schemeClr val="bg1">
                    <a:lumMod val="20000"/>
                    <a:lumOff val="80000"/>
                  </a:schemeClr>
                </a:solidFill>
                <a:effectLst>
                  <a:glow rad="101600">
                    <a:srgbClr val="C00000">
                      <a:alpha val="60000"/>
                    </a:srgbClr>
                  </a:glow>
                  <a:outerShdw blurRad="38100" dist="38100" dir="2700000" algn="tl">
                    <a:srgbClr val="000000">
                      <a:alpha val="43137"/>
                    </a:srgbClr>
                  </a:outerShdw>
                </a:effectLst>
              </a:rPr>
              <a:t>Structural elements of a bridge prosthesis (MP)</a:t>
            </a:r>
            <a:endParaRPr lang="ru-RU" sz="4000" b="1" dirty="0">
              <a:solidFill>
                <a:schemeClr val="bg1">
                  <a:lumMod val="20000"/>
                  <a:lumOff val="80000"/>
                </a:schemeClr>
              </a:solidFill>
              <a:effectLst>
                <a:glow rad="101600">
                  <a:srgbClr val="C00000">
                    <a:alpha val="60000"/>
                  </a:srgbClr>
                </a:glow>
                <a:outerShdw blurRad="38100" dist="38100" dir="2700000" algn="tl">
                  <a:srgbClr val="000000">
                    <a:alpha val="43137"/>
                  </a:srgbClr>
                </a:outerShdw>
              </a:effectLst>
            </a:endParaRPr>
          </a:p>
        </p:txBody>
      </p:sp>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5202"/>
          <a:stretch/>
        </p:blipFill>
        <p:spPr bwMode="auto">
          <a:xfrm>
            <a:off x="1187624" y="3568267"/>
            <a:ext cx="7103460" cy="273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Стрелка вниз 6"/>
          <p:cNvSpPr/>
          <p:nvPr/>
        </p:nvSpPr>
        <p:spPr>
          <a:xfrm>
            <a:off x="5544108" y="3258197"/>
            <a:ext cx="180020" cy="100811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Стрелка вниз 7"/>
          <p:cNvSpPr/>
          <p:nvPr/>
        </p:nvSpPr>
        <p:spPr>
          <a:xfrm>
            <a:off x="2771800" y="3258197"/>
            <a:ext cx="180020" cy="6201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rgbClr val="FF0000"/>
              </a:solidFill>
            </a:endParaRPr>
          </a:p>
        </p:txBody>
      </p:sp>
      <p:sp>
        <p:nvSpPr>
          <p:cNvPr id="9" name="Стрелка вниз 8"/>
          <p:cNvSpPr/>
          <p:nvPr/>
        </p:nvSpPr>
        <p:spPr>
          <a:xfrm rot="10800000">
            <a:off x="4095064" y="5174878"/>
            <a:ext cx="198810" cy="91841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Прямоугольник 9"/>
          <p:cNvSpPr/>
          <p:nvPr/>
        </p:nvSpPr>
        <p:spPr>
          <a:xfrm>
            <a:off x="2479916" y="2673422"/>
            <a:ext cx="3677032"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514350" indent="-514350">
              <a:buFont typeface="+mj-lt"/>
              <a:buAutoNum type="arabicPeriod"/>
            </a:pPr>
            <a:r>
              <a:rPr lang="en-US" sz="3200" dirty="0">
                <a:solidFill>
                  <a:srgbClr val="FF0000"/>
                </a:solidFill>
                <a:effectLst>
                  <a:glow rad="101600">
                    <a:schemeClr val="accent2">
                      <a:lumMod val="50000"/>
                      <a:lumOff val="50000"/>
                      <a:alpha val="60000"/>
                    </a:schemeClr>
                  </a:glow>
                </a:effectLst>
              </a:rPr>
              <a:t>Support elements</a:t>
            </a:r>
            <a:endParaRPr lang="ru-RU" sz="3200" dirty="0">
              <a:solidFill>
                <a:srgbClr val="FF0000"/>
              </a:solidFill>
              <a:effectLst>
                <a:glow rad="101600">
                  <a:schemeClr val="accent2">
                    <a:lumMod val="50000"/>
                    <a:lumOff val="50000"/>
                    <a:alpha val="60000"/>
                  </a:schemeClr>
                </a:glow>
              </a:effectLst>
            </a:endParaRPr>
          </a:p>
        </p:txBody>
      </p:sp>
      <p:sp>
        <p:nvSpPr>
          <p:cNvPr id="11" name="Прямоугольник 10"/>
          <p:cNvSpPr/>
          <p:nvPr/>
        </p:nvSpPr>
        <p:spPr>
          <a:xfrm>
            <a:off x="1883566" y="6188151"/>
            <a:ext cx="4820615"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ru-RU" sz="3200" b="1" dirty="0" smtClean="0">
                <a:solidFill>
                  <a:srgbClr val="FF0000"/>
                </a:solidFill>
                <a:effectLst>
                  <a:glow rad="101600">
                    <a:schemeClr val="accent2">
                      <a:lumMod val="50000"/>
                      <a:lumOff val="50000"/>
                      <a:alpha val="60000"/>
                    </a:schemeClr>
                  </a:glow>
                </a:effectLst>
              </a:rPr>
              <a:t>2. </a:t>
            </a:r>
            <a:r>
              <a:rPr lang="en-US" sz="3200" b="1" dirty="0">
                <a:solidFill>
                  <a:srgbClr val="FF0000"/>
                </a:solidFill>
                <a:effectLst>
                  <a:glow rad="101600">
                    <a:schemeClr val="accent2">
                      <a:lumMod val="50000"/>
                      <a:lumOff val="50000"/>
                      <a:alpha val="60000"/>
                    </a:schemeClr>
                  </a:glow>
                </a:effectLst>
              </a:rPr>
              <a:t>Intermediate part (body)</a:t>
            </a:r>
            <a:endParaRPr lang="ru-RU" sz="3200" dirty="0">
              <a:solidFill>
                <a:srgbClr val="FF0000"/>
              </a:solidFill>
              <a:effectLst>
                <a:glow rad="101600">
                  <a:schemeClr val="accent2">
                    <a:lumMod val="50000"/>
                    <a:lumOff val="50000"/>
                    <a:alpha val="60000"/>
                  </a:schemeClr>
                </a:glow>
              </a:effectLst>
            </a:endParaRPr>
          </a:p>
        </p:txBody>
      </p:sp>
    </p:spTree>
    <p:extLst>
      <p:ext uri="{BB962C8B-B14F-4D97-AF65-F5344CB8AC3E}">
        <p14:creationId xmlns:p14="http://schemas.microsoft.com/office/powerpoint/2010/main" val="397356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48072"/>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a:solidFill>
                  <a:srgbClr val="FF0000"/>
                </a:solidFill>
                <a:effectLst>
                  <a:glow rad="101600">
                    <a:schemeClr val="tx1">
                      <a:alpha val="60000"/>
                    </a:schemeClr>
                  </a:glow>
                  <a:outerShdw blurRad="38100" dist="38100" dir="2700000" algn="tl">
                    <a:srgbClr val="000000">
                      <a:alpha val="43137"/>
                    </a:srgbClr>
                  </a:outerShdw>
                </a:effectLst>
              </a:rPr>
              <a:t>Rationale for using a bridge prosthesis</a:t>
            </a:r>
            <a:endParaRPr lang="ru-RU" sz="3600" dirty="0">
              <a:solidFill>
                <a:srgbClr val="FF0000"/>
              </a:solidFill>
              <a:effectLst>
                <a:glow rad="101600">
                  <a:schemeClr val="tx1">
                    <a:alpha val="60000"/>
                  </a:schemeClr>
                </a:glow>
                <a:outerShdw blurRad="38100" dist="38100" dir="2700000" algn="tl">
                  <a:srgbClr val="000000">
                    <a:alpha val="43137"/>
                  </a:srgbClr>
                </a:outerShdw>
              </a:effectLst>
            </a:endParaRPr>
          </a:p>
        </p:txBody>
      </p:sp>
      <p:sp>
        <p:nvSpPr>
          <p:cNvPr id="3" name="Прямоугольник 2"/>
          <p:cNvSpPr/>
          <p:nvPr/>
        </p:nvSpPr>
        <p:spPr>
          <a:xfrm>
            <a:off x="179512" y="908720"/>
            <a:ext cx="8856984" cy="58015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u="sng" dirty="0">
                <a:solidFill>
                  <a:schemeClr val="tx2">
                    <a:lumMod val="50000"/>
                  </a:schemeClr>
                </a:solidFill>
                <a:effectLst>
                  <a:outerShdw blurRad="38100" dist="38100" dir="2700000" algn="tl">
                    <a:srgbClr val="000000">
                      <a:alpha val="43137"/>
                    </a:srgbClr>
                  </a:outerShdw>
                </a:effectLst>
              </a:rPr>
              <a:t>When choosing a bridge structure, you should consider:</a:t>
            </a:r>
          </a:p>
          <a:p>
            <a:endParaRPr lang="en-US" sz="2400" b="1" u="sng" dirty="0">
              <a:solidFill>
                <a:schemeClr val="tx2">
                  <a:lumMod val="50000"/>
                </a:schemeClr>
              </a:solidFill>
              <a:effectLst>
                <a:outerShdw blurRad="38100" dist="38100" dir="2700000" algn="tl">
                  <a:srgbClr val="000000">
                    <a:alpha val="43137"/>
                  </a:srgbClr>
                </a:outerShdw>
              </a:effectLst>
            </a:endParaRPr>
          </a:p>
          <a:p>
            <a:r>
              <a:rPr lang="en-US" sz="2400" b="1" u="sng" dirty="0">
                <a:solidFill>
                  <a:schemeClr val="tx2">
                    <a:lumMod val="50000"/>
                  </a:schemeClr>
                </a:solidFill>
                <a:effectLst>
                  <a:outerShdw blurRad="38100" dist="38100" dir="2700000" algn="tl">
                    <a:srgbClr val="000000">
                      <a:alpha val="43137"/>
                    </a:srgbClr>
                  </a:outerShdw>
                </a:effectLst>
              </a:rPr>
              <a:t>The length of the dentition defect;</a:t>
            </a:r>
          </a:p>
          <a:p>
            <a:endParaRPr lang="en-US" sz="2400" b="1" u="sng" dirty="0">
              <a:solidFill>
                <a:schemeClr val="tx2">
                  <a:lumMod val="50000"/>
                </a:schemeClr>
              </a:solidFill>
              <a:effectLst>
                <a:outerShdw blurRad="38100" dist="38100" dir="2700000" algn="tl">
                  <a:srgbClr val="000000">
                    <a:alpha val="43137"/>
                  </a:srgbClr>
                </a:outerShdw>
              </a:effectLst>
            </a:endParaRPr>
          </a:p>
          <a:p>
            <a:r>
              <a:rPr lang="en-US" sz="2400" b="1" u="sng" dirty="0">
                <a:solidFill>
                  <a:schemeClr val="tx2">
                    <a:lumMod val="50000"/>
                  </a:schemeClr>
                </a:solidFill>
                <a:effectLst>
                  <a:outerShdw blurRad="38100" dist="38100" dir="2700000" algn="tl">
                    <a:srgbClr val="000000">
                      <a:alpha val="43137"/>
                    </a:srgbClr>
                  </a:outerShdw>
                </a:effectLst>
              </a:rPr>
              <a:t>Periodontal condition of supporting teeth;</a:t>
            </a:r>
          </a:p>
          <a:p>
            <a:endParaRPr lang="en-US" sz="2400" b="1" u="sng" dirty="0">
              <a:solidFill>
                <a:schemeClr val="tx2">
                  <a:lumMod val="50000"/>
                </a:schemeClr>
              </a:solidFill>
              <a:effectLst>
                <a:outerShdw blurRad="38100" dist="38100" dir="2700000" algn="tl">
                  <a:srgbClr val="000000">
                    <a:alpha val="43137"/>
                  </a:srgbClr>
                </a:outerShdw>
              </a:effectLst>
            </a:endParaRPr>
          </a:p>
          <a:p>
            <a:r>
              <a:rPr lang="en-US" sz="2400" b="1" u="sng" dirty="0">
                <a:solidFill>
                  <a:schemeClr val="tx2">
                    <a:lumMod val="50000"/>
                  </a:schemeClr>
                </a:solidFill>
                <a:effectLst>
                  <a:outerShdw blurRad="38100" dist="38100" dir="2700000" algn="tl">
                    <a:srgbClr val="000000">
                      <a:alpha val="43137"/>
                    </a:srgbClr>
                  </a:outerShdw>
                </a:effectLst>
              </a:rPr>
              <a:t>The height of the clinical crowns of abutment teeth;</a:t>
            </a:r>
          </a:p>
          <a:p>
            <a:endParaRPr lang="en-US" sz="2400" b="1" u="sng" dirty="0">
              <a:solidFill>
                <a:schemeClr val="tx2">
                  <a:lumMod val="50000"/>
                </a:schemeClr>
              </a:solidFill>
              <a:effectLst>
                <a:outerShdw blurRad="38100" dist="38100" dir="2700000" algn="tl">
                  <a:srgbClr val="000000">
                    <a:alpha val="43137"/>
                  </a:srgbClr>
                </a:outerShdw>
              </a:effectLst>
            </a:endParaRPr>
          </a:p>
          <a:p>
            <a:r>
              <a:rPr lang="en-US" sz="2400" b="1" u="sng" dirty="0">
                <a:solidFill>
                  <a:schemeClr val="tx2">
                    <a:lumMod val="50000"/>
                  </a:schemeClr>
                </a:solidFill>
                <a:effectLst>
                  <a:outerShdw blurRad="38100" dist="38100" dir="2700000" algn="tl">
                    <a:srgbClr val="000000">
                      <a:alpha val="43137"/>
                    </a:srgbClr>
                  </a:outerShdw>
                </a:effectLst>
              </a:rPr>
              <a:t>It is necessary to correctly determine the number of teeth used as support;</a:t>
            </a:r>
          </a:p>
          <a:p>
            <a:endParaRPr lang="en-US" sz="2400" b="1" u="sng" dirty="0">
              <a:solidFill>
                <a:schemeClr val="tx2">
                  <a:lumMod val="50000"/>
                </a:schemeClr>
              </a:solidFill>
              <a:effectLst>
                <a:outerShdw blurRad="38100" dist="38100" dir="2700000" algn="tl">
                  <a:srgbClr val="000000">
                    <a:alpha val="43137"/>
                  </a:srgbClr>
                </a:outerShdw>
              </a:effectLst>
            </a:endParaRPr>
          </a:p>
          <a:p>
            <a:r>
              <a:rPr lang="en-US" sz="2400" b="1" u="sng" dirty="0">
                <a:solidFill>
                  <a:schemeClr val="tx2">
                    <a:lumMod val="50000"/>
                  </a:schemeClr>
                </a:solidFill>
                <a:effectLst>
                  <a:outerShdw blurRad="38100" dist="38100" dir="2700000" algn="tl">
                    <a:srgbClr val="000000">
                      <a:alpha val="43137"/>
                    </a:srgbClr>
                  </a:outerShdw>
                </a:effectLst>
              </a:rPr>
              <a:t>Use as a support for teeth that perform one function (biting and grinding food).</a:t>
            </a:r>
          </a:p>
          <a:p>
            <a:r>
              <a:rPr lang="en-US" sz="2400" b="1" u="sng" dirty="0">
                <a:solidFill>
                  <a:schemeClr val="tx2">
                    <a:lumMod val="50000"/>
                  </a:schemeClr>
                </a:solidFill>
                <a:effectLst>
                  <a:outerShdw blurRad="38100" dist="38100" dir="2700000" algn="tl">
                    <a:srgbClr val="000000">
                      <a:alpha val="43137"/>
                    </a:srgbClr>
                  </a:outerShdw>
                </a:effectLst>
              </a:rPr>
              <a:t>The exception is the canine, as it is located at the turn of the dental arch and resists various pressures.</a:t>
            </a:r>
            <a:endParaRPr lang="ru-RU" dirty="0">
              <a:solidFill>
                <a:schemeClr val="tx2">
                  <a:lumMod val="50000"/>
                </a:schemeClr>
              </a:solidFill>
            </a:endParaRPr>
          </a:p>
        </p:txBody>
      </p:sp>
    </p:spTree>
    <p:extLst>
      <p:ext uri="{BB962C8B-B14F-4D97-AF65-F5344CB8AC3E}">
        <p14:creationId xmlns:p14="http://schemas.microsoft.com/office/powerpoint/2010/main" val="419104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786210"/>
          </a:xfrm>
        </p:spPr>
        <p:txBody>
          <a:bodyPr>
            <a:normAutofit/>
          </a:bodyPr>
          <a:lstStyle/>
          <a:p>
            <a:r>
              <a:rPr lang="en-US" dirty="0">
                <a:solidFill>
                  <a:srgbClr val="C00000"/>
                </a:solidFill>
                <a:effectLst>
                  <a:glow rad="139700">
                    <a:schemeClr val="accent5">
                      <a:satMod val="175000"/>
                      <a:alpha val="40000"/>
                    </a:schemeClr>
                  </a:glow>
                  <a:outerShdw blurRad="38100" dist="38100" dir="2700000" algn="tl">
                    <a:srgbClr val="000000">
                      <a:alpha val="43137"/>
                    </a:srgbClr>
                  </a:outerShdw>
                </a:effectLst>
              </a:rPr>
              <a:t>To reduce the functional load on abutment teeth, it is necessary:</a:t>
            </a:r>
            <a:endParaRPr lang="ru-RU" dirty="0">
              <a:solidFill>
                <a:srgbClr val="C00000"/>
              </a:solidFill>
              <a:effectLst>
                <a:glow rad="139700">
                  <a:schemeClr val="accent5">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424911" y="2276872"/>
            <a:ext cx="8280920"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AutoNum type="arabicPeriod"/>
            </a:pPr>
            <a:r>
              <a:rPr lang="en-US" sz="2600" b="1" dirty="0">
                <a:solidFill>
                  <a:schemeClr val="tx2">
                    <a:lumMod val="50000"/>
                  </a:schemeClr>
                </a:solidFill>
              </a:rPr>
              <a:t>Increase the number of supporting teeth;</a:t>
            </a:r>
          </a:p>
          <a:p>
            <a:pPr marL="342900" indent="-342900">
              <a:buAutoNum type="arabicPeriod"/>
            </a:pPr>
            <a:endParaRPr lang="en-US" sz="2600" b="1" dirty="0">
              <a:solidFill>
                <a:schemeClr val="tx2">
                  <a:lumMod val="50000"/>
                </a:schemeClr>
              </a:solidFill>
            </a:endParaRPr>
          </a:p>
          <a:p>
            <a:pPr marL="342900" indent="-342900">
              <a:buAutoNum type="arabicPeriod"/>
            </a:pPr>
            <a:r>
              <a:rPr lang="en-US" sz="2600" b="1" dirty="0">
                <a:solidFill>
                  <a:schemeClr val="tx2">
                    <a:lumMod val="50000"/>
                  </a:schemeClr>
                </a:solidFill>
              </a:rPr>
              <a:t>Reduce the width of the chewing surface of the prosthesis body (the chewing surface of the body should be smaller / no larger than the chewing surface of the supporting teeth);</a:t>
            </a:r>
          </a:p>
          <a:p>
            <a:pPr marL="342900" indent="-342900">
              <a:buAutoNum type="arabicPeriod"/>
            </a:pPr>
            <a:endParaRPr lang="en-US" sz="2600" b="1" dirty="0">
              <a:solidFill>
                <a:schemeClr val="tx2">
                  <a:lumMod val="50000"/>
                </a:schemeClr>
              </a:solidFill>
            </a:endParaRPr>
          </a:p>
          <a:p>
            <a:pPr marL="342900" indent="-342900">
              <a:buAutoNum type="arabicPeriod"/>
            </a:pPr>
            <a:r>
              <a:rPr lang="en-US" sz="2600" b="1" dirty="0">
                <a:solidFill>
                  <a:schemeClr val="tx2">
                    <a:lumMod val="50000"/>
                  </a:schemeClr>
                </a:solidFill>
              </a:rPr>
              <a:t>  Avoid the use of single-sided bridges (i.e., cantilever bridges).</a:t>
            </a:r>
            <a:endParaRPr lang="ru-RU" sz="2600" dirty="0"/>
          </a:p>
        </p:txBody>
      </p:sp>
    </p:spTree>
    <p:extLst>
      <p:ext uri="{BB962C8B-B14F-4D97-AF65-F5344CB8AC3E}">
        <p14:creationId xmlns:p14="http://schemas.microsoft.com/office/powerpoint/2010/main" val="207831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426170"/>
          </a:xfrm>
        </p:spPr>
        <p:txBody>
          <a:bodyPr>
            <a:normAutofit fontScale="90000"/>
          </a:bodyPr>
          <a:lstStyle/>
          <a:p>
            <a:r>
              <a:rPr lang="en-US" dirty="0">
                <a:solidFill>
                  <a:srgbClr val="C00000"/>
                </a:solidFill>
                <a:effectLst>
                  <a:glow rad="228600">
                    <a:schemeClr val="accent5">
                      <a:satMod val="175000"/>
                      <a:alpha val="40000"/>
                    </a:schemeClr>
                  </a:glow>
                  <a:outerShdw blurRad="38100" dist="38100" dir="2700000" algn="tl">
                    <a:srgbClr val="000000">
                      <a:alpha val="43137"/>
                    </a:srgbClr>
                  </a:outerShdw>
                </a:effectLst>
              </a:rPr>
              <a:t>Principles of designing bridges (MP)</a:t>
            </a:r>
            <a:endParaRPr lang="ru-RU" dirty="0">
              <a:solidFill>
                <a:srgbClr val="C00000"/>
              </a:solidFill>
              <a:effectLst>
                <a:glow rad="228600">
                  <a:schemeClr val="accent5">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683568" y="2060848"/>
            <a:ext cx="7704856"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AutoNum type="arabicPeriod"/>
            </a:pPr>
            <a:r>
              <a:rPr lang="en-US" sz="2400" b="1" dirty="0">
                <a:solidFill>
                  <a:schemeClr val="tx2">
                    <a:lumMod val="50000"/>
                  </a:schemeClr>
                </a:solidFill>
              </a:rPr>
              <a:t>The supporting elements of the MP and its intermediate part must be on the same line;</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The width of the chewing surface of the body (intermediate part) of the MP should be less than the width of the chewing surfaces of the teeth being replaced (this reduces the load on the supporting teeth);</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It is necessary to restore contact points between the supporting elements of the MF and adjacent natural teeth;</a:t>
            </a:r>
            <a:endParaRPr lang="ru-RU" sz="2400" b="1" dirty="0">
              <a:solidFill>
                <a:schemeClr val="tx2">
                  <a:lumMod val="50000"/>
                </a:schemeClr>
              </a:solidFill>
            </a:endParaRPr>
          </a:p>
        </p:txBody>
      </p:sp>
    </p:spTree>
    <p:extLst>
      <p:ext uri="{BB962C8B-B14F-4D97-AF65-F5344CB8AC3E}">
        <p14:creationId xmlns:p14="http://schemas.microsoft.com/office/powerpoint/2010/main" val="149913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426170"/>
          </a:xfrm>
        </p:spPr>
        <p:txBody>
          <a:bodyPr>
            <a:normAutofit fontScale="90000"/>
          </a:bodyPr>
          <a:lstStyle/>
          <a:p>
            <a:r>
              <a:rPr lang="en-US" dirty="0">
                <a:solidFill>
                  <a:srgbClr val="C00000"/>
                </a:solidFill>
                <a:effectLst>
                  <a:glow rad="228600">
                    <a:schemeClr val="accent5">
                      <a:satMod val="175000"/>
                      <a:alpha val="40000"/>
                    </a:schemeClr>
                  </a:glow>
                  <a:outerShdw blurRad="38100" dist="38100" dir="2700000" algn="tl">
                    <a:srgbClr val="000000">
                      <a:alpha val="43137"/>
                    </a:srgbClr>
                  </a:outerShdw>
                </a:effectLst>
              </a:rPr>
              <a:t>Principles of designing bridges (MP)</a:t>
            </a:r>
            <a:endParaRPr lang="ru-RU" dirty="0">
              <a:solidFill>
                <a:srgbClr val="C00000"/>
              </a:solidFill>
              <a:effectLst>
                <a:glow rad="228600">
                  <a:schemeClr val="accent5">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683568" y="2060848"/>
            <a:ext cx="7704856" cy="29546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ru-RU" b="1" dirty="0" smtClean="0">
              <a:solidFill>
                <a:schemeClr val="tx2">
                  <a:lumMod val="50000"/>
                </a:schemeClr>
              </a:solidFill>
            </a:endParaRPr>
          </a:p>
          <a:p>
            <a:pPr marL="457200" indent="-457200">
              <a:buAutoNum type="arabicPeriod" startAt="4"/>
            </a:pPr>
            <a:r>
              <a:rPr lang="en-US" sz="2400" b="1" dirty="0">
                <a:solidFill>
                  <a:schemeClr val="tx2">
                    <a:lumMod val="50000"/>
                  </a:schemeClr>
                </a:solidFill>
              </a:rPr>
              <a:t>Creating maximum contact with antagonists;</a:t>
            </a:r>
          </a:p>
          <a:p>
            <a:pPr marL="457200" indent="-457200">
              <a:buAutoNum type="arabicPeriod" startAt="4"/>
            </a:pPr>
            <a:endParaRPr lang="en-US" sz="2400" b="1" dirty="0">
              <a:solidFill>
                <a:schemeClr val="tx2">
                  <a:lumMod val="50000"/>
                </a:schemeClr>
              </a:solidFill>
            </a:endParaRPr>
          </a:p>
          <a:p>
            <a:pPr marL="457200" indent="-457200">
              <a:buAutoNum type="arabicPeriod" startAt="4"/>
            </a:pPr>
            <a:r>
              <a:rPr lang="en-US" sz="2400" b="1" dirty="0">
                <a:solidFill>
                  <a:schemeClr val="tx2">
                    <a:lumMod val="50000"/>
                  </a:schemeClr>
                </a:solidFill>
              </a:rPr>
              <a:t>MPs must meet aesthetic requirements as much as possible;</a:t>
            </a:r>
          </a:p>
          <a:p>
            <a:pPr marL="457200" indent="-457200">
              <a:buAutoNum type="arabicPeriod" startAt="4"/>
            </a:pPr>
            <a:endParaRPr lang="en-US" sz="2400" b="1" dirty="0">
              <a:solidFill>
                <a:schemeClr val="tx2">
                  <a:lumMod val="50000"/>
                </a:schemeClr>
              </a:solidFill>
            </a:endParaRPr>
          </a:p>
          <a:p>
            <a:pPr marL="457200" indent="-457200">
              <a:buAutoNum type="arabicPeriod" startAt="4"/>
            </a:pPr>
            <a:r>
              <a:rPr lang="en-US" sz="2400" b="1" dirty="0">
                <a:solidFill>
                  <a:schemeClr val="tx2">
                    <a:lumMod val="50000"/>
                  </a:schemeClr>
                </a:solidFill>
              </a:rPr>
              <a:t>  When constructing the MP, abutment teeth with a not very high clinical crown should be used;</a:t>
            </a:r>
            <a:endParaRPr lang="ru-RU" sz="2400" b="1" dirty="0" smtClean="0">
              <a:solidFill>
                <a:schemeClr val="tx2">
                  <a:lumMod val="50000"/>
                </a:schemeClr>
              </a:solidFill>
            </a:endParaRPr>
          </a:p>
        </p:txBody>
      </p:sp>
    </p:spTree>
    <p:extLst>
      <p:ext uri="{BB962C8B-B14F-4D97-AF65-F5344CB8AC3E}">
        <p14:creationId xmlns:p14="http://schemas.microsoft.com/office/powerpoint/2010/main" val="304400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dirty="0">
                <a:solidFill>
                  <a:srgbClr val="C00000"/>
                </a:solidFill>
                <a:effectLst>
                  <a:glow rad="228600">
                    <a:schemeClr val="accent5">
                      <a:satMod val="175000"/>
                      <a:alpha val="40000"/>
                    </a:schemeClr>
                  </a:glow>
                  <a:outerShdw blurRad="38100" dist="38100" dir="2700000" algn="tl">
                    <a:srgbClr val="000000">
                      <a:alpha val="43137"/>
                    </a:srgbClr>
                  </a:outerShdw>
                </a:effectLst>
              </a:rPr>
              <a:t>Requirements for a bridge prosthesis (MP)</a:t>
            </a:r>
            <a:endParaRPr lang="ru-RU" dirty="0">
              <a:solidFill>
                <a:srgbClr val="C00000"/>
              </a:solidFill>
              <a:effectLst>
                <a:glow rad="228600">
                  <a:schemeClr val="accent5">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683568" y="1921777"/>
            <a:ext cx="7848872"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AutoNum type="arabicPeriod"/>
            </a:pPr>
            <a:r>
              <a:rPr lang="en-US" sz="2400" b="1" dirty="0">
                <a:solidFill>
                  <a:schemeClr val="tx2">
                    <a:lumMod val="50000"/>
                  </a:schemeClr>
                </a:solidFill>
              </a:rPr>
              <a:t>Toxicological (anti-corrosion properties, do not cause allergies, do not irritate the mucous membranes, do not combine with saliva);</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Technical (structural rigidity);</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Aesthetic;</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Hygienic (the form of the intermediate part - prevention of ulcerative decubitus stomatitis, marginal prosthetic periodontitis in the area of the abutment tooth);</a:t>
            </a:r>
          </a:p>
          <a:p>
            <a:pPr marL="342900" indent="-342900">
              <a:buAutoNum type="arabicPeriod"/>
            </a:pPr>
            <a:endParaRPr lang="en-US" sz="2400" b="1" dirty="0">
              <a:solidFill>
                <a:schemeClr val="tx2">
                  <a:lumMod val="50000"/>
                </a:schemeClr>
              </a:solidFill>
            </a:endParaRPr>
          </a:p>
          <a:p>
            <a:pPr marL="342900" indent="-342900">
              <a:buAutoNum type="arabicPeriod"/>
            </a:pPr>
            <a:r>
              <a:rPr lang="en-US" sz="2400" b="1" dirty="0">
                <a:solidFill>
                  <a:schemeClr val="tx2">
                    <a:lumMod val="50000"/>
                  </a:schemeClr>
                </a:solidFill>
              </a:rPr>
              <a:t>Functional:</a:t>
            </a:r>
          </a:p>
          <a:p>
            <a:pPr marL="342900" indent="-342900">
              <a:buAutoNum type="arabicPeriod"/>
            </a:pPr>
            <a:r>
              <a:rPr lang="en-US" sz="2400" b="1" dirty="0">
                <a:solidFill>
                  <a:schemeClr val="tx2">
                    <a:lumMod val="50000"/>
                  </a:schemeClr>
                </a:solidFill>
              </a:rPr>
              <a:t>               A. Therapeutic – restoration of chewing and speech function</a:t>
            </a:r>
          </a:p>
          <a:p>
            <a:pPr marL="342900" indent="-342900">
              <a:buAutoNum type="arabicPeriod"/>
            </a:pPr>
            <a:r>
              <a:rPr lang="en-US" sz="2400" b="1" dirty="0">
                <a:solidFill>
                  <a:schemeClr val="tx2">
                    <a:lumMod val="50000"/>
                  </a:schemeClr>
                </a:solidFill>
              </a:rPr>
              <a:t>               b. Preventive (Popov-</a:t>
            </a:r>
            <a:r>
              <a:rPr lang="en-US" sz="2400" b="1" dirty="0" err="1">
                <a:solidFill>
                  <a:schemeClr val="tx2">
                    <a:lumMod val="50000"/>
                  </a:schemeClr>
                </a:solidFill>
              </a:rPr>
              <a:t>Godon</a:t>
            </a:r>
            <a:r>
              <a:rPr lang="en-US" sz="2400" b="1" dirty="0">
                <a:solidFill>
                  <a:schemeClr val="tx2">
                    <a:lumMod val="50000"/>
                  </a:schemeClr>
                </a:solidFill>
              </a:rPr>
              <a:t> phenomenon).</a:t>
            </a:r>
            <a:endParaRPr lang="ru-RU" b="1" dirty="0" smtClean="0">
              <a:solidFill>
                <a:schemeClr val="tx2">
                  <a:lumMod val="50000"/>
                </a:schemeClr>
              </a:solidFill>
            </a:endParaRPr>
          </a:p>
        </p:txBody>
      </p:sp>
    </p:spTree>
    <p:extLst>
      <p:ext uri="{BB962C8B-B14F-4D97-AF65-F5344CB8AC3E}">
        <p14:creationId xmlns:p14="http://schemas.microsoft.com/office/powerpoint/2010/main" val="255357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2506290"/>
          </a:xfrm>
        </p:spPr>
        <p:txBody>
          <a:bodyPr>
            <a:normAutofit fontScale="90000"/>
          </a:bodyPr>
          <a:lstStyle/>
          <a:p>
            <a:r>
              <a:rPr lang="en-US"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rPr>
              <a:t>Features of the preparation of abutment teeth in the manufacture of a bridge prosthesis</a:t>
            </a:r>
            <a:endParaRPr lang="ru-RU"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endParaRPr>
          </a:p>
        </p:txBody>
      </p:sp>
      <p:sp>
        <p:nvSpPr>
          <p:cNvPr id="3" name="Прямоугольник 2"/>
          <p:cNvSpPr/>
          <p:nvPr/>
        </p:nvSpPr>
        <p:spPr>
          <a:xfrm>
            <a:off x="899593" y="3373154"/>
            <a:ext cx="712879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a:solidFill>
                  <a:srgbClr val="44008A">
                    <a:lumMod val="50000"/>
                  </a:srgbClr>
                </a:solidFill>
              </a:rPr>
              <a:t>Creating mutual parallelism of the walls of all abutment teeth</a:t>
            </a:r>
            <a:endParaRPr lang="ru-RU" sz="3200" dirty="0"/>
          </a:p>
        </p:txBody>
      </p:sp>
    </p:spTree>
    <p:extLst>
      <p:ext uri="{BB962C8B-B14F-4D97-AF65-F5344CB8AC3E}">
        <p14:creationId xmlns:p14="http://schemas.microsoft.com/office/powerpoint/2010/main" val="111635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20472" cy="2506290"/>
          </a:xfrm>
        </p:spPr>
        <p:txBody>
          <a:bodyPr>
            <a:normAutofit/>
          </a:bodyPr>
          <a:lstStyle/>
          <a:p>
            <a:r>
              <a:rPr lang="en-US" sz="3800"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rPr>
              <a:t>Features of the preparation of abutment teeth in the manufacture of a bridge prosthesis</a:t>
            </a:r>
            <a:endParaRPr lang="ru-RU" sz="3800"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endParaRPr>
          </a:p>
        </p:txBody>
      </p:sp>
      <p:sp>
        <p:nvSpPr>
          <p:cNvPr id="3" name="Прямоугольник 2"/>
          <p:cNvSpPr/>
          <p:nvPr/>
        </p:nvSpPr>
        <p:spPr>
          <a:xfrm>
            <a:off x="582394" y="5301208"/>
            <a:ext cx="7128792"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a:solidFill>
                  <a:srgbClr val="CD10D2"/>
                </a:solidFill>
              </a:rPr>
              <a:t>The thickness of the zirconium frame is 0.3-0.4 mm</a:t>
            </a:r>
            <a:endParaRPr lang="ru-RU" sz="2800" dirty="0">
              <a:solidFill>
                <a:srgbClr val="CD10D2"/>
              </a:solidFill>
            </a:endParaRPr>
          </a:p>
        </p:txBody>
      </p:sp>
      <p:sp>
        <p:nvSpPr>
          <p:cNvPr id="5" name="Прямоугольник 4"/>
          <p:cNvSpPr/>
          <p:nvPr/>
        </p:nvSpPr>
        <p:spPr>
          <a:xfrm>
            <a:off x="567114" y="2708920"/>
            <a:ext cx="7343506"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a:solidFill>
                  <a:srgbClr val="CD10D2"/>
                </a:solidFill>
              </a:rPr>
              <a:t>The thickness of the metal-ceramic crown of the metal frame will be 1.5 - 2.0 mm (metal frame = 0.3 - 0.5 mm.</a:t>
            </a:r>
          </a:p>
          <a:p>
            <a:pPr algn="ctr"/>
            <a:r>
              <a:rPr lang="en-US" sz="2800" dirty="0">
                <a:solidFill>
                  <a:srgbClr val="CD10D2"/>
                </a:solidFill>
              </a:rPr>
              <a:t>ceramic mass = 1mm.)</a:t>
            </a:r>
          </a:p>
          <a:p>
            <a:pPr algn="ctr"/>
            <a:r>
              <a:rPr lang="en-US" sz="2800" dirty="0">
                <a:solidFill>
                  <a:srgbClr val="CD10D2"/>
                </a:solidFill>
              </a:rPr>
              <a:t>Recess = +/- 1.2 mm.</a:t>
            </a:r>
            <a:endParaRPr lang="ru-RU" sz="2400" u="sng" dirty="0">
              <a:solidFill>
                <a:srgbClr val="CD10D2"/>
              </a:solidFill>
            </a:endParaRPr>
          </a:p>
        </p:txBody>
      </p:sp>
    </p:spTree>
    <p:extLst>
      <p:ext uri="{BB962C8B-B14F-4D97-AF65-F5344CB8AC3E}">
        <p14:creationId xmlns:p14="http://schemas.microsoft.com/office/powerpoint/2010/main" val="323657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20472" cy="1944216"/>
          </a:xfrm>
        </p:spPr>
        <p:txBody>
          <a:bodyPr>
            <a:normAutofit/>
          </a:bodyPr>
          <a:lstStyle/>
          <a:p>
            <a:r>
              <a:rPr lang="en-US" sz="3800"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rPr>
              <a:t>Features of the preparation of abutment teeth in the manufacture of stamped-soldered MP</a:t>
            </a:r>
            <a:endParaRPr lang="ru-RU" sz="3800" b="1" dirty="0">
              <a:ln w="12700">
                <a:solidFill>
                  <a:schemeClr val="tx2">
                    <a:satMod val="155000"/>
                  </a:schemeClr>
                </a:solidFill>
                <a:prstDash val="solid"/>
              </a:ln>
              <a:solidFill>
                <a:schemeClr val="bg2">
                  <a:tint val="85000"/>
                  <a:satMod val="155000"/>
                </a:schemeClr>
              </a:solidFill>
              <a:effectLst>
                <a:glow rad="63500">
                  <a:schemeClr val="accent6">
                    <a:satMod val="175000"/>
                    <a:alpha val="40000"/>
                  </a:schemeClr>
                </a:glow>
                <a:outerShdw blurRad="41275" dist="20320" dir="1800000" algn="tl" rotWithShape="0">
                  <a:srgbClr val="000000">
                    <a:alpha val="40000"/>
                  </a:srgbClr>
                </a:outerShdw>
              </a:effectLst>
            </a:endParaRPr>
          </a:p>
        </p:txBody>
      </p:sp>
      <p:sp>
        <p:nvSpPr>
          <p:cNvPr id="5" name="Прямоугольник 4"/>
          <p:cNvSpPr/>
          <p:nvPr/>
        </p:nvSpPr>
        <p:spPr>
          <a:xfrm>
            <a:off x="698004" y="2255643"/>
            <a:ext cx="7343506"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a:solidFill>
                  <a:srgbClr val="CD10D2"/>
                </a:solidFill>
              </a:rPr>
              <a:t>Punched crown thickness</a:t>
            </a:r>
          </a:p>
          <a:p>
            <a:pPr algn="ctr"/>
            <a:r>
              <a:rPr lang="en-US" sz="2800" dirty="0">
                <a:solidFill>
                  <a:srgbClr val="CD10D2"/>
                </a:solidFill>
              </a:rPr>
              <a:t>is 0.2 – 0.3 mm</a:t>
            </a:r>
            <a:endParaRPr lang="ru-RU" sz="2400" dirty="0">
              <a:solidFill>
                <a:srgbClr val="CD10D2"/>
              </a:solidFill>
            </a:endParaRPr>
          </a:p>
        </p:txBody>
      </p:sp>
      <p:sp>
        <p:nvSpPr>
          <p:cNvPr id="4" name="Прямоугольник 3"/>
          <p:cNvSpPr/>
          <p:nvPr/>
        </p:nvSpPr>
        <p:spPr>
          <a:xfrm>
            <a:off x="467544" y="3573016"/>
            <a:ext cx="828092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ctr">
              <a:buFontTx/>
              <a:buAutoNum type="arabicPeriod"/>
            </a:pPr>
            <a:r>
              <a:rPr lang="en-US" sz="2400" b="1" dirty="0">
                <a:solidFill>
                  <a:srgbClr val="CD10D2"/>
                </a:solidFill>
              </a:rPr>
              <a:t>After preparation, the tooth should have the shape of a cylinder or a slightly truncated cone;</a:t>
            </a:r>
          </a:p>
          <a:p>
            <a:pPr marL="342900" lvl="0" indent="-342900" algn="ctr">
              <a:buFontTx/>
              <a:buAutoNum type="arabicPeriod"/>
            </a:pPr>
            <a:endParaRPr lang="en-US" sz="2400" b="1" dirty="0">
              <a:solidFill>
                <a:srgbClr val="CD10D2"/>
              </a:solidFill>
            </a:endParaRPr>
          </a:p>
          <a:p>
            <a:pPr marL="342900" lvl="0" indent="-342900" algn="ctr">
              <a:buFontTx/>
              <a:buAutoNum type="arabicPeriod"/>
            </a:pPr>
            <a:r>
              <a:rPr lang="en-US" sz="2400" b="1" dirty="0">
                <a:solidFill>
                  <a:srgbClr val="CD10D2"/>
                </a:solidFill>
              </a:rPr>
              <a:t>All surfaces of the prepared tooth must be parallel to each other;</a:t>
            </a:r>
          </a:p>
          <a:p>
            <a:pPr marL="342900" lvl="0" indent="-342900" algn="ctr">
              <a:buFontTx/>
              <a:buAutoNum type="arabicPeriod"/>
            </a:pPr>
            <a:endParaRPr lang="en-US" sz="2400" b="1" dirty="0">
              <a:solidFill>
                <a:srgbClr val="CD10D2"/>
              </a:solidFill>
            </a:endParaRPr>
          </a:p>
          <a:p>
            <a:pPr marL="342900" lvl="0" indent="-342900" algn="ctr">
              <a:buFontTx/>
              <a:buAutoNum type="arabicPeriod"/>
            </a:pPr>
            <a:r>
              <a:rPr lang="en-US" sz="2400" b="1" dirty="0">
                <a:solidFill>
                  <a:srgbClr val="CD10D2"/>
                </a:solidFill>
              </a:rPr>
              <a:t>The perimeter of the tooth in the equator area should be equal to its perimeter in the cervical area.</a:t>
            </a:r>
            <a:endParaRPr lang="ru-RU" sz="2400" b="1" dirty="0">
              <a:solidFill>
                <a:srgbClr val="CD10D2"/>
              </a:solidFill>
            </a:endParaRPr>
          </a:p>
        </p:txBody>
      </p:sp>
    </p:spTree>
    <p:extLst>
      <p:ext uri="{BB962C8B-B14F-4D97-AF65-F5344CB8AC3E}">
        <p14:creationId xmlns:p14="http://schemas.microsoft.com/office/powerpoint/2010/main" val="3278950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1st clinical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556792"/>
            <a:ext cx="75608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Inspection, design selection;</a:t>
            </a:r>
          </a:p>
          <a:p>
            <a:pPr marL="457200" indent="-457200" algn="ctr">
              <a:buFont typeface="Arial" panose="020B0604020202020204" pitchFamily="34" charset="0"/>
              <a:buChar char="•"/>
            </a:pPr>
            <a:r>
              <a:rPr lang="en-US" sz="2800" b="1" dirty="0">
                <a:solidFill>
                  <a:srgbClr val="44008A">
                    <a:lumMod val="50000"/>
                  </a:srgbClr>
                </a:solidFill>
              </a:rPr>
              <a:t>Preparation of abutment teeth;</a:t>
            </a:r>
          </a:p>
          <a:p>
            <a:pPr marL="457200" indent="-457200" algn="ctr">
              <a:buFont typeface="Arial" panose="020B0604020202020204" pitchFamily="34" charset="0"/>
              <a:buChar char="•"/>
            </a:pPr>
            <a:r>
              <a:rPr lang="en-US" sz="2800" b="1" dirty="0">
                <a:solidFill>
                  <a:srgbClr val="44008A">
                    <a:lumMod val="50000"/>
                  </a:srgbClr>
                </a:solidFill>
              </a:rPr>
              <a:t>Taking impressions.</a:t>
            </a:r>
            <a:endParaRPr lang="ru-RU" sz="2800" dirty="0"/>
          </a:p>
        </p:txBody>
      </p:sp>
      <p:sp>
        <p:nvSpPr>
          <p:cNvPr id="4" name="AutoShape 4" descr="изготавление штампованной корон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изготавление штампованной корон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048032"/>
            <a:ext cx="6030511"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9" descr="изготавление штампованной коронк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1" descr="изготавление штампованной коронк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2"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33333" t="19496" r="26363" b="27575"/>
          <a:stretch/>
        </p:blipFill>
        <p:spPr bwMode="auto">
          <a:xfrm>
            <a:off x="6371309" y="3140968"/>
            <a:ext cx="25557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428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1st laboratory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484784"/>
            <a:ext cx="75608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Casting plaster models;</a:t>
            </a:r>
          </a:p>
          <a:p>
            <a:pPr marL="457200" indent="-457200" algn="ctr">
              <a:buFont typeface="Arial" panose="020B0604020202020204" pitchFamily="34" charset="0"/>
              <a:buChar char="•"/>
            </a:pPr>
            <a:r>
              <a:rPr lang="en-US" sz="2800" b="1" dirty="0">
                <a:solidFill>
                  <a:srgbClr val="44008A">
                    <a:lumMod val="50000"/>
                  </a:srgbClr>
                </a:solidFill>
              </a:rPr>
              <a:t>Fixation in an </a:t>
            </a:r>
            <a:r>
              <a:rPr lang="en-US" sz="2800" b="1" dirty="0" err="1">
                <a:solidFill>
                  <a:srgbClr val="44008A">
                    <a:lumMod val="50000"/>
                  </a:srgbClr>
                </a:solidFill>
              </a:rPr>
              <a:t>occluder</a:t>
            </a:r>
            <a:r>
              <a:rPr lang="en-US" sz="2800" b="1" dirty="0">
                <a:solidFill>
                  <a:srgbClr val="44008A">
                    <a:lumMod val="50000"/>
                  </a:srgbClr>
                </a:solidFill>
              </a:rPr>
              <a:t>;</a:t>
            </a:r>
          </a:p>
          <a:p>
            <a:pPr marL="457200" indent="-457200" algn="ctr">
              <a:buFont typeface="Arial" panose="020B0604020202020204" pitchFamily="34" charset="0"/>
              <a:buChar char="•"/>
            </a:pPr>
            <a:r>
              <a:rPr lang="en-US" sz="2800" b="1" dirty="0">
                <a:solidFill>
                  <a:srgbClr val="44008A">
                    <a:lumMod val="50000"/>
                  </a:srgbClr>
                </a:solidFill>
              </a:rPr>
              <a:t>And making wax templates - if necessary</a:t>
            </a:r>
            <a:r>
              <a:rPr lang="ru-RU" sz="2800" b="1" dirty="0" smtClean="0">
                <a:solidFill>
                  <a:srgbClr val="44008A">
                    <a:lumMod val="50000"/>
                  </a:srgbClr>
                </a:solidFill>
              </a:rPr>
              <a:t>.</a:t>
            </a:r>
            <a:endParaRPr lang="ru-RU" sz="2800" dirty="0"/>
          </a:p>
        </p:txBody>
      </p:sp>
      <p:sp>
        <p:nvSpPr>
          <p:cNvPr id="6" name="AutoShape 2" descr="Изготовление штампованной корон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9927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60" y="2306332"/>
            <a:ext cx="7122060" cy="377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низ 2"/>
          <p:cNvSpPr/>
          <p:nvPr/>
        </p:nvSpPr>
        <p:spPr>
          <a:xfrm>
            <a:off x="2339752" y="1412777"/>
            <a:ext cx="216024" cy="177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156176" y="1412777"/>
            <a:ext cx="216024" cy="1787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40480" y="404664"/>
            <a:ext cx="40324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b="1" dirty="0">
                <a:solidFill>
                  <a:srgbClr val="FF0000"/>
                </a:solidFill>
              </a:rPr>
              <a:t>Tabs (overlays)</a:t>
            </a:r>
          </a:p>
          <a:p>
            <a:pPr algn="ctr"/>
            <a:r>
              <a:rPr lang="en-US" b="1" dirty="0">
                <a:solidFill>
                  <a:srgbClr val="FF0000"/>
                </a:solidFill>
              </a:rPr>
              <a:t>Support elements</a:t>
            </a:r>
            <a:endParaRPr lang="ru-RU" b="1" dirty="0">
              <a:solidFill>
                <a:srgbClr val="FF0000"/>
              </a:solidFill>
            </a:endParaRPr>
          </a:p>
        </p:txBody>
      </p:sp>
      <p:sp>
        <p:nvSpPr>
          <p:cNvPr id="8" name="Прямоугольник 7"/>
          <p:cNvSpPr/>
          <p:nvPr/>
        </p:nvSpPr>
        <p:spPr>
          <a:xfrm>
            <a:off x="2123728" y="6085384"/>
            <a:ext cx="4572000" cy="461665"/>
          </a:xfrm>
          <a:prstGeom prst="rect">
            <a:avLst/>
          </a:prstGeom>
        </p:spPr>
        <p:txBody>
          <a:bodyPr>
            <a:spAutoFit/>
          </a:bodyPr>
          <a:lstStyle/>
          <a:p>
            <a:pPr algn="ctr"/>
            <a:r>
              <a:rPr lang="en-US" sz="2400" b="1" dirty="0">
                <a:solidFill>
                  <a:srgbClr val="44008A">
                    <a:lumMod val="50000"/>
                  </a:srgbClr>
                </a:solidFill>
              </a:rPr>
              <a:t>Intermediate part (body)</a:t>
            </a:r>
            <a:endParaRPr lang="ru-RU" sz="2400" b="1" dirty="0"/>
          </a:p>
        </p:txBody>
      </p:sp>
      <p:sp>
        <p:nvSpPr>
          <p:cNvPr id="9" name="Стрелка вверх 8"/>
          <p:cNvSpPr/>
          <p:nvPr/>
        </p:nvSpPr>
        <p:spPr>
          <a:xfrm>
            <a:off x="4126320" y="4542509"/>
            <a:ext cx="260768" cy="15762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0054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2nd clinical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Determination and fixation of CO (central occlusion), if necessary.</a:t>
            </a:r>
            <a:endParaRPr lang="ru-RU" sz="2800" dirty="0"/>
          </a:p>
        </p:txBody>
      </p:sp>
    </p:spTree>
    <p:extLst>
      <p:ext uri="{BB962C8B-B14F-4D97-AF65-F5344CB8AC3E}">
        <p14:creationId xmlns:p14="http://schemas.microsoft.com/office/powerpoint/2010/main" val="47508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2nd laboratory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25771" y="1513955"/>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Production of IR (artificial crowns) using the stamping method.</a:t>
            </a:r>
            <a:endParaRPr lang="ru-RU" sz="2800" dirty="0"/>
          </a:p>
        </p:txBody>
      </p:sp>
    </p:spTree>
    <p:extLst>
      <p:ext uri="{BB962C8B-B14F-4D97-AF65-F5344CB8AC3E}">
        <p14:creationId xmlns:p14="http://schemas.microsoft.com/office/powerpoint/2010/main" val="1992230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3rd clinical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Fitting IR into the oral cavity.</a:t>
            </a:r>
          </a:p>
          <a:p>
            <a:pPr marL="457200" indent="-457200" algn="ctr">
              <a:buFont typeface="Arial" panose="020B0604020202020204" pitchFamily="34" charset="0"/>
              <a:buChar char="•"/>
            </a:pPr>
            <a:r>
              <a:rPr lang="en-US" sz="2800" b="1" dirty="0">
                <a:solidFill>
                  <a:srgbClr val="44008A">
                    <a:lumMod val="50000"/>
                  </a:srgbClr>
                </a:solidFill>
              </a:rPr>
              <a:t>And taking impressions with crowns on teeth.</a:t>
            </a:r>
            <a:endParaRPr lang="ru-RU" sz="2800" dirty="0"/>
          </a:p>
        </p:txBody>
      </p:sp>
      <p:sp>
        <p:nvSpPr>
          <p:cNvPr id="4" name="AutoShape 2" descr="изготавление штампованной корон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22110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3rd laboratory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556792"/>
            <a:ext cx="756084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Casting plaster models;</a:t>
            </a:r>
          </a:p>
          <a:p>
            <a:pPr marL="457200" indent="-457200" algn="ctr">
              <a:buFont typeface="Arial" panose="020B0604020202020204" pitchFamily="34" charset="0"/>
              <a:buChar char="•"/>
            </a:pPr>
            <a:r>
              <a:rPr lang="en-US" sz="2800" b="1" dirty="0">
                <a:solidFill>
                  <a:srgbClr val="44008A">
                    <a:lumMod val="50000"/>
                  </a:srgbClr>
                </a:solidFill>
              </a:rPr>
              <a:t>Manufacturing of the intermediate part (body) of the MP;</a:t>
            </a:r>
          </a:p>
          <a:p>
            <a:pPr marL="457200" indent="-457200" algn="ctr">
              <a:buFont typeface="Arial" panose="020B0604020202020204" pitchFamily="34" charset="0"/>
              <a:buChar char="•"/>
            </a:pPr>
            <a:r>
              <a:rPr lang="en-US" sz="2800" b="1" dirty="0">
                <a:solidFill>
                  <a:srgbClr val="44008A">
                    <a:lumMod val="50000"/>
                  </a:srgbClr>
                </a:solidFill>
              </a:rPr>
              <a:t>Soldering of MP elements;</a:t>
            </a:r>
          </a:p>
          <a:p>
            <a:pPr marL="457200" indent="-457200" algn="ctr">
              <a:buFont typeface="Arial" panose="020B0604020202020204" pitchFamily="34" charset="0"/>
              <a:buChar char="•"/>
            </a:pPr>
            <a:r>
              <a:rPr lang="en-US" sz="2800" b="1" dirty="0">
                <a:solidFill>
                  <a:srgbClr val="44008A">
                    <a:lumMod val="50000"/>
                  </a:srgbClr>
                </a:solidFill>
              </a:rPr>
              <a:t>Final processing</a:t>
            </a:r>
          </a:p>
          <a:p>
            <a:pPr marL="457200" indent="-457200" algn="ctr">
              <a:buFont typeface="Arial" panose="020B0604020202020204" pitchFamily="34" charset="0"/>
              <a:buChar char="•"/>
            </a:pPr>
            <a:r>
              <a:rPr lang="en-US" sz="2800" b="1" dirty="0">
                <a:solidFill>
                  <a:srgbClr val="44008A">
                    <a:lumMod val="50000"/>
                  </a:srgbClr>
                </a:solidFill>
              </a:rPr>
              <a:t>(grinding, polishing).</a:t>
            </a:r>
            <a:endParaRPr lang="ru-RU" sz="2800" dirty="0"/>
          </a:p>
        </p:txBody>
      </p:sp>
    </p:spTree>
    <p:extLst>
      <p:ext uri="{BB962C8B-B14F-4D97-AF65-F5344CB8AC3E}">
        <p14:creationId xmlns:p14="http://schemas.microsoft.com/office/powerpoint/2010/main" val="748448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 4th clinical stage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Fitting the finished MP;</a:t>
            </a:r>
          </a:p>
          <a:p>
            <a:pPr marL="457200" indent="-457200" algn="ctr">
              <a:buFont typeface="Arial" panose="020B0604020202020204" pitchFamily="34" charset="0"/>
              <a:buChar char="•"/>
            </a:pPr>
            <a:r>
              <a:rPr lang="en-US" sz="2800" b="1" dirty="0">
                <a:solidFill>
                  <a:srgbClr val="44008A">
                    <a:lumMod val="50000"/>
                  </a:srgbClr>
                </a:solidFill>
              </a:rPr>
              <a:t>And fixing it with cement.</a:t>
            </a:r>
            <a:endParaRPr lang="ru-RU" sz="2800" dirty="0"/>
          </a:p>
        </p:txBody>
      </p:sp>
    </p:spTree>
    <p:extLst>
      <p:ext uri="{BB962C8B-B14F-4D97-AF65-F5344CB8AC3E}">
        <p14:creationId xmlns:p14="http://schemas.microsoft.com/office/powerpoint/2010/main" val="521901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(1) 1st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Inspection, design selection;</a:t>
            </a:r>
          </a:p>
          <a:p>
            <a:pPr marL="457200" indent="-457200" algn="ctr">
              <a:buFont typeface="Arial" panose="020B0604020202020204" pitchFamily="34" charset="0"/>
              <a:buChar char="•"/>
            </a:pPr>
            <a:r>
              <a:rPr lang="en-US" sz="2800" b="1" dirty="0">
                <a:solidFill>
                  <a:srgbClr val="44008A">
                    <a:lumMod val="50000"/>
                  </a:srgbClr>
                </a:solidFill>
              </a:rPr>
              <a:t>Preparation of abutment teeth;</a:t>
            </a:r>
          </a:p>
          <a:p>
            <a:pPr marL="457200" indent="-457200" algn="ctr">
              <a:buFont typeface="Arial" panose="020B0604020202020204" pitchFamily="34" charset="0"/>
              <a:buChar char="•"/>
            </a:pPr>
            <a:r>
              <a:rPr lang="en-US" sz="2800" b="1" dirty="0">
                <a:solidFill>
                  <a:srgbClr val="44008A">
                    <a:lumMod val="50000"/>
                  </a:srgbClr>
                </a:solidFill>
              </a:rPr>
              <a:t>Taking impressions for the manufacture of temporary (provisional) plastic crowns.</a:t>
            </a:r>
            <a:endParaRPr lang="ru-RU" sz="2800" dirty="0"/>
          </a:p>
        </p:txBody>
      </p:sp>
    </p:spTree>
    <p:extLst>
      <p:ext uri="{BB962C8B-B14F-4D97-AF65-F5344CB8AC3E}">
        <p14:creationId xmlns:p14="http://schemas.microsoft.com/office/powerpoint/2010/main" val="125629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(2) 1st laboratory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556792"/>
            <a:ext cx="75608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Casting plaster models;</a:t>
            </a:r>
          </a:p>
          <a:p>
            <a:pPr marL="457200" indent="-457200" algn="ctr">
              <a:buFont typeface="Arial" panose="020B0604020202020204" pitchFamily="34" charset="0"/>
              <a:buChar char="•"/>
            </a:pPr>
            <a:r>
              <a:rPr lang="en-US" sz="2800" b="1" dirty="0">
                <a:solidFill>
                  <a:srgbClr val="44008A">
                    <a:lumMod val="50000"/>
                  </a:srgbClr>
                </a:solidFill>
              </a:rPr>
              <a:t>Making wax templates – if it is necessary to determine the CO</a:t>
            </a:r>
            <a:r>
              <a:rPr lang="ru-RU" sz="2800" b="1" dirty="0" smtClean="0">
                <a:solidFill>
                  <a:srgbClr val="44008A">
                    <a:lumMod val="50000"/>
                  </a:srgbClr>
                </a:solidFill>
              </a:rPr>
              <a:t>.</a:t>
            </a:r>
            <a:endParaRPr lang="ru-RU" sz="2800" b="1" dirty="0" smtClean="0">
              <a:solidFill>
                <a:srgbClr val="44008A">
                  <a:lumMod val="50000"/>
                </a:srgbClr>
              </a:solidFill>
            </a:endParaRPr>
          </a:p>
        </p:txBody>
      </p:sp>
    </p:spTree>
    <p:extLst>
      <p:ext uri="{BB962C8B-B14F-4D97-AF65-F5344CB8AC3E}">
        <p14:creationId xmlns:p14="http://schemas.microsoft.com/office/powerpoint/2010/main" val="2107150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(3) 2nd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Determination and fixation of CO (central occlusion), if necessary.</a:t>
            </a:r>
            <a:endParaRPr lang="ru-RU" sz="2800" dirty="0"/>
          </a:p>
        </p:txBody>
      </p:sp>
    </p:spTree>
    <p:extLst>
      <p:ext uri="{BB962C8B-B14F-4D97-AF65-F5344CB8AC3E}">
        <p14:creationId xmlns:p14="http://schemas.microsoft.com/office/powerpoint/2010/main" val="3748946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(4) 2nd laboratory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Manufacturing of temporary (provisional) plastic crowns.</a:t>
            </a:r>
            <a:endParaRPr lang="ru-RU" sz="2800" b="1" dirty="0" smtClean="0">
              <a:solidFill>
                <a:srgbClr val="44008A">
                  <a:lumMod val="50000"/>
                </a:srgbClr>
              </a:solidFill>
            </a:endParaRPr>
          </a:p>
        </p:txBody>
      </p:sp>
    </p:spTree>
    <p:extLst>
      <p:ext uri="{BB962C8B-B14F-4D97-AF65-F5344CB8AC3E}">
        <p14:creationId xmlns:p14="http://schemas.microsoft.com/office/powerpoint/2010/main" val="1268288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(5) 3rd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Final preparation of abutment teeth with the creation of a circular ledge in the cervical area;</a:t>
            </a:r>
          </a:p>
          <a:p>
            <a:pPr marL="457200" indent="-457200" algn="ctr">
              <a:buFont typeface="Arial" panose="020B0604020202020204" pitchFamily="34" charset="0"/>
              <a:buChar char="•"/>
            </a:pPr>
            <a:endParaRPr lang="en-US" sz="2800" b="1" dirty="0">
              <a:solidFill>
                <a:srgbClr val="44008A">
                  <a:lumMod val="50000"/>
                </a:srgbClr>
              </a:solidFill>
            </a:endParaRPr>
          </a:p>
          <a:p>
            <a:pPr marL="457200" indent="-457200" algn="ctr">
              <a:buFont typeface="Arial" panose="020B0604020202020204" pitchFamily="34" charset="0"/>
              <a:buChar char="•"/>
            </a:pPr>
            <a:r>
              <a:rPr lang="en-US" sz="2800" b="1" dirty="0">
                <a:solidFill>
                  <a:srgbClr val="44008A">
                    <a:lumMod val="50000"/>
                  </a:srgbClr>
                </a:solidFill>
              </a:rPr>
              <a:t>Fitting temporary plastic crowns</a:t>
            </a:r>
          </a:p>
          <a:p>
            <a:pPr marL="457200" indent="-457200" algn="ctr">
              <a:buFont typeface="Arial" panose="020B0604020202020204" pitchFamily="34" charset="0"/>
              <a:buChar char="•"/>
            </a:pPr>
            <a:endParaRPr lang="en-US" sz="2800" b="1" dirty="0">
              <a:solidFill>
                <a:srgbClr val="44008A">
                  <a:lumMod val="50000"/>
                </a:srgbClr>
              </a:solidFill>
            </a:endParaRPr>
          </a:p>
          <a:p>
            <a:pPr marL="457200" indent="-457200" algn="ctr">
              <a:buFont typeface="Arial" panose="020B0604020202020204" pitchFamily="34" charset="0"/>
              <a:buChar char="•"/>
            </a:pPr>
            <a:r>
              <a:rPr lang="en-US" sz="2800" b="1" dirty="0">
                <a:solidFill>
                  <a:srgbClr val="44008A">
                    <a:lumMod val="50000"/>
                  </a:srgbClr>
                </a:solidFill>
              </a:rPr>
              <a:t>And fixing them with temporary paste.</a:t>
            </a:r>
            <a:endParaRPr lang="ru-RU" sz="2800" dirty="0"/>
          </a:p>
        </p:txBody>
      </p:sp>
    </p:spTree>
    <p:extLst>
      <p:ext uri="{BB962C8B-B14F-4D97-AF65-F5344CB8AC3E}">
        <p14:creationId xmlns:p14="http://schemas.microsoft.com/office/powerpoint/2010/main" val="118461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C00000"/>
                </a:solidFill>
                <a:effectLst>
                  <a:glow rad="228600">
                    <a:schemeClr val="accent3">
                      <a:satMod val="175000"/>
                      <a:alpha val="40000"/>
                    </a:schemeClr>
                  </a:glow>
                  <a:outerShdw blurRad="38100" dist="38100" dir="2700000" algn="tl">
                    <a:srgbClr val="000000">
                      <a:alpha val="43137"/>
                    </a:srgbClr>
                  </a:outerShdw>
                </a:effectLst>
              </a:rPr>
              <a:t>Types of intermediate part (body) of MP</a:t>
            </a:r>
            <a:endParaRPr lang="ru-RU" dirty="0">
              <a:solidFill>
                <a:srgbClr val="C00000"/>
              </a:solidFill>
              <a:effectLst>
                <a:glow rad="228600">
                  <a:schemeClr val="accent3">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395536" y="1988840"/>
            <a:ext cx="3888432" cy="1077218"/>
          </a:xfrm>
          <a:prstGeom prst="rect">
            <a:avLst/>
          </a:prstGeom>
        </p:spPr>
        <p:txBody>
          <a:bodyPr wrap="square">
            <a:spAutoFit/>
          </a:bodyPr>
          <a:lstStyle/>
          <a:p>
            <a:pPr algn="ctr"/>
            <a:r>
              <a:rPr lang="en-US" sz="3200" b="1" u="sng" dirty="0">
                <a:solidFill>
                  <a:srgbClr val="C00000"/>
                </a:solidFill>
              </a:rPr>
              <a:t>Saddle-shaped - in metal-ceramic MPs</a:t>
            </a:r>
            <a:endParaRPr lang="ru-RU"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228" t="8853" b="50000"/>
          <a:stretch/>
        </p:blipFill>
        <p:spPr bwMode="auto">
          <a:xfrm>
            <a:off x="2051720" y="4322106"/>
            <a:ext cx="2232248" cy="228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759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(6) 4th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Taking double jaw impressions</a:t>
            </a:r>
          </a:p>
          <a:p>
            <a:pPr marL="457200" indent="-457200" algn="ctr">
              <a:buFont typeface="Arial" panose="020B0604020202020204" pitchFamily="34" charset="0"/>
              <a:buChar char="•"/>
            </a:pPr>
            <a:r>
              <a:rPr lang="en-US" sz="2800" b="1" dirty="0">
                <a:solidFill>
                  <a:srgbClr val="44008A">
                    <a:lumMod val="50000"/>
                  </a:srgbClr>
                </a:solidFill>
              </a:rPr>
              <a:t>(after 2, 3-7 days)</a:t>
            </a:r>
            <a:endParaRPr lang="ru-RU" sz="2800" dirty="0"/>
          </a:p>
        </p:txBody>
      </p:sp>
    </p:spTree>
    <p:extLst>
      <p:ext uri="{BB962C8B-B14F-4D97-AF65-F5344CB8AC3E}">
        <p14:creationId xmlns:p14="http://schemas.microsoft.com/office/powerpoint/2010/main" val="1184618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(7) 3rd laboratory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Production of collapsible models from </a:t>
            </a:r>
            <a:r>
              <a:rPr lang="en-US" sz="2800" b="1" dirty="0" err="1">
                <a:solidFill>
                  <a:srgbClr val="44008A">
                    <a:lumMod val="50000"/>
                  </a:srgbClr>
                </a:solidFill>
              </a:rPr>
              <a:t>supergypsum</a:t>
            </a:r>
            <a:r>
              <a:rPr lang="en-US" sz="2800" b="1" dirty="0">
                <a:solidFill>
                  <a:srgbClr val="44008A">
                    <a:lumMod val="50000"/>
                  </a:srgbClr>
                </a:solidFill>
              </a:rPr>
              <a:t>;</a:t>
            </a:r>
          </a:p>
          <a:p>
            <a:pPr marL="457200" indent="-457200" algn="ctr">
              <a:buFont typeface="Arial" panose="020B0604020202020204" pitchFamily="34" charset="0"/>
              <a:buChar char="•"/>
            </a:pPr>
            <a:endParaRPr lang="en-US" sz="2800" b="1" dirty="0">
              <a:solidFill>
                <a:srgbClr val="44008A">
                  <a:lumMod val="50000"/>
                </a:srgbClr>
              </a:solidFill>
            </a:endParaRPr>
          </a:p>
          <a:p>
            <a:pPr marL="457200" indent="-457200" algn="ctr">
              <a:buFont typeface="Arial" panose="020B0604020202020204" pitchFamily="34" charset="0"/>
              <a:buChar char="•"/>
            </a:pPr>
            <a:r>
              <a:rPr lang="en-US" sz="2800" b="1" dirty="0">
                <a:solidFill>
                  <a:srgbClr val="44008A">
                    <a:lumMod val="50000"/>
                  </a:srgbClr>
                </a:solidFill>
              </a:rPr>
              <a:t>Plastering models into an articulator/</a:t>
            </a:r>
            <a:r>
              <a:rPr lang="en-US" sz="2800" b="1" dirty="0" err="1">
                <a:solidFill>
                  <a:srgbClr val="44008A">
                    <a:lumMod val="50000"/>
                  </a:srgbClr>
                </a:solidFill>
              </a:rPr>
              <a:t>occluder</a:t>
            </a:r>
            <a:r>
              <a:rPr lang="en-US" sz="2800" b="1" dirty="0">
                <a:solidFill>
                  <a:srgbClr val="44008A">
                    <a:lumMod val="50000"/>
                  </a:srgbClr>
                </a:solidFill>
              </a:rPr>
              <a:t>;</a:t>
            </a:r>
          </a:p>
          <a:p>
            <a:pPr marL="457200" indent="-457200" algn="ctr">
              <a:buFont typeface="Arial" panose="020B0604020202020204" pitchFamily="34" charset="0"/>
              <a:buChar char="•"/>
            </a:pPr>
            <a:endParaRPr lang="en-US" sz="2800" b="1" dirty="0">
              <a:solidFill>
                <a:srgbClr val="44008A">
                  <a:lumMod val="50000"/>
                </a:srgbClr>
              </a:solidFill>
            </a:endParaRPr>
          </a:p>
          <a:p>
            <a:pPr marL="457200" indent="-457200" algn="ctr">
              <a:buFont typeface="Arial" panose="020B0604020202020204" pitchFamily="34" charset="0"/>
              <a:buChar char="•"/>
            </a:pPr>
            <a:r>
              <a:rPr lang="en-US" sz="2800" b="1" dirty="0">
                <a:solidFill>
                  <a:srgbClr val="44008A">
                    <a:lumMod val="50000"/>
                  </a:srgbClr>
                </a:solidFill>
              </a:rPr>
              <a:t>Manufacturing of a solid metal frame.</a:t>
            </a:r>
            <a:endParaRPr lang="ru-RU" sz="2800" b="1" dirty="0" smtClean="0">
              <a:solidFill>
                <a:srgbClr val="44008A">
                  <a:lumMod val="50000"/>
                </a:srgbClr>
              </a:solidFill>
            </a:endParaRPr>
          </a:p>
        </p:txBody>
      </p:sp>
    </p:spTree>
    <p:extLst>
      <p:ext uri="{BB962C8B-B14F-4D97-AF65-F5344CB8AC3E}">
        <p14:creationId xmlns:p14="http://schemas.microsoft.com/office/powerpoint/2010/main" val="1489635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(8) 5th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Fitting a solid-cast frame in the oral cavity;</a:t>
            </a:r>
          </a:p>
          <a:p>
            <a:pPr marL="457200" indent="-457200" algn="ctr">
              <a:buFont typeface="Arial" panose="020B0604020202020204" pitchFamily="34" charset="0"/>
              <a:buChar char="•"/>
            </a:pPr>
            <a:r>
              <a:rPr lang="en-US" sz="2800" b="1" dirty="0">
                <a:solidFill>
                  <a:srgbClr val="44008A">
                    <a:lumMod val="50000"/>
                  </a:srgbClr>
                </a:solidFill>
              </a:rPr>
              <a:t>Determination of the color of ceramic cladding.</a:t>
            </a:r>
            <a:endParaRPr lang="ru-RU"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2" t="14954" r="3947" b="14904"/>
          <a:stretch/>
        </p:blipFill>
        <p:spPr bwMode="auto">
          <a:xfrm>
            <a:off x="1239052" y="3753140"/>
            <a:ext cx="6351758" cy="28994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229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(9) 4th laboratory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916832"/>
            <a:ext cx="756084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Applying ceramic veneer to the prosthesis</a:t>
            </a:r>
            <a:endParaRPr lang="ru-RU" sz="2800" b="1" dirty="0" smtClean="0">
              <a:solidFill>
                <a:srgbClr val="44008A">
                  <a:lumMod val="50000"/>
                </a:srgbClr>
              </a:solidFill>
            </a:endParaRPr>
          </a:p>
        </p:txBody>
      </p:sp>
    </p:spTree>
    <p:extLst>
      <p:ext uri="{BB962C8B-B14F-4D97-AF65-F5344CB8AC3E}">
        <p14:creationId xmlns:p14="http://schemas.microsoft.com/office/powerpoint/2010/main" val="3493325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(10) 6th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611560" y="1785645"/>
            <a:ext cx="756084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Fitting the finished metal-ceramic MP in the oral cavity;</a:t>
            </a:r>
          </a:p>
          <a:p>
            <a:pPr marL="457200" indent="-457200" algn="ctr">
              <a:buFont typeface="Arial" panose="020B0604020202020204" pitchFamily="34" charset="0"/>
              <a:buChar char="•"/>
            </a:pPr>
            <a:r>
              <a:rPr lang="en-US" sz="2800" b="1" dirty="0">
                <a:solidFill>
                  <a:srgbClr val="44008A">
                    <a:lumMod val="50000"/>
                  </a:srgbClr>
                </a:solidFill>
              </a:rPr>
              <a:t>Correction if necessary</a:t>
            </a:r>
            <a:endParaRPr lang="ru-RU" sz="2800" dirty="0"/>
          </a:p>
        </p:txBody>
      </p:sp>
      <p:pic>
        <p:nvPicPr>
          <p:cNvPr id="15362" name="Picture 2" descr="Картинки по запросу припасовка металлического каркаса мостовидного протеза в полости рт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429000"/>
            <a:ext cx="462036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09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(11) 5th laboratory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3" name="Прямоугольник 2"/>
          <p:cNvSpPr/>
          <p:nvPr/>
        </p:nvSpPr>
        <p:spPr>
          <a:xfrm>
            <a:off x="746952" y="1556792"/>
            <a:ext cx="756084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Glazing of the ceramic coating of the prosthesis</a:t>
            </a:r>
            <a:r>
              <a:rPr lang="ru-RU" sz="2800" b="1" dirty="0" smtClean="0">
                <a:solidFill>
                  <a:srgbClr val="44008A">
                    <a:lumMod val="50000"/>
                  </a:srgbClr>
                </a:solidFill>
              </a:rPr>
              <a:t>.</a:t>
            </a:r>
            <a:endParaRPr lang="ru-RU" sz="2800" b="1" dirty="0" smtClean="0">
              <a:solidFill>
                <a:srgbClr val="44008A">
                  <a:lumMod val="50000"/>
                </a:srgbClr>
              </a:solidFill>
            </a:endParaRPr>
          </a:p>
        </p:txBody>
      </p:sp>
      <p:sp>
        <p:nvSpPr>
          <p:cNvPr id="5" name="Заголовок 1"/>
          <p:cNvSpPr txBox="1">
            <a:spLocks/>
          </p:cNvSpPr>
          <p:nvPr/>
        </p:nvSpPr>
        <p:spPr>
          <a:xfrm>
            <a:off x="412572" y="260229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rPr>
              <a:t>(12) 6th clinical stage</a:t>
            </a:r>
            <a:endParaRPr lang="ru-RU" b="1" dirty="0">
              <a:ln w="12700">
                <a:solidFill>
                  <a:schemeClr val="tx2">
                    <a:satMod val="155000"/>
                  </a:schemeClr>
                </a:solidFill>
                <a:prstDash val="solid"/>
              </a:ln>
              <a:solidFill>
                <a:srgbClr val="CD10D2"/>
              </a:solidFill>
              <a:effectLst>
                <a:outerShdw blurRad="41275" dist="20320" dir="1800000" algn="tl" rotWithShape="0">
                  <a:srgbClr val="000000">
                    <a:alpha val="40000"/>
                  </a:srgbClr>
                </a:outerShdw>
              </a:effectLst>
            </a:endParaRPr>
          </a:p>
        </p:txBody>
      </p:sp>
      <p:sp>
        <p:nvSpPr>
          <p:cNvPr id="6" name="Прямоугольник 5"/>
          <p:cNvSpPr/>
          <p:nvPr/>
        </p:nvSpPr>
        <p:spPr>
          <a:xfrm>
            <a:off x="634593" y="3772789"/>
            <a:ext cx="756084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Font typeface="Arial" panose="020B0604020202020204" pitchFamily="34" charset="0"/>
              <a:buChar char="•"/>
            </a:pPr>
            <a:r>
              <a:rPr lang="en-US" sz="2800" b="1" dirty="0">
                <a:solidFill>
                  <a:srgbClr val="44008A">
                    <a:lumMod val="50000"/>
                  </a:srgbClr>
                </a:solidFill>
              </a:rPr>
              <a:t>Fixation of MP with permanent cement</a:t>
            </a:r>
            <a:r>
              <a:rPr lang="ru-RU" sz="2800" b="1" dirty="0" smtClean="0">
                <a:solidFill>
                  <a:srgbClr val="44008A">
                    <a:lumMod val="50000"/>
                  </a:srgbClr>
                </a:solidFill>
              </a:rPr>
              <a:t>.</a:t>
            </a:r>
            <a:endParaRPr lang="ru-RU" sz="2800" dirty="0"/>
          </a:p>
        </p:txBody>
      </p:sp>
    </p:spTree>
    <p:extLst>
      <p:ext uri="{BB962C8B-B14F-4D97-AF65-F5344CB8AC3E}">
        <p14:creationId xmlns:p14="http://schemas.microsoft.com/office/powerpoint/2010/main" val="2893106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en-US" b="1" dirty="0">
                <a:solidFill>
                  <a:srgbClr val="FF0000"/>
                </a:solidFill>
                <a:effectLst>
                  <a:glow rad="139700">
                    <a:schemeClr val="accent6">
                      <a:satMod val="175000"/>
                      <a:alpha val="40000"/>
                    </a:schemeClr>
                  </a:glow>
                </a:effectLst>
              </a:rPr>
              <a:t>Maryland system (adhesive bridge)</a:t>
            </a:r>
            <a:endParaRPr lang="ru-RU" sz="3200" b="1" dirty="0">
              <a:solidFill>
                <a:srgbClr val="FF0000"/>
              </a:solidFill>
              <a:effectLst>
                <a:glow rad="139700">
                  <a:schemeClr val="accent6">
                    <a:satMod val="175000"/>
                    <a:alpha val="40000"/>
                  </a:schemeClr>
                </a:glo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90" y="2276872"/>
            <a:ext cx="445249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89040"/>
            <a:ext cx="4395686" cy="291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89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en-US" b="1" dirty="0">
                <a:solidFill>
                  <a:srgbClr val="FF0000"/>
                </a:solidFill>
                <a:effectLst>
                  <a:glow rad="139700">
                    <a:schemeClr val="accent6">
                      <a:satMod val="175000"/>
                      <a:alpha val="40000"/>
                    </a:schemeClr>
                  </a:glow>
                </a:effectLst>
              </a:rPr>
              <a:t>Maryland system (adhesive bridge)</a:t>
            </a:r>
            <a:endParaRPr lang="ru-RU" sz="3200" b="1" dirty="0">
              <a:solidFill>
                <a:srgbClr val="FF0000"/>
              </a:solidFill>
              <a:effectLst>
                <a:glow rad="139700">
                  <a:schemeClr val="accent6">
                    <a:satMod val="175000"/>
                    <a:alpha val="40000"/>
                  </a:schemeClr>
                </a:glow>
              </a:effectLst>
            </a:endParaRPr>
          </a:p>
        </p:txBody>
      </p:sp>
      <p:sp>
        <p:nvSpPr>
          <p:cNvPr id="3" name="Прямоугольник 2"/>
          <p:cNvSpPr/>
          <p:nvPr/>
        </p:nvSpPr>
        <p:spPr>
          <a:xfrm>
            <a:off x="467544" y="1772816"/>
            <a:ext cx="8352928" cy="5262979"/>
          </a:xfrm>
          <a:prstGeom prst="rect">
            <a:avLst/>
          </a:prstGeom>
        </p:spPr>
        <p:txBody>
          <a:bodyPr wrap="square">
            <a:spAutoFit/>
          </a:bodyPr>
          <a:lstStyle/>
          <a:p>
            <a:r>
              <a:rPr lang="en-US" sz="2800" b="1" dirty="0">
                <a:solidFill>
                  <a:srgbClr val="44008A">
                    <a:lumMod val="50000"/>
                  </a:srgbClr>
                </a:solidFill>
              </a:rPr>
              <a:t>Advantages :</a:t>
            </a:r>
          </a:p>
          <a:p>
            <a:endParaRPr lang="en-US" sz="2800" b="1" dirty="0">
              <a:solidFill>
                <a:srgbClr val="44008A">
                  <a:lumMod val="50000"/>
                </a:srgbClr>
              </a:solidFill>
            </a:endParaRPr>
          </a:p>
          <a:p>
            <a:r>
              <a:rPr lang="en-US" sz="2800" b="1" dirty="0">
                <a:solidFill>
                  <a:srgbClr val="44008A">
                    <a:lumMod val="50000"/>
                  </a:srgbClr>
                </a:solidFill>
              </a:rPr>
              <a:t>There is no grinding and, accordingly, </a:t>
            </a:r>
            <a:r>
              <a:rPr lang="en-US" sz="2800" b="1" dirty="0" err="1">
                <a:solidFill>
                  <a:srgbClr val="44008A">
                    <a:lumMod val="50000"/>
                  </a:srgbClr>
                </a:solidFill>
              </a:rPr>
              <a:t>depulping</a:t>
            </a:r>
            <a:r>
              <a:rPr lang="en-US" sz="2800" b="1" dirty="0">
                <a:solidFill>
                  <a:srgbClr val="44008A">
                    <a:lumMod val="50000"/>
                  </a:srgbClr>
                </a:solidFill>
              </a:rPr>
              <a:t> of abutment teeth;</a:t>
            </a:r>
          </a:p>
          <a:p>
            <a:r>
              <a:rPr lang="en-US" sz="2800" b="1" dirty="0">
                <a:solidFill>
                  <a:srgbClr val="44008A">
                    <a:lumMod val="50000"/>
                  </a:srgbClr>
                </a:solidFill>
              </a:rPr>
              <a:t>Reversibility of the process. If the patient decides to change the type of denture, the supporting teeth will not require major restoration;</a:t>
            </a:r>
          </a:p>
          <a:p>
            <a:endParaRPr lang="en-US" sz="2800" b="1" dirty="0">
              <a:solidFill>
                <a:srgbClr val="44008A">
                  <a:lumMod val="50000"/>
                </a:srgbClr>
              </a:solidFill>
            </a:endParaRPr>
          </a:p>
          <a:p>
            <a:r>
              <a:rPr lang="en-US" sz="2800" b="1" dirty="0">
                <a:solidFill>
                  <a:srgbClr val="44008A">
                    <a:lumMod val="50000"/>
                  </a:srgbClr>
                </a:solidFill>
              </a:rPr>
              <a:t>Convenient as a way to replace one tooth;</a:t>
            </a:r>
          </a:p>
          <a:p>
            <a:r>
              <a:rPr lang="en-US" sz="2800" b="1" dirty="0">
                <a:solidFill>
                  <a:srgbClr val="44008A">
                    <a:lumMod val="50000"/>
                  </a:srgbClr>
                </a:solidFill>
              </a:rPr>
              <a:t>Quite low cost of prosthetics, allowing you to save on the amount of work and materials;</a:t>
            </a:r>
          </a:p>
          <a:p>
            <a:r>
              <a:rPr lang="en-US" sz="2800" b="1" dirty="0">
                <a:solidFill>
                  <a:srgbClr val="44008A">
                    <a:lumMod val="50000"/>
                  </a:srgbClr>
                </a:solidFill>
              </a:rPr>
              <a:t>Speed of the procedure, saving the patient’s time.</a:t>
            </a:r>
            <a:endParaRPr lang="ru-RU" sz="2200" dirty="0"/>
          </a:p>
        </p:txBody>
      </p:sp>
    </p:spTree>
    <p:extLst>
      <p:ext uri="{BB962C8B-B14F-4D97-AF65-F5344CB8AC3E}">
        <p14:creationId xmlns:p14="http://schemas.microsoft.com/office/powerpoint/2010/main" val="3966374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057"/>
            <a:ext cx="8229600" cy="1426170"/>
          </a:xfrm>
        </p:spPr>
        <p:txBody>
          <a:bodyPr>
            <a:normAutofit fontScale="90000"/>
          </a:bodyPr>
          <a:lstStyle/>
          <a:p>
            <a:r>
              <a:rPr lang="en-US" b="1" dirty="0">
                <a:solidFill>
                  <a:srgbClr val="FF0000"/>
                </a:solidFill>
                <a:effectLst>
                  <a:glow rad="139700">
                    <a:schemeClr val="accent6">
                      <a:satMod val="175000"/>
                      <a:alpha val="40000"/>
                    </a:schemeClr>
                  </a:glow>
                </a:effectLst>
              </a:rPr>
              <a:t>Maryland system (adhesive bridge)</a:t>
            </a:r>
            <a:endParaRPr lang="ru-RU" sz="3200" b="1" dirty="0">
              <a:solidFill>
                <a:srgbClr val="FF0000"/>
              </a:solidFill>
              <a:effectLst>
                <a:glow rad="139700">
                  <a:schemeClr val="accent6">
                    <a:satMod val="175000"/>
                    <a:alpha val="40000"/>
                  </a:schemeClr>
                </a:glow>
              </a:effectLst>
            </a:endParaRPr>
          </a:p>
        </p:txBody>
      </p:sp>
      <p:sp>
        <p:nvSpPr>
          <p:cNvPr id="3" name="Прямоугольник 2"/>
          <p:cNvSpPr/>
          <p:nvPr/>
        </p:nvSpPr>
        <p:spPr>
          <a:xfrm>
            <a:off x="467544" y="1556792"/>
            <a:ext cx="8352928" cy="5262979"/>
          </a:xfrm>
          <a:prstGeom prst="rect">
            <a:avLst/>
          </a:prstGeom>
        </p:spPr>
        <p:txBody>
          <a:bodyPr wrap="square">
            <a:spAutoFit/>
          </a:bodyPr>
          <a:lstStyle/>
          <a:p>
            <a:r>
              <a:rPr lang="en-US" sz="2800" b="1" dirty="0">
                <a:solidFill>
                  <a:srgbClr val="44008A">
                    <a:lumMod val="50000"/>
                  </a:srgbClr>
                </a:solidFill>
              </a:rPr>
              <a:t>Flaws :</a:t>
            </a:r>
          </a:p>
          <a:p>
            <a:endParaRPr lang="en-US" sz="2800" b="1" dirty="0">
              <a:solidFill>
                <a:srgbClr val="44008A">
                  <a:lumMod val="50000"/>
                </a:srgbClr>
              </a:solidFill>
            </a:endParaRPr>
          </a:p>
          <a:p>
            <a:r>
              <a:rPr lang="en-US" sz="2800" b="1" dirty="0">
                <a:solidFill>
                  <a:srgbClr val="44008A">
                    <a:lumMod val="50000"/>
                  </a:srgbClr>
                </a:solidFill>
              </a:rPr>
              <a:t>It is undesirable to replace chewing teeth with an adhesive bridge prosthesis due to the high load on the prosthesis;</a:t>
            </a:r>
          </a:p>
          <a:p>
            <a:endParaRPr lang="en-US" sz="2800" b="1" dirty="0">
              <a:solidFill>
                <a:srgbClr val="44008A">
                  <a:lumMod val="50000"/>
                </a:srgbClr>
              </a:solidFill>
            </a:endParaRPr>
          </a:p>
          <a:p>
            <a:r>
              <a:rPr lang="en-US" sz="2800" b="1" dirty="0">
                <a:solidFill>
                  <a:srgbClr val="44008A">
                    <a:lumMod val="50000"/>
                  </a:srgbClr>
                </a:solidFill>
              </a:rPr>
              <a:t>A slight increase in the thickness of the teeth, which act as support for the adhesive bridge;</a:t>
            </a:r>
          </a:p>
          <a:p>
            <a:endParaRPr lang="en-US" sz="2800" b="1" dirty="0">
              <a:solidFill>
                <a:srgbClr val="44008A">
                  <a:lumMod val="50000"/>
                </a:srgbClr>
              </a:solidFill>
            </a:endParaRPr>
          </a:p>
          <a:p>
            <a:r>
              <a:rPr lang="en-US" sz="2800" b="1" dirty="0">
                <a:solidFill>
                  <a:srgbClr val="44008A">
                    <a:lumMod val="50000"/>
                  </a:srgbClr>
                </a:solidFill>
              </a:rPr>
              <a:t>An adhesive bridge prosthesis has a smaller margin of safety compared to bridges and crowns;</a:t>
            </a:r>
          </a:p>
          <a:p>
            <a:r>
              <a:rPr lang="en-US" sz="2800" b="1" dirty="0">
                <a:solidFill>
                  <a:srgbClr val="44008A">
                    <a:lumMod val="50000"/>
                  </a:srgbClr>
                </a:solidFill>
              </a:rPr>
              <a:t>Fastening elements are visible from the inside.</a:t>
            </a:r>
            <a:endParaRPr lang="ru-RU" sz="2400" dirty="0">
              <a:solidFill>
                <a:schemeClr val="tx2">
                  <a:lumMod val="50000"/>
                </a:schemeClr>
              </a:solidFill>
            </a:endParaRPr>
          </a:p>
        </p:txBody>
      </p:sp>
    </p:spTree>
    <p:extLst>
      <p:ext uri="{BB962C8B-B14F-4D97-AF65-F5344CB8AC3E}">
        <p14:creationId xmlns:p14="http://schemas.microsoft.com/office/powerpoint/2010/main" val="2104568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057"/>
            <a:ext cx="8229600" cy="1426170"/>
          </a:xfrm>
        </p:spPr>
        <p:txBody>
          <a:bodyPr>
            <a:normAutofit fontScale="90000"/>
          </a:bodyPr>
          <a:lstStyle/>
          <a:p>
            <a:r>
              <a:rPr lang="en-US" b="1" dirty="0">
                <a:solidFill>
                  <a:srgbClr val="FF0000"/>
                </a:solidFill>
                <a:effectLst>
                  <a:glow rad="139700">
                    <a:schemeClr val="accent6">
                      <a:satMod val="175000"/>
                      <a:alpha val="40000"/>
                    </a:schemeClr>
                  </a:glow>
                </a:effectLst>
              </a:rPr>
              <a:t>Maryland system (adhesive bridge)</a:t>
            </a:r>
            <a:endParaRPr lang="ru-RU" sz="3200" b="1" dirty="0">
              <a:solidFill>
                <a:srgbClr val="FF0000"/>
              </a:solidFill>
              <a:effectLst>
                <a:glow rad="139700">
                  <a:schemeClr val="accent6">
                    <a:satMod val="175000"/>
                    <a:alpha val="40000"/>
                  </a:schemeClr>
                </a:glow>
              </a:effectLst>
            </a:endParaRPr>
          </a:p>
        </p:txBody>
      </p:sp>
      <p:sp>
        <p:nvSpPr>
          <p:cNvPr id="3" name="Прямоугольник 2"/>
          <p:cNvSpPr/>
          <p:nvPr/>
        </p:nvSpPr>
        <p:spPr>
          <a:xfrm>
            <a:off x="2411759" y="2080012"/>
            <a:ext cx="4680521"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a:solidFill>
                  <a:srgbClr val="44008A">
                    <a:lumMod val="50000"/>
                  </a:srgbClr>
                </a:solidFill>
              </a:rPr>
              <a:t>Manufacturing methods</a:t>
            </a:r>
            <a:endParaRPr lang="ru-RU" sz="2400" dirty="0">
              <a:solidFill>
                <a:schemeClr val="tx2">
                  <a:lumMod val="50000"/>
                </a:schemeClr>
              </a:solidFill>
            </a:endParaRPr>
          </a:p>
        </p:txBody>
      </p:sp>
      <p:sp>
        <p:nvSpPr>
          <p:cNvPr id="4" name="Стрелка вниз 3"/>
          <p:cNvSpPr/>
          <p:nvPr/>
        </p:nvSpPr>
        <p:spPr>
          <a:xfrm>
            <a:off x="2627784" y="3064590"/>
            <a:ext cx="360039"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6516216" y="3064590"/>
            <a:ext cx="360039"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5669" y="4426077"/>
            <a:ext cx="388423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u="sng" dirty="0">
                <a:solidFill>
                  <a:srgbClr val="44008A">
                    <a:lumMod val="50000"/>
                  </a:srgbClr>
                </a:solidFill>
              </a:rPr>
              <a:t>Straight</a:t>
            </a:r>
          </a:p>
          <a:p>
            <a:pPr algn="ctr"/>
            <a:r>
              <a:rPr lang="en-US" sz="2800" b="1" u="sng" dirty="0">
                <a:solidFill>
                  <a:srgbClr val="44008A">
                    <a:lumMod val="50000"/>
                  </a:srgbClr>
                </a:solidFill>
              </a:rPr>
              <a:t>(in one visit,</a:t>
            </a:r>
          </a:p>
          <a:p>
            <a:pPr algn="ctr"/>
            <a:r>
              <a:rPr lang="en-US" sz="2800" b="1" u="sng" dirty="0">
                <a:solidFill>
                  <a:srgbClr val="44008A">
                    <a:lumMod val="50000"/>
                  </a:srgbClr>
                </a:solidFill>
              </a:rPr>
              <a:t>the doctor models in the oral cavity)</a:t>
            </a:r>
            <a:endParaRPr lang="ru-RU" sz="2400" dirty="0"/>
          </a:p>
        </p:txBody>
      </p:sp>
      <p:sp>
        <p:nvSpPr>
          <p:cNvPr id="7" name="Прямоугольник 6"/>
          <p:cNvSpPr/>
          <p:nvPr/>
        </p:nvSpPr>
        <p:spPr>
          <a:xfrm>
            <a:off x="5436096" y="4431576"/>
            <a:ext cx="2583159"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u="sng" dirty="0">
                <a:solidFill>
                  <a:srgbClr val="44008A">
                    <a:lumMod val="50000"/>
                  </a:srgbClr>
                </a:solidFill>
              </a:rPr>
              <a:t>Indirect</a:t>
            </a:r>
          </a:p>
          <a:p>
            <a:pPr algn="ctr"/>
            <a:r>
              <a:rPr lang="en-US" sz="2800" b="1" u="sng" dirty="0">
                <a:solidFill>
                  <a:srgbClr val="44008A">
                    <a:lumMod val="50000"/>
                  </a:srgbClr>
                </a:solidFill>
              </a:rPr>
              <a:t>(in 2 visits, on a plaster model</a:t>
            </a:r>
            <a:r>
              <a:rPr lang="ru-RU" sz="2400" b="1" dirty="0" smtClean="0">
                <a:solidFill>
                  <a:srgbClr val="44008A">
                    <a:lumMod val="50000"/>
                  </a:srgbClr>
                </a:solidFill>
              </a:rPr>
              <a:t>)</a:t>
            </a:r>
            <a:endParaRPr lang="ru-RU" sz="2400" dirty="0"/>
          </a:p>
        </p:txBody>
      </p:sp>
    </p:spTree>
    <p:extLst>
      <p:ext uri="{BB962C8B-B14F-4D97-AF65-F5344CB8AC3E}">
        <p14:creationId xmlns:p14="http://schemas.microsoft.com/office/powerpoint/2010/main" val="412804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C00000"/>
                </a:solidFill>
                <a:effectLst>
                  <a:glow rad="228600">
                    <a:schemeClr val="accent3">
                      <a:satMod val="175000"/>
                      <a:alpha val="40000"/>
                    </a:schemeClr>
                  </a:glow>
                  <a:outerShdw blurRad="38100" dist="38100" dir="2700000" algn="tl">
                    <a:srgbClr val="000000">
                      <a:alpha val="43137"/>
                    </a:srgbClr>
                  </a:outerShdw>
                </a:effectLst>
              </a:rPr>
              <a:t>Types of intermediate part (body) of MP</a:t>
            </a:r>
            <a:endParaRPr lang="ru-RU" dirty="0">
              <a:solidFill>
                <a:srgbClr val="C00000"/>
              </a:solidFill>
              <a:effectLst>
                <a:glow rad="228600">
                  <a:schemeClr val="accent3">
                    <a:satMod val="175000"/>
                    <a:alpha val="40000"/>
                  </a:schemeClr>
                </a:glow>
                <a:outerShdw blurRad="38100" dist="38100" dir="2700000" algn="tl">
                  <a:srgbClr val="000000">
                    <a:alpha val="43137"/>
                  </a:srgbClr>
                </a:outerShdw>
              </a:effectLst>
            </a:endParaRPr>
          </a:p>
        </p:txBody>
      </p:sp>
      <p:sp>
        <p:nvSpPr>
          <p:cNvPr id="3" name="Прямоугольник 2"/>
          <p:cNvSpPr/>
          <p:nvPr/>
        </p:nvSpPr>
        <p:spPr>
          <a:xfrm>
            <a:off x="323528" y="1623119"/>
            <a:ext cx="4968552" cy="2677656"/>
          </a:xfrm>
          <a:prstGeom prst="rect">
            <a:avLst/>
          </a:prstGeom>
        </p:spPr>
        <p:txBody>
          <a:bodyPr wrap="square">
            <a:spAutoFit/>
          </a:bodyPr>
          <a:lstStyle/>
          <a:p>
            <a:pPr algn="ctr"/>
            <a:r>
              <a:rPr lang="en-US" sz="2400" b="1" u="sng" dirty="0">
                <a:solidFill>
                  <a:srgbClr val="C00000"/>
                </a:solidFill>
              </a:rPr>
              <a:t>Hanging form with rinsing space –</a:t>
            </a:r>
          </a:p>
          <a:p>
            <a:pPr algn="ctr"/>
            <a:r>
              <a:rPr lang="en-US" sz="2400" b="1" u="sng" dirty="0">
                <a:solidFill>
                  <a:srgbClr val="C00000"/>
                </a:solidFill>
              </a:rPr>
              <a:t>in the lateral section.</a:t>
            </a:r>
          </a:p>
          <a:p>
            <a:pPr algn="ctr"/>
            <a:endParaRPr lang="en-US" sz="2400" b="1" u="sng" dirty="0">
              <a:solidFill>
                <a:srgbClr val="C00000"/>
              </a:solidFill>
            </a:endParaRPr>
          </a:p>
          <a:p>
            <a:pPr algn="ctr"/>
            <a:r>
              <a:rPr lang="en-US" sz="2400" b="1" u="sng" dirty="0">
                <a:solidFill>
                  <a:srgbClr val="C00000"/>
                </a:solidFill>
              </a:rPr>
              <a:t>Requirement: the entire working part of the probe must fit completely between the body and the mucous membrane.</a:t>
            </a:r>
            <a:endParaRPr lang="ru-RU" sz="2400" dirty="0"/>
          </a:p>
        </p:txBody>
      </p:sp>
      <p:pic>
        <p:nvPicPr>
          <p:cNvPr id="3074" name="Picture 2" descr="http://intranet.tdmu.edu.ua/data/kafedra/internal/stomat_ortop/classes_stud/ru/stomat/ptn/%D0%BE%D1%80%D1%82%D0%BE%D0%BF%D0%B5%D0%B4%D0%B8%D1%87%D0%B5%D1%81%D0%BA%D0%B0%D1%8F%20%D1%81%D1%82%D0%BE%D0%BC%D0%B0%D1%82%D0%BE%D0%BB%D0%BE%D0%B3%D0%B8%D1%8F/3/08.%20%D0%9A%D0%BB%D0%B8%D0%BD%D0%B8%D1%87%D0%B5%D1%81%D0%BA%D0%B8%D0%B5%20%D0%B2%D0%BE%D0%BF%D1%80%D0%BE%D1%81%D1%8B%20%D0%BF%D1%80%D0%B8%D0%BC%D0%B5%D0%BD%D0%B5%D0%BD%D0%B8%D1%8F%20%D0%BC%D0%BE%D1%81%D1%82%D0%BE%D0%B2%D0%B8%D0%B4%D0%BD%D1%8B%D1%85%20%D0%BF%D1%80%D0%BE%D1%82%D0%B5%D0%B7%D0%BE%D0%B2..files/image030.png"/>
          <p:cNvPicPr>
            <a:picLocks noChangeAspect="1" noChangeArrowheads="1"/>
          </p:cNvPicPr>
          <p:nvPr/>
        </p:nvPicPr>
        <p:blipFill rotWithShape="1">
          <a:blip r:embed="rId2">
            <a:extLst>
              <a:ext uri="{28A0092B-C50C-407E-A947-70E740481C1C}">
                <a14:useLocalDpi xmlns:a14="http://schemas.microsoft.com/office/drawing/2010/main" val="0"/>
              </a:ext>
            </a:extLst>
          </a:blip>
          <a:srcRect l="22694" r="21559" b="57951"/>
          <a:stretch/>
        </p:blipFill>
        <p:spPr bwMode="auto">
          <a:xfrm>
            <a:off x="5868144" y="4725144"/>
            <a:ext cx="3165215" cy="17288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24" t="55196" r="39970" b="5720"/>
          <a:stretch/>
        </p:blipFill>
        <p:spPr bwMode="auto">
          <a:xfrm>
            <a:off x="2398262" y="4922728"/>
            <a:ext cx="3181850" cy="172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759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057"/>
            <a:ext cx="8229600" cy="1426170"/>
          </a:xfrm>
        </p:spPr>
        <p:txBody>
          <a:bodyPr>
            <a:normAutofit fontScale="90000"/>
          </a:bodyPr>
          <a:lstStyle/>
          <a:p>
            <a:r>
              <a:rPr lang="en-US" b="1" dirty="0">
                <a:solidFill>
                  <a:srgbClr val="FF0000"/>
                </a:solidFill>
                <a:effectLst>
                  <a:glow rad="139700">
                    <a:schemeClr val="accent6">
                      <a:satMod val="175000"/>
                      <a:alpha val="40000"/>
                    </a:schemeClr>
                  </a:glow>
                </a:effectLst>
              </a:rPr>
              <a:t>Maryland system (adhesive bridge)</a:t>
            </a:r>
            <a:endParaRPr lang="ru-RU" sz="3200" b="1" dirty="0">
              <a:solidFill>
                <a:srgbClr val="FF0000"/>
              </a:solidFill>
              <a:effectLst>
                <a:glow rad="139700">
                  <a:schemeClr val="accent6">
                    <a:satMod val="175000"/>
                    <a:alpha val="40000"/>
                  </a:schemeClr>
                </a:glow>
              </a:effectLst>
            </a:endParaRPr>
          </a:p>
        </p:txBody>
      </p:sp>
      <p:sp>
        <p:nvSpPr>
          <p:cNvPr id="3" name="Прямоугольник 2"/>
          <p:cNvSpPr/>
          <p:nvPr/>
        </p:nvSpPr>
        <p:spPr>
          <a:xfrm>
            <a:off x="467544" y="1556792"/>
            <a:ext cx="8352928" cy="2677656"/>
          </a:xfrm>
          <a:prstGeom prst="rect">
            <a:avLst/>
          </a:prstGeom>
        </p:spPr>
        <p:txBody>
          <a:bodyPr wrap="square">
            <a:spAutoFit/>
          </a:bodyPr>
          <a:lstStyle/>
          <a:p>
            <a:r>
              <a:rPr lang="en-US" sz="2800" b="1" dirty="0">
                <a:solidFill>
                  <a:srgbClr val="44008A">
                    <a:lumMod val="50000"/>
                  </a:srgbClr>
                </a:solidFill>
              </a:rPr>
              <a:t>The intermediate part (body) is made of various materials:</a:t>
            </a:r>
          </a:p>
          <a:p>
            <a:endParaRPr lang="en-US" sz="2800" b="1" dirty="0">
              <a:solidFill>
                <a:srgbClr val="44008A">
                  <a:lumMod val="50000"/>
                </a:srgbClr>
              </a:solidFill>
            </a:endParaRPr>
          </a:p>
          <a:p>
            <a:r>
              <a:rPr lang="en-US" sz="2800" b="1" dirty="0">
                <a:solidFill>
                  <a:srgbClr val="44008A">
                    <a:lumMod val="50000"/>
                  </a:srgbClr>
                </a:solidFill>
              </a:rPr>
              <a:t>Acrylic plastic artificial tooth;</a:t>
            </a:r>
          </a:p>
          <a:p>
            <a:r>
              <a:rPr lang="en-US" sz="2800" b="1" dirty="0">
                <a:solidFill>
                  <a:srgbClr val="44008A">
                    <a:lumMod val="50000"/>
                  </a:srgbClr>
                </a:solidFill>
              </a:rPr>
              <a:t>Composite material;</a:t>
            </a:r>
          </a:p>
          <a:p>
            <a:r>
              <a:rPr lang="en-US" sz="2800" b="1" dirty="0">
                <a:solidFill>
                  <a:srgbClr val="44008A">
                    <a:lumMod val="50000"/>
                  </a:srgbClr>
                </a:solidFill>
              </a:rPr>
              <a:t>Porcelain (ceramics).</a:t>
            </a:r>
            <a:endParaRPr lang="ru-RU" sz="2400" dirty="0" smtClean="0">
              <a:solidFill>
                <a:schemeClr val="tx2">
                  <a:lumMod val="50000"/>
                </a:schemeClr>
              </a:solidFill>
            </a:endParaRPr>
          </a:p>
        </p:txBody>
      </p:sp>
      <p:sp>
        <p:nvSpPr>
          <p:cNvPr id="5" name="Прямоугольник 4"/>
          <p:cNvSpPr/>
          <p:nvPr/>
        </p:nvSpPr>
        <p:spPr>
          <a:xfrm>
            <a:off x="467544" y="4293096"/>
            <a:ext cx="8352928" cy="2246769"/>
          </a:xfrm>
          <a:prstGeom prst="rect">
            <a:avLst/>
          </a:prstGeom>
        </p:spPr>
        <p:txBody>
          <a:bodyPr wrap="square">
            <a:spAutoFit/>
          </a:bodyPr>
          <a:lstStyle/>
          <a:p>
            <a:r>
              <a:rPr lang="en-US" sz="2800" b="1" dirty="0">
                <a:solidFill>
                  <a:srgbClr val="44008A">
                    <a:lumMod val="50000"/>
                  </a:srgbClr>
                </a:solidFill>
              </a:rPr>
              <a:t>The supporting elements are fixed on the supporting teeth:</a:t>
            </a:r>
          </a:p>
          <a:p>
            <a:endParaRPr lang="en-US" sz="2800" b="1" dirty="0">
              <a:solidFill>
                <a:srgbClr val="44008A">
                  <a:lumMod val="50000"/>
                </a:srgbClr>
              </a:solidFill>
            </a:endParaRPr>
          </a:p>
          <a:p>
            <a:r>
              <a:rPr lang="en-US" sz="2800" b="1" dirty="0">
                <a:solidFill>
                  <a:srgbClr val="44008A">
                    <a:lumMod val="50000"/>
                  </a:srgbClr>
                </a:solidFill>
              </a:rPr>
              <a:t>A pin and fiberglass are placed in the grooves;</a:t>
            </a:r>
          </a:p>
          <a:p>
            <a:r>
              <a:rPr lang="en-US" sz="2800" b="1" dirty="0">
                <a:solidFill>
                  <a:srgbClr val="44008A">
                    <a:lumMod val="50000"/>
                  </a:srgbClr>
                </a:solidFill>
              </a:rPr>
              <a:t>Strengthen on the oral surface of supporting teeth.</a:t>
            </a:r>
            <a:endParaRPr lang="ru-RU" sz="2400" dirty="0">
              <a:solidFill>
                <a:schemeClr val="tx2">
                  <a:lumMod val="50000"/>
                </a:schemeClr>
              </a:solidFill>
            </a:endParaRPr>
          </a:p>
        </p:txBody>
      </p:sp>
    </p:spTree>
    <p:extLst>
      <p:ext uri="{BB962C8B-B14F-4D97-AF65-F5344CB8AC3E}">
        <p14:creationId xmlns:p14="http://schemas.microsoft.com/office/powerpoint/2010/main" val="279523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16632"/>
            <a:ext cx="8229600" cy="922114"/>
          </a:xfrm>
        </p:spPr>
        <p:style>
          <a:lnRef idx="1">
            <a:schemeClr val="accent5"/>
          </a:lnRef>
          <a:fillRef idx="2">
            <a:schemeClr val="accent5"/>
          </a:fillRef>
          <a:effectRef idx="1">
            <a:schemeClr val="accent5"/>
          </a:effectRef>
          <a:fontRef idx="minor">
            <a:schemeClr val="dk1"/>
          </a:fontRef>
        </p:style>
        <p:txBody>
          <a:bodyPr>
            <a:noAutofit/>
          </a:bodyPr>
          <a:lstStyle/>
          <a:p>
            <a:r>
              <a:rPr lang="en-US" sz="3400" b="1" dirty="0">
                <a:solidFill>
                  <a:srgbClr val="FF0000"/>
                </a:solidFill>
                <a:effectLst>
                  <a:outerShdw blurRad="38100" dist="38100" dir="2700000" algn="tl">
                    <a:srgbClr val="000000">
                      <a:alpha val="43137"/>
                    </a:srgbClr>
                  </a:outerShdw>
                </a:effectLst>
              </a:rPr>
              <a:t>Manufacturing steps on a plaster model</a:t>
            </a:r>
            <a:endParaRPr lang="ru-RU" sz="34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179512" y="1124744"/>
            <a:ext cx="8856984"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 typeface="+mj-lt"/>
              <a:buAutoNum type="arabicPeriod"/>
            </a:pPr>
            <a:r>
              <a:rPr lang="en-US" sz="2400" dirty="0">
                <a:solidFill>
                  <a:schemeClr val="tx2">
                    <a:lumMod val="75000"/>
                  </a:schemeClr>
                </a:solidFill>
                <a:latin typeface="Tahoma"/>
              </a:rPr>
              <a:t>The oral cavity is prepared for prosthetics: treatment of dental caries;</a:t>
            </a:r>
          </a:p>
          <a:p>
            <a:pPr marL="342900" indent="-342900" algn="just">
              <a:buFont typeface="+mj-lt"/>
              <a:buAutoNum type="arabicPeriod"/>
            </a:pPr>
            <a:endParaRPr lang="en-US" sz="2400" dirty="0">
              <a:solidFill>
                <a:schemeClr val="tx2">
                  <a:lumMod val="75000"/>
                </a:schemeClr>
              </a:solidFill>
              <a:latin typeface="Tahoma"/>
            </a:endParaRPr>
          </a:p>
          <a:p>
            <a:pPr marL="342900" indent="-342900" algn="just">
              <a:buFont typeface="+mj-lt"/>
              <a:buAutoNum type="arabicPeriod"/>
            </a:pPr>
            <a:r>
              <a:rPr lang="en-US" sz="2400" dirty="0">
                <a:solidFill>
                  <a:schemeClr val="tx2">
                    <a:lumMod val="75000"/>
                  </a:schemeClr>
                </a:solidFill>
                <a:latin typeface="Tahoma"/>
              </a:rPr>
              <a:t>The inner surface of the supporting teeth is polished and processed or grooves are formed in the teeth;</a:t>
            </a:r>
          </a:p>
          <a:p>
            <a:pPr marL="342900" indent="-342900" algn="just">
              <a:buFont typeface="+mj-lt"/>
              <a:buAutoNum type="arabicPeriod"/>
            </a:pPr>
            <a:endParaRPr lang="en-US" sz="2400" dirty="0">
              <a:solidFill>
                <a:schemeClr val="tx2">
                  <a:lumMod val="75000"/>
                </a:schemeClr>
              </a:solidFill>
              <a:latin typeface="Tahoma"/>
            </a:endParaRPr>
          </a:p>
          <a:p>
            <a:pPr marL="342900" indent="-342900" algn="just">
              <a:buFont typeface="+mj-lt"/>
              <a:buAutoNum type="arabicPeriod"/>
            </a:pPr>
            <a:r>
              <a:rPr lang="en-US" sz="2400" dirty="0">
                <a:solidFill>
                  <a:schemeClr val="tx2">
                    <a:lumMod val="75000"/>
                  </a:schemeClr>
                </a:solidFill>
                <a:latin typeface="Tahoma"/>
              </a:rPr>
              <a:t>Taking impressions for the manufacture of a future adhesive bridge prosthesis;</a:t>
            </a:r>
          </a:p>
          <a:p>
            <a:pPr marL="342900" indent="-342900" algn="just">
              <a:buFont typeface="+mj-lt"/>
              <a:buAutoNum type="arabicPeriod"/>
            </a:pPr>
            <a:endParaRPr lang="en-US" sz="2400" dirty="0">
              <a:solidFill>
                <a:schemeClr val="tx2">
                  <a:lumMod val="75000"/>
                </a:schemeClr>
              </a:solidFill>
              <a:latin typeface="Tahoma"/>
            </a:endParaRPr>
          </a:p>
          <a:p>
            <a:pPr marL="342900" indent="-342900" algn="just">
              <a:buFont typeface="+mj-lt"/>
              <a:buAutoNum type="arabicPeriod"/>
            </a:pPr>
            <a:r>
              <a:rPr lang="en-US" sz="2400" dirty="0">
                <a:solidFill>
                  <a:schemeClr val="tx2">
                    <a:lumMod val="75000"/>
                  </a:schemeClr>
                </a:solidFill>
                <a:latin typeface="Tahoma"/>
              </a:rPr>
              <a:t>Manufacturing of a prosthesis taking into account all the structural features of the jaw and bite, the position of adjacent teeth on a plaster model;</a:t>
            </a:r>
          </a:p>
          <a:p>
            <a:pPr marL="342900" indent="-342900" algn="just">
              <a:buFont typeface="+mj-lt"/>
              <a:buAutoNum type="arabicPeriod"/>
            </a:pPr>
            <a:endParaRPr lang="en-US" sz="2400" dirty="0">
              <a:solidFill>
                <a:schemeClr val="tx2">
                  <a:lumMod val="75000"/>
                </a:schemeClr>
              </a:solidFill>
              <a:latin typeface="Tahoma"/>
            </a:endParaRPr>
          </a:p>
          <a:p>
            <a:pPr marL="342900" indent="-342900" algn="just">
              <a:buFont typeface="+mj-lt"/>
              <a:buAutoNum type="arabicPeriod"/>
            </a:pPr>
            <a:r>
              <a:rPr lang="en-US" sz="2400" dirty="0">
                <a:solidFill>
                  <a:schemeClr val="tx2">
                    <a:lumMod val="75000"/>
                  </a:schemeClr>
                </a:solidFill>
                <a:latin typeface="Tahoma"/>
              </a:rPr>
              <a:t>Fixation of the prosthesis with special cement.</a:t>
            </a:r>
            <a:endParaRPr lang="ru-RU" sz="2400" dirty="0">
              <a:solidFill>
                <a:schemeClr val="tx2">
                  <a:lumMod val="75000"/>
                </a:schemeClr>
              </a:solidFill>
              <a:latin typeface="Tahoma"/>
            </a:endParaRPr>
          </a:p>
        </p:txBody>
      </p:sp>
    </p:spTree>
    <p:extLst>
      <p:ext uri="{BB962C8B-B14F-4D97-AF65-F5344CB8AC3E}">
        <p14:creationId xmlns:p14="http://schemas.microsoft.com/office/powerpoint/2010/main" val="97495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2970"/>
            <a:ext cx="6709924" cy="520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260648"/>
            <a:ext cx="842493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dirty="0">
                <a:solidFill>
                  <a:srgbClr val="44008A">
                    <a:lumMod val="50000"/>
                  </a:srgbClr>
                </a:solidFill>
              </a:rPr>
              <a:t>Manufacturing on a plaster model</a:t>
            </a:r>
          </a:p>
          <a:p>
            <a:pPr algn="ctr"/>
            <a:r>
              <a:rPr lang="en-US" sz="2800" dirty="0">
                <a:solidFill>
                  <a:srgbClr val="44008A">
                    <a:lumMod val="50000"/>
                  </a:srgbClr>
                </a:solidFill>
              </a:rPr>
              <a:t>Fixation of abutment teeth on the oral surface</a:t>
            </a:r>
            <a:endParaRPr lang="ru-RU" sz="2800" dirty="0"/>
          </a:p>
        </p:txBody>
      </p:sp>
    </p:spTree>
    <p:extLst>
      <p:ext uri="{BB962C8B-B14F-4D97-AF65-F5344CB8AC3E}">
        <p14:creationId xmlns:p14="http://schemas.microsoft.com/office/powerpoint/2010/main" val="1082840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solidFill>
                  <a:srgbClr val="FF0000"/>
                </a:solidFill>
                <a:effectLst>
                  <a:outerShdw blurRad="38100" dist="38100" dir="2700000" algn="tl">
                    <a:srgbClr val="000000">
                      <a:alpha val="43137"/>
                    </a:srgbClr>
                  </a:outerShdw>
                </a:effectLst>
              </a:rPr>
              <a:t>Manufacturing stages</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23528" y="1484784"/>
            <a:ext cx="835292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a:buFont typeface="+mj-lt"/>
              <a:buAutoNum type="arabicPeriod"/>
            </a:pPr>
            <a:r>
              <a:rPr lang="en-US" sz="2400" dirty="0">
                <a:solidFill>
                  <a:schemeClr val="tx2">
                    <a:lumMod val="75000"/>
                  </a:schemeClr>
                </a:solidFill>
                <a:latin typeface="Tahoma"/>
              </a:rPr>
              <a:t>The oral cavity is prepared for prosthetics: treatment of dental caries;</a:t>
            </a:r>
          </a:p>
          <a:p>
            <a:pPr marL="342900" indent="-342900" algn="just">
              <a:buFont typeface="+mj-lt"/>
              <a:buAutoNum type="arabicPeriod"/>
            </a:pPr>
            <a:endParaRPr lang="en-US" sz="2400" dirty="0">
              <a:solidFill>
                <a:schemeClr val="tx2">
                  <a:lumMod val="75000"/>
                </a:schemeClr>
              </a:solidFill>
              <a:latin typeface="Tahoma"/>
            </a:endParaRPr>
          </a:p>
          <a:p>
            <a:pPr marL="342900" indent="-342900" algn="just">
              <a:buFont typeface="+mj-lt"/>
              <a:buAutoNum type="arabicPeriod"/>
            </a:pPr>
            <a:r>
              <a:rPr lang="en-US" sz="2400" dirty="0">
                <a:solidFill>
                  <a:schemeClr val="tx2">
                    <a:lumMod val="75000"/>
                  </a:schemeClr>
                </a:solidFill>
                <a:latin typeface="Tahoma"/>
              </a:rPr>
              <a:t>The inner surface of the supporting teeth is polished and processed or a groove is formed;</a:t>
            </a:r>
            <a:endParaRPr lang="ru-RU" sz="2400" dirty="0">
              <a:solidFill>
                <a:schemeClr val="tx2">
                  <a:lumMod val="75000"/>
                </a:schemeClr>
              </a:solidFill>
              <a:latin typeface="Tahoma"/>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55" b="9757"/>
          <a:stretch/>
        </p:blipFill>
        <p:spPr bwMode="auto">
          <a:xfrm>
            <a:off x="3010533" y="4009132"/>
            <a:ext cx="2978918" cy="250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705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351"/>
          <a:stretch/>
        </p:blipFill>
        <p:spPr bwMode="auto">
          <a:xfrm>
            <a:off x="1403648" y="2348880"/>
            <a:ext cx="6096000" cy="409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трелка вниз 1"/>
          <p:cNvSpPr/>
          <p:nvPr/>
        </p:nvSpPr>
        <p:spPr>
          <a:xfrm>
            <a:off x="3059832" y="1772816"/>
            <a:ext cx="144016" cy="2304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низ 3"/>
          <p:cNvSpPr/>
          <p:nvPr/>
        </p:nvSpPr>
        <p:spPr>
          <a:xfrm>
            <a:off x="5436096" y="1772816"/>
            <a:ext cx="144016" cy="316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907704" y="764704"/>
            <a:ext cx="489654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u="sng" dirty="0">
                <a:solidFill>
                  <a:schemeClr val="tx2">
                    <a:lumMod val="50000"/>
                  </a:schemeClr>
                </a:solidFill>
                <a:effectLst>
                  <a:outerShdw blurRad="38100" dist="38100" dir="2700000" algn="tl">
                    <a:srgbClr val="000000">
                      <a:alpha val="43137"/>
                    </a:srgbClr>
                  </a:outerShdw>
                </a:effectLst>
              </a:rPr>
              <a:t>Grooves</a:t>
            </a:r>
          </a:p>
          <a:p>
            <a:pPr algn="ctr"/>
            <a:r>
              <a:rPr lang="en-US" sz="3200" b="1" u="sng" dirty="0">
                <a:solidFill>
                  <a:schemeClr val="tx2">
                    <a:lumMod val="50000"/>
                  </a:schemeClr>
                </a:solidFill>
                <a:effectLst>
                  <a:outerShdw blurRad="38100" dist="38100" dir="2700000" algn="tl">
                    <a:srgbClr val="000000">
                      <a:alpha val="43137"/>
                    </a:srgbClr>
                  </a:outerShdw>
                </a:effectLst>
              </a:rPr>
              <a:t>(special cavities in teeth for fixation)</a:t>
            </a:r>
            <a:endParaRPr lang="ru-RU" dirty="0"/>
          </a:p>
        </p:txBody>
      </p:sp>
    </p:spTree>
    <p:extLst>
      <p:ext uri="{BB962C8B-B14F-4D97-AF65-F5344CB8AC3E}">
        <p14:creationId xmlns:p14="http://schemas.microsoft.com/office/powerpoint/2010/main" val="139631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solidFill>
                  <a:srgbClr val="FF0000"/>
                </a:solidFill>
                <a:effectLst>
                  <a:outerShdw blurRad="38100" dist="38100" dir="2700000" algn="tl">
                    <a:srgbClr val="000000">
                      <a:alpha val="43137"/>
                    </a:srgbClr>
                  </a:outerShdw>
                </a:effectLst>
              </a:rPr>
              <a:t>Manufacturing stages</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23528" y="1700808"/>
            <a:ext cx="835292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buAutoNum type="arabicPeriod" startAt="3"/>
            </a:pPr>
            <a:r>
              <a:rPr lang="en-US" sz="2400" dirty="0">
                <a:solidFill>
                  <a:schemeClr val="tx2">
                    <a:lumMod val="75000"/>
                  </a:schemeClr>
                </a:solidFill>
                <a:latin typeface="Tahoma"/>
              </a:rPr>
              <a:t>Using foil, which is placed on the future location of the fiberglass, we determine its required length (for example, “</a:t>
            </a:r>
            <a:r>
              <a:rPr lang="en-US" sz="2400" dirty="0" err="1">
                <a:solidFill>
                  <a:schemeClr val="tx2">
                    <a:lumMod val="75000"/>
                  </a:schemeClr>
                </a:solidFill>
                <a:latin typeface="Tahoma"/>
              </a:rPr>
              <a:t>Ribbond</a:t>
            </a:r>
            <a:r>
              <a:rPr lang="en-US" sz="2400" dirty="0">
                <a:solidFill>
                  <a:schemeClr val="tx2">
                    <a:lumMod val="75000"/>
                  </a:schemeClr>
                </a:solidFill>
                <a:latin typeface="Tahoma"/>
              </a:rPr>
              <a:t>”);</a:t>
            </a:r>
          </a:p>
          <a:p>
            <a:pPr marL="457200" indent="-457200" algn="just">
              <a:buAutoNum type="arabicPeriod" startAt="3"/>
            </a:pPr>
            <a:endParaRPr lang="en-US" sz="2400" dirty="0">
              <a:solidFill>
                <a:schemeClr val="tx2">
                  <a:lumMod val="75000"/>
                </a:schemeClr>
              </a:solidFill>
              <a:latin typeface="Tahoma"/>
            </a:endParaRPr>
          </a:p>
          <a:p>
            <a:pPr marL="457200" indent="-457200" algn="just">
              <a:buAutoNum type="arabicPeriod" startAt="3"/>
            </a:pPr>
            <a:r>
              <a:rPr lang="en-US" sz="2400" dirty="0">
                <a:solidFill>
                  <a:schemeClr val="tx2">
                    <a:lumMod val="75000"/>
                  </a:schemeClr>
                </a:solidFill>
                <a:latin typeface="Tahoma"/>
              </a:rPr>
              <a:t>The work area is etched, dried, and special glue is applied;</a:t>
            </a:r>
            <a:endParaRPr lang="ru-RU" sz="2400" dirty="0" smtClean="0">
              <a:solidFill>
                <a:schemeClr val="tx2">
                  <a:lumMod val="75000"/>
                </a:schemeClr>
              </a:solidFill>
              <a:latin typeface="Tahom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80330"/>
            <a:ext cx="260249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93096"/>
            <a:ext cx="2600391" cy="193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376429" y="5809047"/>
            <a:ext cx="58509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a:solidFill>
                  <a:srgbClr val="354D59"/>
                </a:solidFill>
                <a:effectLst>
                  <a:outerShdw blurRad="38100" dist="38100" dir="2700000" algn="tl">
                    <a:srgbClr val="000000">
                      <a:alpha val="43137"/>
                    </a:srgbClr>
                  </a:outerShdw>
                </a:effectLst>
                <a:latin typeface="tahoma"/>
              </a:rPr>
              <a:t>Measured reinforcement tape and strip of foil</a:t>
            </a:r>
            <a:endParaRPr lang="ru-R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49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160" y="131339"/>
            <a:ext cx="8229600" cy="922114"/>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solidFill>
                  <a:srgbClr val="FF0000"/>
                </a:solidFill>
                <a:effectLst>
                  <a:outerShdw blurRad="38100" dist="38100" dir="2700000" algn="tl">
                    <a:srgbClr val="000000">
                      <a:alpha val="43137"/>
                    </a:srgbClr>
                  </a:outerShdw>
                </a:effectLst>
              </a:rPr>
              <a:t>Manufacturing stages</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23528" y="1255400"/>
            <a:ext cx="835292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buAutoNum type="arabicPeriod" startAt="5"/>
            </a:pPr>
            <a:r>
              <a:rPr lang="en-US" sz="2400" dirty="0">
                <a:solidFill>
                  <a:schemeClr val="tx2">
                    <a:lumMod val="75000"/>
                  </a:schemeClr>
                </a:solidFill>
                <a:latin typeface="Tahoma"/>
              </a:rPr>
              <a:t>A composite material is laid on the working surfaces, then a fiberglass or pin is fixed onto it. Polymerization is carried out with a lamp;</a:t>
            </a:r>
          </a:p>
          <a:p>
            <a:pPr marL="457200" indent="-457200" algn="just">
              <a:buAutoNum type="arabicPeriod" startAt="5"/>
            </a:pPr>
            <a:endParaRPr lang="en-US" sz="2400" dirty="0">
              <a:solidFill>
                <a:schemeClr val="tx2">
                  <a:lumMod val="75000"/>
                </a:schemeClr>
              </a:solidFill>
              <a:latin typeface="Tahoma"/>
            </a:endParaRPr>
          </a:p>
          <a:p>
            <a:pPr marL="457200" indent="-457200" algn="just">
              <a:buAutoNum type="arabicPeriod" startAt="5"/>
            </a:pPr>
            <a:r>
              <a:rPr lang="en-US" sz="2400" dirty="0">
                <a:solidFill>
                  <a:schemeClr val="tx2">
                    <a:lumMod val="75000"/>
                  </a:schemeClr>
                </a:solidFill>
                <a:latin typeface="Tahoma"/>
              </a:rPr>
              <a:t>Another layer of composite is applied on top of the fiberglass and polymerized again;</a:t>
            </a:r>
            <a:endParaRPr lang="ru-RU" sz="2400" dirty="0" smtClean="0">
              <a:solidFill>
                <a:schemeClr val="tx2">
                  <a:lumMod val="75000"/>
                </a:schemeClr>
              </a:solidFill>
              <a:latin typeface="Tahom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49080"/>
            <a:ext cx="874897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369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90" y="836712"/>
            <a:ext cx="819291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380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32341"/>
            <a:ext cx="8229600" cy="922114"/>
          </a:xfrm>
        </p:spPr>
        <p:style>
          <a:lnRef idx="1">
            <a:schemeClr val="accent5"/>
          </a:lnRef>
          <a:fillRef idx="2">
            <a:schemeClr val="accent5"/>
          </a:fillRef>
          <a:effectRef idx="1">
            <a:schemeClr val="accent5"/>
          </a:effectRef>
          <a:fontRef idx="minor">
            <a:schemeClr val="dk1"/>
          </a:fontRef>
        </p:style>
        <p:txBody>
          <a:bodyPr>
            <a:noAutofit/>
          </a:bodyPr>
          <a:lstStyle/>
          <a:p>
            <a:r>
              <a:rPr lang="en-US" sz="3200" b="1" dirty="0">
                <a:solidFill>
                  <a:srgbClr val="FF0000"/>
                </a:solidFill>
                <a:effectLst>
                  <a:outerShdw blurRad="38100" dist="38100" dir="2700000" algn="tl">
                    <a:srgbClr val="000000">
                      <a:alpha val="43137"/>
                    </a:srgbClr>
                  </a:outerShdw>
                </a:effectLst>
              </a:rPr>
              <a:t>Manufacturing stages</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323528" y="1429974"/>
            <a:ext cx="835292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just">
              <a:buAutoNum type="arabicPeriod" startAt="6"/>
            </a:pPr>
            <a:endParaRPr lang="ru-RU" sz="2400" dirty="0" smtClean="0">
              <a:solidFill>
                <a:schemeClr val="tx2">
                  <a:lumMod val="75000"/>
                </a:schemeClr>
              </a:solidFill>
              <a:latin typeface="Tahoma"/>
            </a:endParaRPr>
          </a:p>
          <a:p>
            <a:pPr marL="457200" indent="-457200" algn="just">
              <a:buAutoNum type="arabicPeriod" startAt="7"/>
            </a:pPr>
            <a:r>
              <a:rPr lang="en-US" sz="2400" dirty="0">
                <a:solidFill>
                  <a:schemeClr val="tx2">
                    <a:lumMod val="75000"/>
                  </a:schemeClr>
                </a:solidFill>
                <a:latin typeface="Tahoma"/>
              </a:rPr>
              <a:t>Then the missing tooth is restored using a composite material or an artificial tooth is fixed on fiberglass;</a:t>
            </a:r>
          </a:p>
          <a:p>
            <a:pPr marL="457200" indent="-457200" algn="just">
              <a:buAutoNum type="arabicPeriod" startAt="7"/>
            </a:pPr>
            <a:endParaRPr lang="en-US" sz="2400" dirty="0">
              <a:solidFill>
                <a:schemeClr val="tx2">
                  <a:lumMod val="75000"/>
                </a:schemeClr>
              </a:solidFill>
              <a:latin typeface="Tahoma"/>
            </a:endParaRPr>
          </a:p>
          <a:p>
            <a:pPr marL="457200" indent="-457200" algn="just">
              <a:buAutoNum type="arabicPeriod" startAt="7"/>
            </a:pPr>
            <a:r>
              <a:rPr lang="en-US" sz="2400" dirty="0">
                <a:solidFill>
                  <a:schemeClr val="tx2">
                    <a:lumMod val="75000"/>
                  </a:schemeClr>
                </a:solidFill>
                <a:latin typeface="Tahoma"/>
              </a:rPr>
              <a:t>Handle everything carefully</a:t>
            </a:r>
            <a:endParaRPr lang="ru-RU" sz="2400" dirty="0">
              <a:solidFill>
                <a:schemeClr val="tx2">
                  <a:lumMod val="75000"/>
                </a:schemeClr>
              </a:solidFill>
              <a:latin typeface="Tahoma"/>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49080"/>
            <a:ext cx="6840760" cy="206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410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561772" cy="430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90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C00000"/>
                </a:solidFill>
                <a:effectLst>
                  <a:glow rad="228600">
                    <a:schemeClr val="accent3">
                      <a:satMod val="175000"/>
                      <a:alpha val="40000"/>
                    </a:schemeClr>
                  </a:glow>
                  <a:outerShdw blurRad="38100" dist="38100" dir="2700000" algn="tl">
                    <a:srgbClr val="000000">
                      <a:alpha val="43137"/>
                    </a:srgbClr>
                  </a:outerShdw>
                </a:effectLst>
              </a:rPr>
              <a:t>Types of intermediate part (body) of MP</a:t>
            </a:r>
            <a:endParaRPr lang="ru-RU" dirty="0">
              <a:solidFill>
                <a:srgbClr val="C00000"/>
              </a:solidFill>
              <a:effectLst>
                <a:glow rad="228600">
                  <a:schemeClr val="accent3">
                    <a:satMod val="175000"/>
                    <a:alpha val="40000"/>
                  </a:schemeClr>
                </a:glow>
                <a:outerShdw blurRad="38100" dist="38100" dir="2700000" algn="tl">
                  <a:srgbClr val="000000">
                    <a:alpha val="43137"/>
                  </a:srgbClr>
                </a:outerShdw>
              </a:effectLst>
            </a:endParaRPr>
          </a:p>
        </p:txBody>
      </p:sp>
      <p:pic>
        <p:nvPicPr>
          <p:cNvPr id="1026" name="Picture 2" descr="Картинки по запросу виды промежуточной части мостовидного протеза"/>
          <p:cNvPicPr>
            <a:picLocks noChangeAspect="1" noChangeArrowheads="1"/>
          </p:cNvPicPr>
          <p:nvPr/>
        </p:nvPicPr>
        <p:blipFill rotWithShape="1">
          <a:blip r:embed="rId2">
            <a:extLst>
              <a:ext uri="{28A0092B-C50C-407E-A947-70E740481C1C}">
                <a14:useLocalDpi xmlns:a14="http://schemas.microsoft.com/office/drawing/2010/main" val="0"/>
              </a:ext>
            </a:extLst>
          </a:blip>
          <a:srcRect l="69437" b="21506"/>
          <a:stretch/>
        </p:blipFill>
        <p:spPr bwMode="auto">
          <a:xfrm>
            <a:off x="5508754" y="1268760"/>
            <a:ext cx="3178046" cy="28705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971506"/>
            <a:ext cx="4752528" cy="3539430"/>
          </a:xfrm>
          <a:prstGeom prst="rect">
            <a:avLst/>
          </a:prstGeom>
        </p:spPr>
        <p:txBody>
          <a:bodyPr wrap="square">
            <a:spAutoFit/>
          </a:bodyPr>
          <a:lstStyle/>
          <a:p>
            <a:pPr algn="ctr"/>
            <a:r>
              <a:rPr lang="en-US" sz="2800" b="1" u="sng" dirty="0">
                <a:solidFill>
                  <a:srgbClr val="C00000"/>
                </a:solidFill>
              </a:rPr>
              <a:t>Tangent form -</a:t>
            </a:r>
          </a:p>
          <a:p>
            <a:pPr algn="ctr"/>
            <a:r>
              <a:rPr lang="en-US" sz="2800" b="1" u="sng" dirty="0">
                <a:solidFill>
                  <a:srgbClr val="C00000"/>
                </a:solidFill>
              </a:rPr>
              <a:t>in the frontal region;</a:t>
            </a:r>
          </a:p>
          <a:p>
            <a:pPr algn="ctr"/>
            <a:endParaRPr lang="en-US" sz="2800" b="1" u="sng" dirty="0">
              <a:solidFill>
                <a:srgbClr val="C00000"/>
              </a:solidFill>
            </a:endParaRPr>
          </a:p>
          <a:p>
            <a:pPr algn="ctr"/>
            <a:endParaRPr lang="en-US" sz="2800" b="1" u="sng" dirty="0">
              <a:solidFill>
                <a:srgbClr val="C00000"/>
              </a:solidFill>
            </a:endParaRPr>
          </a:p>
          <a:p>
            <a:pPr algn="ctr"/>
            <a:r>
              <a:rPr lang="en-US" sz="2800" b="1" u="sng" dirty="0">
                <a:solidFill>
                  <a:srgbClr val="C00000"/>
                </a:solidFill>
              </a:rPr>
              <a:t>Requirement: the tip of the probe must fit freely without effort between the body and the mucous membrane</a:t>
            </a:r>
            <a:endParaRPr lang="ru-RU" sz="2400" b="1" dirty="0" smtClean="0">
              <a:solidFill>
                <a:schemeClr val="tx2">
                  <a:lumMod val="50000"/>
                </a:schemeClr>
              </a:solidFill>
            </a:endParaRPr>
          </a:p>
        </p:txBody>
      </p:sp>
      <p:pic>
        <p:nvPicPr>
          <p:cNvPr id="1028" name="Picture 4" descr="http://intranet.tdmu.edu.ua/data/kafedra/internal/stomat_ortop/classes_stud/ru/stomat/ptn/%D0%BE%D1%80%D1%82%D0%BE%D0%BF%D0%B5%D0%B4%D0%B8%D1%87%D0%B5%D1%81%D0%BA%D0%B0%D1%8F%20%D1%81%D1%82%D0%BE%D0%BC%D0%B0%D1%82%D0%BE%D0%BB%D0%BE%D0%B3%D0%B8%D1%8F/3/08.%20%D0%9A%D0%BB%D0%B8%D0%BD%D0%B8%D1%87%D0%B5%D1%81%D0%BA%D0%B8%D0%B5%20%D0%B2%D0%BE%D0%BF%D1%80%D0%BE%D1%81%D1%8B%20%D0%BF%D1%80%D0%B8%D0%BC%D0%B5%D0%BD%D0%B5%D0%BD%D0%B8%D1%8F%20%D0%BC%D0%BE%D1%81%D1%82%D0%BE%D0%B2%D0%B8%D0%B4%D0%BD%D1%8B%D1%85%20%D0%BF%D1%80%D0%BE%D1%82%D0%B5%D0%B7%D0%BE%D0%B2..files/image030.png"/>
          <p:cNvPicPr>
            <a:picLocks noChangeAspect="1" noChangeArrowheads="1"/>
          </p:cNvPicPr>
          <p:nvPr/>
        </p:nvPicPr>
        <p:blipFill rotWithShape="1">
          <a:blip r:embed="rId3">
            <a:extLst>
              <a:ext uri="{28A0092B-C50C-407E-A947-70E740481C1C}">
                <a14:useLocalDpi xmlns:a14="http://schemas.microsoft.com/office/drawing/2010/main" val="0"/>
              </a:ext>
            </a:extLst>
          </a:blip>
          <a:srcRect t="1" r="78041" b="57102"/>
          <a:stretch/>
        </p:blipFill>
        <p:spPr bwMode="auto">
          <a:xfrm>
            <a:off x="5275851" y="4191120"/>
            <a:ext cx="187353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673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88" y="2127086"/>
            <a:ext cx="3603757" cy="270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30487"/>
            <a:ext cx="4968552" cy="589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09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a:solidFill>
                  <a:schemeClr val="bg2">
                    <a:lumMod val="50000"/>
                  </a:schemeClr>
                </a:solidFill>
                <a:effectLst>
                  <a:glow rad="228600">
                    <a:schemeClr val="accent4">
                      <a:satMod val="175000"/>
                      <a:alpha val="40000"/>
                    </a:schemeClr>
                  </a:glow>
                </a:effectLst>
              </a:rPr>
              <a:t>Biomechanics</a:t>
            </a:r>
            <a:endParaRPr lang="ru-RU" sz="6000" b="1" dirty="0">
              <a:solidFill>
                <a:schemeClr val="bg2">
                  <a:lumMod val="50000"/>
                </a:schemeClr>
              </a:solidFill>
              <a:effectLst>
                <a:glow rad="228600">
                  <a:schemeClr val="accent4">
                    <a:satMod val="175000"/>
                    <a:alpha val="40000"/>
                  </a:schemeClr>
                </a:glow>
              </a:effectLst>
            </a:endParaRPr>
          </a:p>
        </p:txBody>
      </p:sp>
      <p:sp>
        <p:nvSpPr>
          <p:cNvPr id="3" name="Прямоугольник 2"/>
          <p:cNvSpPr/>
          <p:nvPr/>
        </p:nvSpPr>
        <p:spPr>
          <a:xfrm>
            <a:off x="1675628" y="3680131"/>
            <a:ext cx="465928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dirty="0"/>
              <a:t> </a:t>
            </a:r>
            <a:r>
              <a:rPr lang="en-US" sz="2400" dirty="0">
                <a:solidFill>
                  <a:schemeClr val="accent1">
                    <a:lumMod val="90000"/>
                    <a:lumOff val="10000"/>
                  </a:schemeClr>
                </a:solidFill>
              </a:rPr>
              <a:t>Greek: bios - life and </a:t>
            </a:r>
            <a:r>
              <a:rPr lang="en-US" sz="2400" dirty="0" err="1">
                <a:solidFill>
                  <a:schemeClr val="accent1">
                    <a:lumMod val="90000"/>
                    <a:lumOff val="10000"/>
                  </a:schemeClr>
                </a:solidFill>
              </a:rPr>
              <a:t>mexane</a:t>
            </a:r>
            <a:r>
              <a:rPr lang="en-US" sz="2400" dirty="0">
                <a:solidFill>
                  <a:schemeClr val="accent1">
                    <a:lumMod val="90000"/>
                    <a:lumOff val="10000"/>
                  </a:schemeClr>
                </a:solidFill>
              </a:rPr>
              <a:t> - tool.</a:t>
            </a:r>
            <a:endParaRPr lang="ru-RU" sz="2400" dirty="0">
              <a:solidFill>
                <a:schemeClr val="accent1">
                  <a:lumMod val="90000"/>
                  <a:lumOff val="10000"/>
                </a:schemeClr>
              </a:solidFill>
            </a:endParaRPr>
          </a:p>
        </p:txBody>
      </p:sp>
      <p:sp>
        <p:nvSpPr>
          <p:cNvPr id="4" name="Прямоугольник 3"/>
          <p:cNvSpPr/>
          <p:nvPr/>
        </p:nvSpPr>
        <p:spPr>
          <a:xfrm>
            <a:off x="1088085" y="4927313"/>
            <a:ext cx="689451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u="sng" dirty="0">
                <a:solidFill>
                  <a:schemeClr val="accent1">
                    <a:lumMod val="90000"/>
                    <a:lumOff val="10000"/>
                  </a:schemeClr>
                </a:solidFill>
                <a:effectLst>
                  <a:outerShdw blurRad="38100" dist="38100" dir="2700000" algn="tl">
                    <a:srgbClr val="000000">
                      <a:alpha val="43137"/>
                    </a:srgbClr>
                  </a:outerShdw>
                </a:effectLst>
                <a:latin typeface="Times New Roman"/>
              </a:rPr>
              <a:t>mechanics is a branch of physics that studies mechanical motion and mechanical interaction of material bodies</a:t>
            </a:r>
            <a:endParaRPr lang="ru-RU" sz="2000" dirty="0">
              <a:solidFill>
                <a:schemeClr val="accent1">
                  <a:lumMod val="90000"/>
                  <a:lumOff val="10000"/>
                </a:schemeClr>
              </a:solidFill>
            </a:endParaRPr>
          </a:p>
        </p:txBody>
      </p:sp>
      <p:sp>
        <p:nvSpPr>
          <p:cNvPr id="6" name="Прямоугольник 5"/>
          <p:cNvSpPr/>
          <p:nvPr/>
        </p:nvSpPr>
        <p:spPr>
          <a:xfrm>
            <a:off x="323528" y="1844824"/>
            <a:ext cx="8208912" cy="1077218"/>
          </a:xfrm>
          <a:prstGeom prst="rect">
            <a:avLst/>
          </a:prstGeom>
        </p:spPr>
        <p:style>
          <a:lnRef idx="0">
            <a:scrgbClr r="0" g="0" b="0"/>
          </a:lnRef>
          <a:fillRef idx="1001">
            <a:schemeClr val="lt2"/>
          </a:fillRef>
          <a:effectRef idx="0">
            <a:scrgbClr r="0" g="0" b="0"/>
          </a:effectRef>
          <a:fontRef idx="major"/>
        </p:style>
        <p:txBody>
          <a:bodyPr wrap="square">
            <a:spAutoFit/>
          </a:bodyPr>
          <a:lstStyle/>
          <a:p>
            <a:pPr algn="ctr"/>
            <a:r>
              <a:rPr lang="ru-RU" sz="2800" i="1" dirty="0">
                <a:solidFill>
                  <a:schemeClr val="accent1">
                    <a:lumMod val="90000"/>
                    <a:lumOff val="10000"/>
                  </a:schemeClr>
                </a:solidFill>
              </a:rPr>
              <a:t> </a:t>
            </a:r>
            <a:r>
              <a:rPr lang="ru-RU" sz="3200" dirty="0">
                <a:solidFill>
                  <a:schemeClr val="accent1">
                    <a:lumMod val="90000"/>
                    <a:lumOff val="10000"/>
                  </a:schemeClr>
                </a:solidFill>
              </a:rPr>
              <a:t>— </a:t>
            </a:r>
            <a:r>
              <a:rPr lang="en-US" sz="3200" i="1" dirty="0">
                <a:solidFill>
                  <a:schemeClr val="accent1">
                    <a:lumMod val="90000"/>
                    <a:lumOff val="10000"/>
                  </a:schemeClr>
                </a:solidFill>
              </a:rPr>
              <a:t>the science of the laws of mechanical motion in living systems.</a:t>
            </a:r>
            <a:endParaRPr lang="ru-RU" sz="3200" dirty="0">
              <a:solidFill>
                <a:schemeClr val="accent1">
                  <a:lumMod val="90000"/>
                  <a:lumOff val="10000"/>
                </a:schemeClr>
              </a:solidFill>
            </a:endParaRPr>
          </a:p>
        </p:txBody>
      </p:sp>
    </p:spTree>
    <p:extLst>
      <p:ext uri="{BB962C8B-B14F-4D97-AF65-F5344CB8AC3E}">
        <p14:creationId xmlns:p14="http://schemas.microsoft.com/office/powerpoint/2010/main" val="3812702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en-US" b="1" dirty="0">
                <a:solidFill>
                  <a:schemeClr val="bg2">
                    <a:lumMod val="50000"/>
                  </a:schemeClr>
                </a:solidFill>
                <a:effectLst>
                  <a:glow rad="228600">
                    <a:schemeClr val="accent4">
                      <a:satMod val="175000"/>
                      <a:alpha val="40000"/>
                    </a:schemeClr>
                  </a:glow>
                </a:effectLst>
              </a:rPr>
              <a:t>Biomechanics of bridges</a:t>
            </a:r>
            <a:endParaRPr lang="ru-RU" b="1" dirty="0">
              <a:solidFill>
                <a:schemeClr val="bg2">
                  <a:lumMod val="50000"/>
                </a:schemeClr>
              </a:solidFill>
              <a:effectLst>
                <a:glow rad="228600">
                  <a:schemeClr val="accent4">
                    <a:satMod val="175000"/>
                    <a:alpha val="40000"/>
                  </a:schemeClr>
                </a:glow>
              </a:effectLst>
            </a:endParaRPr>
          </a:p>
        </p:txBody>
      </p:sp>
      <p:sp>
        <p:nvSpPr>
          <p:cNvPr id="4" name="Прямоугольник 3"/>
          <p:cNvSpPr/>
          <p:nvPr/>
        </p:nvSpPr>
        <p:spPr>
          <a:xfrm>
            <a:off x="4788024" y="1916832"/>
            <a:ext cx="4014192"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en-US" sz="2400" b="1" dirty="0">
                <a:solidFill>
                  <a:srgbClr val="CD10D2"/>
                </a:solidFill>
              </a:rPr>
              <a:t>The influence of vertical load on the biomechanics of a bridge:</a:t>
            </a:r>
          </a:p>
          <a:p>
            <a:pPr algn="ctr" fontAlgn="base"/>
            <a:endParaRPr lang="en-US" sz="2400" b="1" dirty="0">
              <a:solidFill>
                <a:srgbClr val="CD10D2"/>
              </a:solidFill>
            </a:endParaRPr>
          </a:p>
          <a:p>
            <a:pPr algn="ctr" fontAlgn="base"/>
            <a:r>
              <a:rPr lang="en-US" sz="2400" b="1" dirty="0">
                <a:solidFill>
                  <a:srgbClr val="CD10D2"/>
                </a:solidFill>
              </a:rPr>
              <a:t>a - the load is applied to the middle of the short body of the bridge;</a:t>
            </a:r>
          </a:p>
          <a:p>
            <a:pPr algn="ctr" fontAlgn="base"/>
            <a:endParaRPr lang="en-US" sz="2400" b="1" dirty="0">
              <a:solidFill>
                <a:srgbClr val="CD10D2"/>
              </a:solidFill>
            </a:endParaRPr>
          </a:p>
          <a:p>
            <a:pPr algn="ctr" fontAlgn="base"/>
            <a:r>
              <a:rPr lang="en-US" sz="2400" b="1" dirty="0">
                <a:solidFill>
                  <a:srgbClr val="CD10D2"/>
                </a:solidFill>
              </a:rPr>
              <a:t>b - the load is applied to the middle of the long</a:t>
            </a:r>
          </a:p>
          <a:p>
            <a:pPr algn="ctr" fontAlgn="base"/>
            <a:r>
              <a:rPr lang="en-US" sz="2400" b="1" dirty="0">
                <a:solidFill>
                  <a:srgbClr val="CD10D2"/>
                </a:solidFill>
              </a:rPr>
              <a:t>bridge body</a:t>
            </a:r>
          </a:p>
          <a:p>
            <a:pPr algn="ctr" fontAlgn="base"/>
            <a:r>
              <a:rPr lang="en-US" sz="2400" b="1" dirty="0">
                <a:solidFill>
                  <a:srgbClr val="CD10D2"/>
                </a:solidFill>
              </a:rPr>
              <a:t>;</a:t>
            </a:r>
          </a:p>
          <a:p>
            <a:pPr algn="ctr" fontAlgn="base"/>
            <a:r>
              <a:rPr lang="en-US" sz="2400" b="1" dirty="0">
                <a:solidFill>
                  <a:srgbClr val="CD10D2"/>
                </a:solidFill>
              </a:rPr>
              <a:t>c - the load is applied to one of the supporting teeth.</a:t>
            </a:r>
            <a:endParaRPr lang="ru-RU" sz="2400" dirty="0">
              <a:solidFill>
                <a:srgbClr val="CD10D2"/>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3960440" cy="482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132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style>
          <a:lnRef idx="1">
            <a:schemeClr val="accent5"/>
          </a:lnRef>
          <a:fillRef idx="2">
            <a:schemeClr val="accent5"/>
          </a:fillRef>
          <a:effectRef idx="1">
            <a:schemeClr val="accent5"/>
          </a:effectRef>
          <a:fontRef idx="minor">
            <a:schemeClr val="dk1"/>
          </a:fontRef>
        </p:style>
        <p:txBody>
          <a:bodyPr/>
          <a:lstStyle/>
          <a:p>
            <a:r>
              <a:rPr lang="en-US" b="1" dirty="0">
                <a:solidFill>
                  <a:srgbClr val="CD10D2"/>
                </a:solidFill>
              </a:rPr>
              <a:t>PERIODONTAL – reserve forces.</a:t>
            </a:r>
            <a:endParaRPr lang="ru-RU" dirty="0">
              <a:solidFill>
                <a:srgbClr val="CD10D2"/>
              </a:solidFill>
            </a:endParaRPr>
          </a:p>
        </p:txBody>
      </p:sp>
      <p:sp>
        <p:nvSpPr>
          <p:cNvPr id="3" name="Прямоугольник 2"/>
          <p:cNvSpPr/>
          <p:nvPr/>
        </p:nvSpPr>
        <p:spPr>
          <a:xfrm>
            <a:off x="369849" y="1383159"/>
            <a:ext cx="820891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t> </a:t>
            </a:r>
            <a:r>
              <a:rPr lang="en-US" dirty="0">
                <a:solidFill>
                  <a:srgbClr val="CD10D2"/>
                </a:solidFill>
              </a:rPr>
              <a:t>Practice shows that the supporting apparatus of the tooth, like other organs, is capable of withstanding double load for a long period of time.</a:t>
            </a:r>
          </a:p>
          <a:p>
            <a:pPr algn="ctr"/>
            <a:r>
              <a:rPr lang="en-US" dirty="0">
                <a:solidFill>
                  <a:srgbClr val="CD10D2"/>
                </a:solidFill>
              </a:rPr>
              <a:t>Normal, according to </a:t>
            </a:r>
            <a:r>
              <a:rPr lang="en-US" dirty="0" err="1">
                <a:solidFill>
                  <a:srgbClr val="CD10D2"/>
                </a:solidFill>
              </a:rPr>
              <a:t>V.Yu</a:t>
            </a:r>
            <a:r>
              <a:rPr lang="en-US" dirty="0">
                <a:solidFill>
                  <a:srgbClr val="CD10D2"/>
                </a:solidFill>
              </a:rPr>
              <a:t>. </a:t>
            </a:r>
            <a:r>
              <a:rPr lang="en-US" dirty="0" err="1">
                <a:solidFill>
                  <a:srgbClr val="CD10D2"/>
                </a:solidFill>
              </a:rPr>
              <a:t>Kurlyandsky</a:t>
            </a:r>
            <a:r>
              <a:rPr lang="en-US" dirty="0">
                <a:solidFill>
                  <a:srgbClr val="CD10D2"/>
                </a:solidFill>
              </a:rPr>
              <a:t>, the </a:t>
            </a:r>
            <a:r>
              <a:rPr lang="en-US" dirty="0" err="1">
                <a:solidFill>
                  <a:srgbClr val="CD10D2"/>
                </a:solidFill>
              </a:rPr>
              <a:t>periodontium</a:t>
            </a:r>
            <a:r>
              <a:rPr lang="en-US" dirty="0">
                <a:solidFill>
                  <a:srgbClr val="CD10D2"/>
                </a:solidFill>
              </a:rPr>
              <a:t> of teeth uses only half of its power, leaving 50% of reserve forces.</a:t>
            </a:r>
            <a:endParaRPr lang="ru-RU" dirty="0" smtClean="0">
              <a:solidFill>
                <a:srgbClr val="CD10D2"/>
              </a:solidFill>
            </a:endParaRPr>
          </a:p>
        </p:txBody>
      </p:sp>
      <p:sp>
        <p:nvSpPr>
          <p:cNvPr id="4" name="Прямоугольник 3"/>
          <p:cNvSpPr/>
          <p:nvPr/>
        </p:nvSpPr>
        <p:spPr>
          <a:xfrm>
            <a:off x="369849" y="2708920"/>
            <a:ext cx="820891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CD10D2"/>
                </a:solidFill>
              </a:rPr>
              <a:t>Normally, the </a:t>
            </a:r>
            <a:r>
              <a:rPr lang="en-US" dirty="0" err="1">
                <a:solidFill>
                  <a:srgbClr val="CD10D2"/>
                </a:solidFill>
              </a:rPr>
              <a:t>periodontium</a:t>
            </a:r>
            <a:r>
              <a:rPr lang="en-US" dirty="0">
                <a:solidFill>
                  <a:srgbClr val="CD10D2"/>
                </a:solidFill>
              </a:rPr>
              <a:t> of each tooth has a certain endurance.</a:t>
            </a:r>
          </a:p>
          <a:p>
            <a:pPr algn="ctr"/>
            <a:r>
              <a:rPr lang="en-US" dirty="0">
                <a:solidFill>
                  <a:srgbClr val="CD10D2"/>
                </a:solidFill>
              </a:rPr>
              <a:t>This endurance is determined by the pressure that each tooth can withstand before pain occurs. It was these data that formed the basis of the </a:t>
            </a:r>
            <a:r>
              <a:rPr lang="en-US" dirty="0" err="1">
                <a:solidFill>
                  <a:srgbClr val="CD10D2"/>
                </a:solidFill>
              </a:rPr>
              <a:t>odontoparodontogram</a:t>
            </a:r>
            <a:r>
              <a:rPr lang="en-US" dirty="0">
                <a:solidFill>
                  <a:srgbClr val="CD10D2"/>
                </a:solidFill>
              </a:rPr>
              <a:t>.</a:t>
            </a:r>
            <a:r>
              <a:rPr lang="ru-RU" dirty="0" smtClean="0">
                <a:solidFill>
                  <a:srgbClr val="CD10D2"/>
                </a:solidFill>
              </a:rPr>
              <a:t>.</a:t>
            </a:r>
            <a:endParaRPr lang="ru-RU" dirty="0">
              <a:solidFill>
                <a:srgbClr val="CD10D2"/>
              </a:solidFill>
            </a:endParaRPr>
          </a:p>
        </p:txBody>
      </p:sp>
      <p:sp>
        <p:nvSpPr>
          <p:cNvPr id="5" name="Прямоугольник 4"/>
          <p:cNvSpPr/>
          <p:nvPr/>
        </p:nvSpPr>
        <p:spPr>
          <a:xfrm>
            <a:off x="369849" y="4149080"/>
            <a:ext cx="820891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err="1">
                <a:solidFill>
                  <a:srgbClr val="CD10D2"/>
                </a:solidFill>
                <a:latin typeface="Roboto"/>
              </a:rPr>
              <a:t>Kurlyandsky</a:t>
            </a:r>
            <a:r>
              <a:rPr lang="en-US" b="1" dirty="0">
                <a:solidFill>
                  <a:srgbClr val="CD10D2"/>
                </a:solidFill>
                <a:latin typeface="Roboto"/>
              </a:rPr>
              <a:t> believed that with the loss of bone tissue, the ability of the </a:t>
            </a:r>
            <a:r>
              <a:rPr lang="en-US" b="1" dirty="0" err="1">
                <a:solidFill>
                  <a:srgbClr val="CD10D2"/>
                </a:solidFill>
                <a:latin typeface="Roboto"/>
              </a:rPr>
              <a:t>periodontium</a:t>
            </a:r>
            <a:r>
              <a:rPr lang="en-US" b="1" dirty="0">
                <a:solidFill>
                  <a:srgbClr val="CD10D2"/>
                </a:solidFill>
                <a:latin typeface="Roboto"/>
              </a:rPr>
              <a:t> to withstand applied loads proportionally decreases and presented this as a purely arithmetic process</a:t>
            </a:r>
            <a:endParaRPr lang="ru-RU" dirty="0">
              <a:solidFill>
                <a:srgbClr val="CD10D2"/>
              </a:solidFill>
            </a:endParaRPr>
          </a:p>
        </p:txBody>
      </p:sp>
      <p:pic>
        <p:nvPicPr>
          <p:cNvPr id="15362" name="Picture 2" descr="http://dentaltechnic.info/teleskope_16_files/xteleskope_16-1.jpg.pagespeed.ic.F4jLP_bbjr.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85" y="5229201"/>
            <a:ext cx="5700039" cy="15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15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b="1" dirty="0">
                <a:solidFill>
                  <a:srgbClr val="C00000"/>
                </a:solidFill>
                <a:effectLst>
                  <a:glow rad="139700">
                    <a:schemeClr val="accent5">
                      <a:satMod val="175000"/>
                      <a:alpha val="40000"/>
                    </a:schemeClr>
                  </a:glow>
                </a:effectLst>
              </a:rPr>
              <a:t>Mistakes when using prosthetic bridges</a:t>
            </a:r>
            <a:endParaRPr lang="ru-RU" b="1" dirty="0">
              <a:solidFill>
                <a:srgbClr val="C00000"/>
              </a:solidFill>
              <a:effectLst>
                <a:glow rad="139700">
                  <a:schemeClr val="accent5">
                    <a:satMod val="175000"/>
                    <a:alpha val="40000"/>
                  </a:schemeClr>
                </a:glow>
              </a:effectLst>
            </a:endParaRPr>
          </a:p>
        </p:txBody>
      </p:sp>
      <p:sp>
        <p:nvSpPr>
          <p:cNvPr id="3" name="Прямоугольник 2"/>
          <p:cNvSpPr/>
          <p:nvPr/>
        </p:nvSpPr>
        <p:spPr>
          <a:xfrm>
            <a:off x="467544" y="1988840"/>
            <a:ext cx="813690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AutoNum type="arabicPeriod"/>
            </a:pPr>
            <a:r>
              <a:rPr lang="en-US" sz="2400" dirty="0">
                <a:solidFill>
                  <a:srgbClr val="44008A">
                    <a:lumMod val="75000"/>
                  </a:srgbClr>
                </a:solidFill>
                <a:latin typeface="Tahoma"/>
              </a:rPr>
              <a:t>Unsatisfactory preliminary special preparation;</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Unreasonable expansion of indications for MP;</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Lack of lavage space between the body of the bladder and the mucous membrane of the alveolar ridge;</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Incorrect assessment of the clinical condition of the supporting teeth;</a:t>
            </a:r>
            <a:endParaRPr lang="ru-RU" sz="2400" dirty="0" smtClean="0">
              <a:solidFill>
                <a:srgbClr val="44008A">
                  <a:lumMod val="75000"/>
                </a:srgbClr>
              </a:solidFill>
              <a:latin typeface="Tahoma"/>
            </a:endParaRPr>
          </a:p>
        </p:txBody>
      </p:sp>
    </p:spTree>
    <p:extLst>
      <p:ext uri="{BB962C8B-B14F-4D97-AF65-F5344CB8AC3E}">
        <p14:creationId xmlns:p14="http://schemas.microsoft.com/office/powerpoint/2010/main" val="2059577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b="1" dirty="0" smtClean="0">
                <a:solidFill>
                  <a:srgbClr val="C00000"/>
                </a:solidFill>
                <a:effectLst>
                  <a:glow rad="139700">
                    <a:schemeClr val="accent5">
                      <a:satMod val="175000"/>
                      <a:alpha val="40000"/>
                    </a:schemeClr>
                  </a:glow>
                </a:effectLst>
              </a:rPr>
              <a:t>Ошибки при протезировании мостовидными конструкциями</a:t>
            </a:r>
            <a:endParaRPr lang="ru-RU" b="1" dirty="0">
              <a:solidFill>
                <a:srgbClr val="C00000"/>
              </a:solidFill>
              <a:effectLst>
                <a:glow rad="139700">
                  <a:schemeClr val="accent5">
                    <a:satMod val="175000"/>
                    <a:alpha val="40000"/>
                  </a:schemeClr>
                </a:glow>
              </a:effectLst>
            </a:endParaRPr>
          </a:p>
        </p:txBody>
      </p:sp>
      <p:sp>
        <p:nvSpPr>
          <p:cNvPr id="3" name="Прямоугольник 2"/>
          <p:cNvSpPr/>
          <p:nvPr/>
        </p:nvSpPr>
        <p:spPr>
          <a:xfrm>
            <a:off x="467544" y="1700808"/>
            <a:ext cx="8136904"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ru-RU" sz="2400" dirty="0" smtClean="0">
              <a:solidFill>
                <a:srgbClr val="44008A">
                  <a:lumMod val="75000"/>
                </a:srgbClr>
              </a:solidFill>
              <a:latin typeface="Tahoma"/>
            </a:endParaRPr>
          </a:p>
          <a:p>
            <a:pPr marL="457200" indent="-457200">
              <a:buAutoNum type="arabicPeriod" startAt="5"/>
            </a:pPr>
            <a:r>
              <a:rPr lang="en-US" sz="2400" dirty="0">
                <a:solidFill>
                  <a:srgbClr val="44008A">
                    <a:lumMod val="75000"/>
                  </a:srgbClr>
                </a:solidFill>
                <a:latin typeface="Tahoma"/>
              </a:rPr>
              <a:t>Lack of occlusal contacts between artificial teeth and their antagonists;</a:t>
            </a:r>
          </a:p>
          <a:p>
            <a:pPr marL="457200" indent="-457200">
              <a:buAutoNum type="arabicPeriod" startAt="5"/>
            </a:pPr>
            <a:endParaRPr lang="en-US" sz="2400" dirty="0">
              <a:solidFill>
                <a:srgbClr val="44008A">
                  <a:lumMod val="75000"/>
                </a:srgbClr>
              </a:solidFill>
              <a:latin typeface="Tahoma"/>
            </a:endParaRPr>
          </a:p>
          <a:p>
            <a:pPr marL="457200" indent="-457200">
              <a:buAutoNum type="arabicPeriod" startAt="5"/>
            </a:pPr>
            <a:r>
              <a:rPr lang="en-US" sz="2400" dirty="0">
                <a:solidFill>
                  <a:srgbClr val="44008A">
                    <a:lumMod val="75000"/>
                  </a:srgbClr>
                </a:solidFill>
                <a:latin typeface="Tahoma"/>
              </a:rPr>
              <a:t>Incorrect modeling of tubercles without taking into account age;</a:t>
            </a:r>
          </a:p>
          <a:p>
            <a:pPr marL="457200" indent="-457200">
              <a:buAutoNum type="arabicPeriod" startAt="5"/>
            </a:pPr>
            <a:endParaRPr lang="en-US" sz="2400" dirty="0">
              <a:solidFill>
                <a:srgbClr val="44008A">
                  <a:lumMod val="75000"/>
                </a:srgbClr>
              </a:solidFill>
              <a:latin typeface="Tahoma"/>
            </a:endParaRPr>
          </a:p>
          <a:p>
            <a:pPr marL="457200" indent="-457200">
              <a:buAutoNum type="arabicPeriod" startAt="5"/>
            </a:pPr>
            <a:r>
              <a:rPr lang="en-US" sz="2400" dirty="0">
                <a:solidFill>
                  <a:srgbClr val="44008A">
                    <a:lumMod val="75000"/>
                  </a:srgbClr>
                </a:solidFill>
                <a:latin typeface="Tahoma"/>
              </a:rPr>
              <a:t>Premature occlusal contacts;</a:t>
            </a:r>
          </a:p>
          <a:p>
            <a:pPr marL="457200" indent="-457200">
              <a:buAutoNum type="arabicPeriod" startAt="5"/>
            </a:pPr>
            <a:endParaRPr lang="en-US" sz="2400" dirty="0">
              <a:solidFill>
                <a:srgbClr val="44008A">
                  <a:lumMod val="75000"/>
                </a:srgbClr>
              </a:solidFill>
              <a:latin typeface="Tahoma"/>
            </a:endParaRPr>
          </a:p>
          <a:p>
            <a:pPr marL="457200" indent="-457200">
              <a:buAutoNum type="arabicPeriod" startAt="5"/>
            </a:pPr>
            <a:r>
              <a:rPr lang="en-US" sz="2400" dirty="0" smtClean="0">
                <a:solidFill>
                  <a:srgbClr val="44008A">
                    <a:lumMod val="75000"/>
                  </a:srgbClr>
                </a:solidFill>
                <a:latin typeface="Tahoma"/>
              </a:rPr>
              <a:t>Aesthetics </a:t>
            </a:r>
            <a:r>
              <a:rPr lang="en-US" sz="2400" dirty="0">
                <a:solidFill>
                  <a:srgbClr val="44008A">
                    <a:lumMod val="75000"/>
                  </a:srgbClr>
                </a:solidFill>
                <a:latin typeface="Tahoma"/>
              </a:rPr>
              <a:t>are unsatisfactory.</a:t>
            </a:r>
            <a:endParaRPr lang="ru-RU" sz="2400" dirty="0" smtClean="0">
              <a:solidFill>
                <a:srgbClr val="44008A">
                  <a:lumMod val="75000"/>
                </a:srgbClr>
              </a:solidFill>
              <a:latin typeface="Tahoma"/>
            </a:endParaRPr>
          </a:p>
        </p:txBody>
      </p:sp>
    </p:spTree>
    <p:extLst>
      <p:ext uri="{BB962C8B-B14F-4D97-AF65-F5344CB8AC3E}">
        <p14:creationId xmlns:p14="http://schemas.microsoft.com/office/powerpoint/2010/main" val="3505646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b="1" dirty="0">
                <a:solidFill>
                  <a:srgbClr val="C00000"/>
                </a:solidFill>
                <a:effectLst>
                  <a:glow rad="139700">
                    <a:schemeClr val="accent5">
                      <a:satMod val="175000"/>
                      <a:alpha val="40000"/>
                    </a:schemeClr>
                  </a:glow>
                </a:effectLst>
              </a:rPr>
              <a:t>Complications during prosthetics with bridge structures</a:t>
            </a:r>
            <a:endParaRPr lang="ru-RU" b="1" dirty="0">
              <a:solidFill>
                <a:srgbClr val="C00000"/>
              </a:solidFill>
              <a:effectLst>
                <a:glow rad="139700">
                  <a:schemeClr val="accent5">
                    <a:satMod val="175000"/>
                    <a:alpha val="40000"/>
                  </a:schemeClr>
                </a:glow>
              </a:effectLst>
            </a:endParaRPr>
          </a:p>
        </p:txBody>
      </p:sp>
      <p:sp>
        <p:nvSpPr>
          <p:cNvPr id="3" name="Прямоугольник 2"/>
          <p:cNvSpPr/>
          <p:nvPr/>
        </p:nvSpPr>
        <p:spPr>
          <a:xfrm>
            <a:off x="452201" y="1988840"/>
            <a:ext cx="8136904" cy="3785652"/>
          </a:xfrm>
          <a:prstGeom prst="rect">
            <a:avLst/>
          </a:prstGeom>
        </p:spPr>
        <p:txBody>
          <a:bodyPr wrap="square">
            <a:spAutoFit/>
          </a:bodyPr>
          <a:lstStyle/>
          <a:p>
            <a:pPr marL="457200" indent="-457200">
              <a:buAutoNum type="arabicPeriod"/>
            </a:pPr>
            <a:r>
              <a:rPr lang="en-US" sz="2400" dirty="0">
                <a:solidFill>
                  <a:srgbClr val="44008A">
                    <a:lumMod val="75000"/>
                  </a:srgbClr>
                </a:solidFill>
                <a:latin typeface="Tahoma"/>
              </a:rPr>
              <a:t>The occurrence of bedsores of the alveolar ridge mucosa – prosthetic stomatitis;</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  Overload of supporting teeth;</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Caries in the area of supporting teeth (under crowns) - with unsatisfactory special training;</a:t>
            </a:r>
          </a:p>
          <a:p>
            <a:pPr marL="457200" indent="-457200">
              <a:buAutoNum type="arabicPeriod"/>
            </a:pPr>
            <a:endParaRPr lang="en-US" sz="2400" dirty="0">
              <a:solidFill>
                <a:srgbClr val="44008A">
                  <a:lumMod val="75000"/>
                </a:srgbClr>
              </a:solidFill>
              <a:latin typeface="Tahoma"/>
            </a:endParaRPr>
          </a:p>
          <a:p>
            <a:pPr marL="457200" indent="-457200">
              <a:buAutoNum type="arabicPeriod"/>
            </a:pPr>
            <a:r>
              <a:rPr lang="en-US" sz="2400" dirty="0">
                <a:solidFill>
                  <a:srgbClr val="44008A">
                    <a:lumMod val="75000"/>
                  </a:srgbClr>
                </a:solidFill>
                <a:latin typeface="Tahoma"/>
              </a:rPr>
              <a:t>Traumatic periodontitis of supporting teeth (with overestimation in the area of the prosthesis).</a:t>
            </a:r>
            <a:endParaRPr lang="ru-RU" sz="2400" dirty="0" smtClean="0">
              <a:solidFill>
                <a:srgbClr val="44008A">
                  <a:lumMod val="75000"/>
                </a:srgbClr>
              </a:solidFill>
              <a:latin typeface="Tahoma"/>
            </a:endParaRPr>
          </a:p>
        </p:txBody>
      </p:sp>
    </p:spTree>
    <p:extLst>
      <p:ext uri="{BB962C8B-B14F-4D97-AF65-F5344CB8AC3E}">
        <p14:creationId xmlns:p14="http://schemas.microsoft.com/office/powerpoint/2010/main" val="205957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n w="12700">
                  <a:solidFill>
                    <a:schemeClr val="tx2">
                      <a:satMod val="155000"/>
                    </a:schemeClr>
                  </a:solidFill>
                  <a:prstDash val="solid"/>
                </a:ln>
                <a:solidFill>
                  <a:srgbClr val="CD10D2"/>
                </a:solidFill>
                <a:effectLst>
                  <a:glow rad="228600">
                    <a:schemeClr val="accent5">
                      <a:satMod val="175000"/>
                      <a:alpha val="40000"/>
                    </a:schemeClr>
                  </a:glow>
                  <a:outerShdw blurRad="41275" dist="20320" dir="1800000" algn="tl" rotWithShape="0">
                    <a:srgbClr val="000000">
                      <a:alpha val="40000"/>
                    </a:srgbClr>
                  </a:outerShdw>
                </a:effectLst>
              </a:rPr>
              <a:t>Classification</a:t>
            </a:r>
            <a:endParaRPr lang="ru-RU" b="1" dirty="0">
              <a:ln w="12700">
                <a:solidFill>
                  <a:schemeClr val="tx2">
                    <a:satMod val="155000"/>
                  </a:schemeClr>
                </a:solidFill>
                <a:prstDash val="solid"/>
              </a:ln>
              <a:solidFill>
                <a:srgbClr val="CD10D2"/>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Прямоугольник 2"/>
          <p:cNvSpPr/>
          <p:nvPr/>
        </p:nvSpPr>
        <p:spPr>
          <a:xfrm>
            <a:off x="349928" y="1379031"/>
            <a:ext cx="4681859" cy="523220"/>
          </a:xfrm>
          <a:prstGeom prst="rect">
            <a:avLst/>
          </a:prstGeom>
        </p:spPr>
        <p:txBody>
          <a:bodyPr wrap="none">
            <a:spAutoFit/>
          </a:bodyPr>
          <a:lstStyle/>
          <a:p>
            <a:pPr marL="457200" indent="-457200">
              <a:buFont typeface="Wingdings" panose="05000000000000000000" pitchFamily="2" charset="2"/>
              <a:buChar char="Ø"/>
            </a:pPr>
            <a:r>
              <a:rPr lang="en-US" sz="2800" b="1" u="sng" dirty="0">
                <a:solidFill>
                  <a:srgbClr val="C00000"/>
                </a:solidFill>
              </a:rPr>
              <a:t>By manufacturing method:</a:t>
            </a:r>
            <a:endParaRPr lang="ru-RU" sz="2800" dirty="0"/>
          </a:p>
        </p:txBody>
      </p:sp>
      <p:sp>
        <p:nvSpPr>
          <p:cNvPr id="5" name="Прямоугольник 4"/>
          <p:cNvSpPr/>
          <p:nvPr/>
        </p:nvSpPr>
        <p:spPr>
          <a:xfrm>
            <a:off x="314726" y="2132856"/>
            <a:ext cx="41764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400" dirty="0">
                <a:solidFill>
                  <a:srgbClr val="CD10D2"/>
                </a:solidFill>
              </a:rPr>
              <a:t>Soldered, the parts of which are connected by soldering;</a:t>
            </a:r>
          </a:p>
          <a:p>
            <a:pPr marL="342900" indent="-342900">
              <a:buFont typeface="Arial" panose="020B0604020202020204" pitchFamily="34" charset="0"/>
              <a:buChar char="•"/>
            </a:pPr>
            <a:r>
              <a:rPr lang="en-US" sz="2400" dirty="0">
                <a:solidFill>
                  <a:srgbClr val="CD10D2"/>
                </a:solidFill>
              </a:rPr>
              <a:t>Solid cast;</a:t>
            </a:r>
          </a:p>
          <a:p>
            <a:pPr marL="342900" indent="-342900">
              <a:buFont typeface="Arial" panose="020B0604020202020204" pitchFamily="34" charset="0"/>
              <a:buChar char="•"/>
            </a:pPr>
            <a:r>
              <a:rPr lang="en-US" sz="2400" dirty="0">
                <a:solidFill>
                  <a:srgbClr val="CD10D2"/>
                </a:solidFill>
              </a:rPr>
              <a:t>Having a one-piece frame.</a:t>
            </a:r>
            <a:endParaRPr lang="ru-RU" dirty="0">
              <a:solidFill>
                <a:srgbClr val="CD10D2"/>
              </a:solidFill>
            </a:endParaRPr>
          </a:p>
        </p:txBody>
      </p:sp>
      <p:sp>
        <p:nvSpPr>
          <p:cNvPr id="9" name="Прямоугольник 8"/>
          <p:cNvSpPr/>
          <p:nvPr/>
        </p:nvSpPr>
        <p:spPr>
          <a:xfrm>
            <a:off x="6084168" y="3927088"/>
            <a:ext cx="2446504" cy="523220"/>
          </a:xfrm>
          <a:prstGeom prst="rect">
            <a:avLst/>
          </a:prstGeom>
        </p:spPr>
        <p:txBody>
          <a:bodyPr wrap="none">
            <a:spAutoFit/>
          </a:bodyPr>
          <a:lstStyle/>
          <a:p>
            <a:pPr marL="457200" indent="-457200">
              <a:buFont typeface="Wingdings" panose="05000000000000000000" pitchFamily="2" charset="2"/>
              <a:buChar char="Ø"/>
            </a:pPr>
            <a:r>
              <a:rPr lang="en-US" sz="2800" b="1" u="sng" dirty="0">
                <a:solidFill>
                  <a:srgbClr val="C00000"/>
                </a:solidFill>
              </a:rPr>
              <a:t>By material</a:t>
            </a:r>
            <a:r>
              <a:rPr lang="ru-RU" sz="2800" b="1" u="sng" dirty="0" smtClean="0">
                <a:solidFill>
                  <a:srgbClr val="C00000"/>
                </a:solidFill>
              </a:rPr>
              <a:t>:</a:t>
            </a:r>
            <a:endParaRPr lang="ru-RU" sz="2800" dirty="0"/>
          </a:p>
        </p:txBody>
      </p:sp>
      <p:sp>
        <p:nvSpPr>
          <p:cNvPr id="10" name="Прямоугольник 9"/>
          <p:cNvSpPr/>
          <p:nvPr/>
        </p:nvSpPr>
        <p:spPr>
          <a:xfrm>
            <a:off x="1947749" y="4581128"/>
            <a:ext cx="705678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400" dirty="0">
                <a:solidFill>
                  <a:srgbClr val="CD10D2"/>
                </a:solidFill>
              </a:rPr>
              <a:t>All metal;</a:t>
            </a:r>
          </a:p>
          <a:p>
            <a:pPr marL="342900" indent="-342900">
              <a:buFont typeface="Arial" panose="020B0604020202020204" pitchFamily="34" charset="0"/>
              <a:buChar char="•"/>
            </a:pPr>
            <a:r>
              <a:rPr lang="en-US" sz="2400" dirty="0">
                <a:solidFill>
                  <a:srgbClr val="CD10D2"/>
                </a:solidFill>
              </a:rPr>
              <a:t>Plastic;</a:t>
            </a:r>
          </a:p>
          <a:p>
            <a:pPr marL="342900" indent="-342900">
              <a:buFont typeface="Arial" panose="020B0604020202020204" pitchFamily="34" charset="0"/>
              <a:buChar char="•"/>
            </a:pPr>
            <a:r>
              <a:rPr lang="en-US" sz="2400" dirty="0">
                <a:solidFill>
                  <a:srgbClr val="CD10D2"/>
                </a:solidFill>
              </a:rPr>
              <a:t>From porcelain;</a:t>
            </a:r>
          </a:p>
          <a:p>
            <a:pPr marL="342900" indent="-342900">
              <a:buFont typeface="Arial" panose="020B0604020202020204" pitchFamily="34" charset="0"/>
              <a:buChar char="•"/>
            </a:pPr>
            <a:r>
              <a:rPr lang="en-US" sz="2400" dirty="0">
                <a:solidFill>
                  <a:srgbClr val="CD10D2"/>
                </a:solidFill>
              </a:rPr>
              <a:t>A combination of these materials (combined - metal-plastic, metal-ceramic).</a:t>
            </a:r>
            <a:endParaRPr lang="ru-RU" dirty="0">
              <a:solidFill>
                <a:srgbClr val="CD10D2"/>
              </a:solidFill>
            </a:endParaRPr>
          </a:p>
        </p:txBody>
      </p:sp>
    </p:spTree>
    <p:extLst>
      <p:ext uri="{BB962C8B-B14F-4D97-AF65-F5344CB8AC3E}">
        <p14:creationId xmlns:p14="http://schemas.microsoft.com/office/powerpoint/2010/main" val="394657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992888" cy="1224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solidFill>
                  <a:srgbClr val="FF0000"/>
                </a:solidFill>
                <a:effectLst>
                  <a:glow rad="139700">
                    <a:schemeClr val="accent4">
                      <a:satMod val="175000"/>
                      <a:alpha val="40000"/>
                    </a:schemeClr>
                  </a:glow>
                  <a:outerShdw blurRad="38100" dist="38100" dir="2700000" algn="tl">
                    <a:srgbClr val="000000">
                      <a:alpha val="43137"/>
                    </a:srgbClr>
                  </a:outerShdw>
                </a:effectLst>
              </a:rPr>
              <a:t>Indications for the manufacture of bridges</a:t>
            </a:r>
            <a:endParaRPr lang="ru-RU" sz="2800" b="1" dirty="0">
              <a:solidFill>
                <a:srgbClr val="FF0000"/>
              </a:solidFill>
              <a:effectLst>
                <a:glow rad="139700">
                  <a:schemeClr val="accent4">
                    <a:satMod val="175000"/>
                    <a:alpha val="40000"/>
                  </a:schemeClr>
                </a:glow>
                <a:outerShdw blurRad="38100" dist="38100" dir="2700000" algn="tl">
                  <a:srgbClr val="000000">
                    <a:alpha val="43137"/>
                  </a:srgbClr>
                </a:outerShdw>
              </a:effectLst>
            </a:endParaRPr>
          </a:p>
        </p:txBody>
      </p:sp>
      <p:sp>
        <p:nvSpPr>
          <p:cNvPr id="4" name="Прямоугольник 3"/>
          <p:cNvSpPr/>
          <p:nvPr/>
        </p:nvSpPr>
        <p:spPr>
          <a:xfrm>
            <a:off x="827584" y="2132856"/>
            <a:ext cx="7632848" cy="2554545"/>
          </a:xfrm>
          <a:prstGeom prst="rect">
            <a:avLst/>
          </a:prstGeom>
        </p:spPr>
        <p:txBody>
          <a:bodyPr wrap="square">
            <a:spAutoFit/>
          </a:bodyPr>
          <a:lstStyle/>
          <a:p>
            <a:pPr marL="342900" indent="-342900" algn="ctr">
              <a:buAutoNum type="arabicPeriod"/>
            </a:pPr>
            <a:r>
              <a:rPr lang="en-US" sz="3200" b="1" dirty="0">
                <a:solidFill>
                  <a:schemeClr val="tx2">
                    <a:lumMod val="50000"/>
                  </a:schemeClr>
                </a:solidFill>
              </a:rPr>
              <a:t>Included defect in the lateral region (in the absence of no more than 3 teeth);</a:t>
            </a:r>
          </a:p>
          <a:p>
            <a:pPr marL="342900" indent="-342900" algn="ctr">
              <a:buAutoNum type="arabicPeriod"/>
            </a:pPr>
            <a:endParaRPr lang="en-US" sz="3200" b="1" dirty="0">
              <a:solidFill>
                <a:schemeClr val="tx2">
                  <a:lumMod val="50000"/>
                </a:schemeClr>
              </a:solidFill>
            </a:endParaRPr>
          </a:p>
          <a:p>
            <a:pPr marL="342900" indent="-342900" algn="ctr">
              <a:buAutoNum type="arabicPeriod"/>
            </a:pPr>
            <a:r>
              <a:rPr lang="en-US" sz="3200" b="1" dirty="0">
                <a:solidFill>
                  <a:schemeClr val="tx2">
                    <a:lumMod val="50000"/>
                  </a:schemeClr>
                </a:solidFill>
              </a:rPr>
              <a:t>Included defect in the frontal region (in the absence of no more than 4 teeth)</a:t>
            </a:r>
            <a:endParaRPr lang="ru-RU" sz="3200" b="1" u="sng" dirty="0">
              <a:solidFill>
                <a:schemeClr val="tx2">
                  <a:lumMod val="50000"/>
                </a:schemeClr>
              </a:solidFill>
            </a:endParaRPr>
          </a:p>
        </p:txBody>
      </p:sp>
    </p:spTree>
    <p:extLst>
      <p:ext uri="{BB962C8B-B14F-4D97-AF65-F5344CB8AC3E}">
        <p14:creationId xmlns:p14="http://schemas.microsoft.com/office/powerpoint/2010/main" val="81436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03" y="548680"/>
            <a:ext cx="4497521" cy="3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182" t="53432" r="3182" b="7344"/>
          <a:stretch/>
        </p:blipFill>
        <p:spPr bwMode="auto">
          <a:xfrm>
            <a:off x="4427984" y="3140967"/>
            <a:ext cx="4248472" cy="344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292080" y="1077295"/>
            <a:ext cx="295232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a:solidFill>
                  <a:srgbClr val="44008A">
                    <a:lumMod val="50000"/>
                  </a:srgbClr>
                </a:solidFill>
              </a:rPr>
              <a:t>Included defects</a:t>
            </a:r>
            <a:endParaRPr lang="ru-RU" dirty="0"/>
          </a:p>
        </p:txBody>
      </p:sp>
    </p:spTree>
    <p:extLst>
      <p:ext uri="{BB962C8B-B14F-4D97-AF65-F5344CB8AC3E}">
        <p14:creationId xmlns:p14="http://schemas.microsoft.com/office/powerpoint/2010/main" val="112646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992888" cy="1224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solidFill>
                  <a:srgbClr val="FF0000"/>
                </a:solidFill>
                <a:effectLst>
                  <a:glow rad="139700">
                    <a:schemeClr val="accent4">
                      <a:satMod val="175000"/>
                      <a:alpha val="40000"/>
                    </a:schemeClr>
                  </a:glow>
                  <a:outerShdw blurRad="38100" dist="38100" dir="2700000" algn="tl">
                    <a:srgbClr val="000000">
                      <a:alpha val="43137"/>
                    </a:srgbClr>
                  </a:outerShdw>
                </a:effectLst>
              </a:rPr>
              <a:t>Contraindications for the manufacture of bridges</a:t>
            </a:r>
            <a:endParaRPr lang="ru-RU" sz="2800" b="1" dirty="0">
              <a:solidFill>
                <a:srgbClr val="FF0000"/>
              </a:solidFill>
              <a:effectLst>
                <a:glow rad="139700">
                  <a:schemeClr val="accent4">
                    <a:satMod val="175000"/>
                    <a:alpha val="40000"/>
                  </a:schemeClr>
                </a:glow>
                <a:outerShdw blurRad="38100" dist="38100" dir="2700000" algn="tl">
                  <a:srgbClr val="000000">
                    <a:alpha val="43137"/>
                  </a:srgbClr>
                </a:outerShdw>
              </a:effectLst>
            </a:endParaRPr>
          </a:p>
        </p:txBody>
      </p:sp>
      <p:sp>
        <p:nvSpPr>
          <p:cNvPr id="4" name="Прямоугольник 3"/>
          <p:cNvSpPr/>
          <p:nvPr/>
        </p:nvSpPr>
        <p:spPr>
          <a:xfrm>
            <a:off x="611560" y="1844824"/>
            <a:ext cx="7848872" cy="3108543"/>
          </a:xfrm>
          <a:prstGeom prst="rect">
            <a:avLst/>
          </a:prstGeom>
        </p:spPr>
        <p:txBody>
          <a:bodyPr wrap="square">
            <a:spAutoFit/>
          </a:bodyPr>
          <a:lstStyle/>
          <a:p>
            <a:pPr marL="342900" indent="-342900" algn="ctr">
              <a:buAutoNum type="arabicPeriod"/>
            </a:pPr>
            <a:r>
              <a:rPr lang="en-US" sz="2800" b="1" dirty="0">
                <a:solidFill>
                  <a:schemeClr val="tx2">
                    <a:lumMod val="50000"/>
                  </a:schemeClr>
                </a:solidFill>
              </a:rPr>
              <a:t>Long-term defects limited to teeth with different functional orientations;</a:t>
            </a:r>
          </a:p>
          <a:p>
            <a:pPr marL="342900" indent="-342900" algn="ctr">
              <a:buAutoNum type="arabicPeriod"/>
            </a:pPr>
            <a:endParaRPr lang="en-US" sz="2800" b="1" dirty="0">
              <a:solidFill>
                <a:schemeClr val="tx2">
                  <a:lumMod val="50000"/>
                </a:schemeClr>
              </a:solidFill>
            </a:endParaRPr>
          </a:p>
          <a:p>
            <a:pPr marL="342900" indent="-342900" algn="ctr">
              <a:buAutoNum type="arabicPeriod"/>
            </a:pPr>
            <a:r>
              <a:rPr lang="en-US" sz="2800" b="1" dirty="0">
                <a:solidFill>
                  <a:schemeClr val="tx2">
                    <a:lumMod val="50000"/>
                  </a:schemeClr>
                </a:solidFill>
              </a:rPr>
              <a:t>Defects limited distally to a tooth with pathological mobility;</a:t>
            </a:r>
          </a:p>
          <a:p>
            <a:pPr marL="342900" indent="-342900" algn="ctr">
              <a:buAutoNum type="arabicPeriod"/>
            </a:pPr>
            <a:endParaRPr lang="en-US" sz="2800" b="1" dirty="0">
              <a:solidFill>
                <a:schemeClr val="tx2">
                  <a:lumMod val="50000"/>
                </a:schemeClr>
              </a:solidFill>
            </a:endParaRPr>
          </a:p>
          <a:p>
            <a:pPr marL="342900" indent="-342900" algn="ctr">
              <a:buAutoNum type="arabicPeriod"/>
            </a:pPr>
            <a:r>
              <a:rPr lang="en-US" sz="2800" b="1" dirty="0">
                <a:solidFill>
                  <a:schemeClr val="tx2">
                    <a:lumMod val="50000"/>
                  </a:schemeClr>
                </a:solidFill>
              </a:rPr>
              <a:t>Defects limited to teeth with low clinical crowns.</a:t>
            </a:r>
            <a:endParaRPr lang="ru-RU" sz="2800" b="1" dirty="0">
              <a:solidFill>
                <a:schemeClr val="tx2">
                  <a:lumMod val="50000"/>
                </a:schemeClr>
              </a:solidFill>
            </a:endParaRPr>
          </a:p>
        </p:txBody>
      </p:sp>
    </p:spTree>
    <p:extLst>
      <p:ext uri="{BB962C8B-B14F-4D97-AF65-F5344CB8AC3E}">
        <p14:creationId xmlns:p14="http://schemas.microsoft.com/office/powerpoint/2010/main" val="40851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rgbClr val="FFFF00"/>
      </a:dk1>
      <a:lt1>
        <a:srgbClr val="A3F5D9"/>
      </a:lt1>
      <a:dk2>
        <a:srgbClr val="44008A"/>
      </a:dk2>
      <a:lt2>
        <a:srgbClr val="FF9999"/>
      </a:lt2>
      <a:accent1>
        <a:srgbClr val="300061"/>
      </a:accent1>
      <a:accent2>
        <a:srgbClr val="66EFC1"/>
      </a:accent2>
      <a:accent3>
        <a:srgbClr val="6BB1C9"/>
      </a:accent3>
      <a:accent4>
        <a:srgbClr val="15D192"/>
      </a:accent4>
      <a:accent5>
        <a:srgbClr val="FFFF00"/>
      </a:accent5>
      <a:accent6>
        <a:srgbClr val="A379BB"/>
      </a:accent6>
      <a:hlink>
        <a:srgbClr val="FF0000"/>
      </a:hlink>
      <a:folHlink>
        <a:srgbClr val="26AD0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1934</Words>
  <Application>Microsoft Office PowerPoint</Application>
  <PresentationFormat>Экран (4:3)</PresentationFormat>
  <Paragraphs>275</Paragraphs>
  <Slides>56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56</vt:i4>
      </vt:variant>
    </vt:vector>
  </HeadingPairs>
  <TitlesOfParts>
    <vt:vector size="64" baseType="lpstr">
      <vt:lpstr>Arial</vt:lpstr>
      <vt:lpstr>Calibri</vt:lpstr>
      <vt:lpstr>Roboto</vt:lpstr>
      <vt:lpstr>Tahoma</vt:lpstr>
      <vt:lpstr>Tahoma</vt:lpstr>
      <vt:lpstr>Times New Roman</vt:lpstr>
      <vt:lpstr>Wingdings</vt:lpstr>
      <vt:lpstr>Тема Office</vt:lpstr>
      <vt:lpstr>Structural elements of a bridge prosthesis (MP)</vt:lpstr>
      <vt:lpstr>Презентация PowerPoint</vt:lpstr>
      <vt:lpstr>Types of intermediate part (body) of MP</vt:lpstr>
      <vt:lpstr>Types of intermediate part (body) of MP</vt:lpstr>
      <vt:lpstr>Types of intermediate part (body) of MP</vt:lpstr>
      <vt:lpstr>Classification</vt:lpstr>
      <vt:lpstr>Indications for the manufacture of bridges</vt:lpstr>
      <vt:lpstr>Презентация PowerPoint</vt:lpstr>
      <vt:lpstr>Contraindications for the manufacture of bridges</vt:lpstr>
      <vt:lpstr>Rationale for using a bridge prosthesis</vt:lpstr>
      <vt:lpstr>To reduce the functional load on abutment teeth, it is necessary:</vt:lpstr>
      <vt:lpstr>Principles of designing bridges (MP)</vt:lpstr>
      <vt:lpstr>Principles of designing bridges (MP)</vt:lpstr>
      <vt:lpstr>Requirements for a bridge prosthesis (MP)</vt:lpstr>
      <vt:lpstr>Features of the preparation of abutment teeth in the manufacture of a bridge prosthesis</vt:lpstr>
      <vt:lpstr>Features of the preparation of abutment teeth in the manufacture of a bridge prosthesis</vt:lpstr>
      <vt:lpstr>Features of the preparation of abutment teeth in the manufacture of stamped-soldered MP</vt:lpstr>
      <vt:lpstr>(1) 1st clinical stage</vt:lpstr>
      <vt:lpstr>(2) 1st laboratory stage</vt:lpstr>
      <vt:lpstr>(3) 2nd clinical stage</vt:lpstr>
      <vt:lpstr>(4) 2nd laboratory stage</vt:lpstr>
      <vt:lpstr>(5) 3rd clinical stage</vt:lpstr>
      <vt:lpstr>(6) 3rd laboratory stage</vt:lpstr>
      <vt:lpstr>(7) 4th clinical stage</vt:lpstr>
      <vt:lpstr>(1) 1st clinical stage</vt:lpstr>
      <vt:lpstr>(2) 1st laboratory stage</vt:lpstr>
      <vt:lpstr>(3) 2nd clinical stage</vt:lpstr>
      <vt:lpstr>(4) 2nd laboratory stage</vt:lpstr>
      <vt:lpstr>(5) 3rd clinical stage</vt:lpstr>
      <vt:lpstr>(6) 4th clinical stage</vt:lpstr>
      <vt:lpstr>(7) 3rd laboratory stage</vt:lpstr>
      <vt:lpstr>(8) 5th clinical stage</vt:lpstr>
      <vt:lpstr>(9) 4th laboratory stage</vt:lpstr>
      <vt:lpstr>(10) 6th clinical stage</vt:lpstr>
      <vt:lpstr>(11) 5th laboratory stage</vt:lpstr>
      <vt:lpstr>Maryland system (adhesive bridge)</vt:lpstr>
      <vt:lpstr>Maryland system (adhesive bridge)</vt:lpstr>
      <vt:lpstr>Maryland system (adhesive bridge)</vt:lpstr>
      <vt:lpstr>Maryland system (adhesive bridge)</vt:lpstr>
      <vt:lpstr>Maryland system (adhesive bridge)</vt:lpstr>
      <vt:lpstr>Manufacturing steps on a plaster model</vt:lpstr>
      <vt:lpstr>Презентация PowerPoint</vt:lpstr>
      <vt:lpstr>Manufacturing stages</vt:lpstr>
      <vt:lpstr>Презентация PowerPoint</vt:lpstr>
      <vt:lpstr>Manufacturing stages</vt:lpstr>
      <vt:lpstr>Manufacturing stages</vt:lpstr>
      <vt:lpstr>Презентация PowerPoint</vt:lpstr>
      <vt:lpstr>Manufacturing stages</vt:lpstr>
      <vt:lpstr>Презентация PowerPoint</vt:lpstr>
      <vt:lpstr>Презентация PowerPoint</vt:lpstr>
      <vt:lpstr>Biomechanics</vt:lpstr>
      <vt:lpstr>Biomechanics of bridges</vt:lpstr>
      <vt:lpstr>PERIODONTAL – reserve forces.</vt:lpstr>
      <vt:lpstr>Mistakes when using prosthetic bridges</vt:lpstr>
      <vt:lpstr>Ошибки при протезировании мостовидными конструкциями</vt:lpstr>
      <vt:lpstr>Complications during prosthetics with bridge structures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«Мостовидные протезы»</dc:title>
  <dc:creator>user</dc:creator>
  <cp:lastModifiedBy>User</cp:lastModifiedBy>
  <cp:revision>66</cp:revision>
  <dcterms:created xsi:type="dcterms:W3CDTF">2016-11-14T15:22:38Z</dcterms:created>
  <dcterms:modified xsi:type="dcterms:W3CDTF">2023-11-07T08:33:31Z</dcterms:modified>
</cp:coreProperties>
</file>