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1789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37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22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33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38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88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17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45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65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688757" y="82378"/>
            <a:ext cx="9144000" cy="484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2400"/>
            </a:pPr>
            <a:r>
              <a:rPr lang="ru-RU" sz="8800" dirty="0"/>
              <a:t/>
            </a:r>
            <a:br>
              <a:rPr lang="ru-RU" sz="8800" dirty="0"/>
            </a:br>
            <a:r>
              <a:rPr lang="ru-RU" dirty="0"/>
              <a:t/>
            </a:r>
            <a:br>
              <a:rPr lang="ru-RU" dirty="0"/>
            </a:br>
            <a:r>
              <a:rPr lang="en-US" b="1" dirty="0"/>
              <a:t>Manufacturing of bridge structures in orthopedic dentistry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688757" y="5214551"/>
            <a:ext cx="9144000" cy="9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Bridge</a:t>
            </a:r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683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ru-RU" dirty="0" smtClean="0"/>
              <a:t>-</a:t>
            </a:r>
            <a:r>
              <a:rPr lang="en-US" dirty="0"/>
              <a:t>this is an orthopedic structure consisting of one or more artificial teeth replacing missing teeth, attached to adjacent natural teeth (or implants) using fixing elements (crowns, inlays)</a:t>
            </a:r>
            <a:endParaRPr dirty="0"/>
          </a:p>
        </p:txBody>
      </p:sp>
      <p:pic>
        <p:nvPicPr>
          <p:cNvPr id="92" name="Google Shape;92;p14" descr="http://neostom.ru/file/%D0%BC%D0%BE%D1%81%D1%82%D0%BE%D0%B2%D0%B8%D0%B4%D0%BD%D1%8B%D0%B9%20%D0%BF%D1%80%D0%BE%D1%82%D0%B5%D0%B7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530" y="1825625"/>
            <a:ext cx="5659667" cy="4250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Indications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174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>
              <a:spcBef>
                <a:spcPts val="0"/>
              </a:spcBef>
              <a:buSzPts val="2800"/>
              <a:buFont typeface="Calibri"/>
              <a:buAutoNum type="arabicPeriod"/>
            </a:pPr>
            <a:r>
              <a:rPr lang="en-US" dirty="0"/>
              <a:t>missing one tooth in the chewing area</a:t>
            </a:r>
          </a:p>
          <a:p>
            <a:pPr marL="514350" lvl="0" indent="-514350">
              <a:spcBef>
                <a:spcPts val="0"/>
              </a:spcBef>
              <a:buSzPts val="2800"/>
              <a:buFont typeface="Calibri"/>
              <a:buAutoNum type="arabicPeriod"/>
            </a:pPr>
            <a:r>
              <a:rPr lang="en-US" dirty="0"/>
              <a:t>absence of one to four consecutive front teeth (take into account the anatomy - fusion of the palatine bones)</a:t>
            </a:r>
          </a:p>
          <a:p>
            <a:pPr marL="514350" lvl="0" indent="-514350">
              <a:spcBef>
                <a:spcPts val="0"/>
              </a:spcBef>
              <a:buSzPts val="2800"/>
              <a:buFont typeface="Calibri"/>
              <a:buAutoNum type="arabicPeriod"/>
            </a:pPr>
            <a:r>
              <a:rPr lang="en-US" dirty="0"/>
              <a:t>the presence on the sides of the missing tooth(s) of healthy supporting teeth that can withstand increased load</a:t>
            </a:r>
            <a:endParaRPr dirty="0"/>
          </a:p>
        </p:txBody>
      </p:sp>
      <p:pic>
        <p:nvPicPr>
          <p:cNvPr id="99" name="Google Shape;99;p15" descr="Картинки по запросу мостовидный протез показа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8879" y="1825625"/>
            <a:ext cx="3343312" cy="421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Contraindications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>
              <a:lnSpc>
                <a:spcPct val="80000"/>
              </a:lnSpc>
              <a:spcBef>
                <a:spcPts val="0"/>
              </a:spcBef>
              <a:buSzPts val="2590"/>
              <a:buFont typeface="Calibri"/>
              <a:buAutoNum type="arabicPeriod"/>
            </a:pPr>
            <a:r>
              <a:rPr lang="en-US" dirty="0"/>
              <a:t>missing more than 4 incisors in a row, 2 premolars in a row, 1 molar</a:t>
            </a:r>
          </a:p>
          <a:p>
            <a:pPr marL="514350" lvl="0" indent="-514350">
              <a:lnSpc>
                <a:spcPct val="80000"/>
              </a:lnSpc>
              <a:spcBef>
                <a:spcPts val="0"/>
              </a:spcBef>
              <a:buSzPts val="2590"/>
              <a:buFont typeface="Calibri"/>
              <a:buAutoNum type="arabicPeriod"/>
            </a:pPr>
            <a:r>
              <a:rPr lang="en-US" dirty="0"/>
              <a:t>bruxism (involuntary grinding of teeth)</a:t>
            </a:r>
          </a:p>
          <a:p>
            <a:pPr marL="514350" lvl="0" indent="-514350">
              <a:lnSpc>
                <a:spcPct val="80000"/>
              </a:lnSpc>
              <a:spcBef>
                <a:spcPts val="0"/>
              </a:spcBef>
              <a:buSzPts val="2590"/>
              <a:buFont typeface="Calibri"/>
              <a:buAutoNum type="arabicPeriod"/>
            </a:pPr>
            <a:r>
              <a:rPr lang="en-US" dirty="0"/>
              <a:t>bite pathology</a:t>
            </a:r>
          </a:p>
          <a:p>
            <a:pPr marL="514350" lvl="0" indent="-514350">
              <a:lnSpc>
                <a:spcPct val="80000"/>
              </a:lnSpc>
              <a:spcBef>
                <a:spcPts val="0"/>
              </a:spcBef>
              <a:buSzPts val="2590"/>
              <a:buFont typeface="Calibri"/>
              <a:buAutoNum type="arabicPeriod"/>
            </a:pPr>
            <a:r>
              <a:rPr lang="en-US" dirty="0"/>
              <a:t>gum damage (periodontal disease or periodontitis)</a:t>
            </a:r>
          </a:p>
          <a:p>
            <a:pPr marL="514350" lvl="0" indent="-514350">
              <a:lnSpc>
                <a:spcPct val="80000"/>
              </a:lnSpc>
              <a:spcBef>
                <a:spcPts val="0"/>
              </a:spcBef>
              <a:buSzPts val="2590"/>
              <a:buFont typeface="Calibri"/>
              <a:buAutoNum type="arabicPeriod"/>
            </a:pPr>
            <a:r>
              <a:rPr lang="en-US" dirty="0"/>
              <a:t>pathological abrasion of enamel</a:t>
            </a:r>
          </a:p>
          <a:p>
            <a:pPr marL="514350" lvl="0" indent="-514350">
              <a:lnSpc>
                <a:spcPct val="80000"/>
              </a:lnSpc>
              <a:spcBef>
                <a:spcPts val="0"/>
              </a:spcBef>
              <a:buSzPts val="2590"/>
              <a:buFont typeface="Calibri"/>
              <a:buAutoNum type="arabicPeriod"/>
            </a:pPr>
            <a:r>
              <a:rPr lang="en-US" dirty="0"/>
              <a:t>osteoporosis or osteomyelitis</a:t>
            </a:r>
          </a:p>
          <a:p>
            <a:pPr marL="514350" lvl="0" indent="-514350">
              <a:lnSpc>
                <a:spcPct val="80000"/>
              </a:lnSpc>
              <a:spcBef>
                <a:spcPts val="0"/>
              </a:spcBef>
              <a:buSzPts val="2590"/>
              <a:buFont typeface="Calibri"/>
              <a:buAutoNum type="arabicPeriod"/>
            </a:pPr>
            <a:r>
              <a:rPr lang="en-US" dirty="0"/>
              <a:t>inflammatory process in the RP</a:t>
            </a:r>
          </a:p>
          <a:p>
            <a:pPr marL="514350" lvl="0" indent="-514350">
              <a:lnSpc>
                <a:spcPct val="80000"/>
              </a:lnSpc>
              <a:spcBef>
                <a:spcPts val="0"/>
              </a:spcBef>
              <a:buSzPts val="2590"/>
              <a:buFont typeface="Calibri"/>
              <a:buAutoNum type="arabicPeriod"/>
            </a:pPr>
            <a:r>
              <a:rPr lang="en-US" dirty="0"/>
              <a:t>Poor hygiene condition of the RP</a:t>
            </a:r>
            <a:endParaRPr dirty="0"/>
          </a:p>
        </p:txBody>
      </p:sp>
      <p:pic>
        <p:nvPicPr>
          <p:cNvPr id="106" name="Google Shape;106;p16" descr="Картинки по запросу мостовидный протез показа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8730" y="4156977"/>
            <a:ext cx="4835070" cy="2019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Design principles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10979" y="147963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en-US" sz="3600" dirty="0"/>
              <a:t>Supporting elements and intermediate part are on the same line (only teeth of one group)</a:t>
            </a: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sz="3600" dirty="0"/>
              <a:t>Use as a support for teeth with a not very high clinical crown</a:t>
            </a: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sz="3600" dirty="0"/>
              <a:t>The larger the size of the suspended artificial tooth, the more the adjacent tooth is loaded</a:t>
            </a: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sz="3600" dirty="0"/>
              <a:t>Modeling "normal" occlusion</a:t>
            </a: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sz="3600" dirty="0"/>
              <a:t>Aesthetic modeling</a:t>
            </a:r>
            <a:endParaRPr sz="3600" dirty="0"/>
          </a:p>
        </p:txBody>
      </p:sp>
      <p:pic>
        <p:nvPicPr>
          <p:cNvPr id="113" name="Google Shape;113;p17" descr="Похожее 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7532" y="4023773"/>
            <a:ext cx="3036672" cy="283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07541" y="2534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Stages</a:t>
            </a:r>
            <a:endParaRPr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43930" y="1579048"/>
            <a:ext cx="65429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80000"/>
              </a:lnSpc>
              <a:spcBef>
                <a:spcPts val="0"/>
              </a:spcBef>
              <a:buSzPts val="2590"/>
            </a:pPr>
            <a:r>
              <a:rPr lang="en-US" sz="2590" dirty="0"/>
              <a:t>At the first visit, the oral cavity is sanitized and the supporting teeth are ground. After this, impressions are taken for the bridge, and while it is being produced in a dental laboratory, temporary mouth guards are installed for the patient.</a:t>
            </a:r>
          </a:p>
          <a:p>
            <a:pPr marL="228600" lvl="0" indent="-228600">
              <a:lnSpc>
                <a:spcPct val="80000"/>
              </a:lnSpc>
              <a:spcBef>
                <a:spcPts val="0"/>
              </a:spcBef>
              <a:buSzPts val="2590"/>
            </a:pPr>
            <a:r>
              <a:rPr lang="en-US" sz="2590" dirty="0"/>
              <a:t>The second visit consists of trying on the finished product, correcting it if necessary, and fixing it with cement or polymerized composite materials.</a:t>
            </a:r>
            <a:endParaRPr sz="2590" dirty="0"/>
          </a:p>
        </p:txBody>
      </p:sp>
      <p:pic>
        <p:nvPicPr>
          <p:cNvPr id="120" name="Google Shape;120;p18" descr="Картинки по запросу мостовидный протез показа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832" y="1788941"/>
            <a:ext cx="4940927" cy="370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Maryland Bridge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Or adhesive bridge</a:t>
            </a: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- this is a bridge-like prosthesis, on both sides of which there are special “wings” that allow the bridge to be glued to the back surface of adjacent natural teeth (possibly without preparation)</a:t>
            </a:r>
            <a:endParaRPr dirty="0"/>
          </a:p>
        </p:txBody>
      </p:sp>
      <p:pic>
        <p:nvPicPr>
          <p:cNvPr id="127" name="Google Shape;127;p19" descr="Картинки по запросу мостовидный протез показа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77" y="3933825"/>
            <a:ext cx="5856108" cy="268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Картинки по запросу мостовидный протез показани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9685" y="4001294"/>
            <a:ext cx="4635516" cy="254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037701" y="2379214"/>
            <a:ext cx="5620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sz="3200" dirty="0"/>
              <a:t>Thank you for your attention!</a:t>
            </a:r>
            <a:endParaRPr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315</Words>
  <Application>Microsoft Office PowerPoint</Application>
  <PresentationFormat>Широкоэкранный</PresentationFormat>
  <Paragraphs>29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  Manufacturing of bridge structures in orthopedic dentistry</vt:lpstr>
      <vt:lpstr>Bridge</vt:lpstr>
      <vt:lpstr>Indications</vt:lpstr>
      <vt:lpstr>Contraindications</vt:lpstr>
      <vt:lpstr>Design principles</vt:lpstr>
      <vt:lpstr>Stages</vt:lpstr>
      <vt:lpstr>Maryland Bridge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мостовидных конструкций в ортопедической стоматологии</dc:title>
  <dc:creator>User</dc:creator>
  <cp:lastModifiedBy>User</cp:lastModifiedBy>
  <cp:revision>3</cp:revision>
  <dcterms:modified xsi:type="dcterms:W3CDTF">2023-11-08T07:31:06Z</dcterms:modified>
</cp:coreProperties>
</file>