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68" r:id="rId2"/>
    <p:sldId id="256" r:id="rId3"/>
    <p:sldId id="260" r:id="rId4"/>
    <p:sldId id="270" r:id="rId5"/>
    <p:sldId id="269" r:id="rId6"/>
    <p:sldId id="280" r:id="rId7"/>
    <p:sldId id="309" r:id="rId8"/>
    <p:sldId id="281" r:id="rId9"/>
    <p:sldId id="282" r:id="rId10"/>
    <p:sldId id="283" r:id="rId11"/>
    <p:sldId id="310" r:id="rId12"/>
    <p:sldId id="311" r:id="rId13"/>
    <p:sldId id="312" r:id="rId14"/>
    <p:sldId id="284" r:id="rId15"/>
    <p:sldId id="285" r:id="rId16"/>
    <p:sldId id="286" r:id="rId17"/>
    <p:sldId id="291" r:id="rId18"/>
    <p:sldId id="292" r:id="rId19"/>
    <p:sldId id="293" r:id="rId20"/>
    <p:sldId id="294" r:id="rId21"/>
    <p:sldId id="295" r:id="rId22"/>
    <p:sldId id="296" r:id="rId23"/>
    <p:sldId id="287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288" r:id="rId32"/>
    <p:sldId id="304" r:id="rId33"/>
    <p:sldId id="305" r:id="rId34"/>
    <p:sldId id="306" r:id="rId35"/>
    <p:sldId id="307" r:id="rId36"/>
    <p:sldId id="308" r:id="rId37"/>
    <p:sldId id="289" r:id="rId38"/>
    <p:sldId id="290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A5C0-5E21-4FFA-9464-8D8EA2162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7E19-0311-4F03-884C-A2EEC8521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B724C-4128-4A0D-9726-D288908EA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32A1D-FE21-4041-99B5-BBD03BB52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5CE5-428F-442E-A158-BC260AD4E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3C1C-D2EB-4EDC-9056-783A26153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9CCB-E972-498C-82AE-D8F0D2DC4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76873-D0B4-4C2C-B76D-F8A40705A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14D95-647D-4AAC-AFFB-DA90B8189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8F44-65ED-42CC-8E86-6A83894F2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7F024-603B-4551-81ED-610898CFF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BBDB891-B84D-42D0-B871-EA5068471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4;&#1089;&#1103;&#1082;&#1072;&#1103;%20&#1091;&#1095;&#1077;&#1073;&#1072;\&#1083;&#1072;&#1073;&#1086;&#1088;&#1072;&#1090;&#1086;&#1088;&#1085;&#1099;&#1077;%20&#1101;&#1090;&#1072;&#1087;&#1099;%20&#1080;&#1079;&#1075;&#1086;&#1090;&#1086;&#1074;&#1083;&#1077;&#1085;&#1080;&#1103;%20&#1085;&#1077;&#1081;&#1083;&#1086;&#1085;&#1086;&#1074;&#1086;&#1075;&#1086;%20&#1087;&#1088;&#1086;&#1090;&#1077;&#1079;&#1072;\&#1083;&#1072;&#1073;&#1086;&#1088;&#1072;&#1090;&#1086;&#1088;&#1085;&#1099;&#1077;%20&#1101;&#1090;&#1072;&#1087;&#1099;\&#1075;&#1083;&#1072;&#1074;&#1072;%204%20&#1087;&#1086;&#1089;&#1090;&#1072;&#1085;&#1086;&#1074;&#1082;&#1072;.wmv" TargetMode="Externa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5" Type="http://schemas.openxmlformats.org/officeDocument/2006/relationships/slide" Target="slide17.xml"/><Relationship Id="rId10" Type="http://schemas.openxmlformats.org/officeDocument/2006/relationships/slide" Target="slide22.xml"/><Relationship Id="rId4" Type="http://schemas.openxmlformats.org/officeDocument/2006/relationships/slide" Target="slide16.xml"/><Relationship Id="rId9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4;&#1089;&#1103;&#1082;&#1072;&#1103;%20&#1091;&#1095;&#1077;&#1073;&#1072;\&#1083;&#1072;&#1073;&#1086;&#1088;&#1072;&#1090;&#1086;&#1088;&#1085;&#1099;&#1077;%20&#1101;&#1090;&#1072;&#1087;&#1099;%20&#1080;&#1079;&#1075;&#1086;&#1090;&#1086;&#1074;&#1083;&#1077;&#1085;&#1080;&#1103;%20&#1085;&#1077;&#1081;&#1083;&#1086;&#1085;&#1086;&#1074;&#1086;&#1075;&#1086;%20&#1087;&#1088;&#1086;&#1090;&#1077;&#1079;&#1072;\&#1083;&#1072;&#1073;&#1086;&#1088;&#1072;&#1090;&#1086;&#1088;&#1085;&#1099;&#1077;%20&#1101;&#1090;&#1072;&#1087;&#1099;\1%20&#1092;&#1086;&#1088;&#1084;&#1086;&#1074;&#1082;&#1072;%20&#1075;&#1080;&#1087;&#1089;&#1086;&#1074;&#1086;&#1081;%20&#1084;&#1086;&#1076;&#1077;&#1083;&#1080;%20&#1074;%20&#1082;&#1102;&#1074;&#1077;&#1090;&#1091;%20&#1076;&#1083;&#1103;%20&#1089;&#1074;&#1086;&#1073;&#1086;&#1076;&#1085;&#1086;&#1075;&#1086;%20&#1083;&#1080;&#1090;&#1100;&#1103;.wmv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9.xml"/><Relationship Id="rId7" Type="http://schemas.openxmlformats.org/officeDocument/2006/relationships/slide" Target="slide16.xml"/><Relationship Id="rId12" Type="http://schemas.openxmlformats.org/officeDocument/2006/relationships/slide" Target="slide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38.xml"/><Relationship Id="rId5" Type="http://schemas.openxmlformats.org/officeDocument/2006/relationships/slide" Target="slide14.xml"/><Relationship Id="rId10" Type="http://schemas.openxmlformats.org/officeDocument/2006/relationships/slide" Target="slide37.xml"/><Relationship Id="rId4" Type="http://schemas.openxmlformats.org/officeDocument/2006/relationships/slide" Target="slide10.xml"/><Relationship Id="rId9" Type="http://schemas.openxmlformats.org/officeDocument/2006/relationships/slide" Target="slide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hlink"/>
                </a:solidFill>
              </a:rPr>
              <a:t>Laboratory manufacturing stages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05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9388" y="1989138"/>
            <a:ext cx="4105275" cy="11858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b="1" dirty="0"/>
          </a:p>
          <a:p>
            <a:pPr marL="342900" indent="-342900" algn="ctr"/>
            <a:r>
              <a:rPr lang="en-US" sz="2400" b="1" dirty="0"/>
              <a:t>Nylon</a:t>
            </a:r>
          </a:p>
          <a:p>
            <a:pPr marL="342900" indent="-342900" algn="ctr"/>
            <a:r>
              <a:rPr lang="en-US" sz="2400" b="1" dirty="0"/>
              <a:t>removable dentures</a:t>
            </a:r>
            <a:endParaRPr lang="ru-RU" sz="2400" dirty="0"/>
          </a:p>
        </p:txBody>
      </p:sp>
      <p:sp>
        <p:nvSpPr>
          <p:cNvPr id="205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87900" y="1989138"/>
            <a:ext cx="4176713" cy="11858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en-US" sz="2400" b="1" dirty="0"/>
              <a:t>Removable dentures made of polyurethane </a:t>
            </a:r>
            <a:r>
              <a:rPr lang="en-US" sz="2400" b="1" dirty="0" err="1"/>
              <a:t>DentALur</a:t>
            </a:r>
            <a:endParaRPr lang="ru-RU" sz="2400" b="1" dirty="0"/>
          </a:p>
        </p:txBody>
      </p:sp>
      <p:sp>
        <p:nvSpPr>
          <p:cNvPr id="205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84438" y="4076700"/>
            <a:ext cx="4105275" cy="12239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b="1" dirty="0"/>
          </a:p>
          <a:p>
            <a:pPr marL="342900" indent="-342900" algn="ctr"/>
            <a:r>
              <a:rPr lang="en-US" sz="2400" b="1" dirty="0"/>
              <a:t>Removable dentures from</a:t>
            </a:r>
          </a:p>
          <a:p>
            <a:pPr marL="342900" indent="-342900" algn="ctr"/>
            <a:r>
              <a:rPr lang="en-US" sz="2400" b="1" dirty="0"/>
              <a:t>  acrylic plastic</a:t>
            </a:r>
            <a:endParaRPr lang="ru-RU" dirty="0"/>
          </a:p>
        </p:txBody>
      </p:sp>
      <p:sp>
        <p:nvSpPr>
          <p:cNvPr id="2054" name="AutoShape 8"/>
          <p:cNvSpPr>
            <a:spLocks noChangeArrowheads="1"/>
          </p:cNvSpPr>
          <p:nvPr/>
        </p:nvSpPr>
        <p:spPr bwMode="auto">
          <a:xfrm>
            <a:off x="4284663" y="1341438"/>
            <a:ext cx="485775" cy="2663825"/>
          </a:xfrm>
          <a:prstGeom prst="downArrow">
            <a:avLst>
              <a:gd name="adj1" fmla="val 50000"/>
              <a:gd name="adj2" fmla="val 1370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9"/>
          <p:cNvSpPr>
            <a:spLocks noChangeArrowheads="1"/>
          </p:cNvSpPr>
          <p:nvPr/>
        </p:nvSpPr>
        <p:spPr bwMode="auto">
          <a:xfrm rot="1342506">
            <a:off x="2841625" y="1339850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AutoShape 10"/>
          <p:cNvSpPr>
            <a:spLocks noChangeArrowheads="1"/>
          </p:cNvSpPr>
          <p:nvPr/>
        </p:nvSpPr>
        <p:spPr bwMode="auto">
          <a:xfrm rot="-1395135">
            <a:off x="5940425" y="1341438"/>
            <a:ext cx="485775" cy="577850"/>
          </a:xfrm>
          <a:prstGeom prst="downArrow">
            <a:avLst>
              <a:gd name="adj1" fmla="val 50000"/>
              <a:gd name="adj2" fmla="val 297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529431" y="-347663"/>
            <a:ext cx="82296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Plastering models into an </a:t>
            </a:r>
            <a:r>
              <a:rPr lang="en-US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occluder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00" name="Picture 8" descr="PIC_00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765175"/>
            <a:ext cx="7056437" cy="5516563"/>
          </a:xfrm>
          <a:noFill/>
        </p:spPr>
      </p:pic>
      <p:sp>
        <p:nvSpPr>
          <p:cNvPr id="29701" name="Text Box 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385763" y="-1714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Plastering models into an </a:t>
            </a:r>
            <a:r>
              <a:rPr lang="en-US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occluder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30725" name="Picture 7" descr="PIC_000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765175"/>
            <a:ext cx="4464050" cy="58324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Plastering models into an </a:t>
            </a:r>
            <a:r>
              <a:rPr lang="en-US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occluder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31749" name="Picture 7" descr="PIC_000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765175"/>
            <a:ext cx="4464050" cy="58324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Plastering models into an </a:t>
            </a:r>
            <a:r>
              <a:rPr lang="en-US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occluder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2" name="Picture 7" descr="PIC_000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765175"/>
            <a:ext cx="4464050" cy="5832475"/>
          </a:xfrm>
          <a:noFill/>
        </p:spPr>
      </p:pic>
      <p:sp>
        <p:nvSpPr>
          <p:cNvPr id="32773" name="Text 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250825" y="616585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hlinkClick r:id="rId4" action="ppaction://hlinksldjump"/>
              </a:rPr>
              <a:t>Следующий</a:t>
            </a:r>
            <a:r>
              <a:rPr lang="ru-RU" sz="2400">
                <a:hlinkClick r:id="" action="ppaction://hlinkshowjump?jump=nextslide"/>
              </a:rPr>
              <a:t> этап</a:t>
            </a: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Installation of artificial teeth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hlinkClick r:id="rId3" action="ppaction://hlinksldjump"/>
              </a:rPr>
              <a:t>Следующий</a:t>
            </a:r>
            <a:r>
              <a:rPr lang="ru-RU" sz="2400">
                <a:hlinkClick r:id="" action="ppaction://hlinkshowjump?jump=nextslide"/>
              </a:rPr>
              <a:t> этап</a:t>
            </a:r>
            <a:endParaRPr lang="ru-RU" sz="2400"/>
          </a:p>
        </p:txBody>
      </p:sp>
      <p:pic>
        <p:nvPicPr>
          <p:cNvPr id="33797" name="Picture 6" descr="DSC0242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1773238"/>
            <a:ext cx="5486400" cy="4114800"/>
          </a:xfrm>
          <a:noFill/>
        </p:spPr>
      </p:pic>
      <p:pic>
        <p:nvPicPr>
          <p:cNvPr id="33798" name="Picture 7" descr="DSC024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765175"/>
            <a:ext cx="399256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DSC024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3429000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 modeling of the wax composition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hlinkClick r:id="rId3" action="ppaction://hlinksldjump"/>
              </a:rPr>
              <a:t>Следующий</a:t>
            </a:r>
            <a:r>
              <a:rPr lang="ru-RU" sz="2400">
                <a:hlinkClick r:id="" action="ppaction://hlinkshowjump?jump=nextslide"/>
              </a:rPr>
              <a:t> этап</a:t>
            </a:r>
            <a:endParaRPr lang="ru-RU" sz="2400"/>
          </a:p>
        </p:txBody>
      </p:sp>
      <p:pic>
        <p:nvPicPr>
          <p:cNvPr id="34821" name="Picture 6" descr="P603000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908050"/>
            <a:ext cx="7272337" cy="51895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468313" y="-242888"/>
            <a:ext cx="8229600" cy="11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Plastering the wax composition into a cuvette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35845" name="Picture 6" descr="P603001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692150"/>
            <a:ext cx="7207250" cy="54054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468313" y="-242888"/>
            <a:ext cx="8229600" cy="11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Plastering the wax composition into a cuvette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6868" name="Picture 7" descr="P603001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692150"/>
            <a:ext cx="7200900" cy="5399088"/>
          </a:xfrm>
          <a:noFill/>
        </p:spPr>
      </p:pic>
      <p:sp>
        <p:nvSpPr>
          <p:cNvPr id="36869" name="Text 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468313" y="-242888"/>
            <a:ext cx="8229600" cy="11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Plastering the wax composition into a cuvette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37893" name="Picture 7" descr="P603002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620713"/>
            <a:ext cx="7200900" cy="54371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468313" y="-242888"/>
            <a:ext cx="8229600" cy="11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Plastering the wax composition into a cuvette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38917" name="Picture 7" descr="P603002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657225"/>
            <a:ext cx="7202488" cy="54006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en-US" sz="2400" b="1" dirty="0">
                <a:solidFill>
                  <a:schemeClr val="hlink"/>
                </a:solidFill>
              </a:rPr>
              <a:t>Laboratory stages of manufacturing nylon removable dentures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3075" name="AutoShape 1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179388" y="908050"/>
            <a:ext cx="4105275" cy="8270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marL="342900" indent="-342900" algn="ctr"/>
            <a:r>
              <a:rPr lang="en-US" dirty="0">
                <a:latin typeface="Verdana" pitchFamily="34" charset="0"/>
              </a:rPr>
              <a:t>1.Research of the master model in</a:t>
            </a:r>
          </a:p>
          <a:p>
            <a:pPr marL="342900" indent="-342900" algn="ctr"/>
            <a:r>
              <a:rPr lang="en-US" dirty="0" err="1">
                <a:latin typeface="Verdana" pitchFamily="34" charset="0"/>
              </a:rPr>
              <a:t>parallelometer</a:t>
            </a:r>
            <a:r>
              <a:rPr lang="en-US" dirty="0">
                <a:latin typeface="Verdana" pitchFamily="34" charset="0"/>
              </a:rPr>
              <a:t> and blocking</a:t>
            </a:r>
          </a:p>
          <a:p>
            <a:pPr marL="342900" indent="-342900" algn="ctr"/>
            <a:r>
              <a:rPr lang="en-US" dirty="0">
                <a:latin typeface="Verdana" pitchFamily="34" charset="0"/>
              </a:rPr>
              <a:t>undercuts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3076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2133600"/>
            <a:ext cx="3960812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dirty="0"/>
          </a:p>
          <a:p>
            <a:pPr marL="342900" indent="-342900" algn="ctr"/>
            <a:r>
              <a:rPr lang="en-US" dirty="0"/>
              <a:t>2. Duplication of master models</a:t>
            </a:r>
            <a:endParaRPr lang="ru-RU" dirty="0"/>
          </a:p>
        </p:txBody>
      </p:sp>
      <p:sp>
        <p:nvSpPr>
          <p:cNvPr id="3077" name="AutoShape 28"/>
          <p:cNvSpPr>
            <a:spLocks noChangeArrowheads="1"/>
          </p:cNvSpPr>
          <p:nvPr/>
        </p:nvSpPr>
        <p:spPr bwMode="auto">
          <a:xfrm>
            <a:off x="1979613" y="1773238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2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79388" y="3141663"/>
            <a:ext cx="3960812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dirty="0"/>
          </a:p>
          <a:p>
            <a:pPr marL="342900" indent="-342900" algn="ctr"/>
            <a:r>
              <a:rPr lang="en-US" dirty="0"/>
              <a:t>3.Prosthesis design and modeling</a:t>
            </a:r>
          </a:p>
          <a:p>
            <a:pPr marL="342900" indent="-342900" algn="ctr"/>
            <a:r>
              <a:rPr lang="en-US" dirty="0"/>
              <a:t>Wax composition</a:t>
            </a:r>
            <a:endParaRPr lang="ru-RU" dirty="0"/>
          </a:p>
        </p:txBody>
      </p:sp>
      <p:sp>
        <p:nvSpPr>
          <p:cNvPr id="3079" name="AutoShape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4149725"/>
            <a:ext cx="3960812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dirty="0"/>
          </a:p>
          <a:p>
            <a:pPr marL="342900" indent="-342900" algn="ctr"/>
            <a:r>
              <a:rPr lang="en-US" dirty="0"/>
              <a:t>4. Installation of artificial teeth</a:t>
            </a:r>
            <a:endParaRPr lang="ru-RU" dirty="0"/>
          </a:p>
        </p:txBody>
      </p:sp>
      <p:sp>
        <p:nvSpPr>
          <p:cNvPr id="3080" name="AutoShape 3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79388" y="5157788"/>
            <a:ext cx="3960812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dirty="0"/>
          </a:p>
          <a:p>
            <a:pPr marL="342900" indent="-342900" algn="ctr"/>
            <a:r>
              <a:rPr lang="en-US" dirty="0"/>
              <a:t>5. Plastering the model into the base</a:t>
            </a:r>
          </a:p>
          <a:p>
            <a:pPr marL="342900" indent="-342900" algn="ctr"/>
            <a:r>
              <a:rPr lang="en-US" dirty="0"/>
              <a:t>cuvettes</a:t>
            </a:r>
            <a:endParaRPr lang="ru-RU" dirty="0"/>
          </a:p>
        </p:txBody>
      </p:sp>
      <p:sp>
        <p:nvSpPr>
          <p:cNvPr id="3081" name="AutoShape 3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03800" y="1125538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dirty="0"/>
          </a:p>
          <a:p>
            <a:pPr marL="342900" indent="-342900" algn="ctr"/>
            <a:r>
              <a:rPr lang="en-US" dirty="0"/>
              <a:t>6.Gating modeling</a:t>
            </a:r>
          </a:p>
          <a:p>
            <a:pPr marL="342900" indent="-342900" algn="ctr"/>
            <a:r>
              <a:rPr lang="en-US" dirty="0"/>
              <a:t>systems</a:t>
            </a:r>
            <a:endParaRPr lang="ru-RU" dirty="0"/>
          </a:p>
        </p:txBody>
      </p:sp>
      <p:sp>
        <p:nvSpPr>
          <p:cNvPr id="3082" name="AutoShape 3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2133600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dirty="0"/>
          </a:p>
          <a:p>
            <a:pPr marL="342900" indent="-342900" algn="ctr"/>
            <a:r>
              <a:rPr lang="en-US" dirty="0"/>
              <a:t>7. Removing wax from the cuvette</a:t>
            </a:r>
            <a:endParaRPr lang="ru-RU" dirty="0"/>
          </a:p>
        </p:txBody>
      </p:sp>
      <p:sp>
        <p:nvSpPr>
          <p:cNvPr id="3083" name="AutoShape 3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066505" y="3162300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dirty="0"/>
          </a:p>
          <a:p>
            <a:pPr marL="342900" indent="-342900" algn="ctr"/>
            <a:r>
              <a:rPr lang="en-US" dirty="0"/>
              <a:t>8.Injection</a:t>
            </a:r>
            <a:endParaRPr lang="ru-RU" dirty="0"/>
          </a:p>
        </p:txBody>
      </p:sp>
      <p:sp>
        <p:nvSpPr>
          <p:cNvPr id="3084" name="AutoShape 3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003800" y="4149725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dirty="0"/>
          </a:p>
          <a:p>
            <a:pPr marL="342900" indent="-342900" algn="ctr"/>
            <a:r>
              <a:rPr lang="en-US" dirty="0"/>
              <a:t>9. Processing of the finished prosthesis</a:t>
            </a:r>
            <a:endParaRPr lang="ru-RU" dirty="0"/>
          </a:p>
        </p:txBody>
      </p:sp>
      <p:sp>
        <p:nvSpPr>
          <p:cNvPr id="3085" name="AutoShape 3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003800" y="5157788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 dirty="0"/>
          </a:p>
          <a:p>
            <a:pPr marL="342900" indent="-342900" algn="ctr"/>
            <a:r>
              <a:rPr lang="en-US" b="1" dirty="0"/>
              <a:t>Ready prosthesis</a:t>
            </a:r>
            <a:endParaRPr lang="ru-RU" dirty="0"/>
          </a:p>
        </p:txBody>
      </p:sp>
      <p:sp>
        <p:nvSpPr>
          <p:cNvPr id="3086" name="AutoShape 37"/>
          <p:cNvSpPr>
            <a:spLocks noChangeArrowheads="1"/>
          </p:cNvSpPr>
          <p:nvPr/>
        </p:nvSpPr>
        <p:spPr bwMode="auto">
          <a:xfrm>
            <a:off x="1979613" y="2781300"/>
            <a:ext cx="485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AutoShape 38"/>
          <p:cNvSpPr>
            <a:spLocks noChangeArrowheads="1"/>
          </p:cNvSpPr>
          <p:nvPr/>
        </p:nvSpPr>
        <p:spPr bwMode="auto">
          <a:xfrm>
            <a:off x="1979613" y="3789363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AutoShape 39"/>
          <p:cNvSpPr>
            <a:spLocks noChangeArrowheads="1"/>
          </p:cNvSpPr>
          <p:nvPr/>
        </p:nvSpPr>
        <p:spPr bwMode="auto">
          <a:xfrm>
            <a:off x="1979613" y="4797425"/>
            <a:ext cx="485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AutoShape 40"/>
          <p:cNvSpPr>
            <a:spLocks noChangeArrowheads="1"/>
          </p:cNvSpPr>
          <p:nvPr/>
        </p:nvSpPr>
        <p:spPr bwMode="auto">
          <a:xfrm>
            <a:off x="6804025" y="1773238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AutoShape 41"/>
          <p:cNvSpPr>
            <a:spLocks noChangeArrowheads="1"/>
          </p:cNvSpPr>
          <p:nvPr/>
        </p:nvSpPr>
        <p:spPr bwMode="auto">
          <a:xfrm>
            <a:off x="6804025" y="2781300"/>
            <a:ext cx="485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AutoShape 42"/>
          <p:cNvSpPr>
            <a:spLocks noChangeArrowheads="1"/>
          </p:cNvSpPr>
          <p:nvPr/>
        </p:nvSpPr>
        <p:spPr bwMode="auto">
          <a:xfrm>
            <a:off x="6804025" y="3789363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AutoShape 43"/>
          <p:cNvSpPr>
            <a:spLocks noChangeArrowheads="1"/>
          </p:cNvSpPr>
          <p:nvPr/>
        </p:nvSpPr>
        <p:spPr bwMode="auto">
          <a:xfrm>
            <a:off x="6804025" y="4797425"/>
            <a:ext cx="485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AutoShape 4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164388" y="6092825"/>
            <a:ext cx="1042987" cy="50323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468313" y="-242888"/>
            <a:ext cx="8229600" cy="11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Plastering the wax composition into a cuvette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39941" name="Picture 7" descr="P603002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638175"/>
            <a:ext cx="7200900" cy="53832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468313" y="-242888"/>
            <a:ext cx="8229600" cy="11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Plastering the wax composition into a cuvette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40965" name="Picture 7" descr="P603002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638175"/>
            <a:ext cx="7205663" cy="54054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468313" y="-242888"/>
            <a:ext cx="8229600" cy="11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Plastering the wax composition into a cuvette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988" name="Picture 7" descr="P603003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638175"/>
            <a:ext cx="7205663" cy="5405438"/>
          </a:xfrm>
          <a:noFill/>
        </p:spPr>
      </p:pic>
      <p:sp>
        <p:nvSpPr>
          <p:cNvPr id="41989" name="Text 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hlinkClick r:id="rId4" action="ppaction://hlinksldjump"/>
              </a:rPr>
              <a:t>Следующий</a:t>
            </a:r>
            <a:r>
              <a:rPr lang="ru-RU" sz="2400">
                <a:hlinkClick r:id="" action="ppaction://hlinkshowjump?jump=nextslide"/>
              </a:rPr>
              <a:t> этап</a:t>
            </a: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467544" y="-266653"/>
            <a:ext cx="8229600" cy="118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 of wax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3012" name="Picture 6" descr="P603003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638175"/>
            <a:ext cx="7207250" cy="5405438"/>
          </a:xfrm>
          <a:noFill/>
        </p:spPr>
      </p:pic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460375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 of wax, coating with insulating varnish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44037" name="Picture 7" descr="P603003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836613"/>
            <a:ext cx="7207250" cy="54038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 of wax, coating with insulating varnish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45061" name="Picture 7" descr="P603003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908050"/>
            <a:ext cx="7208838" cy="53530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 of wax, coating with insulating varnish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46085" name="Picture 7" descr="P603004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836613"/>
            <a:ext cx="7200900" cy="54006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 of wax, coating with insulating varnish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47109" name="Picture 7" descr="P603004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836613"/>
            <a:ext cx="7200900" cy="54006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460375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 of wax, coating with insulating varnish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48133" name="Picture 7" descr="P603004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873125"/>
            <a:ext cx="7207250" cy="53641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23528" y="-1127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 of wax, coating with insulating varnish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49157" name="Picture 7" descr="P603004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908050"/>
            <a:ext cx="7208838" cy="53355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Next stage</a:t>
            </a:r>
            <a:endParaRPr lang="ru-RU" sz="2400" dirty="0"/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Installation of artificial teeth</a:t>
            </a: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2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1436" name="глава 4 постановка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866775"/>
            <a:ext cx="8496300" cy="54419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0" fill="hold"/>
                                        <p:tgtEl>
                                          <p:spTgt spid="231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14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1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1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43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468313" y="1889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 of wax, coating with insulating varnish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7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0180" name="Picture 7" descr="P603005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873125"/>
            <a:ext cx="7207250" cy="5351463"/>
          </a:xfrm>
          <a:noFill/>
        </p:spPr>
      </p:pic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hlinkClick r:id="rId4" action="ppaction://hlinksldjump"/>
              </a:rPr>
              <a:t>Следующий</a:t>
            </a:r>
            <a:r>
              <a:rPr lang="ru-RU" sz="2400">
                <a:hlinkClick r:id="" action="ppaction://hlinkshowjump?jump=nextslide"/>
              </a:rPr>
              <a:t> этап</a:t>
            </a: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Plastic dough packaging, plastic polymerization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04" name="Picture 6" descr="P603005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928688"/>
            <a:ext cx="7207250" cy="5310187"/>
          </a:xfrm>
          <a:noFill/>
        </p:spPr>
      </p:pic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460375" y="34352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Plastic dough packaging, plastic polymerization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52229" name="Picture 7" descr="P603005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927100"/>
            <a:ext cx="7207250" cy="52974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Plastic dough packaging, plastic polymerization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53253" name="Picture 7" descr="P603005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946150"/>
            <a:ext cx="7207250" cy="52959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Паковка пластмассового теста, полимеризация пластмассы</a:t>
            </a:r>
            <a:br>
              <a: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54277" name="Picture 9" descr="P603006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944563"/>
            <a:ext cx="7207250" cy="53101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Plastic dough packaging, plastic polymerization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2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  <p:pic>
        <p:nvPicPr>
          <p:cNvPr id="55301" name="Picture 7" descr="P603006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908050"/>
            <a:ext cx="7207250" cy="53165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Plastic dough packaging, plastic polymerization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24" name="Picture 7" descr="P603006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046915"/>
            <a:ext cx="7207250" cy="5297488"/>
          </a:xfrm>
          <a:noFill/>
        </p:spPr>
      </p:pic>
      <p:sp>
        <p:nvSpPr>
          <p:cNvPr id="56325" name="Text 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hlinkClick r:id="rId4" action="ppaction://hlinksldjump"/>
              </a:rPr>
              <a:t>Следующий</a:t>
            </a:r>
            <a:r>
              <a:rPr lang="ru-RU" sz="2400">
                <a:hlinkClick r:id="" action="ppaction://hlinkshowjump?jump=nextslide"/>
              </a:rPr>
              <a:t> этап</a:t>
            </a: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468313" y="-242888"/>
            <a:ext cx="8229600" cy="11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Processing of the prosthesis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hlinkClick r:id="rId3" action="ppaction://hlinksldjump"/>
              </a:rPr>
              <a:t>Следующий</a:t>
            </a:r>
            <a:r>
              <a:rPr lang="ru-RU" sz="2400">
                <a:hlinkClick r:id="" action="ppaction://hlinkshowjump?jump=nextslide"/>
              </a:rPr>
              <a:t> этап</a:t>
            </a:r>
            <a:endParaRPr lang="ru-RU" sz="2400"/>
          </a:p>
        </p:txBody>
      </p:sp>
      <p:pic>
        <p:nvPicPr>
          <p:cNvPr id="57349" name="Picture 6" descr="004503411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836613"/>
            <a:ext cx="7272338" cy="5338762"/>
          </a:xfrm>
          <a:noFill/>
        </p:spPr>
      </p:pic>
      <p:pic>
        <p:nvPicPr>
          <p:cNvPr id="57350" name="Picture 7" descr="DSC0240822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692150"/>
            <a:ext cx="3313113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468313" y="-1714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Grinding and polishing of the prosthesis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8372" name="Picture 5" descr="DSC0242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620713"/>
            <a:ext cx="7273925" cy="5616575"/>
          </a:xfrm>
          <a:noFill/>
        </p:spPr>
      </p:pic>
      <p:pic>
        <p:nvPicPr>
          <p:cNvPr id="58373" name="Picture 6" descr="DSC024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33115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7" descr="DSC024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698875"/>
            <a:ext cx="34163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8229600" cy="1139825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ru-RU" sz="2400" b="1" smtClean="0">
                <a:solidFill>
                  <a:schemeClr val="hlink"/>
                </a:solidFill>
              </a:rPr>
              <a:t>Лабораторные этапы изготовления съёмных протезов из полиуритана ДентАЛур</a:t>
            </a:r>
          </a:p>
        </p:txBody>
      </p:sp>
      <p:sp>
        <p:nvSpPr>
          <p:cNvPr id="143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250825" y="1773238"/>
            <a:ext cx="4105275" cy="82708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marL="342900" indent="-342900" algn="ctr"/>
            <a:r>
              <a:rPr lang="ru-RU">
                <a:latin typeface="Verdana" pitchFamily="34" charset="0"/>
              </a:rPr>
              <a:t>1.Формовка гипсовой модели с</a:t>
            </a:r>
          </a:p>
          <a:p>
            <a:pPr marL="342900" indent="-342900" algn="ctr"/>
            <a:r>
              <a:rPr lang="ru-RU">
                <a:latin typeface="Verdana" pitchFamily="34" charset="0"/>
              </a:rPr>
              <a:t> восковой композицией в кювету</a:t>
            </a:r>
          </a:p>
          <a:p>
            <a:pPr marL="342900" indent="-342900" algn="ctr"/>
            <a:r>
              <a:rPr lang="ru-RU">
                <a:latin typeface="Verdana" pitchFamily="34" charset="0"/>
              </a:rPr>
              <a:t>для свободного литья</a:t>
            </a:r>
          </a:p>
        </p:txBody>
      </p:sp>
      <p:sp>
        <p:nvSpPr>
          <p:cNvPr id="1434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2997200"/>
            <a:ext cx="3960812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2.Освобождение искусственных</a:t>
            </a:r>
          </a:p>
          <a:p>
            <a:pPr marL="342900" indent="-342900" algn="ctr"/>
            <a:r>
              <a:rPr lang="ru-RU"/>
              <a:t> зубов от воска</a:t>
            </a:r>
          </a:p>
          <a:p>
            <a:pPr marL="342900" indent="-342900" algn="ctr"/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979613" y="2636838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79388" y="4005263"/>
            <a:ext cx="3960812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3.Изготовление литниковых ходов </a:t>
            </a:r>
          </a:p>
          <a:p>
            <a:pPr marL="342900" indent="-342900" algn="ctr"/>
            <a:endParaRPr lang="ru-RU"/>
          </a:p>
        </p:txBody>
      </p:sp>
      <p:sp>
        <p:nvSpPr>
          <p:cNvPr id="14343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79388" y="5013325"/>
            <a:ext cx="3960812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4. Установка искусственных зубов</a:t>
            </a:r>
          </a:p>
          <a:p>
            <a:pPr marL="342900" indent="-342900" algn="ctr"/>
            <a:r>
              <a:rPr lang="ru-RU"/>
              <a:t>в полученной силиконовой форме</a:t>
            </a:r>
          </a:p>
          <a:p>
            <a:pPr marL="342900" indent="-342900" algn="ctr"/>
            <a:endParaRPr lang="ru-RU"/>
          </a:p>
        </p:txBody>
      </p:sp>
      <p:sp>
        <p:nvSpPr>
          <p:cNvPr id="14344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9388" y="6021388"/>
            <a:ext cx="3960812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5.Подготовка модели ,покрытие </a:t>
            </a:r>
          </a:p>
          <a:p>
            <a:pPr marL="342900" indent="-342900" algn="ctr"/>
            <a:r>
              <a:rPr lang="ru-RU"/>
              <a:t>изолирующим лаком</a:t>
            </a:r>
          </a:p>
          <a:p>
            <a:pPr marL="342900" indent="-342900" algn="ctr"/>
            <a:endParaRPr lang="ru-RU"/>
          </a:p>
        </p:txBody>
      </p:sp>
      <p:sp>
        <p:nvSpPr>
          <p:cNvPr id="14345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1989138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6.Подготовка картриджа </a:t>
            </a:r>
          </a:p>
          <a:p>
            <a:pPr marL="342900" indent="-342900" algn="ctr"/>
            <a:r>
              <a:rPr lang="ru-RU"/>
              <a:t>с материалом</a:t>
            </a:r>
          </a:p>
          <a:p>
            <a:pPr marL="342900" indent="-342900" algn="ctr"/>
            <a:endParaRPr lang="ru-RU"/>
          </a:p>
        </p:txBody>
      </p:sp>
      <p:sp>
        <p:nvSpPr>
          <p:cNvPr id="14346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003800" y="2997200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7.Подготовка модели, силиконовой</a:t>
            </a:r>
          </a:p>
          <a:p>
            <a:pPr marL="342900" indent="-342900" algn="ctr"/>
            <a:r>
              <a:rPr lang="ru-RU"/>
              <a:t>формы и картриджа к литью</a:t>
            </a:r>
          </a:p>
          <a:p>
            <a:pPr marL="342900" indent="-342900" algn="ctr"/>
            <a:endParaRPr lang="ru-RU"/>
          </a:p>
        </p:txBody>
      </p:sp>
      <p:sp>
        <p:nvSpPr>
          <p:cNvPr id="14347" name="AutoShap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003800" y="4005263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8.Заполнение формы </a:t>
            </a:r>
          </a:p>
          <a:p>
            <a:pPr marL="342900" indent="-342900" algn="ctr"/>
            <a:r>
              <a:rPr lang="ru-RU"/>
              <a:t>материалом ДентАЛур</a:t>
            </a:r>
          </a:p>
          <a:p>
            <a:pPr marL="342900" indent="-342900" algn="ctr"/>
            <a:endParaRPr lang="ru-RU"/>
          </a:p>
        </p:txBody>
      </p:sp>
      <p:sp>
        <p:nvSpPr>
          <p:cNvPr id="14348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003800" y="5013325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9.Полимеризация материала</a:t>
            </a:r>
          </a:p>
          <a:p>
            <a:pPr marL="342900" indent="-342900" algn="ctr"/>
            <a:endParaRPr lang="ru-RU"/>
          </a:p>
        </p:txBody>
      </p:sp>
      <p:sp>
        <p:nvSpPr>
          <p:cNvPr id="14349" name="AutoShap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03800" y="6021388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10.Извлечение протеза из кюветы,</a:t>
            </a:r>
          </a:p>
          <a:p>
            <a:pPr marL="342900" indent="-342900" algn="ctr"/>
            <a:r>
              <a:rPr lang="ru-RU"/>
              <a:t>с последующей обработкой</a:t>
            </a:r>
          </a:p>
          <a:p>
            <a:pPr marL="342900" indent="-342900" algn="ctr"/>
            <a:endParaRPr lang="ru-RU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1979613" y="3644900"/>
            <a:ext cx="485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1979613" y="4652963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1979613" y="5661025"/>
            <a:ext cx="485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6804025" y="2636838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6804025" y="3644900"/>
            <a:ext cx="485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6804025" y="4652963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6804025" y="5661025"/>
            <a:ext cx="485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4758" name="Text Box 22"/>
          <p:cNvSpPr txBox="1">
            <a:spLocks noChangeArrowheads="1"/>
          </p:cNvSpPr>
          <p:nvPr/>
        </p:nvSpPr>
        <p:spPr bwMode="auto">
          <a:xfrm>
            <a:off x="109538" y="836613"/>
            <a:ext cx="8937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Клинические и лабораторные этапы изготовления протеза с базисом из </a:t>
            </a:r>
          </a:p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полиуритана не отличаются от общепринятых до этапа замены </a:t>
            </a:r>
          </a:p>
          <a:p>
            <a:pPr algn="ctr">
              <a:defRPr/>
            </a:pP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воска на пластмассу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Next stage</a:t>
            </a:r>
            <a:endParaRPr lang="ru-RU" sz="2400" dirty="0"/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492919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molding a plaster model into a ditch for free casting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3726" name="1 формовка гипсовой модели в кювету для свободного литья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852488"/>
            <a:ext cx="8424862" cy="54546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60" fill="hold"/>
                                        <p:tgtEl>
                                          <p:spTgt spid="243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372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3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3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7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8229600" cy="1139825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ru-RU" sz="2400" b="1" smtClean="0">
                <a:solidFill>
                  <a:schemeClr val="hlink"/>
                </a:solidFill>
              </a:rPr>
              <a:t>Лабораторные этапы изготовления съёмных протезов из акриловой пластмассы</a:t>
            </a:r>
          </a:p>
        </p:txBody>
      </p:sp>
      <p:sp>
        <p:nvSpPr>
          <p:cNvPr id="2560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179388" y="908050"/>
            <a:ext cx="3960812" cy="6111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marL="342900" indent="-342900" algn="ctr"/>
            <a:r>
              <a:rPr lang="ru-RU">
                <a:latin typeface="Verdana" pitchFamily="34" charset="0"/>
              </a:rPr>
              <a:t>1.Изготовление гипсовых </a:t>
            </a:r>
          </a:p>
          <a:p>
            <a:pPr marL="342900" indent="-342900" algn="ctr"/>
            <a:r>
              <a:rPr lang="ru-RU">
                <a:latin typeface="Verdana" pitchFamily="34" charset="0"/>
              </a:rPr>
              <a:t>моделей</a:t>
            </a:r>
          </a:p>
        </p:txBody>
      </p:sp>
      <p:sp>
        <p:nvSpPr>
          <p:cNvPr id="2560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1916113"/>
            <a:ext cx="3960812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2.Изготовление восковых шаблонов</a:t>
            </a:r>
          </a:p>
          <a:p>
            <a:pPr marL="342900" indent="-342900" algn="ctr"/>
            <a:r>
              <a:rPr lang="ru-RU"/>
              <a:t>с окклюзионными валиками</a:t>
            </a:r>
          </a:p>
          <a:p>
            <a:pPr marL="342900" indent="-342900" algn="ctr"/>
            <a:endParaRPr lang="ru-RU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1979613" y="1557338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79388" y="2924175"/>
            <a:ext cx="3960812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3.Загипсовка моделей в окклюдатор</a:t>
            </a:r>
          </a:p>
          <a:p>
            <a:pPr marL="342900" indent="-342900" algn="ctr"/>
            <a:endParaRPr lang="ru-RU"/>
          </a:p>
        </p:txBody>
      </p:sp>
      <p:sp>
        <p:nvSpPr>
          <p:cNvPr id="25607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79388" y="3933825"/>
            <a:ext cx="3960812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4.Постановка искусственных зубов</a:t>
            </a:r>
          </a:p>
          <a:p>
            <a:pPr marL="342900" indent="-342900" algn="ctr"/>
            <a:endParaRPr lang="ru-RU"/>
          </a:p>
        </p:txBody>
      </p:sp>
      <p:sp>
        <p:nvSpPr>
          <p:cNvPr id="25608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9388" y="4941888"/>
            <a:ext cx="3960812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5.Окончательное моделирование</a:t>
            </a:r>
          </a:p>
          <a:p>
            <a:pPr marL="342900" indent="-342900" algn="ctr"/>
            <a:r>
              <a:rPr lang="ru-RU"/>
              <a:t>восковой композиции</a:t>
            </a:r>
          </a:p>
          <a:p>
            <a:pPr marL="342900" indent="-342900" algn="ctr"/>
            <a:endParaRPr lang="ru-RU"/>
          </a:p>
        </p:txBody>
      </p:sp>
      <p:sp>
        <p:nvSpPr>
          <p:cNvPr id="25609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908050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6.Загипсовка восковой композиции</a:t>
            </a:r>
          </a:p>
          <a:p>
            <a:pPr marL="342900" indent="-342900" algn="ctr"/>
            <a:r>
              <a:rPr lang="ru-RU"/>
              <a:t>в кювету</a:t>
            </a:r>
          </a:p>
          <a:p>
            <a:pPr marL="342900" indent="-342900" algn="ctr"/>
            <a:endParaRPr lang="ru-RU"/>
          </a:p>
        </p:txBody>
      </p:sp>
      <p:sp>
        <p:nvSpPr>
          <p:cNvPr id="25610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003800" y="1916113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7.Выпаривание воска, покрытие</a:t>
            </a:r>
          </a:p>
          <a:p>
            <a:pPr marL="342900" indent="-342900" algn="ctr"/>
            <a:r>
              <a:rPr lang="ru-RU"/>
              <a:t>изолирующим лаком</a:t>
            </a:r>
          </a:p>
          <a:p>
            <a:pPr marL="342900" indent="-342900" algn="ctr"/>
            <a:endParaRPr lang="ru-RU"/>
          </a:p>
        </p:txBody>
      </p:sp>
      <p:sp>
        <p:nvSpPr>
          <p:cNvPr id="25611" name="AutoShap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003800" y="2924175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8.Паковка пластмассового теста,</a:t>
            </a:r>
          </a:p>
          <a:p>
            <a:pPr marL="342900" indent="-342900" algn="ctr"/>
            <a:r>
              <a:rPr lang="ru-RU"/>
              <a:t>полимеризация пластмассы</a:t>
            </a:r>
          </a:p>
          <a:p>
            <a:pPr marL="342900" indent="-342900" algn="ctr"/>
            <a:endParaRPr lang="ru-RU"/>
          </a:p>
        </p:txBody>
      </p:sp>
      <p:sp>
        <p:nvSpPr>
          <p:cNvPr id="25612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003800" y="3933825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9.Обработка протеза</a:t>
            </a:r>
          </a:p>
          <a:p>
            <a:pPr marL="342900" indent="-342900" algn="ctr"/>
            <a:endParaRPr lang="ru-RU"/>
          </a:p>
        </p:txBody>
      </p:sp>
      <p:sp>
        <p:nvSpPr>
          <p:cNvPr id="25613" name="AutoShap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03800" y="4941888"/>
            <a:ext cx="3960813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ru-RU"/>
          </a:p>
          <a:p>
            <a:pPr marL="342900" indent="-342900" algn="ctr"/>
            <a:r>
              <a:rPr lang="ru-RU"/>
              <a:t>10.Шлифование и полирование</a:t>
            </a:r>
          </a:p>
          <a:p>
            <a:pPr marL="342900" indent="-342900" algn="ctr"/>
            <a:r>
              <a:rPr lang="ru-RU"/>
              <a:t>протеза</a:t>
            </a:r>
          </a:p>
          <a:p>
            <a:pPr marL="342900" indent="-342900" algn="ctr"/>
            <a:endParaRPr lang="ru-RU"/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1979613" y="2565400"/>
            <a:ext cx="485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1979613" y="3573463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1979613" y="4581525"/>
            <a:ext cx="485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6804025" y="1557338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6804025" y="2565400"/>
            <a:ext cx="485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6804025" y="3573463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6804025" y="4581525"/>
            <a:ext cx="485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AutoShape 2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949950"/>
            <a:ext cx="1042988" cy="50323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Making plaster models</a:t>
            </a: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28" name="Picture 7" descr="P603003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765175"/>
            <a:ext cx="7315200" cy="5413375"/>
          </a:xfrm>
          <a:noFill/>
        </p:spPr>
      </p:pic>
      <p:sp>
        <p:nvSpPr>
          <p:cNvPr id="26629" name="Text 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hlinkClick r:id="" action="ppaction://hlinkshowjump?jump=nextslide"/>
              </a:rPr>
              <a:t>Далее</a:t>
            </a:r>
            <a:endParaRPr lang="ru-RU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539552" y="-171400"/>
            <a:ext cx="8229600" cy="11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Making plaster models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80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Next</a:t>
            </a:r>
            <a:endParaRPr lang="ru-RU" sz="2400" dirty="0"/>
          </a:p>
        </p:txBody>
      </p:sp>
      <p:pic>
        <p:nvPicPr>
          <p:cNvPr id="27654" name="Picture 7" descr="P523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765175"/>
            <a:ext cx="7343775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62000" indent="-762000" algn="ctr">
              <a:defRPr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Making wax templates with occlusal ridges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388" y="6354763"/>
            <a:ext cx="1042987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907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8677" name="Picture 5" descr="P5230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309688"/>
            <a:ext cx="691197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P5230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149725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P5230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908050"/>
            <a:ext cx="23717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P52300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4741863"/>
            <a:ext cx="1725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042988" y="623728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hlinkClick r:id="rId7" action="ppaction://hlinksldjump"/>
              </a:rPr>
              <a:t>Следующий</a:t>
            </a:r>
            <a:r>
              <a:rPr lang="ru-RU" sz="2400">
                <a:hlinkClick r:id="" action="ppaction://hlinkshowjump?jump=nextslide"/>
              </a:rPr>
              <a:t> этап</a:t>
            </a: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752</TotalTime>
  <Words>471</Words>
  <Application>Microsoft Office PowerPoint</Application>
  <PresentationFormat>Экран (4:3)</PresentationFormat>
  <Paragraphs>159</Paragraphs>
  <Slides>38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Tahoma</vt:lpstr>
      <vt:lpstr>Verdana</vt:lpstr>
      <vt:lpstr>Wingdings</vt:lpstr>
      <vt:lpstr>Текстура</vt:lpstr>
      <vt:lpstr>Laboratory manufacturing stages </vt:lpstr>
      <vt:lpstr>Laboratory stages of manufacturing nylon removable dentures </vt:lpstr>
      <vt:lpstr>Презентация PowerPoint</vt:lpstr>
      <vt:lpstr>Лабораторные этапы изготовления съёмных протезов из полиуритана ДентАЛур</vt:lpstr>
      <vt:lpstr>Презентация PowerPoint</vt:lpstr>
      <vt:lpstr>Лабораторные этапы изготовления съёмных протезов из акриловой пластмассы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стоматология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Юрик</dc:creator>
  <cp:lastModifiedBy>User</cp:lastModifiedBy>
  <cp:revision>101</cp:revision>
  <dcterms:created xsi:type="dcterms:W3CDTF">2009-04-14T11:56:16Z</dcterms:created>
  <dcterms:modified xsi:type="dcterms:W3CDTF">2023-11-08T09:15:22Z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0008003e4d000000000001024110</vt:lpwstr>
  </property>
</Properties>
</file>