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301" r:id="rId3"/>
    <p:sldId id="302" r:id="rId4"/>
    <p:sldId id="303" r:id="rId5"/>
    <p:sldId id="306" r:id="rId6"/>
    <p:sldId id="307" r:id="rId7"/>
    <p:sldId id="308" r:id="rId8"/>
    <p:sldId id="309" r:id="rId9"/>
    <p:sldId id="310" r:id="rId10"/>
    <p:sldId id="315" r:id="rId11"/>
    <p:sldId id="311" r:id="rId12"/>
    <p:sldId id="312" r:id="rId13"/>
    <p:sldId id="313" r:id="rId14"/>
    <p:sldId id="314"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94660"/>
  </p:normalViewPr>
  <p:slideViewPr>
    <p:cSldViewPr>
      <p:cViewPr varScale="1">
        <p:scale>
          <a:sx n="70" d="100"/>
          <a:sy n="70" d="100"/>
        </p:scale>
        <p:origin x="150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9B8B1B-EF3E-4A0D-B833-7E5A871DA67E}" type="datetimeFigureOut">
              <a:rPr lang="ru-RU" smtClean="0"/>
              <a:pPr/>
              <a:t>10.11.2023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08823F-A02E-4C11-9617-65303DA2FA35}" type="slidenum">
              <a:rPr lang="ru-RU" smtClean="0"/>
              <a:pPr/>
              <a:t>‹#›</a:t>
            </a:fld>
            <a:endParaRPr lang="ru-RU"/>
          </a:p>
        </p:txBody>
      </p:sp>
    </p:spTree>
    <p:extLst>
      <p:ext uri="{BB962C8B-B14F-4D97-AF65-F5344CB8AC3E}">
        <p14:creationId xmlns:p14="http://schemas.microsoft.com/office/powerpoint/2010/main" val="12667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4260BB-4453-4A96-8DC2-E4B8C2C8104D}"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4260BB-4453-4A96-8DC2-E4B8C2C8104D}"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4260BB-4453-4A96-8DC2-E4B8C2C8104D}"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A4260BB-4453-4A96-8DC2-E4B8C2C8104D}"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4260BB-4453-4A96-8DC2-E4B8C2C8104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AAFF21C-F11F-4E02-AA2F-F3235475193C}" type="datetimeFigureOut">
              <a:rPr lang="ru-RU" smtClean="0"/>
              <a:pPr/>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4260BB-4453-4A96-8DC2-E4B8C2C8104D}"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AAFF21C-F11F-4E02-AA2F-F3235475193C}" type="datetimeFigureOut">
              <a:rPr lang="ru-RU" smtClean="0"/>
              <a:pPr/>
              <a:t>10.11.2023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A4260BB-4453-4A96-8DC2-E4B8C2C8104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6.xml"/><Relationship Id="rId5" Type="http://schemas.openxmlformats.org/officeDocument/2006/relationships/image" Target="../media/image23.png"/><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412776"/>
            <a:ext cx="6858048" cy="2868168"/>
          </a:xfrm>
        </p:spPr>
        <p:txBody>
          <a:bodyPr/>
          <a:lstStyle/>
          <a:p>
            <a:pPr marL="182880" indent="0" algn="ctr">
              <a:buNone/>
            </a:pPr>
            <a:r>
              <a:rPr lang="en-US" sz="3600"/>
              <a:t>Presentation Topic: Fixation of removable orthopedic structures.</a:t>
            </a:r>
            <a:endParaRPr lang="ru-RU" sz="2800" dirty="0"/>
          </a:p>
        </p:txBody>
      </p:sp>
    </p:spTree>
    <p:extLst>
      <p:ext uri="{BB962C8B-B14F-4D97-AF65-F5344CB8AC3E}">
        <p14:creationId xmlns:p14="http://schemas.microsoft.com/office/powerpoint/2010/main" val="7583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бюгельный на коронках"/>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40768"/>
            <a:ext cx="6480720"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452058" y="7937"/>
            <a:ext cx="7242048" cy="1143000"/>
          </a:xfrm>
        </p:spPr>
        <p:txBody>
          <a:bodyPr>
            <a:normAutofit/>
          </a:bodyPr>
          <a:lstStyle/>
          <a:p>
            <a:pPr algn="ctr"/>
            <a:r>
              <a:rPr lang="en-US" sz="2400" dirty="0"/>
              <a:t>Clasp prosthesis on telescopic crowns</a:t>
            </a:r>
            <a:r>
              <a:rPr lang="ru-RU" sz="2400" dirty="0" smtClean="0"/>
              <a:t>:</a:t>
            </a:r>
            <a:endParaRPr lang="ru-RU" sz="2400" dirty="0"/>
          </a:p>
        </p:txBody>
      </p:sp>
    </p:spTree>
    <p:extLst>
      <p:ext uri="{BB962C8B-B14F-4D97-AF65-F5344CB8AC3E}">
        <p14:creationId xmlns:p14="http://schemas.microsoft.com/office/powerpoint/2010/main" val="559380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72656"/>
          </a:xfrm>
        </p:spPr>
        <p:txBody>
          <a:bodyPr>
            <a:normAutofit fontScale="90000"/>
          </a:bodyPr>
          <a:lstStyle/>
          <a:p>
            <a:pPr algn="ctr"/>
            <a:r>
              <a:rPr lang="en-US" sz="2400" dirty="0"/>
              <a:t>Beam (rod) fixation</a:t>
            </a:r>
            <a:endParaRPr lang="ru-RU" sz="2400" dirty="0"/>
          </a:p>
        </p:txBody>
      </p:sp>
      <p:sp>
        <p:nvSpPr>
          <p:cNvPr id="3" name="Объект 2"/>
          <p:cNvSpPr>
            <a:spLocks noGrp="1"/>
          </p:cNvSpPr>
          <p:nvPr>
            <p:ph sz="quarter" idx="13"/>
          </p:nvPr>
        </p:nvSpPr>
        <p:spPr>
          <a:xfrm>
            <a:off x="251520" y="692696"/>
            <a:ext cx="7920880" cy="6048672"/>
          </a:xfrm>
        </p:spPr>
        <p:txBody>
          <a:bodyPr>
            <a:noAutofit/>
          </a:bodyPr>
          <a:lstStyle/>
          <a:p>
            <a:r>
              <a:rPr lang="en-US" sz="1800" dirty="0"/>
              <a:t>Telescopic systems also include beam or rod fixation of removable dentures. This type of fixation is most appropriate for large class III defects. Crowns are made on the supporting teeth, to which rods are soldered. This construction was first proposed by </a:t>
            </a:r>
            <a:r>
              <a:rPr lang="en-US" sz="1800" dirty="0" err="1"/>
              <a:t>Weisser</a:t>
            </a:r>
            <a:r>
              <a:rPr lang="en-US" sz="1800" dirty="0"/>
              <a:t> (1911). This design includes a supporting non-removable part in the form of crowns or root caps, between which there is a rod or beam (matrix); Accordingly, a metal counter rod (matrix) is located in the base, precisely repeating the shape of the rod. To strengthen it in the plastic, wire branches are soldered to the cover plate. Foreign companies produce plastic and metal blanks for telescopic rods with square, elliptical and teardrop-shaped sections (Fig. 391, a). Such rods secure the prosthesis well during all chewing movements and, in addition, provide reliable stabilization of the supporting teeth. Thanks to the beam, the teeth are combined into a single block, which makes them more resistant to chewing pressure. The best use of these rods is included defects in the lateral sections with a high coronal part of the supporting teeth. With a low crown, there is not enough space for the rod and base.</a:t>
            </a:r>
            <a:endParaRPr lang="ru-RU" sz="1800" dirty="0"/>
          </a:p>
        </p:txBody>
      </p:sp>
    </p:spTree>
    <p:extLst>
      <p:ext uri="{BB962C8B-B14F-4D97-AF65-F5344CB8AC3E}">
        <p14:creationId xmlns:p14="http://schemas.microsoft.com/office/powerpoint/2010/main" val="227408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Балочная система фиксации"/>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836712"/>
            <a:ext cx="3672408"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849288"/>
            <a:ext cx="3672408"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631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239000" cy="444664"/>
          </a:xfrm>
        </p:spPr>
        <p:txBody>
          <a:bodyPr>
            <a:normAutofit fontScale="90000"/>
          </a:bodyPr>
          <a:lstStyle/>
          <a:p>
            <a:pPr algn="ctr"/>
            <a:r>
              <a:rPr lang="en-US" sz="2400" dirty="0"/>
              <a:t>Flaws</a:t>
            </a:r>
            <a:r>
              <a:rPr lang="ru-RU" sz="2400" dirty="0" smtClean="0"/>
              <a:t>:</a:t>
            </a:r>
            <a:endParaRPr lang="ru-RU" sz="2400" dirty="0"/>
          </a:p>
        </p:txBody>
      </p:sp>
      <p:sp>
        <p:nvSpPr>
          <p:cNvPr id="3" name="Объект 2"/>
          <p:cNvSpPr>
            <a:spLocks noGrp="1"/>
          </p:cNvSpPr>
          <p:nvPr>
            <p:ph sz="quarter" idx="13"/>
          </p:nvPr>
        </p:nvSpPr>
        <p:spPr>
          <a:xfrm>
            <a:off x="457200" y="1124744"/>
            <a:ext cx="7715200" cy="5544616"/>
          </a:xfrm>
        </p:spPr>
        <p:txBody>
          <a:bodyPr>
            <a:normAutofit/>
          </a:bodyPr>
          <a:lstStyle/>
          <a:p>
            <a:r>
              <a:rPr lang="en-US" dirty="0"/>
              <a:t>firstly, such a design is complex in its implementation, since instead of one removable prosthesis, it is necessary to make two, that is, fixed and removable;</a:t>
            </a:r>
          </a:p>
          <a:p>
            <a:r>
              <a:rPr lang="en-US" dirty="0"/>
              <a:t>secondly, it is always associated with the manufacture of a fixed prosthesis, the indications for which should be very limited due to the inevitability of preparation of hard dental tissues.</a:t>
            </a:r>
          </a:p>
          <a:p>
            <a:r>
              <a:rPr lang="en-US" dirty="0"/>
              <a:t>Therefore, rod fastening is indicated mainly for defects complicated by periodontal disease, when it is necessary to stabilize (immobilize) abutment teeth. The connection is possible in various directions: sagittal, frontal, and even circular</a:t>
            </a:r>
            <a:endParaRPr lang="ru-RU" dirty="0"/>
          </a:p>
        </p:txBody>
      </p:sp>
    </p:spTree>
    <p:extLst>
      <p:ext uri="{BB962C8B-B14F-4D97-AF65-F5344CB8AC3E}">
        <p14:creationId xmlns:p14="http://schemas.microsoft.com/office/powerpoint/2010/main" val="3133233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239000" cy="1164744"/>
          </a:xfrm>
        </p:spPr>
        <p:txBody>
          <a:bodyPr>
            <a:normAutofit fontScale="90000"/>
          </a:bodyPr>
          <a:lstStyle/>
          <a:p>
            <a:pPr algn="ctr"/>
            <a:r>
              <a:rPr lang="en-US" sz="2700" dirty="0"/>
              <a:t>Fixation using locking fasteners (attachments).</a:t>
            </a:r>
            <a:r>
              <a:rPr lang="ru-RU" dirty="0"/>
              <a:t/>
            </a:r>
            <a:br>
              <a:rPr lang="ru-RU" dirty="0"/>
            </a:br>
            <a:endParaRPr lang="ru-RU" dirty="0"/>
          </a:p>
        </p:txBody>
      </p:sp>
      <p:sp>
        <p:nvSpPr>
          <p:cNvPr id="3" name="Объект 2"/>
          <p:cNvSpPr>
            <a:spLocks noGrp="1"/>
          </p:cNvSpPr>
          <p:nvPr>
            <p:ph sz="quarter" idx="13"/>
          </p:nvPr>
        </p:nvSpPr>
        <p:spPr>
          <a:xfrm>
            <a:off x="179512" y="836712"/>
            <a:ext cx="7920880" cy="5619024"/>
          </a:xfrm>
        </p:spPr>
        <p:txBody>
          <a:bodyPr>
            <a:normAutofit/>
          </a:bodyPr>
          <a:lstStyle/>
          <a:p>
            <a:r>
              <a:rPr lang="en-US" b="1" dirty="0"/>
              <a:t>Lock fastening (attachment) - consists of two (sometimes more) parts, a matrix and a male, which together form a high-precision collapsible connection. One of these parts can be connected to the surface of an artificial crown, fixed in the tooth root, fixed to an implant, or fixed to the hard tissues of the tooth crown using adhesive technology. The other is integrated into the removable denture and is used to provide mechanical connection.</a:t>
            </a:r>
            <a:endParaRPr lang="ru-RU" dirty="0"/>
          </a:p>
        </p:txBody>
      </p:sp>
    </p:spTree>
    <p:extLst>
      <p:ext uri="{BB962C8B-B14F-4D97-AF65-F5344CB8AC3E}">
        <p14:creationId xmlns:p14="http://schemas.microsoft.com/office/powerpoint/2010/main" val="2589784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бюгельный с замком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404664"/>
            <a:ext cx="4344417"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3501008"/>
            <a:ext cx="4392488"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4961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239000" cy="792088"/>
          </a:xfrm>
        </p:spPr>
        <p:txBody>
          <a:bodyPr>
            <a:normAutofit/>
          </a:bodyPr>
          <a:lstStyle/>
          <a:p>
            <a:pPr algn="ctr"/>
            <a:r>
              <a:rPr lang="en-US" sz="2400" dirty="0"/>
              <a:t>Lock fastenings must functionally provide:</a:t>
            </a:r>
            <a:endParaRPr lang="ru-RU" sz="2400" dirty="0"/>
          </a:p>
        </p:txBody>
      </p:sp>
      <p:sp>
        <p:nvSpPr>
          <p:cNvPr id="3" name="Объект 2"/>
          <p:cNvSpPr>
            <a:spLocks noGrp="1"/>
          </p:cNvSpPr>
          <p:nvPr>
            <p:ph sz="quarter" idx="13"/>
          </p:nvPr>
        </p:nvSpPr>
        <p:spPr>
          <a:xfrm>
            <a:off x="457200" y="1124744"/>
            <a:ext cx="7239000" cy="5330992"/>
          </a:xfrm>
        </p:spPr>
        <p:txBody>
          <a:bodyPr>
            <a:normAutofit/>
          </a:bodyPr>
          <a:lstStyle/>
          <a:p>
            <a:r>
              <a:rPr lang="en-US" b="1" dirty="0"/>
              <a:t>Support - resistance to the movement of the prosthesis towards the tissues of the prosthetic bed;</a:t>
            </a:r>
          </a:p>
          <a:p>
            <a:r>
              <a:rPr lang="en-US" b="1" dirty="0"/>
              <a:t>Retention is resistance to the movement of the prosthesis in the direction from the tissues of the prosthetic bed;</a:t>
            </a:r>
          </a:p>
          <a:p>
            <a:r>
              <a:rPr lang="en-US" b="1" dirty="0"/>
              <a:t>Reciprocating motions are the counteracting forces caused by retention elements;</a:t>
            </a:r>
          </a:p>
          <a:p>
            <a:r>
              <a:rPr lang="en-US" b="1" dirty="0"/>
              <a:t>Stabilization - counteracting the forces that cause the prosthesis to move during function;</a:t>
            </a:r>
          </a:p>
          <a:p>
            <a:r>
              <a:rPr lang="en-US" b="1" dirty="0"/>
              <a:t>Fixation is resistance to the movement of the abutment tooth from the prosthesis and the movement of the prosthesis from the abutment tooth.</a:t>
            </a:r>
            <a:endParaRPr lang="ru-RU" dirty="0"/>
          </a:p>
        </p:txBody>
      </p:sp>
    </p:spTree>
    <p:extLst>
      <p:ext uri="{BB962C8B-B14F-4D97-AF65-F5344CB8AC3E}">
        <p14:creationId xmlns:p14="http://schemas.microsoft.com/office/powerpoint/2010/main" val="2253721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0121"/>
            <a:ext cx="7239000" cy="444664"/>
          </a:xfrm>
        </p:spPr>
        <p:txBody>
          <a:bodyPr>
            <a:normAutofit fontScale="90000"/>
          </a:bodyPr>
          <a:lstStyle/>
          <a:p>
            <a:pPr algn="ctr"/>
            <a:r>
              <a:rPr lang="en-US" sz="2400" dirty="0"/>
              <a:t>Types of locks</a:t>
            </a:r>
            <a:r>
              <a:rPr lang="ru-RU" sz="2400" dirty="0" smtClean="0"/>
              <a:t>:</a:t>
            </a:r>
            <a:endParaRPr lang="ru-RU" sz="2400" dirty="0"/>
          </a:p>
        </p:txBody>
      </p:sp>
      <p:sp>
        <p:nvSpPr>
          <p:cNvPr id="3" name="Объект 2"/>
          <p:cNvSpPr>
            <a:spLocks noGrp="1"/>
          </p:cNvSpPr>
          <p:nvPr>
            <p:ph sz="quarter" idx="13"/>
          </p:nvPr>
        </p:nvSpPr>
        <p:spPr>
          <a:xfrm>
            <a:off x="107504" y="620688"/>
            <a:ext cx="8064896" cy="6237312"/>
          </a:xfrm>
        </p:spPr>
        <p:txBody>
          <a:bodyPr>
            <a:normAutofit fontScale="92500" lnSpcReduction="10000"/>
          </a:bodyPr>
          <a:lstStyle/>
          <a:p>
            <a:r>
              <a:rPr lang="en-US" dirty="0"/>
              <a:t>PRECISION DENTAL ATTACHMENTS: Precision dental attachments are highly precise, factory machined on a computer controlled machine and have limited accuracy tolerances. The permissible inaccuracy in the linear dimensions of such locking fastenings is less than 0.01 mm. The composition and strength of the alloys from which precision locking fasteners are made are also strictly regulated. Almost all high-precision locking fasteners are installed by welding (soldering) or cast-on technology. The use of factory-made components makes it relatively easy to repair prostheses.</a:t>
            </a:r>
          </a:p>
          <a:p>
            <a:r>
              <a:rPr lang="en-US" dirty="0"/>
              <a:t>SEMI-PRECISION DENTAL ATTACHMENTS: Semi-precision dental attachments are manufactured by direct casting onto prefabricated or custom-made plastic or wax blanks. Most blanks for semi-precision locking fasteners are manufactured by injection molding from </a:t>
            </a:r>
            <a:r>
              <a:rPr lang="en-US" dirty="0" err="1"/>
              <a:t>ashless</a:t>
            </a:r>
            <a:r>
              <a:rPr lang="en-US" dirty="0"/>
              <a:t> plastics. Such locking fasteners are called “semi-precision (semi-precise)” because the accuracy of their linear dimensions depends on the process conditions. The positive aspects of semi-precision locking fasteners include their relatively low cost, the possibility of manufacturing from any available cast alloys, the absence of dissimilar metals in the prosthesis, and the absence of the need for soldering/welding parts of the locking fastenings and the prosthesis frame.</a:t>
            </a:r>
            <a:endParaRPr lang="ru-RU" dirty="0"/>
          </a:p>
        </p:txBody>
      </p:sp>
    </p:spTree>
    <p:extLst>
      <p:ext uri="{BB962C8B-B14F-4D97-AF65-F5344CB8AC3E}">
        <p14:creationId xmlns:p14="http://schemas.microsoft.com/office/powerpoint/2010/main" val="1775211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7239000" cy="764704"/>
          </a:xfrm>
        </p:spPr>
        <p:txBody>
          <a:bodyPr>
            <a:normAutofit fontScale="90000"/>
          </a:bodyPr>
          <a:lstStyle/>
          <a:p>
            <a:pPr algn="ctr"/>
            <a:r>
              <a:rPr lang="en-US" sz="2400" dirty="0"/>
              <a:t>Types of retention provided by locking fastenings</a:t>
            </a:r>
            <a:r>
              <a:rPr lang="ru-RU" sz="2400" dirty="0" smtClean="0"/>
              <a:t>:</a:t>
            </a:r>
            <a:r>
              <a:rPr lang="ru-RU" sz="2400" dirty="0"/>
              <a:t> </a:t>
            </a:r>
          </a:p>
        </p:txBody>
      </p:sp>
      <p:sp>
        <p:nvSpPr>
          <p:cNvPr id="3" name="Объект 2"/>
          <p:cNvSpPr>
            <a:spLocks noGrp="1"/>
          </p:cNvSpPr>
          <p:nvPr>
            <p:ph sz="quarter" idx="13"/>
          </p:nvPr>
        </p:nvSpPr>
        <p:spPr>
          <a:xfrm>
            <a:off x="457200" y="764704"/>
            <a:ext cx="7643192" cy="5832648"/>
          </a:xfrm>
        </p:spPr>
        <p:txBody>
          <a:bodyPr>
            <a:normAutofit/>
          </a:bodyPr>
          <a:lstStyle/>
          <a:p>
            <a:r>
              <a:rPr lang="en-US" b="1" dirty="0"/>
              <a:t>Activated CBs provide active retention between the matrix and </a:t>
            </a:r>
            <a:r>
              <a:rPr lang="en-US" b="1" dirty="0" err="1"/>
              <a:t>patrix</a:t>
            </a:r>
            <a:r>
              <a:rPr lang="en-US" b="1" dirty="0"/>
              <a:t>; they can be reactivated as the prosthesis is used. They are the design of choice in the manufacture of removable dentures. Non-activated CBs provide passive retention between elements, i.e. The retention force between the matrix and </a:t>
            </a:r>
            <a:r>
              <a:rPr lang="en-US" b="1" dirty="0" err="1"/>
              <a:t>patrix</a:t>
            </a:r>
            <a:r>
              <a:rPr lang="en-US" b="1" dirty="0"/>
              <a:t> throughout the entire period of use of the prosthesis remains unchanged and cannot be increased or decreased. Most often, such joints are used in the manufacture of collapsible and articulated bridge-like prostheses or removable mini-prostheses.</a:t>
            </a:r>
            <a:endParaRPr lang="ru-RU" dirty="0"/>
          </a:p>
        </p:txBody>
      </p:sp>
    </p:spTree>
    <p:extLst>
      <p:ext uri="{BB962C8B-B14F-4D97-AF65-F5344CB8AC3E}">
        <p14:creationId xmlns:p14="http://schemas.microsoft.com/office/powerpoint/2010/main" val="1024295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6318" y="35657"/>
            <a:ext cx="7239000" cy="993344"/>
          </a:xfrm>
        </p:spPr>
        <p:txBody>
          <a:bodyPr>
            <a:normAutofit/>
          </a:bodyPr>
          <a:lstStyle/>
          <a:p>
            <a:r>
              <a:rPr lang="en-US" sz="2400" dirty="0"/>
              <a:t>Classification of lock fastenings</a:t>
            </a:r>
            <a:endParaRPr lang="ru-RU" sz="2400" dirty="0"/>
          </a:p>
        </p:txBody>
      </p:sp>
      <p:sp>
        <p:nvSpPr>
          <p:cNvPr id="3" name="Объект 2"/>
          <p:cNvSpPr>
            <a:spLocks noGrp="1"/>
          </p:cNvSpPr>
          <p:nvPr>
            <p:ph sz="quarter" idx="13"/>
          </p:nvPr>
        </p:nvSpPr>
        <p:spPr>
          <a:xfrm>
            <a:off x="457200" y="620688"/>
            <a:ext cx="7239000" cy="6237312"/>
          </a:xfrm>
        </p:spPr>
        <p:txBody>
          <a:bodyPr>
            <a:normAutofit fontScale="70000" lnSpcReduction="20000"/>
          </a:bodyPr>
          <a:lstStyle/>
          <a:p>
            <a:r>
              <a:rPr lang="en-US" sz="2800" b="1" i="1" dirty="0"/>
              <a:t>By hardness:</a:t>
            </a:r>
          </a:p>
          <a:p>
            <a:r>
              <a:rPr lang="en-US" sz="2800" b="1" i="1" dirty="0"/>
              <a:t>In rigid attachments (solid/rigid attachments), their elements are motionless in relation to each other. It is rational to use this type of valve for prosthetics of small included defects in the dentition, when the entire chewing load is transferred to the supporting teeth.</a:t>
            </a:r>
          </a:p>
          <a:p>
            <a:r>
              <a:rPr lang="en-US" sz="2800" b="1" i="1" dirty="0"/>
              <a:t>In labile attachments (resilient attachments), the matrix and </a:t>
            </a:r>
            <a:r>
              <a:rPr lang="en-US" sz="2800" b="1" i="1" dirty="0" err="1"/>
              <a:t>patrix</a:t>
            </a:r>
            <a:r>
              <a:rPr lang="en-US" sz="2800" b="1" i="1" dirty="0"/>
              <a:t> are movably connected, which ensures redistribution of the load between the supporting teeth and the mucous membrane of the prosthetic bed. Labile closures are used for prosthetics of end defects of the dentition.</a:t>
            </a:r>
          </a:p>
          <a:p>
            <a:r>
              <a:rPr lang="en-US" sz="2800" b="1" i="1" dirty="0"/>
              <a:t>By type of design features:</a:t>
            </a:r>
          </a:p>
          <a:p>
            <a:r>
              <a:rPr lang="en-US" sz="2800" b="1" i="1" dirty="0" err="1"/>
              <a:t>Extracoronal</a:t>
            </a:r>
            <a:r>
              <a:rPr lang="en-US" sz="2800" b="1" i="1" dirty="0"/>
              <a:t> attachments</a:t>
            </a:r>
          </a:p>
          <a:p>
            <a:r>
              <a:rPr lang="en-US" sz="2800" b="1" i="1" dirty="0" err="1"/>
              <a:t>Intracoronal</a:t>
            </a:r>
            <a:r>
              <a:rPr lang="en-US" sz="2800" b="1" i="1" dirty="0"/>
              <a:t> attachments</a:t>
            </a:r>
          </a:p>
          <a:p>
            <a:r>
              <a:rPr lang="en-US" sz="2800" b="1" i="1" dirty="0" err="1"/>
              <a:t>Auxillary</a:t>
            </a:r>
            <a:r>
              <a:rPr lang="en-US" sz="2800" b="1" i="1" dirty="0"/>
              <a:t> attachments</a:t>
            </a:r>
          </a:p>
          <a:p>
            <a:r>
              <a:rPr lang="en-US" sz="2800" b="1" i="1" dirty="0"/>
              <a:t>Anchor protection valves (Anchors)</a:t>
            </a:r>
          </a:p>
          <a:p>
            <a:r>
              <a:rPr lang="en-US" sz="2800" b="1" i="1" dirty="0"/>
              <a:t>Arcs (Bars)</a:t>
            </a:r>
          </a:p>
          <a:p>
            <a:r>
              <a:rPr lang="en-US" sz="2800" b="1" i="1" dirty="0"/>
              <a:t>Other types of shut-off valves</a:t>
            </a:r>
            <a:endParaRPr lang="ru-RU" sz="2800" b="1" i="1" dirty="0" smtClean="0"/>
          </a:p>
          <a:p>
            <a:endParaRPr lang="ru-RU" b="1" i="1" dirty="0"/>
          </a:p>
        </p:txBody>
      </p:sp>
    </p:spTree>
    <p:extLst>
      <p:ext uri="{BB962C8B-B14F-4D97-AF65-F5344CB8AC3E}">
        <p14:creationId xmlns:p14="http://schemas.microsoft.com/office/powerpoint/2010/main" val="759990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88680"/>
          </a:xfrm>
        </p:spPr>
        <p:txBody>
          <a:bodyPr>
            <a:normAutofit/>
          </a:bodyPr>
          <a:lstStyle/>
          <a:p>
            <a:pPr algn="ctr"/>
            <a:r>
              <a:rPr lang="en-US" sz="2400" dirty="0"/>
              <a:t>Principles of fixation of removable dentures:</a:t>
            </a:r>
            <a:endParaRPr lang="ru-RU" sz="2400" dirty="0"/>
          </a:p>
        </p:txBody>
      </p:sp>
      <p:sp>
        <p:nvSpPr>
          <p:cNvPr id="3" name="Объект 2"/>
          <p:cNvSpPr>
            <a:spLocks noGrp="1"/>
          </p:cNvSpPr>
          <p:nvPr>
            <p:ph sz="quarter" idx="13"/>
          </p:nvPr>
        </p:nvSpPr>
        <p:spPr>
          <a:xfrm>
            <a:off x="457200" y="1052736"/>
            <a:ext cx="7239000" cy="5403000"/>
          </a:xfrm>
        </p:spPr>
        <p:txBody>
          <a:bodyPr/>
          <a:lstStyle/>
          <a:p>
            <a:r>
              <a:rPr lang="en-US" dirty="0"/>
              <a:t>Physical factor - adhesion</a:t>
            </a:r>
          </a:p>
          <a:p>
            <a:r>
              <a:rPr lang="en-US" dirty="0"/>
              <a:t>Anatomical retention - created by natural anatomical formations on the upper and lower jaws, which limit the freedom of movement of the prosthesis during conversation or eating (well-defined alveolar ridges, high dome-shaped arch of the hard palate, </a:t>
            </a:r>
            <a:r>
              <a:rPr lang="en-US" dirty="0" err="1"/>
              <a:t>muscleless</a:t>
            </a:r>
            <a:r>
              <a:rPr lang="en-US" dirty="0"/>
              <a:t> zones in the </a:t>
            </a:r>
            <a:r>
              <a:rPr lang="en-US" dirty="0" err="1"/>
              <a:t>retromolar</a:t>
            </a:r>
            <a:r>
              <a:rPr lang="en-US" dirty="0"/>
              <a:t> region)</a:t>
            </a:r>
          </a:p>
          <a:p>
            <a:r>
              <a:rPr lang="en-US" dirty="0"/>
              <a:t>Mechanical factor – clasp and telescopic fixation systems.</a:t>
            </a:r>
            <a:r>
              <a:rPr lang="ru-RU" dirty="0" smtClean="0"/>
              <a:t> </a:t>
            </a:r>
            <a:endParaRPr lang="ru-RU" dirty="0"/>
          </a:p>
        </p:txBody>
      </p:sp>
    </p:spTree>
    <p:extLst>
      <p:ext uri="{BB962C8B-B14F-4D97-AF65-F5344CB8AC3E}">
        <p14:creationId xmlns:p14="http://schemas.microsoft.com/office/powerpoint/2010/main" val="2453433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239000" cy="1052736"/>
          </a:xfrm>
        </p:spPr>
        <p:txBody>
          <a:bodyPr>
            <a:normAutofit fontScale="90000"/>
          </a:bodyPr>
          <a:lstStyle/>
          <a:p>
            <a:pPr algn="ctr"/>
            <a:r>
              <a:rPr lang="en-US" sz="2400" dirty="0"/>
              <a:t>Advantages and disadvantages of lock fastenings:</a:t>
            </a:r>
            <a:r>
              <a:rPr lang="ru-RU" sz="2400" dirty="0"/>
              <a:t/>
            </a:r>
            <a:br>
              <a:rPr lang="ru-RU" sz="2400" dirty="0"/>
            </a:br>
            <a:endParaRPr lang="ru-RU" sz="2400" dirty="0"/>
          </a:p>
        </p:txBody>
      </p:sp>
      <p:sp>
        <p:nvSpPr>
          <p:cNvPr id="3" name="Объект 2"/>
          <p:cNvSpPr>
            <a:spLocks noGrp="1"/>
          </p:cNvSpPr>
          <p:nvPr>
            <p:ph sz="quarter" idx="13"/>
          </p:nvPr>
        </p:nvSpPr>
        <p:spPr>
          <a:xfrm>
            <a:off x="0" y="836712"/>
            <a:ext cx="8028384" cy="6021288"/>
          </a:xfrm>
        </p:spPr>
        <p:txBody>
          <a:bodyPr>
            <a:normAutofit lnSpcReduction="10000"/>
          </a:bodyPr>
          <a:lstStyle/>
          <a:p>
            <a:r>
              <a:rPr lang="en-US" b="1" dirty="0"/>
              <a:t>The advantages of the ZK are:</a:t>
            </a:r>
          </a:p>
          <a:p>
            <a:r>
              <a:rPr lang="en-US" b="1" dirty="0"/>
              <a:t>Higher accuracy compared to clasps</a:t>
            </a:r>
          </a:p>
          <a:p>
            <a:r>
              <a:rPr lang="en-US" b="1" dirty="0"/>
              <a:t>Higher aesthetic qualities of prostheses made using GC and a shorter period of patient adaptation to such prostheses</a:t>
            </a:r>
          </a:p>
          <a:p>
            <a:r>
              <a:rPr lang="en-US" b="1" dirty="0"/>
              <a:t>Availability of standard interchangeable components</a:t>
            </a:r>
          </a:p>
          <a:p>
            <a:r>
              <a:rPr lang="en-US" b="1" dirty="0"/>
              <a:t>Possibility of an adhesive technique for fixing parts of the protrusion to the crowns of intact teeth</a:t>
            </a:r>
          </a:p>
          <a:p>
            <a:r>
              <a:rPr lang="en-US" b="1" dirty="0"/>
              <a:t>Long service life of prostheses made using GC (on average it is 7-10 years).</a:t>
            </a:r>
          </a:p>
          <a:p>
            <a:r>
              <a:rPr lang="en-US" b="1" dirty="0"/>
              <a:t>Ability to change matrices and re-activate</a:t>
            </a:r>
          </a:p>
          <a:p>
            <a:r>
              <a:rPr lang="en-US" b="1" dirty="0"/>
              <a:t>The relative disadvantages of clasps include their higher cost compared to clasps, higher requirements for the quality of technical procedures (modelling, casting of the prosthesis frame) and the presence of additional equipment (parallel cutter, equipment for soldering/welding).</a:t>
            </a:r>
            <a:endParaRPr lang="ru-RU" dirty="0"/>
          </a:p>
          <a:p>
            <a:endParaRPr lang="ru-RU" dirty="0"/>
          </a:p>
        </p:txBody>
      </p:sp>
    </p:spTree>
    <p:extLst>
      <p:ext uri="{BB962C8B-B14F-4D97-AF65-F5344CB8AC3E}">
        <p14:creationId xmlns:p14="http://schemas.microsoft.com/office/powerpoint/2010/main" val="461543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7239000" cy="432048"/>
          </a:xfrm>
        </p:spPr>
        <p:txBody>
          <a:bodyPr>
            <a:normAutofit fontScale="90000"/>
          </a:bodyPr>
          <a:lstStyle/>
          <a:p>
            <a:r>
              <a:rPr lang="en-US" sz="2400" dirty="0"/>
              <a:t>Types of design of lock fastenings:</a:t>
            </a:r>
            <a:endParaRPr lang="ru-RU" sz="2400" dirty="0"/>
          </a:p>
        </p:txBody>
      </p:sp>
      <p:sp>
        <p:nvSpPr>
          <p:cNvPr id="3" name="Объект 2"/>
          <p:cNvSpPr>
            <a:spLocks noGrp="1"/>
          </p:cNvSpPr>
          <p:nvPr>
            <p:ph sz="quarter" idx="13"/>
          </p:nvPr>
        </p:nvSpPr>
        <p:spPr>
          <a:xfrm>
            <a:off x="107504" y="764704"/>
            <a:ext cx="8064896" cy="6093296"/>
          </a:xfrm>
        </p:spPr>
        <p:txBody>
          <a:bodyPr>
            <a:normAutofit/>
          </a:bodyPr>
          <a:lstStyle/>
          <a:p>
            <a:r>
              <a:rPr lang="en-US" i="1" dirty="0" err="1"/>
              <a:t>Intracoronal</a:t>
            </a:r>
            <a:r>
              <a:rPr lang="en-US" i="1" dirty="0"/>
              <a:t> locking attachments - the matrix is included in the artificial crown (tooth) or installed in the hard tissues of the supporting tooth and does not protrude beyond the contour of the tooth (Fig. 2). The main advantage of </a:t>
            </a:r>
            <a:r>
              <a:rPr lang="en-US" i="1" dirty="0" err="1"/>
              <a:t>intracoronal</a:t>
            </a:r>
            <a:r>
              <a:rPr lang="en-US" i="1" dirty="0"/>
              <a:t> locking fastenings is that the chewing load is distributed along the longitudinal axis of the abutment tooth. The disadvantages of such fastenings appear when the size of the crown of the abutment tooth is insufficient to accommodate the matrix and lead to an excessive increase in the contour of the crown. In such cases, the anchorage of choice is the </a:t>
            </a:r>
            <a:r>
              <a:rPr lang="en-US" i="1" dirty="0" err="1"/>
              <a:t>extracoronal</a:t>
            </a:r>
            <a:r>
              <a:rPr lang="en-US" i="1" dirty="0"/>
              <a:t> anchorage. All </a:t>
            </a:r>
            <a:r>
              <a:rPr lang="en-US" i="1" dirty="0" err="1"/>
              <a:t>intracoronal</a:t>
            </a:r>
            <a:r>
              <a:rPr lang="en-US" i="1" dirty="0"/>
              <a:t> locking fastenings are rigid, which explains the need to connect at least one more adjacent tooth to the abutment one. In the case of a small height of the supporting teeth, in order to ensure sufficient stabilization of the prosthesis, it is necessary to use anti-tipping devices and milled lingual pads</a:t>
            </a:r>
            <a:r>
              <a:rPr lang="ru-RU" dirty="0" smtClean="0"/>
              <a:t>.</a:t>
            </a:r>
            <a:endParaRPr lang="ru-RU"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4869160"/>
            <a:ext cx="2051720" cy="1988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701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3103"/>
            <a:ext cx="7239000" cy="516672"/>
          </a:xfrm>
        </p:spPr>
        <p:txBody>
          <a:bodyPr/>
          <a:lstStyle/>
          <a:p>
            <a:pPr algn="ctr"/>
            <a:r>
              <a:rPr lang="en-US" sz="24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Types of design of lock fastenings</a:t>
            </a:r>
            <a:r>
              <a:rPr lang="ru-RU" sz="24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a:t>
            </a:r>
            <a:endParaRPr lang="ru-RU" dirty="0"/>
          </a:p>
        </p:txBody>
      </p:sp>
      <p:sp>
        <p:nvSpPr>
          <p:cNvPr id="3" name="Объект 2"/>
          <p:cNvSpPr>
            <a:spLocks noGrp="1"/>
          </p:cNvSpPr>
          <p:nvPr>
            <p:ph sz="quarter" idx="13"/>
          </p:nvPr>
        </p:nvSpPr>
        <p:spPr>
          <a:xfrm>
            <a:off x="107504" y="620688"/>
            <a:ext cx="8064896" cy="6120680"/>
          </a:xfrm>
        </p:spPr>
        <p:txBody>
          <a:bodyPr>
            <a:normAutofit fontScale="92500" lnSpcReduction="10000"/>
          </a:bodyPr>
          <a:lstStyle/>
          <a:p>
            <a:r>
              <a:rPr lang="en-US" i="1" dirty="0"/>
              <a:t>Extra-coronal locking fastenings - the </a:t>
            </a:r>
            <a:r>
              <a:rPr lang="en-US" i="1" dirty="0" err="1"/>
              <a:t>patrix</a:t>
            </a:r>
            <a:r>
              <a:rPr lang="en-US" i="1" dirty="0"/>
              <a:t> of extra-coronal locking fastenings stands behind the contour of the crown of the abutment tooth (Fig. 3), it is installed by welding/soldering with the frame or cast together with the frame of a fixed prosthesis. The advantages of this type of locking fastenings are: preservation of the normal dimensions of the crown of the abutment tooth, no need for massive grinding of hard tissues, and a fairly easy way to insert dentures. </a:t>
            </a:r>
            <a:r>
              <a:rPr lang="en-US" i="1" dirty="0" err="1"/>
              <a:t>Extracoronal</a:t>
            </a:r>
            <a:r>
              <a:rPr lang="en-US" i="1" dirty="0"/>
              <a:t> anchorages can be rigid, but most are labile. Labile </a:t>
            </a:r>
            <a:r>
              <a:rPr lang="en-US" i="1" dirty="0" err="1"/>
              <a:t>extracoronal</a:t>
            </a:r>
            <a:r>
              <a:rPr lang="en-US" i="1" dirty="0"/>
              <a:t> locking attachments allow for various types of mobility of the matrix and </a:t>
            </a:r>
            <a:r>
              <a:rPr lang="en-US" i="1" dirty="0" err="1"/>
              <a:t>patrix</a:t>
            </a:r>
            <a:r>
              <a:rPr lang="en-US" i="1" dirty="0"/>
              <a:t>, which leads to a redistribution of the load between the tissues of the prosthetic bed and the </a:t>
            </a:r>
            <a:r>
              <a:rPr lang="en-US" i="1" dirty="0" err="1"/>
              <a:t>periodontium</a:t>
            </a:r>
            <a:r>
              <a:rPr lang="en-US" i="1" dirty="0"/>
              <a:t> of the supporting teeth. However, in order to prevent overloading of the abutment teeth, it is advisable to connect adjacent teeth to the abutment teeth.</a:t>
            </a:r>
          </a:p>
          <a:p>
            <a:r>
              <a:rPr lang="en-US" i="1" dirty="0"/>
              <a:t>The disadvantage of </a:t>
            </a:r>
            <a:r>
              <a:rPr lang="en-US" i="1" dirty="0" err="1"/>
              <a:t>extracoronal</a:t>
            </a:r>
            <a:r>
              <a:rPr lang="en-US" i="1" dirty="0"/>
              <a:t> fastenings is that it is difficult to maintain oral hygiene in the area of the installed fastenings - it is necessary to instruct patients in the use of dental floss and other additional hygiene products in order to prevent the accumulation of plaque and the formation of tartar.</a:t>
            </a:r>
            <a:endParaRPr lang="ru-RU" dirty="0"/>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4653136"/>
            <a:ext cx="2267744" cy="2204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16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7239000" cy="1008112"/>
          </a:xfrm>
        </p:spPr>
        <p:txBody>
          <a:bodyPr>
            <a:normAutofit/>
          </a:bodyPr>
          <a:lstStyle/>
          <a:p>
            <a:pPr algn="ctr"/>
            <a:r>
              <a:rPr lang="en-US" sz="2400" dirty="0"/>
              <a:t>Root and intra-root button-lock fastenings</a:t>
            </a:r>
            <a:r>
              <a:rPr lang="ru-RU" sz="2400" dirty="0" smtClean="0"/>
              <a:t>:</a:t>
            </a:r>
            <a:endParaRPr lang="ru-RU" sz="2400" dirty="0"/>
          </a:p>
        </p:txBody>
      </p:sp>
      <p:sp>
        <p:nvSpPr>
          <p:cNvPr id="3" name="Объект 2"/>
          <p:cNvSpPr>
            <a:spLocks noGrp="1"/>
          </p:cNvSpPr>
          <p:nvPr>
            <p:ph sz="quarter" idx="13"/>
          </p:nvPr>
        </p:nvSpPr>
        <p:spPr>
          <a:xfrm>
            <a:off x="0" y="1052736"/>
            <a:ext cx="7452320" cy="5805264"/>
          </a:xfrm>
        </p:spPr>
        <p:txBody>
          <a:bodyPr>
            <a:normAutofit lnSpcReduction="10000"/>
          </a:bodyPr>
          <a:lstStyle/>
          <a:p>
            <a:r>
              <a:rPr lang="en-US" dirty="0"/>
              <a:t>To install root and intra-root locking fastenings, special preparation of the supporting roots is required. The matrix or </a:t>
            </a:r>
            <a:r>
              <a:rPr lang="en-US" dirty="0" err="1"/>
              <a:t>patrix</a:t>
            </a:r>
            <a:r>
              <a:rPr lang="en-US" dirty="0"/>
              <a:t> can be installed by soldering/welding to the root part or cast together with a reproduction of the root post. </a:t>
            </a:r>
            <a:r>
              <a:rPr lang="en-US" dirty="0" err="1"/>
              <a:t>Uni</a:t>
            </a:r>
            <a:r>
              <a:rPr lang="en-US" dirty="0"/>
              <a:t>-Anchor or Direct O-Ring type </a:t>
            </a:r>
            <a:r>
              <a:rPr lang="en-US" dirty="0" err="1"/>
              <a:t>intraradicular</a:t>
            </a:r>
            <a:r>
              <a:rPr lang="en-US" dirty="0"/>
              <a:t> locking attachments are cemented into the root canal without making a custom root post. A matrix of intra-root locking fastenings such as Swiss Logic and Zest is installed within the space created in the support root. In the manufacture of "</a:t>
            </a:r>
            <a:r>
              <a:rPr lang="en-US" dirty="0" err="1"/>
              <a:t>overdentures</a:t>
            </a:r>
            <a:r>
              <a:rPr lang="en-US" dirty="0"/>
              <a:t>" type prostheses on implants, factory-made screw-on heads with button fastenings are used. Button clasps ensure a good level of oral hygiene. Another advantage of button-type locking fastenings is the better ratio of the crown and root parts of the supporting teeth, provided by the low profile of the supra-root part, which minimizes lateral loads when using the prosthesis.</a:t>
            </a:r>
            <a:endParaRPr lang="ru-RU"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0"/>
            <a:ext cx="1668800" cy="3492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3473624"/>
            <a:ext cx="1668800"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789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7239000" cy="516672"/>
          </a:xfrm>
        </p:spPr>
        <p:txBody>
          <a:bodyPr>
            <a:normAutofit/>
          </a:bodyPr>
          <a:lstStyle/>
          <a:p>
            <a:pPr algn="ctr"/>
            <a:r>
              <a:rPr lang="en-US" sz="2400" dirty="0"/>
              <a:t>Beam lock fastenings:</a:t>
            </a:r>
            <a:endParaRPr lang="ru-RU" sz="2400" dirty="0"/>
          </a:p>
        </p:txBody>
      </p:sp>
      <p:sp>
        <p:nvSpPr>
          <p:cNvPr id="3" name="Объект 2"/>
          <p:cNvSpPr>
            <a:spLocks noGrp="1"/>
          </p:cNvSpPr>
          <p:nvPr>
            <p:ph sz="quarter" idx="13"/>
          </p:nvPr>
        </p:nvSpPr>
        <p:spPr>
          <a:xfrm>
            <a:off x="0" y="764704"/>
            <a:ext cx="7696200" cy="6264696"/>
          </a:xfrm>
        </p:spPr>
        <p:txBody>
          <a:bodyPr>
            <a:normAutofit/>
          </a:bodyPr>
          <a:lstStyle/>
          <a:p>
            <a:r>
              <a:rPr lang="en-US" dirty="0"/>
              <a:t>Bar clasps are placed over the edentulous areas of the alveolar ridge and connect abutment teeth, roots  or implants. Removable bridges, partial dentures or </a:t>
            </a:r>
            <a:r>
              <a:rPr lang="en-US" dirty="0" err="1"/>
              <a:t>overdentures</a:t>
            </a:r>
            <a:r>
              <a:rPr lang="en-US" dirty="0"/>
              <a:t> cover the bar and are connected to its retention elements through a matrix. The main advantage of beam-type locking fastenings is the ability to combine “problematic” supporting teeth (roots) into one functioning group and subsequently exclude supports from it without significant alteration of the prosthesis. When designing removable dentures with fixation on beam-locking fastenings, it is necessary to take into account the condition of the mucous membrane of the edentulous alveolar process to ensure normal oral hygiene.</a:t>
            </a:r>
            <a:endParaRPr lang="ru-RU"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1556792"/>
            <a:ext cx="1824054"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26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239000" cy="444664"/>
          </a:xfrm>
        </p:spPr>
        <p:txBody>
          <a:bodyPr>
            <a:normAutofit fontScale="90000"/>
          </a:bodyPr>
          <a:lstStyle/>
          <a:p>
            <a:pPr algn="ctr"/>
            <a:r>
              <a:rPr lang="en-US" sz="2400" dirty="0"/>
              <a:t>Classification:</a:t>
            </a:r>
            <a:endParaRPr lang="ru-RU" sz="2400" dirty="0"/>
          </a:p>
        </p:txBody>
      </p:sp>
      <p:pic>
        <p:nvPicPr>
          <p:cNvPr id="2150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738" y="224421"/>
            <a:ext cx="2255006"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55006" y="836712"/>
            <a:ext cx="5832648" cy="923330"/>
          </a:xfrm>
          <a:prstGeom prst="rect">
            <a:avLst/>
          </a:prstGeom>
          <a:noFill/>
        </p:spPr>
        <p:txBody>
          <a:bodyPr wrap="square" rtlCol="0">
            <a:spAutoFit/>
          </a:bodyPr>
          <a:lstStyle/>
          <a:p>
            <a:r>
              <a:rPr lang="en-US" b="1" dirty="0"/>
              <a:t>Class 1a - rigid locking fasteners that ensure free separation of the matrix and male (Fig. 10). Example - SCORE PD/BR, </a:t>
            </a:r>
            <a:r>
              <a:rPr lang="en-US" b="1" dirty="0" err="1"/>
              <a:t>Beyler</a:t>
            </a:r>
            <a:r>
              <a:rPr lang="en-US" b="1" dirty="0"/>
              <a:t>, PDC, MGS, etc.</a:t>
            </a:r>
            <a:endParaRPr lang="ru-RU" dirty="0"/>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48880"/>
            <a:ext cx="2255006" cy="226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55006" y="2865837"/>
            <a:ext cx="5845386" cy="1477328"/>
          </a:xfrm>
          <a:prstGeom prst="rect">
            <a:avLst/>
          </a:prstGeom>
          <a:noFill/>
        </p:spPr>
        <p:txBody>
          <a:bodyPr wrap="square" rtlCol="0">
            <a:spAutoFit/>
          </a:bodyPr>
          <a:lstStyle/>
          <a:p>
            <a:r>
              <a:rPr lang="en-US" b="1" dirty="0"/>
              <a:t>Class 1b - rigid locking fasteners in which the separation of the matrix and </a:t>
            </a:r>
            <a:r>
              <a:rPr lang="en-US" b="1" dirty="0" err="1"/>
              <a:t>patrix</a:t>
            </a:r>
            <a:r>
              <a:rPr lang="en-US" b="1" dirty="0"/>
              <a:t> is blocked using screws, pins or other mechanical devices (Fig. 11). Example - SCORE-UP, Pin Des </a:t>
            </a:r>
            <a:r>
              <a:rPr lang="en-US" b="1" dirty="0" err="1"/>
              <a:t>Marets</a:t>
            </a:r>
            <a:r>
              <a:rPr lang="en-US" b="1" dirty="0"/>
              <a:t>, Screw-Bloc, T-Bloc, etc.</a:t>
            </a:r>
            <a:endParaRPr lang="ru-RU" dirty="0"/>
          </a:p>
        </p:txBody>
      </p:sp>
      <p:pic>
        <p:nvPicPr>
          <p:cNvPr id="215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2" y="4509120"/>
            <a:ext cx="2249084" cy="234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55006" y="5208875"/>
            <a:ext cx="5845386" cy="923330"/>
          </a:xfrm>
          <a:prstGeom prst="rect">
            <a:avLst/>
          </a:prstGeom>
          <a:noFill/>
        </p:spPr>
        <p:txBody>
          <a:bodyPr wrap="square" rtlCol="0">
            <a:spAutoFit/>
          </a:bodyPr>
          <a:lstStyle/>
          <a:p>
            <a:r>
              <a:rPr lang="en-US" b="1" dirty="0"/>
              <a:t>Class 2 - labile locking fastenings that provide vertical movements of the matrix and </a:t>
            </a:r>
            <a:r>
              <a:rPr lang="en-US" b="1" dirty="0" err="1"/>
              <a:t>patrix</a:t>
            </a:r>
            <a:r>
              <a:rPr lang="en-US" b="1" dirty="0"/>
              <a:t> (Fig. 12). Example - TSE, Swiss Hinge, etc.</a:t>
            </a:r>
            <a:endParaRPr lang="ru-RU" dirty="0"/>
          </a:p>
        </p:txBody>
      </p:sp>
    </p:spTree>
    <p:extLst>
      <p:ext uri="{BB962C8B-B14F-4D97-AF65-F5344CB8AC3E}">
        <p14:creationId xmlns:p14="http://schemas.microsoft.com/office/powerpoint/2010/main" val="1164331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Рисунок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656"/>
            <a:ext cx="2350664" cy="21602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483768" y="884619"/>
            <a:ext cx="5772405" cy="923330"/>
          </a:xfrm>
          <a:prstGeom prst="rect">
            <a:avLst/>
          </a:prstGeom>
          <a:noFill/>
        </p:spPr>
        <p:txBody>
          <a:bodyPr wrap="square" rtlCol="0">
            <a:spAutoFit/>
          </a:bodyPr>
          <a:lstStyle/>
          <a:p>
            <a:r>
              <a:rPr lang="en-US" b="1" dirty="0"/>
              <a:t>Class 3 - labile locking fasteners that provide loop-like movements of the matrix and </a:t>
            </a:r>
            <a:r>
              <a:rPr lang="en-US" b="1" dirty="0" err="1"/>
              <a:t>patrix</a:t>
            </a:r>
            <a:r>
              <a:rPr lang="en-US" b="1" dirty="0"/>
              <a:t> (Fig. 13). Example - </a:t>
            </a:r>
            <a:r>
              <a:rPr lang="en-US" b="1" dirty="0" err="1"/>
              <a:t>MiniDalbo</a:t>
            </a:r>
            <a:r>
              <a:rPr lang="en-US" b="1" dirty="0"/>
              <a:t>, Swiss Mini, etc.</a:t>
            </a:r>
            <a:endParaRPr lang="ru-RU" dirty="0"/>
          </a:p>
        </p:txBody>
      </p:sp>
      <p:sp>
        <p:nvSpPr>
          <p:cNvPr id="5" name="Прямоугольник 4"/>
          <p:cNvSpPr/>
          <p:nvPr/>
        </p:nvSpPr>
        <p:spPr>
          <a:xfrm>
            <a:off x="2627784" y="245839"/>
            <a:ext cx="2563202" cy="461665"/>
          </a:xfrm>
          <a:prstGeom prst="rect">
            <a:avLst/>
          </a:prstGeom>
        </p:spPr>
        <p:txBody>
          <a:bodyPr wrap="none">
            <a:spAutoFit/>
          </a:bodyPr>
          <a:lstStyle/>
          <a:p>
            <a:r>
              <a:rPr lang="en-US" sz="2400" b="1" cap="all"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a typeface="+mj-ea"/>
                <a:cs typeface="+mj-cs"/>
              </a:rPr>
              <a:t>Classification:</a:t>
            </a:r>
            <a:endParaRPr lang="ru-RU" dirty="0"/>
          </a:p>
        </p:txBody>
      </p:sp>
      <p:pic>
        <p:nvPicPr>
          <p:cNvPr id="2253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2" y="2428393"/>
            <a:ext cx="235066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483768" y="3008855"/>
            <a:ext cx="5544616" cy="1200329"/>
          </a:xfrm>
          <a:prstGeom prst="rect">
            <a:avLst/>
          </a:prstGeom>
          <a:noFill/>
        </p:spPr>
        <p:txBody>
          <a:bodyPr wrap="square" rtlCol="0">
            <a:spAutoFit/>
          </a:bodyPr>
          <a:lstStyle/>
          <a:p>
            <a:r>
              <a:rPr lang="en-US" b="1" dirty="0"/>
              <a:t>Class 4 - labile locking fastenings that provide vertical and loop-like movements of the matrix and </a:t>
            </a:r>
            <a:r>
              <a:rPr lang="en-US" b="1" dirty="0" err="1"/>
              <a:t>patrix</a:t>
            </a:r>
            <a:r>
              <a:rPr lang="en-US" b="1" dirty="0"/>
              <a:t> (Fig. 14). Example - </a:t>
            </a:r>
            <a:r>
              <a:rPr lang="en-US" b="1" dirty="0" err="1"/>
              <a:t>Dalbo</a:t>
            </a:r>
            <a:r>
              <a:rPr lang="en-US" b="1" dirty="0"/>
              <a:t>, Ultra-M, etc.</a:t>
            </a:r>
            <a:endParaRPr lang="ru-RU" dirty="0"/>
          </a:p>
        </p:txBody>
      </p:sp>
      <p:pic>
        <p:nvPicPr>
          <p:cNvPr id="2253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653136"/>
            <a:ext cx="2350664"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рямоугольник 6"/>
          <p:cNvSpPr/>
          <p:nvPr/>
        </p:nvSpPr>
        <p:spPr>
          <a:xfrm>
            <a:off x="2483768" y="5077874"/>
            <a:ext cx="5544616" cy="1200329"/>
          </a:xfrm>
          <a:prstGeom prst="rect">
            <a:avLst/>
          </a:prstGeom>
        </p:spPr>
        <p:txBody>
          <a:bodyPr wrap="square">
            <a:spAutoFit/>
          </a:bodyPr>
          <a:lstStyle/>
          <a:p>
            <a:r>
              <a:rPr lang="en-US" b="1" dirty="0"/>
              <a:t>Class 5 - labile locking fasteners that provide vertical and rotational movements of the matrix and </a:t>
            </a:r>
            <a:r>
              <a:rPr lang="en-US" b="1" dirty="0" err="1"/>
              <a:t>patrix</a:t>
            </a:r>
            <a:r>
              <a:rPr lang="en-US" b="1" dirty="0"/>
              <a:t> (Fig. 15). Example - Swiss Anchor, ASC52, etc.</a:t>
            </a:r>
            <a:endParaRPr lang="ru-RU" dirty="0"/>
          </a:p>
        </p:txBody>
      </p:sp>
    </p:spTree>
    <p:extLst>
      <p:ext uri="{BB962C8B-B14F-4D97-AF65-F5344CB8AC3E}">
        <p14:creationId xmlns:p14="http://schemas.microsoft.com/office/powerpoint/2010/main" val="612866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Рисунок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4824"/>
            <a:ext cx="2267744" cy="2448272"/>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555776" y="332656"/>
            <a:ext cx="2563202" cy="461665"/>
          </a:xfrm>
          <a:prstGeom prst="rect">
            <a:avLst/>
          </a:prstGeom>
        </p:spPr>
        <p:txBody>
          <a:bodyPr wrap="none">
            <a:spAutoFit/>
          </a:bodyPr>
          <a:lstStyle/>
          <a:p>
            <a:pPr lvl="0"/>
            <a:r>
              <a:rPr lang="en-US" sz="2400" b="1" cap="all"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Classification:</a:t>
            </a:r>
            <a:endParaRPr lang="ru-RU" dirty="0">
              <a:solidFill>
                <a:prstClr val="black"/>
              </a:solidFill>
            </a:endParaRPr>
          </a:p>
        </p:txBody>
      </p:sp>
      <p:sp>
        <p:nvSpPr>
          <p:cNvPr id="5" name="Прямоугольник 4"/>
          <p:cNvSpPr/>
          <p:nvPr/>
        </p:nvSpPr>
        <p:spPr>
          <a:xfrm>
            <a:off x="2555776" y="2642833"/>
            <a:ext cx="5616624" cy="1200329"/>
          </a:xfrm>
          <a:prstGeom prst="rect">
            <a:avLst/>
          </a:prstGeom>
        </p:spPr>
        <p:txBody>
          <a:bodyPr wrap="square">
            <a:spAutoFit/>
          </a:bodyPr>
          <a:lstStyle/>
          <a:p>
            <a:r>
              <a:rPr lang="en-US" b="1" dirty="0"/>
              <a:t>Class 6 - universal labile locking fasteners, providing complete freedom of movement of the matrix and </a:t>
            </a:r>
            <a:r>
              <a:rPr lang="en-US" b="1" dirty="0" err="1"/>
              <a:t>patrix</a:t>
            </a:r>
            <a:r>
              <a:rPr lang="en-US" b="1" dirty="0"/>
              <a:t> (Fig. 16). Example - ORS, Swiss Logic, etc.</a:t>
            </a:r>
            <a:endParaRPr lang="ru-RU" dirty="0"/>
          </a:p>
        </p:txBody>
      </p:sp>
    </p:spTree>
    <p:extLst>
      <p:ext uri="{BB962C8B-B14F-4D97-AF65-F5344CB8AC3E}">
        <p14:creationId xmlns:p14="http://schemas.microsoft.com/office/powerpoint/2010/main" val="4252514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001236" y="-51485"/>
            <a:ext cx="7242048" cy="864096"/>
          </a:xfrm>
        </p:spPr>
        <p:txBody>
          <a:bodyPr>
            <a:normAutofit fontScale="90000"/>
          </a:bodyPr>
          <a:lstStyle/>
          <a:p>
            <a:pPr algn="ctr"/>
            <a:r>
              <a:rPr lang="en-US" sz="2700" dirty="0"/>
              <a:t>Mechanism for connecting matrix and </a:t>
            </a:r>
            <a:r>
              <a:rPr lang="en-US" sz="2700" dirty="0" err="1"/>
              <a:t>patrix</a:t>
            </a:r>
            <a:r>
              <a:rPr lang="ru-RU" sz="2700" dirty="0" smtClean="0"/>
              <a:t>:</a:t>
            </a:r>
            <a:r>
              <a:rPr lang="ru-RU" b="0" dirty="0"/>
              <a:t> </a:t>
            </a:r>
            <a:endParaRPr lang="ru-RU" dirty="0"/>
          </a:p>
        </p:txBody>
      </p:sp>
      <p:pic>
        <p:nvPicPr>
          <p:cNvPr id="24578" name="Picture 2" descr="Рисунок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31" y="332656"/>
            <a:ext cx="2123728" cy="1872208"/>
          </a:xfrm>
          <a:prstGeom prst="rect">
            <a:avLst/>
          </a:prstGeom>
          <a:noFill/>
          <a:extLst>
            <a:ext uri="{909E8E84-426E-40DD-AFC4-6F175D3DCCD1}">
              <a14:hiddenFill xmlns:a14="http://schemas.microsoft.com/office/drawing/2010/main">
                <a:solidFill>
                  <a:srgbClr val="FFFFFF"/>
                </a:solidFill>
              </a14:hiddenFill>
            </a:ext>
          </a:extLst>
        </p:spPr>
      </p:pic>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1638708"/>
            <a:ext cx="2123728"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140968"/>
            <a:ext cx="2123728" cy="191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3438" y="4826717"/>
            <a:ext cx="2123728" cy="2031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2061942" y="764704"/>
            <a:ext cx="6023360" cy="1200329"/>
          </a:xfrm>
          <a:prstGeom prst="rect">
            <a:avLst/>
          </a:prstGeom>
        </p:spPr>
        <p:txBody>
          <a:bodyPr wrap="square">
            <a:spAutoFit/>
          </a:bodyPr>
          <a:lstStyle/>
          <a:p>
            <a:r>
              <a:rPr lang="en-US" dirty="0"/>
              <a:t>Frictional retention of the congenital joint parts - the frictional force of the congruent surfaces of the congenital joint parts - is used in intra- and </a:t>
            </a:r>
            <a:r>
              <a:rPr lang="en-US" dirty="0" err="1"/>
              <a:t>extracoronal</a:t>
            </a:r>
            <a:r>
              <a:rPr lang="en-US" dirty="0"/>
              <a:t> sliding-type concentric joints</a:t>
            </a:r>
            <a:endParaRPr lang="ru-RU" dirty="0"/>
          </a:p>
        </p:txBody>
      </p:sp>
      <p:sp>
        <p:nvSpPr>
          <p:cNvPr id="6" name="Прямоугольник 5"/>
          <p:cNvSpPr/>
          <p:nvPr/>
        </p:nvSpPr>
        <p:spPr>
          <a:xfrm>
            <a:off x="-40731" y="2156662"/>
            <a:ext cx="6888265" cy="646331"/>
          </a:xfrm>
          <a:prstGeom prst="rect">
            <a:avLst/>
          </a:prstGeom>
        </p:spPr>
        <p:txBody>
          <a:bodyPr wrap="square">
            <a:spAutoFit/>
          </a:bodyPr>
          <a:lstStyle/>
          <a:p>
            <a:pPr algn="r"/>
            <a:r>
              <a:rPr lang="en-US" dirty="0"/>
              <a:t>Mechanical retention of parts of the joint - used in button joints, joints for “</a:t>
            </a:r>
            <a:r>
              <a:rPr lang="en-US" dirty="0" err="1"/>
              <a:t>overdenture</a:t>
            </a:r>
            <a:r>
              <a:rPr lang="en-US" dirty="0"/>
              <a:t>” type prostheses, in articular joints</a:t>
            </a:r>
            <a:endParaRPr lang="ru-RU" dirty="0"/>
          </a:p>
        </p:txBody>
      </p:sp>
      <p:sp>
        <p:nvSpPr>
          <p:cNvPr id="7" name="Прямоугольник 6"/>
          <p:cNvSpPr/>
          <p:nvPr/>
        </p:nvSpPr>
        <p:spPr>
          <a:xfrm>
            <a:off x="2100522" y="3543279"/>
            <a:ext cx="7043477" cy="1200329"/>
          </a:xfrm>
          <a:prstGeom prst="rect">
            <a:avLst/>
          </a:prstGeom>
        </p:spPr>
        <p:txBody>
          <a:bodyPr wrap="square">
            <a:spAutoFit/>
          </a:bodyPr>
          <a:lstStyle/>
          <a:p>
            <a:r>
              <a:rPr lang="en-US" dirty="0"/>
              <a:t>Magnetic fixation of parts of the joint - used in the joint for prosthetics on implants (Fig. - Threaded (screw) fastening of parts of the joint - used in the joint for prosthetics on implants and in </a:t>
            </a:r>
            <a:r>
              <a:rPr lang="en-US" dirty="0" err="1"/>
              <a:t>intracortical</a:t>
            </a:r>
            <a:r>
              <a:rPr lang="en-US" dirty="0"/>
              <a:t> root joints</a:t>
            </a:r>
            <a:endParaRPr lang="ru-RU" dirty="0"/>
          </a:p>
        </p:txBody>
      </p:sp>
      <p:sp>
        <p:nvSpPr>
          <p:cNvPr id="8" name="Прямоугольник 7"/>
          <p:cNvSpPr/>
          <p:nvPr/>
        </p:nvSpPr>
        <p:spPr>
          <a:xfrm>
            <a:off x="-40731" y="5657671"/>
            <a:ext cx="7064169" cy="923330"/>
          </a:xfrm>
          <a:prstGeom prst="rect">
            <a:avLst/>
          </a:prstGeom>
        </p:spPr>
        <p:txBody>
          <a:bodyPr wrap="square">
            <a:spAutoFit/>
          </a:bodyPr>
          <a:lstStyle/>
          <a:p>
            <a:pPr algn="r"/>
            <a:r>
              <a:rPr lang="en-US" dirty="0"/>
              <a:t>Combined retention of parts of the joint - in some joints, frictional and mechanical mechanisms of articulation of parts of the joint are combined</a:t>
            </a:r>
            <a:endParaRPr lang="ru-RU" dirty="0"/>
          </a:p>
        </p:txBody>
      </p:sp>
    </p:spTree>
    <p:extLst>
      <p:ext uri="{BB962C8B-B14F-4D97-AF65-F5344CB8AC3E}">
        <p14:creationId xmlns:p14="http://schemas.microsoft.com/office/powerpoint/2010/main" val="4020468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239000" cy="444664"/>
          </a:xfrm>
        </p:spPr>
        <p:txBody>
          <a:bodyPr>
            <a:normAutofit fontScale="90000"/>
          </a:bodyPr>
          <a:lstStyle/>
          <a:p>
            <a:pPr algn="ctr"/>
            <a:r>
              <a:rPr lang="en-US" sz="2400" dirty="0"/>
              <a:t>Clasp fixation of dentures</a:t>
            </a:r>
            <a:endParaRPr lang="ru-RU" sz="2400" dirty="0"/>
          </a:p>
        </p:txBody>
      </p:sp>
      <p:sp>
        <p:nvSpPr>
          <p:cNvPr id="3" name="Объект 2"/>
          <p:cNvSpPr>
            <a:spLocks noGrp="1"/>
          </p:cNvSpPr>
          <p:nvPr>
            <p:ph sz="quarter" idx="13"/>
          </p:nvPr>
        </p:nvSpPr>
        <p:spPr>
          <a:xfrm>
            <a:off x="457200" y="692696"/>
            <a:ext cx="7571184" cy="5763040"/>
          </a:xfrm>
        </p:spPr>
        <p:txBody>
          <a:bodyPr/>
          <a:lstStyle/>
          <a:p>
            <a:r>
              <a:rPr lang="en-US" dirty="0"/>
              <a:t>Types of clasps:</a:t>
            </a:r>
          </a:p>
          <a:p>
            <a:r>
              <a:rPr lang="en-US" dirty="0"/>
              <a:t>1. by function:</a:t>
            </a:r>
          </a:p>
          <a:p>
            <a:r>
              <a:rPr lang="en-US" dirty="0"/>
              <a:t>1) holding</a:t>
            </a:r>
          </a:p>
          <a:p>
            <a:r>
              <a:rPr lang="en-US" dirty="0"/>
              <a:t>2) supported – designed to transfer vertical loads to the </a:t>
            </a:r>
            <a:r>
              <a:rPr lang="en-US" dirty="0" err="1"/>
              <a:t>periodontium</a:t>
            </a:r>
            <a:r>
              <a:rPr lang="en-US" dirty="0"/>
              <a:t> of supporting teeth.</a:t>
            </a:r>
          </a:p>
          <a:p>
            <a:r>
              <a:rPr lang="en-US" dirty="0"/>
              <a:t>3) support-holding</a:t>
            </a:r>
          </a:p>
          <a:p>
            <a:endParaRPr lang="en-US" dirty="0"/>
          </a:p>
          <a:p>
            <a:r>
              <a:rPr lang="en-US" dirty="0"/>
              <a:t>2. by location:</a:t>
            </a:r>
          </a:p>
          <a:p>
            <a:r>
              <a:rPr lang="en-US" dirty="0"/>
              <a:t>1) dental</a:t>
            </a:r>
          </a:p>
          <a:p>
            <a:r>
              <a:rPr lang="en-US" dirty="0"/>
              <a:t>2) </a:t>
            </a:r>
            <a:r>
              <a:rPr lang="en-US" dirty="0" err="1"/>
              <a:t>supragingival</a:t>
            </a:r>
            <a:r>
              <a:rPr lang="en-US" dirty="0"/>
              <a:t> (alveolar pellets)</a:t>
            </a:r>
          </a:p>
          <a:p>
            <a:r>
              <a:rPr lang="en-US" dirty="0"/>
              <a:t>3) </a:t>
            </a:r>
            <a:r>
              <a:rPr lang="en-US" dirty="0" err="1"/>
              <a:t>dentogingival</a:t>
            </a:r>
            <a:r>
              <a:rPr lang="en-US" dirty="0"/>
              <a:t> (clasps according to </a:t>
            </a:r>
            <a:r>
              <a:rPr lang="en-US" dirty="0" err="1"/>
              <a:t>Kemen</a:t>
            </a:r>
            <a:r>
              <a:rPr lang="en-US" dirty="0"/>
              <a:t>)</a:t>
            </a:r>
            <a:endParaRPr lang="ru-RU" dirty="0"/>
          </a:p>
        </p:txBody>
      </p:sp>
    </p:spTree>
    <p:extLst>
      <p:ext uri="{BB962C8B-B14F-4D97-AF65-F5344CB8AC3E}">
        <p14:creationId xmlns:p14="http://schemas.microsoft.com/office/powerpoint/2010/main" val="286688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239000" cy="444664"/>
          </a:xfrm>
        </p:spPr>
        <p:txBody>
          <a:bodyPr>
            <a:normAutofit fontScale="90000"/>
          </a:bodyPr>
          <a:lstStyle/>
          <a:p>
            <a:pPr algn="ctr"/>
            <a:r>
              <a:rPr lang="en-US" sz="2400" dirty="0"/>
              <a:t>Clasp fixation of dentures</a:t>
            </a:r>
            <a:endParaRPr lang="ru-RU" sz="2400" dirty="0"/>
          </a:p>
        </p:txBody>
      </p:sp>
      <p:sp>
        <p:nvSpPr>
          <p:cNvPr id="3" name="Объект 2"/>
          <p:cNvSpPr>
            <a:spLocks noGrp="1"/>
          </p:cNvSpPr>
          <p:nvPr>
            <p:ph sz="quarter" idx="13"/>
          </p:nvPr>
        </p:nvSpPr>
        <p:spPr>
          <a:xfrm>
            <a:off x="457200" y="764704"/>
            <a:ext cx="7239000" cy="5691032"/>
          </a:xfrm>
        </p:spPr>
        <p:txBody>
          <a:bodyPr>
            <a:normAutofit fontScale="77500" lnSpcReduction="20000"/>
          </a:bodyPr>
          <a:lstStyle/>
          <a:p>
            <a:r>
              <a:rPr lang="ru-RU" dirty="0" smtClean="0"/>
              <a:t>3. </a:t>
            </a:r>
            <a:r>
              <a:rPr lang="en-US" dirty="0"/>
              <a:t>According to the type of connection with the base frame of the prosthesis:</a:t>
            </a:r>
          </a:p>
          <a:p>
            <a:r>
              <a:rPr lang="en-US" dirty="0"/>
              <a:t>1) hard (stable)</a:t>
            </a:r>
          </a:p>
          <a:p>
            <a:r>
              <a:rPr lang="en-US" dirty="0"/>
              <a:t>2) semi-mobile (semi-labile, springy)</a:t>
            </a:r>
          </a:p>
          <a:p>
            <a:r>
              <a:rPr lang="en-US" dirty="0"/>
              <a:t>3) movable (labile, articulated)</a:t>
            </a:r>
          </a:p>
          <a:p>
            <a:r>
              <a:rPr lang="en-US" dirty="0"/>
              <a:t>4. According to manufacturing method:</a:t>
            </a:r>
          </a:p>
          <a:p>
            <a:r>
              <a:rPr lang="en-US" dirty="0"/>
              <a:t>1) bent</a:t>
            </a:r>
          </a:p>
          <a:p>
            <a:r>
              <a:rPr lang="en-US" dirty="0"/>
              <a:t>2) cast</a:t>
            </a:r>
          </a:p>
          <a:p>
            <a:r>
              <a:rPr lang="en-US" dirty="0"/>
              <a:t>3) combined (combined)</a:t>
            </a:r>
          </a:p>
          <a:p>
            <a:endParaRPr lang="en-US" dirty="0"/>
          </a:p>
          <a:p>
            <a:r>
              <a:rPr lang="en-US" dirty="0"/>
              <a:t>5. By design:</a:t>
            </a:r>
          </a:p>
          <a:p>
            <a:r>
              <a:rPr lang="en-US" dirty="0"/>
              <a:t>1) one-shouldered</a:t>
            </a:r>
          </a:p>
          <a:p>
            <a:r>
              <a:rPr lang="en-US" dirty="0"/>
              <a:t>2) double shoulders</a:t>
            </a:r>
          </a:p>
          <a:p>
            <a:r>
              <a:rPr lang="en-US" dirty="0"/>
              <a:t>3) double</a:t>
            </a:r>
          </a:p>
          <a:p>
            <a:r>
              <a:rPr lang="en-US" dirty="0"/>
              <a:t>4) multi-link</a:t>
            </a:r>
          </a:p>
          <a:p>
            <a:r>
              <a:rPr lang="en-US" dirty="0"/>
              <a:t>5) endless</a:t>
            </a:r>
          </a:p>
          <a:p>
            <a:r>
              <a:rPr lang="en-US" dirty="0"/>
              <a:t>6) changeover</a:t>
            </a:r>
          </a:p>
          <a:p>
            <a:r>
              <a:rPr lang="en-US" dirty="0"/>
              <a:t>7) ring</a:t>
            </a:r>
            <a:endParaRPr lang="ru-RU" dirty="0"/>
          </a:p>
        </p:txBody>
      </p:sp>
      <p:pic>
        <p:nvPicPr>
          <p:cNvPr id="11266" name="Picture 2" descr="http://stomatolog-24.narod.ru/r_27_clip_image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492896"/>
            <a:ext cx="2808312" cy="43651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63688" y="6453336"/>
            <a:ext cx="3528392" cy="369332"/>
          </a:xfrm>
          <a:prstGeom prst="rect">
            <a:avLst/>
          </a:prstGeom>
          <a:noFill/>
        </p:spPr>
        <p:txBody>
          <a:bodyPr wrap="square" rtlCol="0">
            <a:spAutoFit/>
          </a:bodyPr>
          <a:lstStyle/>
          <a:p>
            <a:pPr algn="r"/>
            <a:r>
              <a:rPr lang="ru-RU" dirty="0" smtClean="0"/>
              <a:t>Кламмерная система </a:t>
            </a:r>
            <a:r>
              <a:rPr lang="ru-RU" dirty="0" err="1" smtClean="0"/>
              <a:t>Нея</a:t>
            </a:r>
            <a:endParaRPr lang="ru-RU" dirty="0"/>
          </a:p>
        </p:txBody>
      </p:sp>
    </p:spTree>
    <p:extLst>
      <p:ext uri="{BB962C8B-B14F-4D97-AF65-F5344CB8AC3E}">
        <p14:creationId xmlns:p14="http://schemas.microsoft.com/office/powerpoint/2010/main" val="35556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7239000" cy="300648"/>
          </a:xfrm>
        </p:spPr>
        <p:txBody>
          <a:bodyPr>
            <a:normAutofit fontScale="90000"/>
          </a:bodyPr>
          <a:lstStyle/>
          <a:p>
            <a:pPr algn="ctr"/>
            <a:r>
              <a:rPr lang="en-US" sz="2400" dirty="0"/>
              <a:t>Clasp fixation of dentures</a:t>
            </a:r>
            <a:endParaRPr lang="ru-RU" sz="2400" dirty="0"/>
          </a:p>
        </p:txBody>
      </p:sp>
      <p:sp>
        <p:nvSpPr>
          <p:cNvPr id="3" name="Объект 2"/>
          <p:cNvSpPr>
            <a:spLocks noGrp="1"/>
          </p:cNvSpPr>
          <p:nvPr>
            <p:ph sz="quarter" idx="13"/>
          </p:nvPr>
        </p:nvSpPr>
        <p:spPr>
          <a:xfrm>
            <a:off x="467544" y="1196752"/>
            <a:ext cx="7239000" cy="5907056"/>
          </a:xfrm>
        </p:spPr>
        <p:txBody>
          <a:bodyPr/>
          <a:lstStyle/>
          <a:p>
            <a:r>
              <a:rPr lang="ru-RU" dirty="0" smtClean="0"/>
              <a:t>6. </a:t>
            </a:r>
            <a:r>
              <a:rPr lang="en-US" dirty="0"/>
              <a:t>According to the material:</a:t>
            </a:r>
          </a:p>
          <a:p>
            <a:r>
              <a:rPr lang="en-US" dirty="0"/>
              <a:t>1) metal (steel, KHS, Au – Pt 750 samples)</a:t>
            </a:r>
          </a:p>
          <a:p>
            <a:r>
              <a:rPr lang="en-US" dirty="0"/>
              <a:t>2) plastic</a:t>
            </a:r>
          </a:p>
          <a:p>
            <a:endParaRPr lang="en-US" dirty="0"/>
          </a:p>
          <a:p>
            <a:r>
              <a:rPr lang="en-US" dirty="0"/>
              <a:t>7. According to the section profile:</a:t>
            </a:r>
          </a:p>
          <a:p>
            <a:r>
              <a:rPr lang="en-US" dirty="0"/>
              <a:t>1) round (D = 0.6 – 1.2)</a:t>
            </a:r>
          </a:p>
          <a:p>
            <a:r>
              <a:rPr lang="en-US" dirty="0"/>
              <a:t>2) semicircular</a:t>
            </a:r>
          </a:p>
          <a:p>
            <a:r>
              <a:rPr lang="en-US" dirty="0"/>
              <a:t>3) tape</a:t>
            </a:r>
            <a:endParaRPr lang="ru-RU" dirty="0"/>
          </a:p>
        </p:txBody>
      </p:sp>
      <p:sp>
        <p:nvSpPr>
          <p:cNvPr id="4" name="AutoShape 2" descr="кламмерный бюгельный"/>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5" y="3933057"/>
            <a:ext cx="4457355" cy="2924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72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058"/>
            <a:ext cx="7239000" cy="444664"/>
          </a:xfrm>
        </p:spPr>
        <p:txBody>
          <a:bodyPr>
            <a:normAutofit fontScale="90000"/>
          </a:bodyPr>
          <a:lstStyle/>
          <a:p>
            <a:pPr algn="ctr"/>
            <a:r>
              <a:rPr lang="en-US" sz="2400" dirty="0"/>
              <a:t>Telescopic fixation system</a:t>
            </a:r>
            <a:r>
              <a:rPr lang="ru-RU" sz="2400" dirty="0" smtClean="0"/>
              <a:t>:</a:t>
            </a:r>
            <a:endParaRPr lang="ru-RU" sz="2400" dirty="0"/>
          </a:p>
        </p:txBody>
      </p:sp>
      <p:sp>
        <p:nvSpPr>
          <p:cNvPr id="3" name="Объект 2"/>
          <p:cNvSpPr>
            <a:spLocks noGrp="1"/>
          </p:cNvSpPr>
          <p:nvPr>
            <p:ph sz="quarter" idx="13"/>
          </p:nvPr>
        </p:nvSpPr>
        <p:spPr>
          <a:xfrm>
            <a:off x="179512" y="620688"/>
            <a:ext cx="7776864" cy="5835048"/>
          </a:xfrm>
        </p:spPr>
        <p:txBody>
          <a:bodyPr>
            <a:normAutofit/>
          </a:bodyPr>
          <a:lstStyle/>
          <a:p>
            <a:r>
              <a:rPr lang="en-US" dirty="0"/>
              <a:t>This system is characterized by the presence of two structural elements - a supporting (non-removable) one fixed on the teeth and a removable denture. Prostheses with fixation by telescopic crowns are indicated for defects of Kennedy classes I, II or III. The supporting teeth on which telescopic crowns are attached must be stable, without pathological changes in the periodontal tissues, the axes of the supporting teeth must be parallel. There should be no pronounced Popov phenomenon in the antagonizing dentition. The use of telescopic crowns is considered most indicated for defects with single-standing teeth that have retained normal height.</a:t>
            </a:r>
            <a:endParaRPr lang="ru-RU" dirty="0"/>
          </a:p>
        </p:txBody>
      </p:sp>
    </p:spTree>
    <p:extLst>
      <p:ext uri="{BB962C8B-B14F-4D97-AF65-F5344CB8AC3E}">
        <p14:creationId xmlns:p14="http://schemas.microsoft.com/office/powerpoint/2010/main" val="84284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tomatolog-24.narod.ru/r_27_clip_image016.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http://stomatolog-24.narod.ru/r_27_clip_image016.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229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6" y="312738"/>
            <a:ext cx="7342386" cy="45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827584" y="5013176"/>
            <a:ext cx="6768752" cy="1200329"/>
          </a:xfrm>
          <a:prstGeom prst="rect">
            <a:avLst/>
          </a:prstGeom>
          <a:noFill/>
        </p:spPr>
        <p:txBody>
          <a:bodyPr wrap="square" rtlCol="0">
            <a:spAutoFit/>
          </a:bodyPr>
          <a:lstStyle/>
          <a:p>
            <a:r>
              <a:rPr lang="en-US" dirty="0"/>
              <a:t>Telescopic systems of fixing elements of removable dentures: a - the ratio of the internal and external parts of the </a:t>
            </a:r>
            <a:r>
              <a:rPr lang="en-US" dirty="0" err="1"/>
              <a:t>Rumpel-Dolder</a:t>
            </a:r>
            <a:r>
              <a:rPr lang="en-US" dirty="0"/>
              <a:t> beam fixation; b - telescopic crowns (external with cladding); c - options for the location of beams.</a:t>
            </a:r>
            <a:endParaRPr lang="ru-RU" dirty="0"/>
          </a:p>
        </p:txBody>
      </p:sp>
    </p:spTree>
    <p:extLst>
      <p:ext uri="{BB962C8B-B14F-4D97-AF65-F5344CB8AC3E}">
        <p14:creationId xmlns:p14="http://schemas.microsoft.com/office/powerpoint/2010/main" val="250656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normAutofit fontScale="90000"/>
          </a:bodyPr>
          <a:lstStyle/>
          <a:p>
            <a:r>
              <a:rPr lang="en-US" sz="2400" dirty="0"/>
              <a:t>Making telescopic crowns is contraindicated in the following cases:</a:t>
            </a:r>
            <a:r>
              <a:rPr lang="ru-RU" sz="2400" dirty="0" smtClean="0"/>
              <a:t>:</a:t>
            </a:r>
            <a:endParaRPr lang="ru-RU" sz="2400" dirty="0"/>
          </a:p>
        </p:txBody>
      </p:sp>
      <p:sp>
        <p:nvSpPr>
          <p:cNvPr id="3" name="Объект 2"/>
          <p:cNvSpPr>
            <a:spLocks noGrp="1"/>
          </p:cNvSpPr>
          <p:nvPr>
            <p:ph sz="quarter" idx="13"/>
          </p:nvPr>
        </p:nvSpPr>
        <p:spPr>
          <a:xfrm>
            <a:off x="457200" y="1268760"/>
            <a:ext cx="7643192" cy="5186976"/>
          </a:xfrm>
        </p:spPr>
        <p:txBody>
          <a:bodyPr/>
          <a:lstStyle/>
          <a:p>
            <a:r>
              <a:rPr lang="en-US" dirty="0"/>
              <a:t>the presence of pronounced pathological changes in the </a:t>
            </a:r>
            <a:r>
              <a:rPr lang="en-US" dirty="0" err="1"/>
              <a:t>periodontium</a:t>
            </a:r>
            <a:r>
              <a:rPr lang="en-US" dirty="0"/>
              <a:t> of supporting teeth;</a:t>
            </a:r>
          </a:p>
          <a:p>
            <a:r>
              <a:rPr lang="en-US" dirty="0"/>
              <a:t>significant inclination of the supporting teeth, which does not allow creating parallelism between them by preparation;</a:t>
            </a:r>
          </a:p>
          <a:p>
            <a:r>
              <a:rPr lang="en-US" dirty="0"/>
              <a:t>a history of cardiovascular disease that does not allow tooth preparation;</a:t>
            </a:r>
          </a:p>
          <a:p>
            <a:r>
              <a:rPr lang="en-US" dirty="0"/>
              <a:t>pathological abrasion of hard tissues of teeth II and III degrees.</a:t>
            </a:r>
            <a:endParaRPr lang="ru-RU" dirty="0"/>
          </a:p>
        </p:txBody>
      </p:sp>
    </p:spTree>
    <p:extLst>
      <p:ext uri="{BB962C8B-B14F-4D97-AF65-F5344CB8AC3E}">
        <p14:creationId xmlns:p14="http://schemas.microsoft.com/office/powerpoint/2010/main" val="1157161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8604448" cy="936104"/>
          </a:xfrm>
        </p:spPr>
        <p:txBody>
          <a:bodyPr>
            <a:normAutofit/>
          </a:bodyPr>
          <a:lstStyle/>
          <a:p>
            <a:pPr algn="ctr"/>
            <a:r>
              <a:rPr lang="en-US" sz="2400" dirty="0"/>
              <a:t>Clinical and laboratory stages of manufacturing clasp dentures with a telescopic fixation system:</a:t>
            </a:r>
            <a:endParaRPr lang="ru-RU" sz="2400" dirty="0"/>
          </a:p>
        </p:txBody>
      </p:sp>
      <p:sp>
        <p:nvSpPr>
          <p:cNvPr id="3" name="Объект 2"/>
          <p:cNvSpPr>
            <a:spLocks noGrp="1"/>
          </p:cNvSpPr>
          <p:nvPr>
            <p:ph sz="quarter" idx="13"/>
          </p:nvPr>
        </p:nvSpPr>
        <p:spPr>
          <a:xfrm>
            <a:off x="395536" y="1268760"/>
            <a:ext cx="7776864" cy="5589240"/>
          </a:xfrm>
        </p:spPr>
        <p:txBody>
          <a:bodyPr>
            <a:normAutofit lnSpcReduction="10000"/>
          </a:bodyPr>
          <a:lstStyle/>
          <a:p>
            <a:r>
              <a:rPr lang="en-US" dirty="0"/>
              <a:t>preparation of abutment teeth for internal crowns;</a:t>
            </a:r>
          </a:p>
          <a:p>
            <a:r>
              <a:rPr lang="en-US" dirty="0"/>
              <a:t>taking impressions, obtaining working models;</a:t>
            </a:r>
          </a:p>
          <a:p>
            <a:r>
              <a:rPr lang="en-US" dirty="0"/>
              <a:t>laboratory production of internal crowns;</a:t>
            </a:r>
          </a:p>
          <a:p>
            <a:r>
              <a:rPr lang="en-US" dirty="0"/>
              <a:t>fitting and fixation of internal crowns in the patient’s mouth;</a:t>
            </a:r>
          </a:p>
          <a:p>
            <a:r>
              <a:rPr lang="en-US" dirty="0"/>
              <a:t>obtaining working impressions for external crowns;</a:t>
            </a:r>
          </a:p>
          <a:p>
            <a:r>
              <a:rPr lang="en-US" dirty="0"/>
              <a:t>laboratory production of external crowns;</a:t>
            </a:r>
          </a:p>
          <a:p>
            <a:r>
              <a:rPr lang="en-US" dirty="0"/>
              <a:t>fitting external crowns in the patient’s mouth;</a:t>
            </a:r>
          </a:p>
          <a:p>
            <a:r>
              <a:rPr lang="en-US" dirty="0"/>
              <a:t>taking impressions for the manufacture of removable dentures;</a:t>
            </a:r>
          </a:p>
          <a:p>
            <a:r>
              <a:rPr lang="en-US" dirty="0"/>
              <a:t>determination of central occlusion;</a:t>
            </a:r>
          </a:p>
          <a:p>
            <a:r>
              <a:rPr lang="en-US" dirty="0"/>
              <a:t>checking the wax composition of removable dentures with artificial teeth;</a:t>
            </a:r>
          </a:p>
          <a:p>
            <a:r>
              <a:rPr lang="en-US" dirty="0"/>
              <a:t>fitting and application of the finished prosthesis.</a:t>
            </a:r>
            <a:endParaRPr lang="ru-RU" dirty="0"/>
          </a:p>
        </p:txBody>
      </p:sp>
    </p:spTree>
    <p:extLst>
      <p:ext uri="{BB962C8B-B14F-4D97-AF65-F5344CB8AC3E}">
        <p14:creationId xmlns:p14="http://schemas.microsoft.com/office/powerpoint/2010/main" val="286319784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1200</TotalTime>
  <Words>2626</Words>
  <Application>Microsoft Office PowerPoint</Application>
  <PresentationFormat>Экран (4:3)</PresentationFormat>
  <Paragraphs>128</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Calibri</vt:lpstr>
      <vt:lpstr>Georgia</vt:lpstr>
      <vt:lpstr>Trebuchet MS</vt:lpstr>
      <vt:lpstr>Воздушный поток</vt:lpstr>
      <vt:lpstr>Presentation Topic: Fixation of removable orthopedic structures.</vt:lpstr>
      <vt:lpstr>Principles of fixation of removable dentures:</vt:lpstr>
      <vt:lpstr>Clasp fixation of dentures</vt:lpstr>
      <vt:lpstr>Clasp fixation of dentures</vt:lpstr>
      <vt:lpstr>Clasp fixation of dentures</vt:lpstr>
      <vt:lpstr>Telescopic fixation system:</vt:lpstr>
      <vt:lpstr>Презентация PowerPoint</vt:lpstr>
      <vt:lpstr>Making telescopic crowns is contraindicated in the following cases::</vt:lpstr>
      <vt:lpstr>Clinical and laboratory stages of manufacturing clasp dentures with a telescopic fixation system:</vt:lpstr>
      <vt:lpstr>Clasp prosthesis on telescopic crowns:</vt:lpstr>
      <vt:lpstr>Beam (rod) fixation</vt:lpstr>
      <vt:lpstr>Презентация PowerPoint</vt:lpstr>
      <vt:lpstr>Flaws:</vt:lpstr>
      <vt:lpstr>Fixation using locking fasteners (attachments). </vt:lpstr>
      <vt:lpstr>Презентация PowerPoint</vt:lpstr>
      <vt:lpstr>Lock fastenings must functionally provide:</vt:lpstr>
      <vt:lpstr>Types of locks:</vt:lpstr>
      <vt:lpstr>Types of retention provided by locking fastenings: </vt:lpstr>
      <vt:lpstr>Classification of lock fastenings</vt:lpstr>
      <vt:lpstr>Advantages and disadvantages of lock fastenings: </vt:lpstr>
      <vt:lpstr>Types of design of lock fastenings:</vt:lpstr>
      <vt:lpstr>Types of design of lock fastenings:</vt:lpstr>
      <vt:lpstr>Root and intra-root button-lock fastenings:</vt:lpstr>
      <vt:lpstr>Beam lock fastenings:</vt:lpstr>
      <vt:lpstr>Classification:</vt:lpstr>
      <vt:lpstr>Презентация PowerPoint</vt:lpstr>
      <vt:lpstr>Презентация PowerPoint</vt:lpstr>
      <vt:lpstr>Mechanism for connecting matrix and patrix: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Айгерим</dc:creator>
  <cp:lastModifiedBy>User</cp:lastModifiedBy>
  <cp:revision>105</cp:revision>
  <dcterms:created xsi:type="dcterms:W3CDTF">2012-03-25T04:36:43Z</dcterms:created>
  <dcterms:modified xsi:type="dcterms:W3CDTF">2023-11-10T05:52:01Z</dcterms:modified>
</cp:coreProperties>
</file>