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333" r:id="rId2"/>
    <p:sldId id="330" r:id="rId3"/>
    <p:sldId id="334" r:id="rId4"/>
    <p:sldId id="335" r:id="rId5"/>
    <p:sldId id="261" r:id="rId6"/>
    <p:sldId id="331" r:id="rId7"/>
    <p:sldId id="290" r:id="rId8"/>
    <p:sldId id="322" r:id="rId9"/>
    <p:sldId id="323" r:id="rId10"/>
    <p:sldId id="324" r:id="rId11"/>
    <p:sldId id="325" r:id="rId12"/>
    <p:sldId id="291" r:id="rId13"/>
    <p:sldId id="326" r:id="rId14"/>
    <p:sldId id="329" r:id="rId15"/>
    <p:sldId id="283" r:id="rId16"/>
    <p:sldId id="292" r:id="rId17"/>
    <p:sldId id="299" r:id="rId18"/>
    <p:sldId id="309" r:id="rId19"/>
    <p:sldId id="310" r:id="rId20"/>
    <p:sldId id="272" r:id="rId21"/>
    <p:sldId id="312" r:id="rId22"/>
    <p:sldId id="297" r:id="rId23"/>
    <p:sldId id="298" r:id="rId24"/>
    <p:sldId id="293" r:id="rId25"/>
    <p:sldId id="294" r:id="rId26"/>
    <p:sldId id="295" r:id="rId27"/>
    <p:sldId id="296" r:id="rId28"/>
    <p:sldId id="265" r:id="rId29"/>
    <p:sldId id="266" r:id="rId30"/>
    <p:sldId id="268" r:id="rId31"/>
    <p:sldId id="264" r:id="rId32"/>
    <p:sldId id="262" r:id="rId33"/>
    <p:sldId id="260" r:id="rId34"/>
    <p:sldId id="267" r:id="rId35"/>
    <p:sldId id="315" r:id="rId36"/>
    <p:sldId id="284" r:id="rId37"/>
    <p:sldId id="313" r:id="rId38"/>
    <p:sldId id="314" r:id="rId39"/>
    <p:sldId id="274" r:id="rId40"/>
    <p:sldId id="277" r:id="rId41"/>
    <p:sldId id="276" r:id="rId42"/>
    <p:sldId id="275" r:id="rId43"/>
    <p:sldId id="273" r:id="rId44"/>
    <p:sldId id="278" r:id="rId45"/>
    <p:sldId id="279" r:id="rId46"/>
    <p:sldId id="280" r:id="rId47"/>
    <p:sldId id="300" r:id="rId48"/>
    <p:sldId id="301" r:id="rId49"/>
    <p:sldId id="302" r:id="rId50"/>
    <p:sldId id="303" r:id="rId51"/>
    <p:sldId id="304" r:id="rId52"/>
    <p:sldId id="281"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929FF"/>
    <a:srgbClr val="0033CC"/>
    <a:srgbClr val="0000FF"/>
    <a:srgbClr val="006FDE"/>
    <a:srgbClr val="FF66CC"/>
    <a:srgbClr val="FFD347"/>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56" autoAdjust="0"/>
  </p:normalViewPr>
  <p:slideViewPr>
    <p:cSldViewPr>
      <p:cViewPr varScale="1">
        <p:scale>
          <a:sx n="45" d="100"/>
          <a:sy n="45" d="100"/>
        </p:scale>
        <p:origin x="21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FE4288C-2EA9-4231-9EA9-8CA0B07CA7BD}" type="datetimeFigureOut">
              <a:rPr lang="ru-RU"/>
              <a:pPr>
                <a:defRPr/>
              </a:pPr>
              <a:t>10.11.2023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B021F18-588C-4AEB-831D-E250565ED444}" type="slidenum">
              <a:rPr lang="ru-RU"/>
              <a:pPr>
                <a:defRPr/>
              </a:pPr>
              <a:t>‹#›</a:t>
            </a:fld>
            <a:endParaRPr lang="ru-RU"/>
          </a:p>
        </p:txBody>
      </p:sp>
    </p:spTree>
    <p:extLst>
      <p:ext uri="{BB962C8B-B14F-4D97-AF65-F5344CB8AC3E}">
        <p14:creationId xmlns:p14="http://schemas.microsoft.com/office/powerpoint/2010/main" val="192767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371019A-CE6C-481C-9006-77A0C1B6DC49}" type="datetimeFigureOut">
              <a:rPr lang="ru-RU"/>
              <a:pPr>
                <a:defRPr/>
              </a:pPr>
              <a:t>10.11.2023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F34D7D8-C98D-418E-9FB3-9BB1282C7FC3}" type="slidenum">
              <a:rPr lang="ru-RU"/>
              <a:pPr>
                <a:defRPr/>
              </a:pPr>
              <a:t>‹#›</a:t>
            </a:fld>
            <a:endParaRPr lang="ru-RU"/>
          </a:p>
        </p:txBody>
      </p:sp>
    </p:spTree>
    <p:extLst>
      <p:ext uri="{BB962C8B-B14F-4D97-AF65-F5344CB8AC3E}">
        <p14:creationId xmlns:p14="http://schemas.microsoft.com/office/powerpoint/2010/main" val="28221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	</a:t>
            </a:r>
            <a:r>
              <a:rPr lang="en-US" dirty="0" smtClean="0"/>
              <a:t>An examination of any dental patient, as well as a patient with complete absence of teeth, consists of a subjective and objective examination. In turn, the subjective examination is divided into</a:t>
            </a:r>
          </a:p>
          <a:p>
            <a:pPr eaLnBrk="1" hangingPunct="1">
              <a:spcBef>
                <a:spcPct val="0"/>
              </a:spcBef>
            </a:pPr>
            <a:r>
              <a:rPr lang="en-US" dirty="0" smtClean="0"/>
              <a:t>survey, collection of complaints, collection of anamnesis of illness and life.</a:t>
            </a:r>
          </a:p>
          <a:p>
            <a:pPr eaLnBrk="1" hangingPunct="1">
              <a:spcBef>
                <a:spcPct val="0"/>
              </a:spcBef>
            </a:pPr>
            <a:r>
              <a:rPr lang="en-US" dirty="0" smtClean="0"/>
              <a:t>Objective examination is divided into physical and special methods.</a:t>
            </a:r>
          </a:p>
          <a:p>
            <a:pPr eaLnBrk="1" hangingPunct="1">
              <a:spcBef>
                <a:spcPct val="0"/>
              </a:spcBef>
            </a:pPr>
            <a:r>
              <a:rPr lang="en-US" dirty="0" smtClean="0"/>
              <a:t>Diagnosis of complete absence of teeth (complete </a:t>
            </a:r>
            <a:r>
              <a:rPr lang="en-US" dirty="0" err="1" smtClean="0"/>
              <a:t>edentia</a:t>
            </a:r>
            <a:r>
              <a:rPr lang="en-US" dirty="0" smtClean="0"/>
              <a:t>) is made through a clinical examination and medical history. Diagnostics is aimed at eliminating factors that prevent the immediate start of prosthetics. Such factors may be the presence of: not removed roots under the mucous membrane; </a:t>
            </a:r>
            <a:r>
              <a:rPr lang="en-US" dirty="0" err="1" smtClean="0"/>
              <a:t>exostoses</a:t>
            </a:r>
            <a:r>
              <a:rPr lang="en-US" dirty="0" smtClean="0"/>
              <a:t>; tumor-like diseases; inflammatory processes; diseases and lesions of the oral mucosa.</a:t>
            </a:r>
            <a:endParaRPr lang="ru-RU" dirty="0" smtClean="0"/>
          </a:p>
        </p:txBody>
      </p:sp>
      <p:sp>
        <p:nvSpPr>
          <p:cNvPr id="4" name="Номер слайда 3"/>
          <p:cNvSpPr>
            <a:spLocks noGrp="1"/>
          </p:cNvSpPr>
          <p:nvPr>
            <p:ph type="sldNum" sz="quarter" idx="5"/>
          </p:nvPr>
        </p:nvSpPr>
        <p:spPr/>
        <p:txBody>
          <a:bodyPr/>
          <a:lstStyle/>
          <a:p>
            <a:pPr>
              <a:defRPr/>
            </a:pPr>
            <a:fld id="{CAA1FA9A-5AF4-4B81-947F-376BD4CFD08B}" type="slidenum">
              <a:rPr lang="ru-RU" smtClean="0"/>
              <a:pPr>
                <a:defRPr/>
              </a:pPr>
              <a:t>2</a:t>
            </a:fld>
            <a:endParaRPr lang="ru-RU"/>
          </a:p>
        </p:txBody>
      </p:sp>
    </p:spTree>
    <p:extLst>
      <p:ext uri="{BB962C8B-B14F-4D97-AF65-F5344CB8AC3E}">
        <p14:creationId xmlns:p14="http://schemas.microsoft.com/office/powerpoint/2010/main" val="156177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Examination of the edentulous lower jaw:</a:t>
            </a:r>
          </a:p>
          <a:p>
            <a:pPr eaLnBrk="1" hangingPunct="1">
              <a:spcBef>
                <a:spcPct val="0"/>
              </a:spcBef>
            </a:pPr>
            <a:r>
              <a:rPr lang="en-US" b="1" dirty="0" smtClean="0"/>
              <a:t>a) establishment of the attachment of the frenulum of the lower lip, buccal cords, dangling ridge, the severity of the external oblique line, the Wedge's pocket, the compliance of the mucous membrane along the transitional fold, the severity of the mandibular </a:t>
            </a:r>
            <a:r>
              <a:rPr lang="en-US" b="1" dirty="0" err="1" smtClean="0"/>
              <a:t>tuberosities</a:t>
            </a:r>
            <a:r>
              <a:rPr lang="en-US" b="1" dirty="0" smtClean="0"/>
              <a:t>, the degree of atrophy and the shape of the alveolar ridge, the shape of its slope from the vestibular and oral surfaces, the presence </a:t>
            </a:r>
            <a:r>
              <a:rPr lang="en-US" b="1" dirty="0" err="1" smtClean="0"/>
              <a:t>exostoses</a:t>
            </a:r>
            <a:r>
              <a:rPr lang="en-US" b="1" dirty="0" smtClean="0"/>
              <a:t> and bony protrusions, the severity of the maxillary-hyoid line, the sublingual line, the hyoid torus and its size and resolving the issue of the need for surgical intervention in order to create conditions for rational prosthetics;</a:t>
            </a:r>
          </a:p>
          <a:p>
            <a:pPr eaLnBrk="1" hangingPunct="1">
              <a:spcBef>
                <a:spcPct val="0"/>
              </a:spcBef>
            </a:pPr>
            <a:r>
              <a:rPr lang="en-US" b="1" dirty="0" smtClean="0"/>
              <a:t>b) determination of the type of mucous membrane covering the alveolar process (see upper jaw);</a:t>
            </a:r>
            <a:endParaRPr lang="ru-RU" dirty="0" smtClean="0"/>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8EBE3C-A01B-441D-96A1-7E22EA1CC360}" type="slidenum">
              <a:rPr lang="ru-RU" smtClean="0"/>
              <a:pPr>
                <a:defRPr/>
              </a:pPr>
              <a:t>12</a:t>
            </a:fld>
            <a:endParaRPr lang="ru-RU" smtClean="0"/>
          </a:p>
        </p:txBody>
      </p:sp>
    </p:spTree>
    <p:extLst>
      <p:ext uri="{BB962C8B-B14F-4D97-AF65-F5344CB8AC3E}">
        <p14:creationId xmlns:p14="http://schemas.microsoft.com/office/powerpoint/2010/main" val="4014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	</a:t>
            </a:r>
            <a:r>
              <a:rPr lang="en-US" dirty="0" smtClean="0"/>
              <a:t>c) establishing the size of the sublingual space with a neutral position of the tongue, the severity of the frenulum of the tongue and the height of its attachment, the tone of the muscles of the mental region and mylohyoid muscle, the size of the lingual pocket during function, determining the tone and size of the tongue.</a:t>
            </a:r>
            <a:endParaRPr lang="ru-RU" dirty="0" smtClean="0"/>
          </a:p>
        </p:txBody>
      </p:sp>
      <p:sp>
        <p:nvSpPr>
          <p:cNvPr id="4" name="Номер слайда 3"/>
          <p:cNvSpPr>
            <a:spLocks noGrp="1"/>
          </p:cNvSpPr>
          <p:nvPr>
            <p:ph type="sldNum" sz="quarter" idx="5"/>
          </p:nvPr>
        </p:nvSpPr>
        <p:spPr/>
        <p:txBody>
          <a:bodyPr/>
          <a:lstStyle/>
          <a:p>
            <a:pPr>
              <a:defRPr/>
            </a:pPr>
            <a:fld id="{00DB1F44-8DA6-4EA0-B489-34B3F47E2BD0}" type="slidenum">
              <a:rPr lang="ru-RU" smtClean="0"/>
              <a:pPr>
                <a:defRPr/>
              </a:pPr>
              <a:t>13</a:t>
            </a:fld>
            <a:endParaRPr lang="ru-RU"/>
          </a:p>
        </p:txBody>
      </p:sp>
    </p:spTree>
    <p:extLst>
      <p:ext uri="{BB962C8B-B14F-4D97-AF65-F5344CB8AC3E}">
        <p14:creationId xmlns:p14="http://schemas.microsoft.com/office/powerpoint/2010/main" val="75562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endParaRPr lang="ru-RU" dirty="0" smtClean="0">
              <a:solidFill>
                <a:schemeClr val="bg2">
                  <a:lumMod val="50000"/>
                  <a:lumOff val="50000"/>
                </a:schemeClr>
              </a:solidFill>
            </a:endParaRPr>
          </a:p>
          <a:p>
            <a:pPr>
              <a:defRPr/>
            </a:pPr>
            <a:endParaRPr lang="ru-RU" dirty="0"/>
          </a:p>
        </p:txBody>
      </p:sp>
      <p:sp>
        <p:nvSpPr>
          <p:cNvPr id="4" name="Номер слайда 3"/>
          <p:cNvSpPr>
            <a:spLocks noGrp="1"/>
          </p:cNvSpPr>
          <p:nvPr>
            <p:ph type="sldNum" sz="quarter" idx="5"/>
          </p:nvPr>
        </p:nvSpPr>
        <p:spPr/>
        <p:txBody>
          <a:bodyPr/>
          <a:lstStyle/>
          <a:p>
            <a:pPr>
              <a:defRPr/>
            </a:pPr>
            <a:fld id="{4F95B014-9C03-4685-8F13-B5896A4E31E7}" type="slidenum">
              <a:rPr lang="ru-RU" smtClean="0"/>
              <a:pPr>
                <a:defRPr/>
              </a:pPr>
              <a:t>14</a:t>
            </a:fld>
            <a:endParaRPr lang="ru-RU"/>
          </a:p>
        </p:txBody>
      </p:sp>
    </p:spTree>
    <p:extLst>
      <p:ext uri="{BB962C8B-B14F-4D97-AF65-F5344CB8AC3E}">
        <p14:creationId xmlns:p14="http://schemas.microsoft.com/office/powerpoint/2010/main" val="133853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Auscultation of the joint.</a:t>
            </a:r>
          </a:p>
          <a:p>
            <a:pPr eaLnBrk="1" hangingPunct="1">
              <a:spcBef>
                <a:spcPct val="0"/>
              </a:spcBef>
            </a:pPr>
            <a:r>
              <a:rPr lang="en-US" b="1" dirty="0" smtClean="0"/>
              <a:t>  It is carried out using a </a:t>
            </a:r>
            <a:r>
              <a:rPr lang="en-US" b="1" dirty="0" err="1" smtClean="0"/>
              <a:t>phonendoscope</a:t>
            </a:r>
            <a:r>
              <a:rPr lang="en-US" b="1" dirty="0" smtClean="0"/>
              <a:t> or special devices (electro- and </a:t>
            </a:r>
            <a:r>
              <a:rPr lang="en-US" b="1" dirty="0" err="1" smtClean="0"/>
              <a:t>phonocardiographs</a:t>
            </a:r>
            <a:r>
              <a:rPr lang="en-US" b="1" dirty="0" smtClean="0"/>
              <a:t>). It is necessary to carry out comparative auscultation of both joints. Normally, the joints produce the same gentle sounds of the articular head moving along with the disc along the posterior slope of the articular tubercle. In case of joint pathology, crepitus, crunching and clicking are detected.</a:t>
            </a:r>
          </a:p>
          <a:p>
            <a:pPr eaLnBrk="1" hangingPunct="1">
              <a:spcBef>
                <a:spcPct val="0"/>
              </a:spcBef>
            </a:pPr>
            <a:endParaRPr lang="en-US" b="1" dirty="0" smtClean="0"/>
          </a:p>
          <a:p>
            <a:pPr eaLnBrk="1" hangingPunct="1">
              <a:spcBef>
                <a:spcPct val="0"/>
              </a:spcBef>
            </a:pPr>
            <a:r>
              <a:rPr lang="en-US" b="1" dirty="0" smtClean="0"/>
              <a:t>  </a:t>
            </a:r>
            <a:r>
              <a:rPr lang="en-US" b="1" dirty="0" err="1" smtClean="0"/>
              <a:t>Auscultatory</a:t>
            </a:r>
            <a:r>
              <a:rPr lang="en-US" b="1" dirty="0" smtClean="0"/>
              <a:t> signs.</a:t>
            </a:r>
          </a:p>
          <a:p>
            <a:pPr eaLnBrk="1" hangingPunct="1">
              <a:spcBef>
                <a:spcPct val="0"/>
              </a:spcBef>
            </a:pPr>
            <a:r>
              <a:rPr lang="en-US" b="1" dirty="0" smtClean="0"/>
              <a:t>· clicks (in case of disturbances in coordinated movements between the articular head and the articular disc due to internal disorders),</a:t>
            </a:r>
          </a:p>
          <a:p>
            <a:pPr eaLnBrk="1" hangingPunct="1">
              <a:spcBef>
                <a:spcPct val="0"/>
              </a:spcBef>
            </a:pPr>
            <a:r>
              <a:rPr lang="en-US" b="1" dirty="0" smtClean="0"/>
              <a:t>crunching (associated with deformation of the articular surfaces, a decrease in the amount of joint fluid),</a:t>
            </a:r>
          </a:p>
          <a:p>
            <a:pPr eaLnBrk="1" hangingPunct="1">
              <a:spcBef>
                <a:spcPct val="0"/>
              </a:spcBef>
            </a:pPr>
            <a:r>
              <a:rPr lang="en-US" b="1" dirty="0" smtClean="0"/>
              <a:t>· friction noise (associated with a decrease in the amount of joint fluid).</a:t>
            </a:r>
            <a:endParaRPr lang="ru-RU" dirty="0" smtClean="0"/>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0C9ABCC-184B-48E9-8A40-8F333998987D}" type="slidenum">
              <a:rPr lang="ru-RU" smtClean="0"/>
              <a:pPr>
                <a:defRPr/>
              </a:pPr>
              <a:t>15</a:t>
            </a:fld>
            <a:endParaRPr lang="ru-RU" smtClean="0"/>
          </a:p>
        </p:txBody>
      </p:sp>
    </p:spTree>
    <p:extLst>
      <p:ext uri="{BB962C8B-B14F-4D97-AF65-F5344CB8AC3E}">
        <p14:creationId xmlns:p14="http://schemas.microsoft.com/office/powerpoint/2010/main" val="415757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Palpation of the joint and masticatory muscles.</a:t>
            </a:r>
          </a:p>
          <a:p>
            <a:pPr eaLnBrk="1" hangingPunct="1">
              <a:spcBef>
                <a:spcPct val="0"/>
              </a:spcBef>
            </a:pPr>
            <a:r>
              <a:rPr lang="en-US" b="1" dirty="0" smtClean="0"/>
              <a:t>Palpation of the joint is carried out in front of the tragus of the ear or in the area of the external auditory canal with the jaws closed, at the moment of opening the mouth and with the mouth wide open. When palpating the masticatory muscles, their elasticity, tension and pain points are determined.</a:t>
            </a:r>
            <a:endParaRPr lang="ru-RU" dirty="0" smtClean="0"/>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9288E3C-F87B-471C-AFAB-2D30EC76582B}" type="slidenum">
              <a:rPr lang="ru-RU" smtClean="0"/>
              <a:pPr>
                <a:defRPr/>
              </a:pPr>
              <a:t>16</a:t>
            </a:fld>
            <a:endParaRPr lang="ru-RU" smtClean="0"/>
          </a:p>
        </p:txBody>
      </p:sp>
    </p:spTree>
    <p:extLst>
      <p:ext uri="{BB962C8B-B14F-4D97-AF65-F5344CB8AC3E}">
        <p14:creationId xmlns:p14="http://schemas.microsoft.com/office/powerpoint/2010/main" val="52072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smtClean="0"/>
              <a:t>Специальные методы исследования</a:t>
            </a:r>
          </a:p>
          <a:p>
            <a:pPr eaLnBrk="1" hangingPunct="1">
              <a:spcBef>
                <a:spcPct val="0"/>
              </a:spcBef>
              <a:buFontTx/>
              <a:buChar char="•"/>
            </a:pPr>
            <a:r>
              <a:rPr lang="ru-RU" smtClean="0">
                <a:solidFill>
                  <a:srgbClr val="000099"/>
                </a:solidFill>
                <a:cs typeface="Times New Roman" pitchFamily="18" charset="0"/>
              </a:rPr>
              <a:t>Антропометрические</a:t>
            </a:r>
          </a:p>
          <a:p>
            <a:pPr eaLnBrk="1" hangingPunct="1">
              <a:spcBef>
                <a:spcPct val="0"/>
              </a:spcBef>
              <a:buFontTx/>
              <a:buChar char="•"/>
            </a:pPr>
            <a:r>
              <a:rPr lang="ru-RU" smtClean="0">
                <a:solidFill>
                  <a:srgbClr val="000099"/>
                </a:solidFill>
                <a:ea typeface="Calibri" pitchFamily="34" charset="0"/>
                <a:cs typeface="Times New Roman" pitchFamily="18" charset="0"/>
              </a:rPr>
              <a:t>Лабораторные </a:t>
            </a:r>
          </a:p>
          <a:p>
            <a:pPr eaLnBrk="1" hangingPunct="1">
              <a:spcBef>
                <a:spcPct val="0"/>
              </a:spcBef>
              <a:buFontTx/>
              <a:buChar char="•"/>
            </a:pPr>
            <a:r>
              <a:rPr lang="ru-RU" smtClean="0">
                <a:solidFill>
                  <a:srgbClr val="000099"/>
                </a:solidFill>
                <a:ea typeface="Calibri" pitchFamily="34" charset="0"/>
                <a:cs typeface="Times New Roman" pitchFamily="18" charset="0"/>
              </a:rPr>
              <a:t>Рентгенологические</a:t>
            </a:r>
          </a:p>
          <a:p>
            <a:pPr eaLnBrk="1" hangingPunct="1">
              <a:spcBef>
                <a:spcPct val="0"/>
              </a:spcBef>
            </a:pPr>
            <a:endParaRPr lang="ru-RU" smtClean="0"/>
          </a:p>
          <a:p>
            <a:pPr eaLnBrk="1" hangingPunct="1">
              <a:spcBef>
                <a:spcPct val="0"/>
              </a:spcBef>
            </a:pPr>
            <a:endParaRPr lang="ru-RU" b="1" smtClean="0"/>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B5A5D6-01F5-4806-937B-F3794A209733}" type="slidenum">
              <a:rPr lang="ru-RU" smtClean="0"/>
              <a:pPr>
                <a:defRPr/>
              </a:pPr>
              <a:t>17</a:t>
            </a:fld>
            <a:endParaRPr lang="ru-RU" smtClean="0"/>
          </a:p>
        </p:txBody>
      </p:sp>
    </p:spTree>
    <p:extLst>
      <p:ext uri="{BB962C8B-B14F-4D97-AF65-F5344CB8AC3E}">
        <p14:creationId xmlns:p14="http://schemas.microsoft.com/office/powerpoint/2010/main" val="217796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r>
              <a:rPr lang="en-US" sz="1600" b="1" dirty="0" smtClean="0"/>
              <a:t>Anthropometric studies</a:t>
            </a:r>
          </a:p>
          <a:p>
            <a:r>
              <a:rPr lang="en-US" sz="1600" b="1" dirty="0" smtClean="0"/>
              <a:t>These studies allow us to determine the height of the lower part of the face, are mandatory and are always carried out at the stage of prosthetics.</a:t>
            </a:r>
            <a:endParaRPr lang="ru-RU" dirty="0" smtClean="0"/>
          </a:p>
        </p:txBody>
      </p:sp>
      <p:sp>
        <p:nvSpPr>
          <p:cNvPr id="4" name="Номер слайда 3"/>
          <p:cNvSpPr>
            <a:spLocks noGrp="1"/>
          </p:cNvSpPr>
          <p:nvPr>
            <p:ph type="sldNum" sz="quarter" idx="5"/>
          </p:nvPr>
        </p:nvSpPr>
        <p:spPr/>
        <p:txBody>
          <a:bodyPr/>
          <a:lstStyle/>
          <a:p>
            <a:pPr>
              <a:defRPr/>
            </a:pPr>
            <a:fld id="{A3B05E85-93FC-4A1E-BC1D-5A20FD359E2D}" type="slidenum">
              <a:rPr lang="ru-RU" smtClean="0"/>
              <a:pPr>
                <a:defRPr/>
              </a:pPr>
              <a:t>18</a:t>
            </a:fld>
            <a:endParaRPr lang="ru-RU"/>
          </a:p>
        </p:txBody>
      </p:sp>
    </p:spTree>
    <p:extLst>
      <p:ext uri="{BB962C8B-B14F-4D97-AF65-F5344CB8AC3E}">
        <p14:creationId xmlns:p14="http://schemas.microsoft.com/office/powerpoint/2010/main" val="47020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6324D37-876C-440D-8B3E-6C418B804DB9}" type="slidenum">
              <a:rPr lang="ru-RU" smtClean="0"/>
              <a:pPr>
                <a:defRPr/>
              </a:pPr>
              <a:t>19</a:t>
            </a:fld>
            <a:endParaRPr lang="ru-RU"/>
          </a:p>
        </p:txBody>
      </p:sp>
    </p:spTree>
    <p:extLst>
      <p:ext uri="{BB962C8B-B14F-4D97-AF65-F5344CB8AC3E}">
        <p14:creationId xmlns:p14="http://schemas.microsoft.com/office/powerpoint/2010/main" val="1080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r>
              <a:rPr lang="en-US" b="1" dirty="0" smtClean="0"/>
              <a:t>	</a:t>
            </a:r>
            <a:r>
              <a:rPr lang="en-US" b="1" dirty="0" smtClean="0"/>
              <a:t>The anthropometric method is based on the principle of proportionality of the structure of the human body and, in particular, individual parts of the face. When examining a patient's face, it is recommended to pull all the hair back to see the full oval of the face.</a:t>
            </a:r>
          </a:p>
          <a:p>
            <a:pPr>
              <a:defRPr/>
            </a:pPr>
            <a:r>
              <a:rPr lang="en-US" b="1" dirty="0" smtClean="0"/>
              <a:t>There are several anthropometric methods. The most common are the following:</a:t>
            </a:r>
            <a:endParaRPr lang="ru-RU" dirty="0" smtClean="0"/>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837D83-339B-4310-9FFA-99A35D0B4A96}" type="slidenum">
              <a:rPr lang="ru-RU" smtClean="0"/>
              <a:pPr>
                <a:defRPr/>
              </a:pPr>
              <a:t>20</a:t>
            </a:fld>
            <a:endParaRPr lang="ru-RU" smtClean="0"/>
          </a:p>
        </p:txBody>
      </p:sp>
    </p:spTree>
    <p:extLst>
      <p:ext uri="{BB962C8B-B14F-4D97-AF65-F5344CB8AC3E}">
        <p14:creationId xmlns:p14="http://schemas.microsoft.com/office/powerpoint/2010/main" val="353792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849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Kantorovich - dividing the face into three equal parts:</a:t>
            </a:r>
          </a:p>
          <a:p>
            <a:pPr eaLnBrk="1" hangingPunct="1">
              <a:spcBef>
                <a:spcPct val="0"/>
              </a:spcBef>
            </a:pPr>
            <a:r>
              <a:rPr lang="en-US" dirty="0" smtClean="0"/>
              <a:t>1) from the border of the scalp of the forehead to the middle of the line of the </a:t>
            </a:r>
            <a:r>
              <a:rPr lang="en-US" dirty="0" err="1" smtClean="0"/>
              <a:t>superciliary</a:t>
            </a:r>
            <a:r>
              <a:rPr lang="en-US" dirty="0" smtClean="0"/>
              <a:t> arches - the upper, or cerebral, third of the face;</a:t>
            </a:r>
          </a:p>
          <a:p>
            <a:pPr eaLnBrk="1" hangingPunct="1">
              <a:spcBef>
                <a:spcPct val="0"/>
              </a:spcBef>
            </a:pPr>
            <a:r>
              <a:rPr lang="en-US" dirty="0" smtClean="0"/>
              <a:t>2) from the middle of the line of the </a:t>
            </a:r>
            <a:r>
              <a:rPr lang="en-US" dirty="0" err="1" smtClean="0"/>
              <a:t>superciliary</a:t>
            </a:r>
            <a:r>
              <a:rPr lang="en-US" dirty="0" smtClean="0"/>
              <a:t> arches to the edge of the wing of the nose - the middle, or respiratory, third of the face;</a:t>
            </a:r>
          </a:p>
          <a:p>
            <a:pPr eaLnBrk="1" hangingPunct="1">
              <a:spcBef>
                <a:spcPct val="0"/>
              </a:spcBef>
            </a:pPr>
            <a:r>
              <a:rPr lang="en-US" dirty="0" smtClean="0"/>
              <a:t>3) from the edge of the nose to the bottom of the chin - the lower, or digestive, third of the face. With age, the upper third of the face increases (the border of the scalp of the forehead moves away), the lower third of the face decreases (due to loss of teeth); Only the middle part of the face remains unchanged, by measuring which it is easy to obtain the height of the bite;</a:t>
            </a:r>
            <a:endParaRPr lang="ru-RU" dirty="0" smtClean="0"/>
          </a:p>
        </p:txBody>
      </p:sp>
      <p:sp>
        <p:nvSpPr>
          <p:cNvPr id="4" name="Номер слайда 3"/>
          <p:cNvSpPr>
            <a:spLocks noGrp="1"/>
          </p:cNvSpPr>
          <p:nvPr>
            <p:ph type="sldNum" sz="quarter" idx="5"/>
          </p:nvPr>
        </p:nvSpPr>
        <p:spPr/>
        <p:txBody>
          <a:bodyPr/>
          <a:lstStyle/>
          <a:p>
            <a:pPr>
              <a:defRPr/>
            </a:pPr>
            <a:fld id="{0F6CCE5D-54A8-4548-B67A-A2B25F4E760E}" type="slidenum">
              <a:rPr lang="ru-RU" smtClean="0"/>
              <a:pPr>
                <a:defRPr/>
              </a:pPr>
              <a:t>21</a:t>
            </a:fld>
            <a:endParaRPr lang="ru-RU"/>
          </a:p>
        </p:txBody>
      </p:sp>
    </p:spTree>
    <p:extLst>
      <p:ext uri="{BB962C8B-B14F-4D97-AF65-F5344CB8AC3E}">
        <p14:creationId xmlns:p14="http://schemas.microsoft.com/office/powerpoint/2010/main" val="273940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r>
              <a:rPr lang="en-US" sz="1800" dirty="0" smtClean="0"/>
              <a:t>In recent years, preliminary questioning of patients attending an orthopedic dentistry clinic has become widespread. We present a similar questionnaire, which we recommend using during the preliminary examination of patients. A questionnaire filled out by the patient significantly saves the doctor’s time and allows for more targeted examination and treatment of the patient who applied.</a:t>
            </a:r>
          </a:p>
          <a:p>
            <a:pPr>
              <a:defRPr/>
            </a:pPr>
            <a:r>
              <a:rPr lang="en-US" sz="1800" dirty="0" smtClean="0"/>
              <a:t>The questionnaire consists of the following sections: 1) preliminary questions of a general nature; 2) main complaints; 3) assessment of the ability to adapt to prostheses; 4) the desired effect of treatment and its assessment; 5) personal qualities of the patient; 6) features of his speech.</a:t>
            </a:r>
            <a:endParaRPr lang="ru-RU" sz="1800" dirty="0"/>
          </a:p>
        </p:txBody>
      </p:sp>
      <p:sp>
        <p:nvSpPr>
          <p:cNvPr id="4" name="Номер слайда 3"/>
          <p:cNvSpPr>
            <a:spLocks noGrp="1"/>
          </p:cNvSpPr>
          <p:nvPr>
            <p:ph type="sldNum" sz="quarter" idx="5"/>
          </p:nvPr>
        </p:nvSpPr>
        <p:spPr/>
        <p:txBody>
          <a:bodyPr/>
          <a:lstStyle/>
          <a:p>
            <a:pPr>
              <a:defRPr/>
            </a:pPr>
            <a:fld id="{EA313A07-F9B9-4E74-8DB0-25A4295A0BD0}" type="slidenum">
              <a:rPr lang="ru-RU" smtClean="0"/>
              <a:pPr>
                <a:defRPr/>
              </a:pPr>
              <a:t>4</a:t>
            </a:fld>
            <a:endParaRPr lang="ru-RU"/>
          </a:p>
        </p:txBody>
      </p:sp>
    </p:spTree>
    <p:extLst>
      <p:ext uri="{BB962C8B-B14F-4D97-AF65-F5344CB8AC3E}">
        <p14:creationId xmlns:p14="http://schemas.microsoft.com/office/powerpoint/2010/main" val="200334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p:spPr>
      </p:sp>
      <p:sp>
        <p:nvSpPr>
          <p:cNvPr id="860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 Wadsworth-White - a modification of the Kantorovich method - dividing the face into two equal parts: from the middle of the pupil to the line where the lips close and from the base of the nose to the bottom of the chin;</a:t>
            </a:r>
            <a:endParaRPr lang="ru-RU" dirty="0" smtClean="0"/>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5B0DA4-59C8-4DFF-80EF-A06AAFAAE5E7}" type="slidenum">
              <a:rPr lang="ru-RU" smtClean="0"/>
              <a:pPr>
                <a:defRPr/>
              </a:pPr>
              <a:t>22</a:t>
            </a:fld>
            <a:endParaRPr lang="ru-RU" smtClean="0"/>
          </a:p>
        </p:txBody>
      </p:sp>
    </p:spTree>
    <p:extLst>
      <p:ext uri="{BB962C8B-B14F-4D97-AF65-F5344CB8AC3E}">
        <p14:creationId xmlns:p14="http://schemas.microsoft.com/office/powerpoint/2010/main" val="337537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a:t>
            </a:r>
            <a:r>
              <a:rPr lang="en-US" dirty="0" smtClean="0"/>
              <a:t>) </a:t>
            </a:r>
            <a:r>
              <a:rPr lang="en-US" dirty="0" err="1" smtClean="0"/>
              <a:t>Jupitza</a:t>
            </a:r>
            <a:r>
              <a:rPr lang="en-US" dirty="0" smtClean="0"/>
              <a:t> - dividing a face in extreme and average ratios using a compass of the “golden section”. </a:t>
            </a:r>
            <a:r>
              <a:rPr lang="en-US" dirty="0" err="1" smtClean="0"/>
              <a:t>Zeissig</a:t>
            </a:r>
            <a:r>
              <a:rPr lang="en-US" dirty="0" smtClean="0"/>
              <a:t> (1854) pointed out that the human body exhibits in its individual parts the proportions of the “golden section” - division in extreme and average ratios. To divide a person or its part in extreme and average relation means to divide into two unequal parts, of which the larger relates to the whole as the smaller relates to the larger. For the practical application of the principle of the “golden section”, </a:t>
            </a:r>
            <a:r>
              <a:rPr lang="en-US" dirty="0" err="1" smtClean="0"/>
              <a:t>Heringer</a:t>
            </a:r>
            <a:r>
              <a:rPr lang="en-US" dirty="0" smtClean="0"/>
              <a:t> (1893) invented a compass that automatically indicates the point of the “golden division” and therefore called it the “golden compass”. It consists of two parts: a large (outer) and a small (inner) compass, located in the opposite direction to each other. The point of rotation of the legs of the small compass lies on the line connecting the points of the legs of the external compass, and in all positions divides this line in extreme and mean ratios.</a:t>
            </a:r>
          </a:p>
          <a:p>
            <a:pPr eaLnBrk="1" hangingPunct="1">
              <a:spcBef>
                <a:spcPct val="0"/>
              </a:spcBef>
            </a:pPr>
            <a:r>
              <a:rPr lang="en-US" dirty="0" smtClean="0"/>
              <a:t>Using this technique when determining the height of the lower third of the face in edentulous patients, the occlusal ridges are adjusted until the point of rotation of the small compass lies at the top of the tip of the nose, while maintaining the outer leg of the compass at the </a:t>
            </a:r>
            <a:r>
              <a:rPr lang="en-US" dirty="0" err="1" smtClean="0"/>
              <a:t>Gnation</a:t>
            </a:r>
            <a:r>
              <a:rPr lang="en-US" dirty="0" smtClean="0"/>
              <a:t> point.</a:t>
            </a:r>
            <a:endParaRPr lang="ru-RU" dirty="0" smtClean="0"/>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A37D4D-78F4-4DE8-BC73-F67EE25E2E80}" type="slidenum">
              <a:rPr lang="ru-RU" smtClean="0"/>
              <a:pPr>
                <a:defRPr/>
              </a:pPr>
              <a:t>23</a:t>
            </a:fld>
            <a:endParaRPr lang="ru-RU" smtClean="0"/>
          </a:p>
        </p:txBody>
      </p:sp>
    </p:spTree>
    <p:extLst>
      <p:ext uri="{BB962C8B-B14F-4D97-AF65-F5344CB8AC3E}">
        <p14:creationId xmlns:p14="http://schemas.microsoft.com/office/powerpoint/2010/main" val="206463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880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Masticatiography</a:t>
            </a:r>
            <a:r>
              <a:rPr lang="en-US" b="1" dirty="0" smtClean="0"/>
              <a:t> is a graphic method of recording reflex movements of the lower jaw (from the Greek </a:t>
            </a:r>
            <a:r>
              <a:rPr lang="en-US" b="1" dirty="0" err="1" smtClean="0"/>
              <a:t>masticatio</a:t>
            </a:r>
            <a:r>
              <a:rPr lang="en-US" b="1" dirty="0" smtClean="0"/>
              <a:t> - chewing, </a:t>
            </a:r>
            <a:r>
              <a:rPr lang="en-US" b="1" dirty="0" err="1" smtClean="0"/>
              <a:t>grapho</a:t>
            </a:r>
            <a:r>
              <a:rPr lang="en-US" b="1" dirty="0" smtClean="0"/>
              <a:t> - food). To use this method, devices were constructed consisting of recording devices, sensors and recording parts. The recording was made on a kymograph or on </a:t>
            </a:r>
            <a:r>
              <a:rPr lang="en-US" b="1" dirty="0" err="1" smtClean="0"/>
              <a:t>oscillographic</a:t>
            </a:r>
            <a:r>
              <a:rPr lang="en-US" b="1" dirty="0" smtClean="0"/>
              <a:t> and strain gauge installations.</a:t>
            </a:r>
          </a:p>
          <a:p>
            <a:pPr eaLnBrk="1" hangingPunct="1">
              <a:spcBef>
                <a:spcPct val="0"/>
              </a:spcBef>
            </a:pPr>
            <a:r>
              <a:rPr lang="en-US" b="1" dirty="0" smtClean="0"/>
              <a:t>The most appropriate place for installing recording devices should be considered the chin area of the lower jaw, where the soft tissues move relatively little during function. In addition, the amplitude of movements of this part of the lower jaw during chewing is greater than its other parts, as a result of which the recording device captures them better.</a:t>
            </a:r>
            <a:endParaRPr lang="ru-RU" dirty="0" smtClean="0"/>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6E2A85-0999-4C72-B3BC-D387F38136FA}" type="slidenum">
              <a:rPr lang="ru-RU" smtClean="0"/>
              <a:pPr>
                <a:defRPr/>
              </a:pPr>
              <a:t>24</a:t>
            </a:fld>
            <a:endParaRPr lang="ru-RU" smtClean="0"/>
          </a:p>
        </p:txBody>
      </p:sp>
    </p:spTree>
    <p:extLst>
      <p:ext uri="{BB962C8B-B14F-4D97-AF65-F5344CB8AC3E}">
        <p14:creationId xmlns:p14="http://schemas.microsoft.com/office/powerpoint/2010/main" val="238907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p:spPr>
      </p:sp>
      <p:sp>
        <p:nvSpPr>
          <p:cNvPr id="890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Kymogram</a:t>
            </a:r>
            <a:r>
              <a:rPr lang="en-US" b="1" dirty="0" smtClean="0"/>
              <a:t> of one chewing period I – resting state, II – phase of introducing food into the mouth, III initial phase of chewing, IV – main phase of chewing, V – phase of bolus formation and swallowing, O – moment of closing teeth and crushing food, O1 – moment of grinding food (in seconds)</a:t>
            </a:r>
          </a:p>
          <a:p>
            <a:pPr eaLnBrk="1" hangingPunct="1">
              <a:spcBef>
                <a:spcPct val="0"/>
              </a:spcBef>
            </a:pPr>
            <a:r>
              <a:rPr lang="en-US" b="1" dirty="0" smtClean="0"/>
              <a:t>According to these movements, curves are recorded on the kymograph tape.</a:t>
            </a:r>
            <a:endParaRPr lang="ru-RU" dirty="0" smtClean="0"/>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B6BB4E-A7A1-4321-A0A5-1F33F7E1AF1B}" type="slidenum">
              <a:rPr lang="ru-RU" smtClean="0"/>
              <a:pPr>
                <a:defRPr/>
              </a:pPr>
              <a:t>25</a:t>
            </a:fld>
            <a:endParaRPr lang="ru-RU" smtClean="0"/>
          </a:p>
        </p:txBody>
      </p:sp>
    </p:spTree>
    <p:extLst>
      <p:ext uri="{BB962C8B-B14F-4D97-AF65-F5344CB8AC3E}">
        <p14:creationId xmlns:p14="http://schemas.microsoft.com/office/powerpoint/2010/main" val="150391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p:spPr>
      </p:sp>
      <p:sp>
        <p:nvSpPr>
          <p:cNvPr id="901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Myography</a:t>
            </a:r>
            <a:r>
              <a:rPr lang="en-US" b="1" dirty="0" smtClean="0"/>
              <a:t> is the recording of muscle contractions using a special device - a </a:t>
            </a:r>
            <a:r>
              <a:rPr lang="en-US" b="1" dirty="0" err="1" smtClean="0"/>
              <a:t>myograph</a:t>
            </a:r>
            <a:r>
              <a:rPr lang="en-US" b="1" dirty="0" smtClean="0"/>
              <a:t>.</a:t>
            </a:r>
          </a:p>
          <a:p>
            <a:pPr eaLnBrk="1" hangingPunct="1">
              <a:spcBef>
                <a:spcPct val="0"/>
              </a:spcBef>
            </a:pPr>
            <a:r>
              <a:rPr lang="en-US" b="1" dirty="0" smtClean="0"/>
              <a:t>During chewing, the thickness of the muscles changes due to an increase and decrease in their tone. The </a:t>
            </a:r>
            <a:r>
              <a:rPr lang="en-US" b="1" dirty="0" err="1" smtClean="0"/>
              <a:t>myography</a:t>
            </a:r>
            <a:r>
              <a:rPr lang="en-US" b="1" dirty="0" smtClean="0"/>
              <a:t> method is used to take into account reflex contractions (thickening and thinning) of the masticatory muscles. The introduction of </a:t>
            </a:r>
            <a:r>
              <a:rPr lang="en-US" b="1" dirty="0" err="1" smtClean="0"/>
              <a:t>myography</a:t>
            </a:r>
            <a:r>
              <a:rPr lang="en-US" b="1" dirty="0" smtClean="0"/>
              <a:t> into the clinic is promising for recording the function of facial muscles in normal and pathological conditions.</a:t>
            </a:r>
            <a:endParaRPr lang="ru-RU" dirty="0" smtClean="0"/>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45BC1B9-B4EE-491F-BB4C-6117A9B15915}" type="slidenum">
              <a:rPr lang="ru-RU" smtClean="0"/>
              <a:pPr>
                <a:defRPr/>
              </a:pPr>
              <a:t>26</a:t>
            </a:fld>
            <a:endParaRPr lang="ru-RU" smtClean="0"/>
          </a:p>
        </p:txBody>
      </p:sp>
    </p:spTree>
    <p:extLst>
      <p:ext uri="{BB962C8B-B14F-4D97-AF65-F5344CB8AC3E}">
        <p14:creationId xmlns:p14="http://schemas.microsoft.com/office/powerpoint/2010/main" val="2654365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p:spPr>
      </p:sp>
      <p:sp>
        <p:nvSpPr>
          <p:cNvPr id="911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X-ray examination</a:t>
            </a:r>
          </a:p>
          <a:p>
            <a:pPr eaLnBrk="1" hangingPunct="1">
              <a:spcBef>
                <a:spcPct val="0"/>
              </a:spcBef>
            </a:pPr>
            <a:r>
              <a:rPr lang="en-US" b="1" dirty="0" smtClean="0"/>
              <a:t>One of the important additional examination methods is radiographic examination. For complete removable prosthetics, survey X-rays of the head, </a:t>
            </a:r>
            <a:r>
              <a:rPr lang="en-US" b="1" dirty="0" err="1" smtClean="0"/>
              <a:t>orthopantomogram</a:t>
            </a:r>
            <a:r>
              <a:rPr lang="en-US" b="1" dirty="0" smtClean="0"/>
              <a:t>, </a:t>
            </a:r>
            <a:r>
              <a:rPr lang="en-US" b="1" dirty="0" err="1" smtClean="0"/>
              <a:t>teleradiography</a:t>
            </a:r>
            <a:r>
              <a:rPr lang="en-US" b="1" dirty="0" smtClean="0"/>
              <a:t>, and layer-by-layer tomography of the temporomandibular joint can be used.</a:t>
            </a:r>
          </a:p>
          <a:p>
            <a:pPr eaLnBrk="1" hangingPunct="1">
              <a:spcBef>
                <a:spcPct val="0"/>
              </a:spcBef>
            </a:pPr>
            <a:r>
              <a:rPr lang="en-US" b="1" dirty="0" smtClean="0"/>
              <a:t>X-ray examination allows you to determine the density of the bone tissue of the prosthetic bed, the condition of the temporomandibular joint, and track pathological changes in the bone tissue of the upper and lower jaws.</a:t>
            </a:r>
            <a:endParaRPr lang="ru-RU" b="1" dirty="0" smtClean="0"/>
          </a:p>
          <a:p>
            <a:pPr eaLnBrk="1" hangingPunct="1">
              <a:spcBef>
                <a:spcPct val="0"/>
              </a:spcBef>
            </a:pPr>
            <a:endParaRPr lang="ru-RU" dirty="0" smtClean="0"/>
          </a:p>
          <a:p>
            <a:pPr eaLnBrk="1" hangingPunct="1">
              <a:spcBef>
                <a:spcPct val="0"/>
              </a:spcBef>
            </a:pPr>
            <a:endParaRPr lang="ru-RU" dirty="0" smtClean="0"/>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ACAFCD-3A16-41A5-B831-1486F5D2427E}" type="slidenum">
              <a:rPr lang="ru-RU" smtClean="0"/>
              <a:pPr>
                <a:defRPr/>
              </a:pPr>
              <a:t>27</a:t>
            </a:fld>
            <a:endParaRPr lang="ru-RU" smtClean="0"/>
          </a:p>
        </p:txBody>
      </p:sp>
    </p:spTree>
    <p:extLst>
      <p:ext uri="{BB962C8B-B14F-4D97-AF65-F5344CB8AC3E}">
        <p14:creationId xmlns:p14="http://schemas.microsoft.com/office/powerpoint/2010/main" val="251829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en-US" dirty="0" smtClean="0">
                <a:solidFill>
                  <a:schemeClr val="bg2">
                    <a:lumMod val="75000"/>
                  </a:schemeClr>
                </a:solidFill>
                <a:latin typeface="Verdana" pitchFamily="34" charset="0"/>
              </a:rPr>
              <a:t>X-rays in frontal and lateral projections show the condition of the bones of the skull and help identify changes in the bones</a:t>
            </a:r>
            <a:endParaRPr lang="ru-RU" dirty="0"/>
          </a:p>
        </p:txBody>
      </p:sp>
      <p:sp>
        <p:nvSpPr>
          <p:cNvPr id="4" name="Номер слайда 3"/>
          <p:cNvSpPr>
            <a:spLocks noGrp="1"/>
          </p:cNvSpPr>
          <p:nvPr>
            <p:ph type="sldNum" sz="quarter" idx="5"/>
          </p:nvPr>
        </p:nvSpPr>
        <p:spPr/>
        <p:txBody>
          <a:bodyPr/>
          <a:lstStyle/>
          <a:p>
            <a:pPr>
              <a:defRPr/>
            </a:pPr>
            <a:fld id="{D4DF03C6-4222-4291-948B-C8E8D3B86DAC}" type="slidenum">
              <a:rPr lang="ru-RU" smtClean="0"/>
              <a:pPr>
                <a:defRPr/>
              </a:pPr>
              <a:t>28</a:t>
            </a:fld>
            <a:endParaRPr lang="ru-RU"/>
          </a:p>
        </p:txBody>
      </p:sp>
    </p:spTree>
    <p:extLst>
      <p:ext uri="{BB962C8B-B14F-4D97-AF65-F5344CB8AC3E}">
        <p14:creationId xmlns:p14="http://schemas.microsoft.com/office/powerpoint/2010/main" val="3148484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 </a:t>
            </a:r>
            <a:r>
              <a:rPr lang="en-US" b="1" dirty="0" err="1" smtClean="0"/>
              <a:t>teleroentgenogram</a:t>
            </a:r>
            <a:r>
              <a:rPr lang="en-US" b="1" dirty="0" smtClean="0"/>
              <a:t> allows you to determine from the image anatomical bone landmarks and the distance between them, the angle of the lower jaw. This will allow us to more accurately determine the physiological relationship of toothless jaws in the future.</a:t>
            </a:r>
          </a:p>
          <a:p>
            <a:pPr eaLnBrk="1" hangingPunct="1">
              <a:spcBef>
                <a:spcPct val="0"/>
              </a:spcBef>
            </a:pPr>
            <a:r>
              <a:rPr lang="en-US" b="1" dirty="0" smtClean="0"/>
              <a:t>A profile </a:t>
            </a:r>
            <a:r>
              <a:rPr lang="en-US" b="1" dirty="0" err="1" smtClean="0"/>
              <a:t>teleroentgenogram</a:t>
            </a:r>
            <a:r>
              <a:rPr lang="en-US" b="1" dirty="0" smtClean="0"/>
              <a:t> of the head allows one to determine the spatial position of jaw models in the </a:t>
            </a:r>
            <a:r>
              <a:rPr lang="en-US" b="1" dirty="0" err="1" smtClean="0"/>
              <a:t>interframe</a:t>
            </a:r>
            <a:r>
              <a:rPr lang="en-US" b="1" dirty="0" smtClean="0"/>
              <a:t> space of the articulator relative to the center of the hinge movements and the topography of landmarks used in the design of artificial dentition. This is an essential condition for reproducing individual movements in the articulator.</a:t>
            </a:r>
            <a:endParaRPr lang="ru-RU" dirty="0" smtClean="0"/>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DD639F-EF2C-44A2-9FBC-3F1CA0A5118D}" type="slidenum">
              <a:rPr lang="ru-RU" smtClean="0"/>
              <a:pPr>
                <a:defRPr/>
              </a:pPr>
              <a:t>29</a:t>
            </a:fld>
            <a:endParaRPr lang="ru-RU" smtClean="0"/>
          </a:p>
        </p:txBody>
      </p:sp>
    </p:spTree>
    <p:extLst>
      <p:ext uri="{BB962C8B-B14F-4D97-AF65-F5344CB8AC3E}">
        <p14:creationId xmlns:p14="http://schemas.microsoft.com/office/powerpoint/2010/main" val="64006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p:spPr>
      </p:sp>
      <p:sp>
        <p:nvSpPr>
          <p:cNvPr id="942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Orthopantomogram</a:t>
            </a:r>
            <a:r>
              <a:rPr lang="en-US" b="1" dirty="0" smtClean="0"/>
              <a:t> is a panoramic photograph of the oral cavity.</a:t>
            </a:r>
          </a:p>
          <a:p>
            <a:pPr eaLnBrk="1" hangingPunct="1">
              <a:spcBef>
                <a:spcPct val="0"/>
              </a:spcBef>
            </a:pPr>
            <a:r>
              <a:rPr lang="en-US" b="1" dirty="0" smtClean="0"/>
              <a:t>An </a:t>
            </a:r>
            <a:r>
              <a:rPr lang="en-US" b="1" dirty="0" err="1" smtClean="0"/>
              <a:t>orthopantomogram</a:t>
            </a:r>
            <a:r>
              <a:rPr lang="en-US" b="1" dirty="0" smtClean="0"/>
              <a:t> makes it possible to comprehensively assess the condition of the </a:t>
            </a:r>
            <a:r>
              <a:rPr lang="en-US" b="1" dirty="0" err="1" smtClean="0"/>
              <a:t>periodontium</a:t>
            </a:r>
            <a:r>
              <a:rPr lang="en-US" b="1" dirty="0" smtClean="0"/>
              <a:t> and bone tissue of the teeth. Based on this, the doctor accurately diagnoses the disease and prescribes a treatment plan.</a:t>
            </a:r>
            <a:endParaRPr lang="ru-RU" dirty="0" smtClean="0"/>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285CE5-2C41-40FF-9DAF-760DBCB79D1D}" type="slidenum">
              <a:rPr lang="ru-RU" smtClean="0"/>
              <a:pPr>
                <a:defRPr/>
              </a:pPr>
              <a:t>30</a:t>
            </a:fld>
            <a:endParaRPr lang="ru-RU" smtClean="0"/>
          </a:p>
        </p:txBody>
      </p:sp>
    </p:spTree>
    <p:extLst>
      <p:ext uri="{BB962C8B-B14F-4D97-AF65-F5344CB8AC3E}">
        <p14:creationId xmlns:p14="http://schemas.microsoft.com/office/powerpoint/2010/main" val="280887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952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Computed tomography, a method of non-destructive layer-by-layer examination of the internal structure of an object, was proposed in 1972 by Godfrey Hounsfield and Allan Cormack, who were awarded the Nobel Prize for this development.</a:t>
            </a:r>
          </a:p>
          <a:p>
            <a:pPr eaLnBrk="1" hangingPunct="1">
              <a:spcBef>
                <a:spcPct val="0"/>
              </a:spcBef>
            </a:pPr>
            <a:r>
              <a:rPr lang="en-US" b="1" dirty="0" smtClean="0"/>
              <a:t>CT diagnostic data should be used to plan the type of orthopedic structures that effectively and safely distribute possible chewing loads on the supporting apparatus of teeth and implants.</a:t>
            </a:r>
            <a:endParaRPr lang="ru-RU" dirty="0" smtClean="0"/>
          </a:p>
        </p:txBody>
      </p:sp>
      <p:sp>
        <p:nvSpPr>
          <p:cNvPr id="665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995DC48-828D-4981-8F5C-0C4025EF9662}" type="slidenum">
              <a:rPr lang="ru-RU" smtClean="0"/>
              <a:pPr>
                <a:defRPr/>
              </a:pPr>
              <a:t>31</a:t>
            </a:fld>
            <a:endParaRPr lang="ru-RU" smtClean="0"/>
          </a:p>
        </p:txBody>
      </p:sp>
    </p:spTree>
    <p:extLst>
      <p:ext uri="{BB962C8B-B14F-4D97-AF65-F5344CB8AC3E}">
        <p14:creationId xmlns:p14="http://schemas.microsoft.com/office/powerpoint/2010/main" val="98916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Objective research.</a:t>
            </a:r>
          </a:p>
          <a:p>
            <a:pPr eaLnBrk="1" hangingPunct="1">
              <a:spcBef>
                <a:spcPct val="0"/>
              </a:spcBef>
            </a:pPr>
            <a:r>
              <a:rPr lang="en-US" b="1" dirty="0" smtClean="0"/>
              <a:t>Carry out an external examination of the patient and determine the posture, gait, body constitution, face shape, chin position, angle of the lower jaw, decreased bite height, severity of nasolabial and chin folds, retraction of the cheeks and lips, presence of ulceration of the skin and mucous membrane of the corners of the mouth, character and degree of mouth opening. An external examination begins from the moment the patient enters the office and continues throughout the initial appointment, when the doctor, interviewing the patient and collecting complaints and anamnesis, simultaneously records signs of </a:t>
            </a:r>
            <a:r>
              <a:rPr lang="en-US" b="1" dirty="0" err="1" smtClean="0"/>
              <a:t>edentia</a:t>
            </a:r>
            <a:r>
              <a:rPr lang="en-US" b="1" dirty="0" smtClean="0"/>
              <a:t> during a conversation and various functional deviations (deviations, dysfunction of chewing, speech).</a:t>
            </a:r>
            <a:endParaRPr lang="ru-RU" dirty="0" smtClean="0"/>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0DF487-9EB5-490C-A4A9-FE07CB769DCA}" type="slidenum">
              <a:rPr lang="ru-RU" smtClean="0"/>
              <a:pPr>
                <a:defRPr/>
              </a:pPr>
              <a:t>5</a:t>
            </a:fld>
            <a:endParaRPr lang="ru-RU" smtClean="0"/>
          </a:p>
        </p:txBody>
      </p:sp>
    </p:spTree>
    <p:extLst>
      <p:ext uri="{BB962C8B-B14F-4D97-AF65-F5344CB8AC3E}">
        <p14:creationId xmlns:p14="http://schemas.microsoft.com/office/powerpoint/2010/main" val="764297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en-US" b="1" dirty="0" smtClean="0">
                <a:solidFill>
                  <a:schemeClr val="bg2">
                    <a:lumMod val="75000"/>
                  </a:schemeClr>
                </a:solidFill>
                <a:latin typeface="Verdana" pitchFamily="34" charset="0"/>
              </a:rPr>
              <a:t>Individual trays for functional impressions</a:t>
            </a:r>
          </a:p>
          <a:p>
            <a:pPr eaLnBrk="1" fontAlgn="auto" hangingPunct="1">
              <a:spcBef>
                <a:spcPts val="0"/>
              </a:spcBef>
              <a:spcAft>
                <a:spcPts val="0"/>
              </a:spcAft>
              <a:defRPr/>
            </a:pPr>
            <a:r>
              <a:rPr lang="en-US" b="1" dirty="0" smtClean="0">
                <a:solidFill>
                  <a:schemeClr val="bg2">
                    <a:lumMod val="75000"/>
                  </a:schemeClr>
                </a:solidFill>
                <a:latin typeface="Verdana" pitchFamily="34" charset="0"/>
              </a:rPr>
              <a:t>In the orthopedic treatment of patients with complete loss of teeth, complete fixation and stabilization of removable dentures can be achieved provided that the boundaries of the base are optimally matched with the transitional fold, as well as the congruence of the relief of the prosthetic bed and the inner surface of the base. Therefore, you should not limit yourself to obtaining an anatomical impression. Only by taking a functional impression can one obtain a clear image of the macro- and </a:t>
            </a:r>
            <a:r>
              <a:rPr lang="en-US" b="1" dirty="0" err="1" smtClean="0">
                <a:solidFill>
                  <a:schemeClr val="bg2">
                    <a:lumMod val="75000"/>
                  </a:schemeClr>
                </a:solidFill>
                <a:latin typeface="Verdana" pitchFamily="34" charset="0"/>
              </a:rPr>
              <a:t>microrelief</a:t>
            </a:r>
            <a:r>
              <a:rPr lang="en-US" b="1" dirty="0" smtClean="0">
                <a:solidFill>
                  <a:schemeClr val="bg2">
                    <a:lumMod val="75000"/>
                  </a:schemeClr>
                </a:solidFill>
                <a:latin typeface="Verdana" pitchFamily="34" charset="0"/>
              </a:rPr>
              <a:t> of the mucous membrane and, no less important, the exact boundaries of the transitional fold and its volume. To do this, it is necessary to make individual impression trays or base trays with bite ridges.</a:t>
            </a:r>
            <a:endParaRPr lang="ru-RU" dirty="0"/>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876CA9-81F4-40D9-9F13-A4144420967C}" type="slidenum">
              <a:rPr lang="ru-RU" smtClean="0"/>
              <a:pPr>
                <a:defRPr/>
              </a:pPr>
              <a:t>32</a:t>
            </a:fld>
            <a:endParaRPr lang="ru-RU" smtClean="0"/>
          </a:p>
        </p:txBody>
      </p:sp>
    </p:spTree>
    <p:extLst>
      <p:ext uri="{BB962C8B-B14F-4D97-AF65-F5344CB8AC3E}">
        <p14:creationId xmlns:p14="http://schemas.microsoft.com/office/powerpoint/2010/main" val="376441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A functional impression is an impression that reflects the state of the tissues of the prosthetic field during function.</a:t>
            </a:r>
          </a:p>
          <a:p>
            <a:r>
              <a:rPr lang="en-US" b="1" dirty="0" smtClean="0"/>
              <a:t>   Functional impressions were first proposed by </a:t>
            </a:r>
            <a:r>
              <a:rPr lang="en-US" b="1" dirty="0" err="1" smtClean="0"/>
              <a:t>Schrott</a:t>
            </a:r>
            <a:r>
              <a:rPr lang="en-US" b="1" dirty="0" smtClean="0"/>
              <a:t> (in 1864). Metal spoons were made for both jaws. Springs were soldered to the spoons, which fixed them on the prosthetic field. Heated gutta-percha was applied to the spoon and the patient was treated for 15 – 20 minutes. made various movements of the jaw, moved his lips, cheeks and tongue.</a:t>
            </a:r>
          </a:p>
          <a:p>
            <a:r>
              <a:rPr lang="en-US" b="1" dirty="0" smtClean="0"/>
              <a:t>Motte (1897) made prosthetics based on anatomical impressions. I applied a layer of gutta-percha and allowed patients to use it for 1–2 days.</a:t>
            </a:r>
            <a:endParaRPr lang="ru-RU" dirty="0" smtClean="0"/>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70D11E7-4C7B-435B-A482-FFF154E9A7AE}" type="slidenum">
              <a:rPr lang="ru-RU" smtClean="0"/>
              <a:pPr>
                <a:defRPr/>
              </a:pPr>
              <a:t>33</a:t>
            </a:fld>
            <a:endParaRPr lang="ru-RU" smtClean="0"/>
          </a:p>
        </p:txBody>
      </p:sp>
    </p:spTree>
    <p:extLst>
      <p:ext uri="{BB962C8B-B14F-4D97-AF65-F5344CB8AC3E}">
        <p14:creationId xmlns:p14="http://schemas.microsoft.com/office/powerpoint/2010/main" val="203550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p:spPr>
      </p:sp>
      <p:sp>
        <p:nvSpPr>
          <p:cNvPr id="98307"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Currently, there are a large number of masses and techniques for taking functional impressions. G.B. </a:t>
            </a:r>
            <a:r>
              <a:rPr lang="en-US" dirty="0" err="1" smtClean="0"/>
              <a:t>Brakhman</a:t>
            </a:r>
            <a:r>
              <a:rPr lang="en-US" dirty="0" smtClean="0"/>
              <a:t> (1940) made individual spoons from wax, and took impressions with liquid plaster.</a:t>
            </a:r>
          </a:p>
          <a:p>
            <a:r>
              <a:rPr lang="en-US" dirty="0" smtClean="0"/>
              <a:t>Weinstein (1952), A.K. </a:t>
            </a:r>
            <a:r>
              <a:rPr lang="en-US" dirty="0" err="1" smtClean="0"/>
              <a:t>Nederlen</a:t>
            </a:r>
            <a:r>
              <a:rPr lang="en-US" dirty="0" smtClean="0"/>
              <a:t> (1964) used thermoplastic masses using rigid spoons.</a:t>
            </a:r>
          </a:p>
          <a:p>
            <a:r>
              <a:rPr lang="en-US" dirty="0" smtClean="0"/>
              <a:t>Currently, </a:t>
            </a:r>
            <a:r>
              <a:rPr lang="en-US" dirty="0" err="1" smtClean="0"/>
              <a:t>Dentol</a:t>
            </a:r>
            <a:r>
              <a:rPr lang="en-US" dirty="0" smtClean="0"/>
              <a:t>, </a:t>
            </a:r>
            <a:r>
              <a:rPr lang="en-US" dirty="0" err="1" smtClean="0"/>
              <a:t>Repin</a:t>
            </a:r>
            <a:r>
              <a:rPr lang="en-US" dirty="0" smtClean="0"/>
              <a:t>, </a:t>
            </a:r>
            <a:r>
              <a:rPr lang="en-US" dirty="0" err="1" smtClean="0"/>
              <a:t>Tiodent</a:t>
            </a:r>
            <a:r>
              <a:rPr lang="en-US" dirty="0" smtClean="0"/>
              <a:t>, </a:t>
            </a:r>
            <a:r>
              <a:rPr lang="en-US" dirty="0" err="1" smtClean="0"/>
              <a:t>Silan</a:t>
            </a:r>
            <a:r>
              <a:rPr lang="en-US" dirty="0" smtClean="0"/>
              <a:t>, and </a:t>
            </a:r>
            <a:r>
              <a:rPr lang="en-US" dirty="0" err="1" smtClean="0"/>
              <a:t>Bisico</a:t>
            </a:r>
            <a:r>
              <a:rPr lang="en-US" dirty="0" smtClean="0"/>
              <a:t> are used.</a:t>
            </a:r>
          </a:p>
          <a:p>
            <a:r>
              <a:rPr lang="en-US" dirty="0" err="1" smtClean="0"/>
              <a:t>Herbst</a:t>
            </a:r>
            <a:r>
              <a:rPr lang="en-US" dirty="0" smtClean="0"/>
              <a:t> (1964) proposed special masses “</a:t>
            </a:r>
            <a:r>
              <a:rPr lang="en-US" dirty="0" err="1" smtClean="0"/>
              <a:t>Subrofix</a:t>
            </a:r>
            <a:r>
              <a:rPr lang="en-US" dirty="0" smtClean="0"/>
              <a:t>” and “</a:t>
            </a:r>
            <a:r>
              <a:rPr lang="en-US" dirty="0" err="1" smtClean="0"/>
              <a:t>Adgesal</a:t>
            </a:r>
            <a:r>
              <a:rPr lang="en-US" dirty="0" smtClean="0"/>
              <a:t>”.</a:t>
            </a:r>
            <a:endParaRPr lang="ru-RU" dirty="0" smtClean="0"/>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72078E-6F7C-472A-8BD9-D543A13F534C}" type="slidenum">
              <a:rPr lang="ru-RU" smtClean="0"/>
              <a:pPr>
                <a:defRPr/>
              </a:pPr>
              <a:t>34</a:t>
            </a:fld>
            <a:endParaRPr lang="ru-RU" smtClean="0"/>
          </a:p>
        </p:txBody>
      </p:sp>
    </p:spTree>
    <p:extLst>
      <p:ext uri="{BB962C8B-B14F-4D97-AF65-F5344CB8AC3E}">
        <p14:creationId xmlns:p14="http://schemas.microsoft.com/office/powerpoint/2010/main" val="3875796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p:spPr>
      </p:sp>
      <p:sp>
        <p:nvSpPr>
          <p:cNvPr id="99331" name="Заметки 2"/>
          <p:cNvSpPr>
            <a:spLocks noGrp="1"/>
          </p:cNvSpPr>
          <p:nvPr>
            <p:ph type="body" idx="1"/>
          </p:nvPr>
        </p:nvSpPr>
        <p:spPr bwMode="auto">
          <a:noFill/>
        </p:spPr>
        <p:txBody>
          <a:bodyPr wrap="square" numCol="1" anchor="t" anchorCtr="0" compatLnSpc="1">
            <a:prstTxWarp prst="textNoShape">
              <a:avLst/>
            </a:prstTxWarp>
            <a:normAutofit/>
          </a:bodyPr>
          <a:lstStyle/>
          <a:p>
            <a:r>
              <a:rPr lang="ru-RU" sz="1600" dirty="0" smtClean="0"/>
              <a:t>«</a:t>
            </a:r>
            <a:r>
              <a:rPr lang="en-US" sz="1600" dirty="0" smtClean="0"/>
              <a:t>With </a:t>
            </a:r>
            <a:r>
              <a:rPr lang="en-US" sz="1600" dirty="0" err="1" smtClean="0"/>
              <a:t>Subrofix</a:t>
            </a:r>
            <a:r>
              <a:rPr lang="en-US" sz="1600" dirty="0" smtClean="0"/>
              <a:t>” </a:t>
            </a:r>
            <a:r>
              <a:rPr lang="en-US" sz="1600" dirty="0" err="1" smtClean="0"/>
              <a:t>Herbst</a:t>
            </a:r>
            <a:r>
              <a:rPr lang="en-US" sz="1600" dirty="0" smtClean="0"/>
              <a:t> recommended decorating the edges of an individual tray in zone “A” and areas of the hyoid groove of edentulous jaws. When heated to 55 degrees, the “</a:t>
            </a:r>
            <a:r>
              <a:rPr lang="en-US" sz="1600" dirty="0" err="1" smtClean="0"/>
              <a:t>Adgesal</a:t>
            </a:r>
            <a:r>
              <a:rPr lang="en-US" sz="1600" dirty="0" smtClean="0"/>
              <a:t>” mass becomes liquid and is applied to the edge of the prosthesis with a brush. Prostheses made using this method have expanded volumetric edges that extend beyond the neutral zone and end in movable soft tissues, which are slightly moved back and pulled to the side during impression taking due to the elasticity of the </a:t>
            </a:r>
            <a:r>
              <a:rPr lang="en-US" sz="1600" dirty="0" err="1" smtClean="0"/>
              <a:t>submucosal</a:t>
            </a:r>
            <a:r>
              <a:rPr lang="en-US" sz="1600" dirty="0" smtClean="0"/>
              <a:t> layer. The “</a:t>
            </a:r>
            <a:r>
              <a:rPr lang="en-US" sz="1600" dirty="0" err="1" smtClean="0"/>
              <a:t>Adgesal</a:t>
            </a:r>
            <a:r>
              <a:rPr lang="en-US" sz="1600" dirty="0" smtClean="0"/>
              <a:t>” mass </a:t>
            </a:r>
            <a:r>
              <a:rPr lang="en-US" sz="1600" dirty="0" err="1" smtClean="0"/>
              <a:t>smooths</a:t>
            </a:r>
            <a:r>
              <a:rPr lang="en-US" sz="1600" dirty="0" smtClean="0"/>
              <a:t> out small details of the mucous membrane, which allows you to cast a model of a toothless jaw with a smoothed surface, as a result of which it becomes possible to form a smooth inner surface of the prosthesis, which prevents injury to the mucous membrane at the slightest displacement of the prosthesis that occurs when chewing food.</a:t>
            </a:r>
            <a:endParaRPr lang="ru-RU" sz="1600" dirty="0" smtClean="0"/>
          </a:p>
        </p:txBody>
      </p:sp>
      <p:sp>
        <p:nvSpPr>
          <p:cNvPr id="4" name="Номер слайда 3"/>
          <p:cNvSpPr>
            <a:spLocks noGrp="1"/>
          </p:cNvSpPr>
          <p:nvPr>
            <p:ph type="sldNum" sz="quarter" idx="5"/>
          </p:nvPr>
        </p:nvSpPr>
        <p:spPr/>
        <p:txBody>
          <a:bodyPr/>
          <a:lstStyle/>
          <a:p>
            <a:pPr>
              <a:defRPr/>
            </a:pPr>
            <a:fld id="{ACC40E36-81D1-450B-A8C9-98454522B292}" type="slidenum">
              <a:rPr lang="ru-RU" smtClean="0"/>
              <a:pPr>
                <a:defRPr/>
              </a:pPr>
              <a:t>35</a:t>
            </a:fld>
            <a:endParaRPr lang="ru-RU"/>
          </a:p>
        </p:txBody>
      </p:sp>
    </p:spTree>
    <p:extLst>
      <p:ext uri="{BB962C8B-B14F-4D97-AF65-F5344CB8AC3E}">
        <p14:creationId xmlns:p14="http://schemas.microsoft.com/office/powerpoint/2010/main" val="3371472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en-US" b="1" dirty="0" smtClean="0"/>
              <a:t>Functional tests</a:t>
            </a:r>
          </a:p>
          <a:p>
            <a:pPr eaLnBrk="1" fontAlgn="auto" hangingPunct="1">
              <a:spcBef>
                <a:spcPts val="0"/>
              </a:spcBef>
              <a:spcAft>
                <a:spcPts val="0"/>
              </a:spcAft>
              <a:defRPr/>
            </a:pPr>
            <a:r>
              <a:rPr lang="en-US" b="1" dirty="0" smtClean="0"/>
              <a:t>Speech</a:t>
            </a:r>
          </a:p>
          <a:p>
            <a:pPr eaLnBrk="1" fontAlgn="auto" hangingPunct="1">
              <a:spcBef>
                <a:spcPts val="0"/>
              </a:spcBef>
              <a:spcAft>
                <a:spcPts val="0"/>
              </a:spcAft>
              <a:defRPr/>
            </a:pPr>
            <a:r>
              <a:rPr lang="en-US" b="1" dirty="0" smtClean="0"/>
              <a:t>Chewable</a:t>
            </a:r>
          </a:p>
          <a:p>
            <a:pPr eaLnBrk="1" fontAlgn="auto" hangingPunct="1">
              <a:spcBef>
                <a:spcPts val="0"/>
              </a:spcBef>
              <a:spcAft>
                <a:spcPts val="0"/>
              </a:spcAft>
              <a:defRPr/>
            </a:pPr>
            <a:r>
              <a:rPr lang="en-US" b="1" dirty="0" smtClean="0"/>
              <a:t>Swallowing</a:t>
            </a:r>
          </a:p>
          <a:p>
            <a:pPr eaLnBrk="1" fontAlgn="auto" hangingPunct="1">
              <a:spcBef>
                <a:spcPts val="0"/>
              </a:spcBef>
              <a:spcAft>
                <a:spcPts val="0"/>
              </a:spcAft>
              <a:defRPr/>
            </a:pPr>
            <a:r>
              <a:rPr lang="en-US" b="1" dirty="0" smtClean="0"/>
              <a:t>Individual spoons according to the </a:t>
            </a:r>
            <a:r>
              <a:rPr lang="en-US" b="1" dirty="0" err="1" smtClean="0"/>
              <a:t>Herbst</a:t>
            </a:r>
            <a:r>
              <a:rPr lang="en-US" b="1" dirty="0" smtClean="0"/>
              <a:t> method are fitted in the oral cavity using functional tests, which are a complex of sequential movements of the lips, cheeks, tongue, swallowing and opening the mouth. Each functional test causes a displacement of moving soft tissues along the edge of an individual tray with a certain sequence and amplitude. Functional tests make it possible to create a marginal closing valve by means of targeted design of the edge of the tray. Using a custom-fitted tray, functional impressions are obtained.</a:t>
            </a:r>
          </a:p>
          <a:p>
            <a:pPr eaLnBrk="1" fontAlgn="auto" hangingPunct="1">
              <a:spcBef>
                <a:spcPts val="0"/>
              </a:spcBef>
              <a:spcAft>
                <a:spcPts val="0"/>
              </a:spcAft>
              <a:defRPr/>
            </a:pPr>
            <a:r>
              <a:rPr lang="en-US" b="1" dirty="0" smtClean="0"/>
              <a:t>Tests are carried out when decorating the edges of the functional impression with silicone base mass, </a:t>
            </a:r>
            <a:r>
              <a:rPr lang="en-US" b="1" dirty="0" err="1" smtClean="0"/>
              <a:t>polyvinylsiloxane</a:t>
            </a:r>
            <a:r>
              <a:rPr lang="en-US" b="1" dirty="0" smtClean="0"/>
              <a:t> mass, wax or </a:t>
            </a:r>
            <a:r>
              <a:rPr lang="en-US" b="1" dirty="0" err="1" smtClean="0"/>
              <a:t>thermomass</a:t>
            </a:r>
            <a:r>
              <a:rPr lang="en-US" b="1" dirty="0" smtClean="0"/>
              <a:t>.</a:t>
            </a:r>
            <a:endParaRPr lang="ru-RU" dirty="0"/>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E53D8D-4B99-4AC6-AFFC-B709D1DC3823}" type="slidenum">
              <a:rPr lang="ru-RU" smtClean="0"/>
              <a:pPr>
                <a:defRPr/>
              </a:pPr>
              <a:t>36</a:t>
            </a:fld>
            <a:endParaRPr lang="ru-RU" smtClean="0"/>
          </a:p>
        </p:txBody>
      </p:sp>
    </p:spTree>
    <p:extLst>
      <p:ext uri="{BB962C8B-B14F-4D97-AF65-F5344CB8AC3E}">
        <p14:creationId xmlns:p14="http://schemas.microsoft.com/office/powerpoint/2010/main" val="151484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9" name="Заметки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Speech tests help determine the type of bite, the amount of vertical and horizontal overlap of the teeth, the height of the bite and the size of the </a:t>
            </a:r>
            <a:r>
              <a:rPr lang="en-US" sz="1600" dirty="0" err="1" smtClean="0"/>
              <a:t>interocclusal</a:t>
            </a:r>
            <a:r>
              <a:rPr lang="en-US" sz="1600" dirty="0" smtClean="0"/>
              <a:t> rest interval.</a:t>
            </a:r>
          </a:p>
          <a:p>
            <a:r>
              <a:rPr lang="en-US" sz="1600" dirty="0" smtClean="0"/>
              <a:t>The study of individual movements of the lower limbs during chewing and swallowing is a functional research method.</a:t>
            </a:r>
            <a:endParaRPr lang="ru-RU" sz="1600" dirty="0" smtClean="0"/>
          </a:p>
        </p:txBody>
      </p:sp>
      <p:sp>
        <p:nvSpPr>
          <p:cNvPr id="4" name="Номер слайда 3"/>
          <p:cNvSpPr>
            <a:spLocks noGrp="1"/>
          </p:cNvSpPr>
          <p:nvPr>
            <p:ph type="sldNum" sz="quarter" idx="5"/>
          </p:nvPr>
        </p:nvSpPr>
        <p:spPr/>
        <p:txBody>
          <a:bodyPr/>
          <a:lstStyle/>
          <a:p>
            <a:pPr>
              <a:defRPr/>
            </a:pPr>
            <a:fld id="{97A99A4F-70C0-4A20-A94E-96C3790AEDED}" type="slidenum">
              <a:rPr lang="ru-RU" smtClean="0"/>
              <a:pPr>
                <a:defRPr/>
              </a:pPr>
              <a:t>37</a:t>
            </a:fld>
            <a:endParaRPr lang="ru-RU"/>
          </a:p>
        </p:txBody>
      </p:sp>
    </p:spTree>
    <p:extLst>
      <p:ext uri="{BB962C8B-B14F-4D97-AF65-F5344CB8AC3E}">
        <p14:creationId xmlns:p14="http://schemas.microsoft.com/office/powerpoint/2010/main" val="1058718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An example of a conversation test. When pronouncing the sound “o”, a gap appears between the rollers</a:t>
            </a:r>
            <a:endParaRPr lang="ru-RU" sz="1600" dirty="0" smtClean="0"/>
          </a:p>
        </p:txBody>
      </p:sp>
      <p:sp>
        <p:nvSpPr>
          <p:cNvPr id="4" name="Номер слайда 3"/>
          <p:cNvSpPr>
            <a:spLocks noGrp="1"/>
          </p:cNvSpPr>
          <p:nvPr>
            <p:ph type="sldNum" sz="quarter" idx="5"/>
          </p:nvPr>
        </p:nvSpPr>
        <p:spPr/>
        <p:txBody>
          <a:bodyPr/>
          <a:lstStyle/>
          <a:p>
            <a:pPr>
              <a:defRPr/>
            </a:pPr>
            <a:fld id="{910B540C-4CEB-4393-B9A4-037D72CD6715}" type="slidenum">
              <a:rPr lang="ru-RU" smtClean="0"/>
              <a:pPr>
                <a:defRPr/>
              </a:pPr>
              <a:t>38</a:t>
            </a:fld>
            <a:endParaRPr lang="ru-RU"/>
          </a:p>
        </p:txBody>
      </p:sp>
    </p:spTree>
    <p:extLst>
      <p:ext uri="{BB962C8B-B14F-4D97-AF65-F5344CB8AC3E}">
        <p14:creationId xmlns:p14="http://schemas.microsoft.com/office/powerpoint/2010/main" val="2144791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First test - wide mouth opening</a:t>
            </a:r>
          </a:p>
          <a:p>
            <a:pPr eaLnBrk="1" hangingPunct="1">
              <a:spcBef>
                <a:spcPct val="0"/>
              </a:spcBef>
            </a:pPr>
            <a:r>
              <a:rPr lang="en-US" b="1" dirty="0" smtClean="0"/>
              <a:t>The correction zone on the lower jaw is the edge between the fangs and in the area of the buccal-gingival cords and the place behind the tubercle.</a:t>
            </a:r>
          </a:p>
          <a:p>
            <a:pPr eaLnBrk="1" hangingPunct="1">
              <a:spcBef>
                <a:spcPct val="0"/>
              </a:spcBef>
            </a:pPr>
            <a:r>
              <a:rPr lang="en-US" b="1" dirty="0" smtClean="0"/>
              <a:t>If the back of the spoon comes off, it is shortened. If the front part rises, shorten it in the area from canine to canine.</a:t>
            </a:r>
            <a:endParaRPr lang="ru-RU" dirty="0" smtClean="0"/>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B1F942-04B0-4558-9838-3CE1042A5664}" type="slidenum">
              <a:rPr lang="ru-RU" smtClean="0"/>
              <a:pPr>
                <a:defRPr/>
              </a:pPr>
              <a:t>39</a:t>
            </a:fld>
            <a:endParaRPr lang="ru-RU" smtClean="0"/>
          </a:p>
        </p:txBody>
      </p:sp>
    </p:spTree>
    <p:extLst>
      <p:ext uri="{BB962C8B-B14F-4D97-AF65-F5344CB8AC3E}">
        <p14:creationId xmlns:p14="http://schemas.microsoft.com/office/powerpoint/2010/main" val="2476748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First test - wide mouth opening</a:t>
            </a:r>
          </a:p>
          <a:p>
            <a:pPr eaLnBrk="1" hangingPunct="1">
              <a:spcBef>
                <a:spcPct val="0"/>
              </a:spcBef>
            </a:pPr>
            <a:r>
              <a:rPr lang="en-US" b="1" dirty="0" smtClean="0"/>
              <a:t>Correction zone on the upper jaw - the edge in the anterior section and the place behind the tubercle</a:t>
            </a:r>
            <a:endParaRPr lang="ru-RU" dirty="0" smtClean="0"/>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893DEE-A04D-4053-A0BB-6292D8F73618}" type="slidenum">
              <a:rPr lang="ru-RU" smtClean="0"/>
              <a:pPr>
                <a:defRPr/>
              </a:pPr>
              <a:t>40</a:t>
            </a:fld>
            <a:endParaRPr lang="ru-RU" smtClean="0"/>
          </a:p>
        </p:txBody>
      </p:sp>
    </p:spTree>
    <p:extLst>
      <p:ext uri="{BB962C8B-B14F-4D97-AF65-F5344CB8AC3E}">
        <p14:creationId xmlns:p14="http://schemas.microsoft.com/office/powerpoint/2010/main" val="1498586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Second test - running the tongue along the red border of the lower lip</a:t>
            </a:r>
          </a:p>
          <a:p>
            <a:pPr eaLnBrk="1" hangingPunct="1">
              <a:spcBef>
                <a:spcPct val="0"/>
              </a:spcBef>
            </a:pPr>
            <a:r>
              <a:rPr lang="en-US" b="1" dirty="0" smtClean="0"/>
              <a:t>Correction zone on the lower jaw - if the spoon rises, then it is shortened in the area of the maxillary hyoid</a:t>
            </a:r>
            <a:r>
              <a:rPr lang="ru-RU" dirty="0" err="1" smtClean="0"/>
              <a:t>чной</a:t>
            </a:r>
            <a:r>
              <a:rPr lang="ru-RU" dirty="0" smtClean="0"/>
              <a:t> </a:t>
            </a:r>
            <a:endParaRPr lang="ru-RU" dirty="0" smtClean="0"/>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6CAB4A-76D9-4CE2-A8A6-C111DA8CD6B9}" type="slidenum">
              <a:rPr lang="ru-RU" smtClean="0"/>
              <a:pPr>
                <a:defRPr/>
              </a:pPr>
              <a:t>41</a:t>
            </a:fld>
            <a:endParaRPr lang="ru-RU" smtClean="0"/>
          </a:p>
        </p:txBody>
      </p:sp>
    </p:spTree>
    <p:extLst>
      <p:ext uri="{BB962C8B-B14F-4D97-AF65-F5344CB8AC3E}">
        <p14:creationId xmlns:p14="http://schemas.microsoft.com/office/powerpoint/2010/main" val="251486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en-US" b="1" dirty="0" smtClean="0">
                <a:solidFill>
                  <a:schemeClr val="bg2">
                    <a:lumMod val="75000"/>
                  </a:schemeClr>
                </a:solidFill>
                <a:latin typeface="Verdana" pitchFamily="34" charset="0"/>
              </a:rPr>
              <a:t>Examination and diagnostics in the oral cavity</a:t>
            </a:r>
          </a:p>
          <a:p>
            <a:pPr eaLnBrk="1" fontAlgn="auto" hangingPunct="1">
              <a:spcBef>
                <a:spcPts val="0"/>
              </a:spcBef>
              <a:spcAft>
                <a:spcPts val="0"/>
              </a:spcAft>
              <a:defRPr/>
            </a:pPr>
            <a:r>
              <a:rPr lang="en-US" b="1" dirty="0" smtClean="0">
                <a:solidFill>
                  <a:schemeClr val="bg2">
                    <a:lumMod val="75000"/>
                  </a:schemeClr>
                </a:solidFill>
                <a:latin typeface="Verdana" pitchFamily="34" charset="0"/>
              </a:rPr>
              <a:t>A general examination of the oral mucosa is carried out and the presence of pathological changes of various etiologies is determined, requiring preliminary treatment or the use of special prosthetic methods.</a:t>
            </a:r>
            <a:endParaRPr lang="ru-RU" dirty="0"/>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687D50-973C-4E3E-A3D1-F09BCAF73950}" type="slidenum">
              <a:rPr lang="ru-RU" smtClean="0"/>
              <a:pPr>
                <a:defRPr/>
              </a:pPr>
              <a:t>6</a:t>
            </a:fld>
            <a:endParaRPr lang="ru-RU" smtClean="0"/>
          </a:p>
        </p:txBody>
      </p:sp>
    </p:spTree>
    <p:extLst>
      <p:ext uri="{BB962C8B-B14F-4D97-AF65-F5344CB8AC3E}">
        <p14:creationId xmlns:p14="http://schemas.microsoft.com/office/powerpoint/2010/main" val="887032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Second test - running the tongue along the red border of the lower lip</a:t>
            </a:r>
          </a:p>
          <a:p>
            <a:pPr eaLnBrk="1" hangingPunct="1">
              <a:spcBef>
                <a:spcPct val="0"/>
              </a:spcBef>
            </a:pPr>
            <a:r>
              <a:rPr lang="en-US" b="1" dirty="0" smtClean="0"/>
              <a:t>Correction zone on the lower jaw - if the spoon rises, then it is shortened in the area of the maxillary hyoid</a:t>
            </a:r>
            <a:endParaRPr lang="ru-RU" dirty="0" smtClean="0"/>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D6F7C0-6748-4067-B9AA-52D61DA348C6}" type="slidenum">
              <a:rPr lang="ru-RU" smtClean="0"/>
              <a:pPr>
                <a:defRPr/>
              </a:pPr>
              <a:t>42</a:t>
            </a:fld>
            <a:endParaRPr lang="ru-RU" smtClean="0"/>
          </a:p>
        </p:txBody>
      </p:sp>
    </p:spTree>
    <p:extLst>
      <p:ext uri="{BB962C8B-B14F-4D97-AF65-F5344CB8AC3E}">
        <p14:creationId xmlns:p14="http://schemas.microsoft.com/office/powerpoint/2010/main" val="3088946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Fourth test - protrusion of the tongue towards the tip of the nose</a:t>
            </a:r>
          </a:p>
          <a:p>
            <a:pPr eaLnBrk="1" hangingPunct="1">
              <a:spcBef>
                <a:spcPct val="0"/>
              </a:spcBef>
            </a:pPr>
            <a:r>
              <a:rPr lang="en-US" b="1" dirty="0" smtClean="0"/>
              <a:t>Correction zone on the lower jaw - when the spoon is displaced, correction is carried out in the area of the frenulum of the tongue</a:t>
            </a:r>
            <a:endParaRPr lang="ru-RU" dirty="0" smtClean="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4C60AD-79FF-4ABC-8ED1-17905F54B799}" type="slidenum">
              <a:rPr lang="ru-RU" smtClean="0"/>
              <a:pPr>
                <a:defRPr/>
              </a:pPr>
              <a:t>43</a:t>
            </a:fld>
            <a:endParaRPr lang="ru-RU" smtClean="0"/>
          </a:p>
        </p:txBody>
      </p:sp>
    </p:spTree>
    <p:extLst>
      <p:ext uri="{BB962C8B-B14F-4D97-AF65-F5344CB8AC3E}">
        <p14:creationId xmlns:p14="http://schemas.microsoft.com/office/powerpoint/2010/main" val="3064103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Fifth test - swallowing</a:t>
            </a:r>
          </a:p>
          <a:p>
            <a:pPr eaLnBrk="1" hangingPunct="1">
              <a:spcBef>
                <a:spcPct val="0"/>
              </a:spcBef>
            </a:pPr>
            <a:r>
              <a:rPr lang="en-US" b="1" dirty="0" smtClean="0"/>
              <a:t>Correction zone on the upper jaw - if the spoon moves during swallowing movements, it is shortened accordingly behind the alveolar region.</a:t>
            </a:r>
            <a:endParaRPr lang="ru-RU" dirty="0" smtClean="0"/>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3A6D2F-A317-4334-889F-D256268E1812}" type="slidenum">
              <a:rPr lang="ru-RU" smtClean="0"/>
              <a:pPr>
                <a:defRPr/>
              </a:pPr>
              <a:t>44</a:t>
            </a:fld>
            <a:endParaRPr lang="ru-RU" smtClean="0"/>
          </a:p>
        </p:txBody>
      </p:sp>
    </p:spTree>
    <p:extLst>
      <p:ext uri="{BB962C8B-B14F-4D97-AF65-F5344CB8AC3E}">
        <p14:creationId xmlns:p14="http://schemas.microsoft.com/office/powerpoint/2010/main" val="123367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Sixth test - active movements of facial muscles, pulling the lips forward</a:t>
            </a:r>
          </a:p>
          <a:p>
            <a:pPr eaLnBrk="1" hangingPunct="1">
              <a:spcBef>
                <a:spcPct val="0"/>
              </a:spcBef>
            </a:pPr>
            <a:r>
              <a:rPr lang="en-US" b="1" dirty="0" smtClean="0"/>
              <a:t>Correction zone on the lower jaw - if during this movement the spoon moves, it is shortened in the zone corresponding to the front teeth.</a:t>
            </a:r>
            <a:endParaRPr lang="ru-RU" dirty="0" smtClean="0"/>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EA7C7E-AB78-45BC-AC7E-124E8D2D5923}" type="slidenum">
              <a:rPr lang="ru-RU" smtClean="0"/>
              <a:pPr>
                <a:defRPr/>
              </a:pPr>
              <a:t>45</a:t>
            </a:fld>
            <a:endParaRPr lang="ru-RU" smtClean="0"/>
          </a:p>
        </p:txBody>
      </p:sp>
    </p:spTree>
    <p:extLst>
      <p:ext uri="{BB962C8B-B14F-4D97-AF65-F5344CB8AC3E}">
        <p14:creationId xmlns:p14="http://schemas.microsoft.com/office/powerpoint/2010/main" val="1282118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err="1" smtClean="0"/>
              <a:t>Herbst</a:t>
            </a:r>
            <a:r>
              <a:rPr lang="en-US" b="1" dirty="0" smtClean="0"/>
              <a:t> samples</a:t>
            </a:r>
          </a:p>
          <a:p>
            <a:pPr eaLnBrk="1" hangingPunct="1">
              <a:spcBef>
                <a:spcPct val="0"/>
              </a:spcBef>
            </a:pPr>
            <a:r>
              <a:rPr lang="en-US" b="1" dirty="0" smtClean="0"/>
              <a:t>Sixth test - active movements of facial muscles, pulling the lips forward</a:t>
            </a:r>
          </a:p>
          <a:p>
            <a:pPr eaLnBrk="1" hangingPunct="1">
              <a:spcBef>
                <a:spcPct val="0"/>
              </a:spcBef>
            </a:pPr>
            <a:r>
              <a:rPr lang="en-US" b="1" dirty="0" smtClean="0"/>
              <a:t>Correction zone on the upper jaw - edge in the anterior region</a:t>
            </a:r>
            <a:endParaRPr lang="ru-RU" dirty="0" smtClean="0"/>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B162B8-3631-4C01-9C67-8000530252C8}" type="slidenum">
              <a:rPr lang="ru-RU" smtClean="0"/>
              <a:pPr>
                <a:defRPr/>
              </a:pPr>
              <a:t>46</a:t>
            </a:fld>
            <a:endParaRPr lang="ru-RU" smtClean="0"/>
          </a:p>
        </p:txBody>
      </p:sp>
    </p:spTree>
    <p:extLst>
      <p:ext uri="{BB962C8B-B14F-4D97-AF65-F5344CB8AC3E}">
        <p14:creationId xmlns:p14="http://schemas.microsoft.com/office/powerpoint/2010/main" val="2783120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When using the </a:t>
            </a:r>
            <a:r>
              <a:rPr lang="en-US" dirty="0" err="1" smtClean="0"/>
              <a:t>Herbst</a:t>
            </a:r>
            <a:r>
              <a:rPr lang="en-US" dirty="0" smtClean="0"/>
              <a:t> method, fixation of the prosthesis can be ensured in 70% of cases.</a:t>
            </a:r>
            <a:endParaRPr lang="ru-RU" dirty="0" smtClean="0"/>
          </a:p>
        </p:txBody>
      </p:sp>
      <p:sp>
        <p:nvSpPr>
          <p:cNvPr id="4" name="Номер слайда 3"/>
          <p:cNvSpPr>
            <a:spLocks noGrp="1"/>
          </p:cNvSpPr>
          <p:nvPr>
            <p:ph type="sldNum" sz="quarter" idx="5"/>
          </p:nvPr>
        </p:nvSpPr>
        <p:spPr/>
        <p:txBody>
          <a:bodyPr/>
          <a:lstStyle/>
          <a:p>
            <a:pPr>
              <a:defRPr/>
            </a:pPr>
            <a:fld id="{7A662417-A0FB-42AE-A0B6-2242F5BC5AF6}" type="slidenum">
              <a:rPr lang="ru-RU" smtClean="0"/>
              <a:pPr>
                <a:defRPr/>
              </a:pPr>
              <a:t>47</a:t>
            </a:fld>
            <a:endParaRPr lang="ru-RU"/>
          </a:p>
        </p:txBody>
      </p:sp>
    </p:spTree>
    <p:extLst>
      <p:ext uri="{BB962C8B-B14F-4D97-AF65-F5344CB8AC3E}">
        <p14:creationId xmlns:p14="http://schemas.microsoft.com/office/powerpoint/2010/main" val="1928228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With significant atrophy of the alveolar process and mucous membrane, and the presence of a flat, hard floor of the mouth, suction of the prosthesis on the lower jaw is usually very difficult to achieve.</a:t>
            </a:r>
          </a:p>
          <a:p>
            <a:pPr eaLnBrk="1" hangingPunct="1"/>
            <a:r>
              <a:rPr lang="en-US" dirty="0" smtClean="0"/>
              <a:t>To design the boundaries of functional impressions, in addition to motor tests, the pronunciation of individual words or entire phrases can be used.</a:t>
            </a:r>
          </a:p>
          <a:p>
            <a:pPr eaLnBrk="1" hangingPunct="1"/>
            <a:r>
              <a:rPr lang="en-US" dirty="0" smtClean="0"/>
              <a:t>Weinstein B.R. (1964) proposed the phoneme “k” to form the posterior border of the upper complete denture.</a:t>
            </a:r>
          </a:p>
          <a:p>
            <a:pPr eaLnBrk="1" hangingPunct="1"/>
            <a:r>
              <a:rPr lang="en-US" dirty="0" err="1" smtClean="0"/>
              <a:t>Rutkovsky</a:t>
            </a:r>
            <a:r>
              <a:rPr lang="en-US" dirty="0" smtClean="0"/>
              <a:t> K.V. (1970) developed special texts.</a:t>
            </a:r>
            <a:endParaRPr lang="ru-RU" dirty="0" smtClean="0"/>
          </a:p>
        </p:txBody>
      </p:sp>
      <p:sp>
        <p:nvSpPr>
          <p:cNvPr id="4" name="Номер слайда 3"/>
          <p:cNvSpPr>
            <a:spLocks noGrp="1"/>
          </p:cNvSpPr>
          <p:nvPr>
            <p:ph type="sldNum" sz="quarter" idx="5"/>
          </p:nvPr>
        </p:nvSpPr>
        <p:spPr/>
        <p:txBody>
          <a:bodyPr/>
          <a:lstStyle/>
          <a:p>
            <a:pPr>
              <a:defRPr/>
            </a:pPr>
            <a:fld id="{F859525F-B60F-407E-AB2B-86A6CF68F2A6}" type="slidenum">
              <a:rPr lang="ru-RU" smtClean="0"/>
              <a:pPr>
                <a:defRPr/>
              </a:pPr>
              <a:t>48</a:t>
            </a:fld>
            <a:endParaRPr lang="ru-RU"/>
          </a:p>
        </p:txBody>
      </p:sp>
    </p:spTree>
    <p:extLst>
      <p:ext uri="{BB962C8B-B14F-4D97-AF65-F5344CB8AC3E}">
        <p14:creationId xmlns:p14="http://schemas.microsoft.com/office/powerpoint/2010/main" val="1119114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Classification of functional impressions by pressure on the prosthetic bed.</a:t>
            </a:r>
          </a:p>
          <a:p>
            <a:r>
              <a:rPr lang="en-US" b="1" dirty="0" smtClean="0"/>
              <a:t>Functional impressions can be compression, obtained using finger pressure, the patient’s bite pressure and under dosed hardware pressure; decompression (unloading) and combined</a:t>
            </a:r>
            <a:endParaRPr lang="ru-RU" dirty="0" smtClean="0"/>
          </a:p>
        </p:txBody>
      </p:sp>
      <p:sp>
        <p:nvSpPr>
          <p:cNvPr id="4" name="Номер слайда 3"/>
          <p:cNvSpPr>
            <a:spLocks noGrp="1"/>
          </p:cNvSpPr>
          <p:nvPr>
            <p:ph type="sldNum" sz="quarter" idx="5"/>
          </p:nvPr>
        </p:nvSpPr>
        <p:spPr/>
        <p:txBody>
          <a:bodyPr/>
          <a:lstStyle/>
          <a:p>
            <a:pPr>
              <a:defRPr/>
            </a:pPr>
            <a:fld id="{470BB9BA-3693-4D95-A59A-D627BCDF6B12}" type="slidenum">
              <a:rPr lang="ru-RU" smtClean="0"/>
              <a:pPr>
                <a:defRPr/>
              </a:pPr>
              <a:t>49</a:t>
            </a:fld>
            <a:endParaRPr lang="ru-RU"/>
          </a:p>
        </p:txBody>
      </p:sp>
    </p:spTree>
    <p:extLst>
      <p:ext uri="{BB962C8B-B14F-4D97-AF65-F5344CB8AC3E}">
        <p14:creationId xmlns:p14="http://schemas.microsoft.com/office/powerpoint/2010/main" val="570516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a:t>
            </a:r>
            <a:r>
              <a:rPr lang="en-US" dirty="0" smtClean="0"/>
              <a:t>Compression impression" (according to E.I. </a:t>
            </a:r>
            <a:r>
              <a:rPr lang="en-US" dirty="0" err="1" smtClean="0"/>
              <a:t>Gavrilov</a:t>
            </a:r>
            <a:r>
              <a:rPr lang="en-US" dirty="0" smtClean="0"/>
              <a:t>) is taken under continuous pressure, ensuring comparison of the vessels of the mucous membrane of the hard palate. To obtain a compression impression, certain conditions must be met;</a:t>
            </a:r>
          </a:p>
          <a:p>
            <a:r>
              <a:rPr lang="en-US" dirty="0" smtClean="0"/>
              <a:t>First: you need to use a hard spoon.</a:t>
            </a:r>
          </a:p>
          <a:p>
            <a:r>
              <a:rPr lang="en-US" dirty="0" smtClean="0"/>
              <a:t>Secondly: to take an impression, use only thermoplastic mass.</a:t>
            </a:r>
          </a:p>
          <a:p>
            <a:r>
              <a:rPr lang="en-US" dirty="0" smtClean="0"/>
              <a:t>Thirdly: the compression must be continuous, stopping after the mass hardens. Continuity can be ensured by hand pressure (voluntary pressure), but it is more correct to take the compression impression under bite pressure (masticatory pressure).</a:t>
            </a:r>
          </a:p>
          <a:p>
            <a:r>
              <a:rPr lang="en-US" dirty="0" err="1" smtClean="0"/>
              <a:t>Solomonov</a:t>
            </a:r>
            <a:r>
              <a:rPr lang="en-US" dirty="0" smtClean="0"/>
              <a:t> M.A. (1960), </a:t>
            </a:r>
            <a:r>
              <a:rPr lang="en-US" dirty="0" err="1" smtClean="0"/>
              <a:t>Handerson</a:t>
            </a:r>
            <a:r>
              <a:rPr lang="en-US" dirty="0" smtClean="0"/>
              <a:t> (1931), </a:t>
            </a:r>
            <a:r>
              <a:rPr lang="en-US" dirty="0" err="1" smtClean="0"/>
              <a:t>Kemeny</a:t>
            </a:r>
            <a:r>
              <a:rPr lang="en-US" dirty="0" smtClean="0"/>
              <a:t> (1955), claim that the compression method promotes atrophic processes in the jaws</a:t>
            </a:r>
            <a:endParaRPr lang="ru-RU" dirty="0" smtClean="0"/>
          </a:p>
        </p:txBody>
      </p:sp>
      <p:sp>
        <p:nvSpPr>
          <p:cNvPr id="4" name="Номер слайда 3"/>
          <p:cNvSpPr>
            <a:spLocks noGrp="1"/>
          </p:cNvSpPr>
          <p:nvPr>
            <p:ph type="sldNum" sz="quarter" idx="5"/>
          </p:nvPr>
        </p:nvSpPr>
        <p:spPr/>
        <p:txBody>
          <a:bodyPr/>
          <a:lstStyle/>
          <a:p>
            <a:pPr>
              <a:defRPr/>
            </a:pPr>
            <a:fld id="{F3693120-87E0-4469-BB8A-BA711C212EA5}" type="slidenum">
              <a:rPr lang="ru-RU" smtClean="0"/>
              <a:pPr>
                <a:defRPr/>
              </a:pPr>
              <a:t>50</a:t>
            </a:fld>
            <a:endParaRPr lang="ru-RU"/>
          </a:p>
        </p:txBody>
      </p:sp>
    </p:spTree>
    <p:extLst>
      <p:ext uri="{BB962C8B-B14F-4D97-AF65-F5344CB8AC3E}">
        <p14:creationId xmlns:p14="http://schemas.microsoft.com/office/powerpoint/2010/main" val="1819795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Kurlyandsky</a:t>
            </a:r>
            <a:r>
              <a:rPr lang="en-US" dirty="0" smtClean="0"/>
              <a:t> V. Yu. suggests taking an impression of the prosthetic field using quickly hardening plastic under bite pressure.</a:t>
            </a:r>
          </a:p>
          <a:p>
            <a:r>
              <a:rPr lang="en-US" dirty="0" smtClean="0"/>
              <a:t>Mac Millan (1947) believes that the method of taking an impression with the mouth closed is the only way to most accurately design the lingual boundaries, since in this state a tension of the tongue appears that corresponds to chewing.</a:t>
            </a:r>
            <a:endParaRPr lang="ru-RU" dirty="0" smtClean="0"/>
          </a:p>
        </p:txBody>
      </p:sp>
      <p:sp>
        <p:nvSpPr>
          <p:cNvPr id="4" name="Номер слайда 3"/>
          <p:cNvSpPr>
            <a:spLocks noGrp="1"/>
          </p:cNvSpPr>
          <p:nvPr>
            <p:ph type="sldNum" sz="quarter" idx="5"/>
          </p:nvPr>
        </p:nvSpPr>
        <p:spPr/>
        <p:txBody>
          <a:bodyPr/>
          <a:lstStyle/>
          <a:p>
            <a:pPr>
              <a:defRPr/>
            </a:pPr>
            <a:fld id="{9787FE76-29E4-4D58-A6DA-AC8CA3A135AE}" type="slidenum">
              <a:rPr lang="ru-RU" smtClean="0"/>
              <a:pPr>
                <a:defRPr/>
              </a:pPr>
              <a:t>51</a:t>
            </a:fld>
            <a:endParaRPr lang="ru-RU"/>
          </a:p>
        </p:txBody>
      </p:sp>
    </p:spTree>
    <p:extLst>
      <p:ext uri="{BB962C8B-B14F-4D97-AF65-F5344CB8AC3E}">
        <p14:creationId xmlns:p14="http://schemas.microsoft.com/office/powerpoint/2010/main" val="79242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Examination of the edentulous upper jaw:</a:t>
            </a:r>
          </a:p>
          <a:p>
            <a:pPr eaLnBrk="1" hangingPunct="1">
              <a:spcBef>
                <a:spcPct val="0"/>
              </a:spcBef>
            </a:pPr>
            <a:r>
              <a:rPr lang="en-US" b="1" dirty="0" smtClean="0"/>
              <a:t>a) establishing the height of attachment of the frenulum of the upper lip,</a:t>
            </a:r>
            <a:endParaRPr lang="ru-RU" dirty="0" smtClean="0"/>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26B86F-3FDB-4214-9917-D6B0BFFBC4F5}" type="slidenum">
              <a:rPr lang="ru-RU" smtClean="0"/>
              <a:pPr>
                <a:defRPr/>
              </a:pPr>
              <a:t>7</a:t>
            </a:fld>
            <a:endParaRPr lang="ru-RU" smtClean="0"/>
          </a:p>
        </p:txBody>
      </p:sp>
    </p:spTree>
    <p:extLst>
      <p:ext uri="{BB962C8B-B14F-4D97-AF65-F5344CB8AC3E}">
        <p14:creationId xmlns:p14="http://schemas.microsoft.com/office/powerpoint/2010/main" val="1348912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en-US" b="1" dirty="0" smtClean="0">
                <a:solidFill>
                  <a:schemeClr val="bg2">
                    <a:lumMod val="75000"/>
                  </a:schemeClr>
                </a:solidFill>
              </a:rPr>
              <a:t>Individual spoon with perforations in unloading areas</a:t>
            </a:r>
          </a:p>
          <a:p>
            <a:pPr eaLnBrk="1" fontAlgn="auto" hangingPunct="1">
              <a:spcBef>
                <a:spcPts val="0"/>
              </a:spcBef>
              <a:spcAft>
                <a:spcPts val="0"/>
              </a:spcAft>
              <a:defRPr/>
            </a:pPr>
            <a:r>
              <a:rPr lang="en-US" b="1" smtClean="0">
                <a:solidFill>
                  <a:schemeClr val="bg2">
                    <a:lumMod val="75000"/>
                  </a:schemeClr>
                </a:solidFill>
              </a:rPr>
              <a:t>To take a differentiated impression, an individual tray is perforated in the areas of projection of the atrophic or excessively pliable mucous membrane.</a:t>
            </a:r>
            <a:endParaRPr lang="ru-RU" dirty="0"/>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6C760A-A727-461B-8D4E-E3F1A3A9161C}" type="slidenum">
              <a:rPr lang="ru-RU" smtClean="0"/>
              <a:pPr>
                <a:defRPr/>
              </a:pPr>
              <a:t>52</a:t>
            </a:fld>
            <a:endParaRPr lang="ru-RU" smtClean="0"/>
          </a:p>
        </p:txBody>
      </p:sp>
    </p:spTree>
    <p:extLst>
      <p:ext uri="{BB962C8B-B14F-4D97-AF65-F5344CB8AC3E}">
        <p14:creationId xmlns:p14="http://schemas.microsoft.com/office/powerpoint/2010/main" val="158567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buccal cords, transitional fold, the presence of scar cords, the level of location of the zygomatic alveolar ridge, the severity of the buccal recess, the compliance of the membrane along the transitional fold, the degree of atrophy and the shape of the alveolar ridge, the presence of </a:t>
            </a:r>
            <a:r>
              <a:rPr lang="en-US" dirty="0" err="1" smtClean="0"/>
              <a:t>exostoses</a:t>
            </a:r>
            <a:r>
              <a:rPr lang="en-US" dirty="0" smtClean="0"/>
              <a:t> and bony protrusions and the decision on the need for surgical intervention in order to create conditions for rational prosthetics;</a:t>
            </a:r>
            <a:endParaRPr lang="ru-RU" dirty="0" smtClean="0"/>
          </a:p>
        </p:txBody>
      </p:sp>
      <p:sp>
        <p:nvSpPr>
          <p:cNvPr id="4" name="Номер слайда 3"/>
          <p:cNvSpPr>
            <a:spLocks noGrp="1"/>
          </p:cNvSpPr>
          <p:nvPr>
            <p:ph type="sldNum" sz="quarter" idx="5"/>
          </p:nvPr>
        </p:nvSpPr>
        <p:spPr/>
        <p:txBody>
          <a:bodyPr/>
          <a:lstStyle/>
          <a:p>
            <a:pPr>
              <a:defRPr/>
            </a:pPr>
            <a:fld id="{33AE7909-0F98-453A-86A9-A3631B076DE3}" type="slidenum">
              <a:rPr lang="ru-RU" smtClean="0"/>
              <a:pPr>
                <a:defRPr/>
              </a:pPr>
              <a:t>8</a:t>
            </a:fld>
            <a:endParaRPr lang="ru-RU"/>
          </a:p>
        </p:txBody>
      </p:sp>
    </p:spTree>
    <p:extLst>
      <p:ext uri="{BB962C8B-B14F-4D97-AF65-F5344CB8AC3E}">
        <p14:creationId xmlns:p14="http://schemas.microsoft.com/office/powerpoint/2010/main" val="393114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3727DA4-EC38-41A1-A6AD-890574C97F54}" type="slidenum">
              <a:rPr lang="ru-RU" smtClean="0"/>
              <a:pPr>
                <a:defRPr/>
              </a:pPr>
              <a:t>9</a:t>
            </a:fld>
            <a:endParaRPr lang="ru-RU"/>
          </a:p>
        </p:txBody>
      </p:sp>
    </p:spTree>
    <p:extLst>
      <p:ext uri="{BB962C8B-B14F-4D97-AF65-F5344CB8AC3E}">
        <p14:creationId xmlns:p14="http://schemas.microsoft.com/office/powerpoint/2010/main" val="100988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n-US" dirty="0" smtClean="0"/>
              <a:t>b) determining the type of mucous membrane covering the alveolar processes (according to Lund, Supple, </a:t>
            </a:r>
            <a:r>
              <a:rPr lang="en-US" dirty="0" err="1" smtClean="0"/>
              <a:t>Kalinina</a:t>
            </a:r>
            <a:r>
              <a:rPr lang="en-US" dirty="0" smtClean="0"/>
              <a:t>) and deciding on the need for preliminary excision of scar cords, a loose ridge or prosthetics using the appropriate technique for taking impressions;</a:t>
            </a:r>
            <a:endParaRPr lang="ru-RU" dirty="0" smtClean="0"/>
          </a:p>
        </p:txBody>
      </p:sp>
      <p:sp>
        <p:nvSpPr>
          <p:cNvPr id="4" name="Номер слайда 3"/>
          <p:cNvSpPr>
            <a:spLocks noGrp="1"/>
          </p:cNvSpPr>
          <p:nvPr>
            <p:ph type="sldNum" sz="quarter" idx="5"/>
          </p:nvPr>
        </p:nvSpPr>
        <p:spPr/>
        <p:txBody>
          <a:bodyPr/>
          <a:lstStyle/>
          <a:p>
            <a:pPr>
              <a:defRPr/>
            </a:pPr>
            <a:fld id="{B38F2129-DA17-4FAA-8E46-75E65E275F1F}" type="slidenum">
              <a:rPr lang="ru-RU" smtClean="0"/>
              <a:pPr>
                <a:defRPr/>
              </a:pPr>
              <a:t>10</a:t>
            </a:fld>
            <a:endParaRPr lang="ru-RU"/>
          </a:p>
        </p:txBody>
      </p:sp>
    </p:spTree>
    <p:extLst>
      <p:ext uri="{BB962C8B-B14F-4D97-AF65-F5344CB8AC3E}">
        <p14:creationId xmlns:p14="http://schemas.microsoft.com/office/powerpoint/2010/main" val="621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c) determination of the slope of the soft palate, the severity of the torus, buffer zones, the position of the </a:t>
            </a:r>
            <a:r>
              <a:rPr lang="en-US" dirty="0" err="1" smtClean="0"/>
              <a:t>cicatricial</a:t>
            </a:r>
            <a:r>
              <a:rPr lang="en-US" dirty="0" smtClean="0"/>
              <a:t> papilla and the choice of the technique for taking an impression and the formation of the posterior valve.</a:t>
            </a:r>
            <a:endParaRPr lang="ru-RU" dirty="0" smtClean="0"/>
          </a:p>
        </p:txBody>
      </p:sp>
      <p:sp>
        <p:nvSpPr>
          <p:cNvPr id="4" name="Номер слайда 3"/>
          <p:cNvSpPr>
            <a:spLocks noGrp="1"/>
          </p:cNvSpPr>
          <p:nvPr>
            <p:ph type="sldNum" sz="quarter" idx="5"/>
          </p:nvPr>
        </p:nvSpPr>
        <p:spPr/>
        <p:txBody>
          <a:bodyPr/>
          <a:lstStyle/>
          <a:p>
            <a:pPr>
              <a:defRPr/>
            </a:pPr>
            <a:fld id="{89399C45-D126-47EA-B4A3-68EC55E8CB90}" type="slidenum">
              <a:rPr lang="ru-RU" smtClean="0"/>
              <a:pPr>
                <a:defRPr/>
              </a:pPr>
              <a:t>11</a:t>
            </a:fld>
            <a:endParaRPr lang="ru-RU"/>
          </a:p>
        </p:txBody>
      </p:sp>
    </p:spTree>
    <p:extLst>
      <p:ext uri="{BB962C8B-B14F-4D97-AF65-F5344CB8AC3E}">
        <p14:creationId xmlns:p14="http://schemas.microsoft.com/office/powerpoint/2010/main" val="122330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B42D1C-131F-4241-B5B6-1F17176C893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E1EA457-6BF3-4EFC-A24D-70FAC91941E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5A704E-4E56-4DEE-9DCC-E1AA2A0C8D9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406179-0E02-4EF7-A640-854D71A36A2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D24241D-D269-4F92-A4BA-A39F3E68536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6700EC-11BD-476C-998A-7B7C0BA3B8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21005FB-E2E7-44D8-9831-72A33E3936C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EE77FAC-E8B5-4855-B325-0B61D9B19CF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FDCD6B9-E911-41D8-894E-5E4DC40BCFC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2AADF89-F5A4-4CFC-B4C9-CC696C98E2E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CEE9E2D-0F89-4D18-A8D1-E9C56938254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a:defRPr/>
            </a:pPr>
            <a:endParaRPr lang="ru-RU"/>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a:defRPr/>
            </a:pPr>
            <a:endParaRPr lang="ru-RU"/>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a:defRPr/>
            </a:pPr>
            <a:fld id="{E130D79E-61BC-45EA-8CA7-A3631408229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b="1">
          <a:solidFill>
            <a:srgbClr val="000099"/>
          </a:solidFill>
          <a:latin typeface="+mj-lt"/>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b="1">
          <a:solidFill>
            <a:srgbClr val="2929FF"/>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b="1">
          <a:solidFill>
            <a:srgbClr val="2929FF"/>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b="1">
          <a:solidFill>
            <a:srgbClr val="2929FF"/>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b="1">
          <a:solidFill>
            <a:srgbClr val="2929FF"/>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2929FF"/>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357188" y="2571750"/>
            <a:ext cx="8353425" cy="3857625"/>
          </a:xfrm>
        </p:spPr>
        <p:txBody>
          <a:bodyPr>
            <a:normAutofit/>
          </a:bodyPr>
          <a:lstStyle/>
          <a:p>
            <a:pPr eaLnBrk="1" hangingPunct="1"/>
            <a:endParaRPr lang="ru-RU" sz="2400" dirty="0" smtClean="0"/>
          </a:p>
          <a:p>
            <a:pPr eaLnBrk="1" hangingPunct="1"/>
            <a:r>
              <a:rPr lang="en-US" dirty="0">
                <a:solidFill>
                  <a:srgbClr val="000099"/>
                </a:solidFill>
              </a:rPr>
              <a:t>Features of examination of patients with complete loss of teeth</a:t>
            </a:r>
          </a:p>
          <a:p>
            <a:pPr eaLnBrk="1" hangingPunct="1"/>
            <a:endParaRPr lang="en-US" dirty="0">
              <a:solidFill>
                <a:srgbClr val="000099"/>
              </a:solidFill>
            </a:endParaRPr>
          </a:p>
          <a:p>
            <a:pPr eaLnBrk="1" hangingPunct="1"/>
            <a:r>
              <a:rPr lang="en-US" dirty="0">
                <a:solidFill>
                  <a:srgbClr val="000099"/>
                </a:solidFill>
              </a:rPr>
              <a:t>.</a:t>
            </a:r>
            <a:endParaRPr lang="ru-RU" sz="24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0813"/>
            <a:ext cx="8229600" cy="1143000"/>
          </a:xfrm>
        </p:spPr>
        <p:txBody>
          <a:bodyPr/>
          <a:lstStyle/>
          <a:p>
            <a:pPr>
              <a:defRPr/>
            </a:pPr>
            <a:r>
              <a:rPr lang="en-US" sz="3200" dirty="0">
                <a:solidFill>
                  <a:schemeClr val="tx2">
                    <a:lumMod val="25000"/>
                  </a:schemeClr>
                </a:solidFill>
                <a:latin typeface="Arial" pitchFamily="34" charset="0"/>
                <a:cs typeface="Arial" pitchFamily="34" charset="0"/>
              </a:rPr>
              <a:t>Lund compliance zones</a:t>
            </a:r>
            <a:endParaRPr lang="ru-RU" sz="3200" dirty="0">
              <a:solidFill>
                <a:schemeClr val="tx2">
                  <a:lumMod val="25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a:xfrm>
            <a:off x="3124200" y="6245225"/>
            <a:ext cx="2895600" cy="476250"/>
          </a:xfrm>
        </p:spPr>
        <p:txBody>
          <a:bodyPr/>
          <a:lstStyle/>
          <a:p>
            <a:pPr algn="ctr">
              <a:defRPr/>
            </a:pPr>
            <a:fld id="{EB5A44D2-E5F3-428C-A260-EC54C796539B}" type="slidenum">
              <a:rPr lang="ru-RU" smtClean="0"/>
              <a:pPr algn="ctr">
                <a:defRPr/>
              </a:pPr>
              <a:t>10</a:t>
            </a:fld>
            <a:endParaRPr lang="ru-RU"/>
          </a:p>
        </p:txBody>
      </p:sp>
      <p:sp>
        <p:nvSpPr>
          <p:cNvPr id="6" name="Прямоугольник 5"/>
          <p:cNvSpPr/>
          <p:nvPr/>
        </p:nvSpPr>
        <p:spPr>
          <a:xfrm>
            <a:off x="5981700" y="2914650"/>
            <a:ext cx="24765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TextBox 6"/>
          <p:cNvSpPr txBox="1"/>
          <p:nvPr/>
        </p:nvSpPr>
        <p:spPr>
          <a:xfrm>
            <a:off x="6286500" y="2828925"/>
            <a:ext cx="2657475" cy="2338388"/>
          </a:xfrm>
          <a:prstGeom prst="rect">
            <a:avLst/>
          </a:prstGeom>
          <a:noFill/>
        </p:spPr>
        <p:txBody>
          <a:bodyPr>
            <a:spAutoFit/>
          </a:bodyPr>
          <a:lstStyle/>
          <a:p>
            <a:pPr>
              <a:defRPr/>
            </a:pPr>
            <a:r>
              <a:rPr lang="ru-RU" b="1" dirty="0">
                <a:solidFill>
                  <a:schemeClr val="tx2">
                    <a:lumMod val="50000"/>
                  </a:schemeClr>
                </a:solidFill>
              </a:rPr>
              <a:t>Фиброзная зона</a:t>
            </a:r>
          </a:p>
          <a:p>
            <a:pPr>
              <a:defRPr/>
            </a:pPr>
            <a:endParaRPr lang="ru-RU" dirty="0">
              <a:solidFill>
                <a:schemeClr val="tx2">
                  <a:lumMod val="50000"/>
                </a:schemeClr>
              </a:solidFill>
            </a:endParaRPr>
          </a:p>
          <a:p>
            <a:pPr>
              <a:defRPr/>
            </a:pPr>
            <a:r>
              <a:rPr lang="ru-RU" b="1" dirty="0">
                <a:solidFill>
                  <a:schemeClr val="tx2">
                    <a:lumMod val="50000"/>
                  </a:schemeClr>
                </a:solidFill>
              </a:rPr>
              <a:t>Зона жировой ткани</a:t>
            </a:r>
          </a:p>
          <a:p>
            <a:pPr>
              <a:defRPr/>
            </a:pPr>
            <a:endParaRPr lang="ru-RU" b="1" dirty="0">
              <a:solidFill>
                <a:schemeClr val="tx2">
                  <a:lumMod val="50000"/>
                </a:schemeClr>
              </a:solidFill>
            </a:endParaRPr>
          </a:p>
          <a:p>
            <a:pPr>
              <a:defRPr/>
            </a:pPr>
            <a:r>
              <a:rPr lang="ru-RU" b="1" dirty="0">
                <a:solidFill>
                  <a:schemeClr val="tx2">
                    <a:lumMod val="50000"/>
                  </a:schemeClr>
                </a:solidFill>
              </a:rPr>
              <a:t>Железистая зона</a:t>
            </a:r>
          </a:p>
          <a:p>
            <a:pPr>
              <a:defRPr/>
            </a:pPr>
            <a:endParaRPr lang="ru-RU" dirty="0">
              <a:solidFill>
                <a:schemeClr val="tx2">
                  <a:lumMod val="50000"/>
                </a:schemeClr>
              </a:solidFill>
            </a:endParaRPr>
          </a:p>
          <a:p>
            <a:pPr>
              <a:defRPr/>
            </a:pPr>
            <a:endParaRPr lang="ru-RU" dirty="0">
              <a:solidFill>
                <a:schemeClr val="tx2">
                  <a:lumMod val="50000"/>
                </a:schemeClr>
              </a:solidFill>
            </a:endParaRPr>
          </a:p>
        </p:txBody>
      </p:sp>
      <p:sp>
        <p:nvSpPr>
          <p:cNvPr id="8" name="Прямоугольник 7"/>
          <p:cNvSpPr/>
          <p:nvPr/>
        </p:nvSpPr>
        <p:spPr>
          <a:xfrm>
            <a:off x="5981700" y="3552825"/>
            <a:ext cx="24765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5991225" y="4095750"/>
            <a:ext cx="24765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8" name="Picture 2"/>
          <p:cNvPicPr>
            <a:picLocks noChangeAspect="1" noChangeArrowheads="1"/>
          </p:cNvPicPr>
          <p:nvPr/>
        </p:nvPicPr>
        <p:blipFill>
          <a:blip r:embed="rId3"/>
          <a:srcRect/>
          <a:stretch>
            <a:fillRect/>
          </a:stretch>
        </p:blipFill>
        <p:spPr bwMode="auto">
          <a:xfrm>
            <a:off x="1936750" y="1571625"/>
            <a:ext cx="7207250" cy="4433888"/>
          </a:xfrm>
          <a:prstGeom prst="rect">
            <a:avLst/>
          </a:prstGeom>
          <a:noFill/>
          <a:ln w="9525">
            <a:noFill/>
            <a:miter lim="800000"/>
            <a:headEnd/>
            <a:tailEnd/>
          </a:ln>
        </p:spPr>
      </p:pic>
      <p:pic>
        <p:nvPicPr>
          <p:cNvPr id="15369" name="Picture 2" descr="C:\Documents and Settings\Ортопедия\Рабочий стол\Безимени-1.png"/>
          <p:cNvPicPr>
            <a:picLocks noChangeAspect="1" noChangeArrowheads="1"/>
          </p:cNvPicPr>
          <p:nvPr/>
        </p:nvPicPr>
        <p:blipFill>
          <a:blip r:embed="rId4"/>
          <a:srcRect/>
          <a:stretch>
            <a:fillRect/>
          </a:stretch>
        </p:blipFill>
        <p:spPr bwMode="auto">
          <a:xfrm>
            <a:off x="-714375" y="1143000"/>
            <a:ext cx="50006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8" y="0"/>
            <a:ext cx="6143625" cy="928688"/>
          </a:xfrm>
        </p:spPr>
        <p:txBody>
          <a:bodyPr/>
          <a:lstStyle/>
          <a:p>
            <a:pPr>
              <a:defRPr/>
            </a:pPr>
            <a:r>
              <a:rPr lang="en-US" sz="2000" dirty="0">
                <a:solidFill>
                  <a:schemeClr val="tx2">
                    <a:lumMod val="25000"/>
                  </a:schemeClr>
                </a:solidFill>
                <a:latin typeface="Arial" pitchFamily="34" charset="0"/>
                <a:cs typeface="Arial" pitchFamily="34" charset="0"/>
              </a:rPr>
              <a:t>Scheme of buffer zones according to E.I. </a:t>
            </a:r>
            <a:r>
              <a:rPr lang="en-US" sz="2000" dirty="0" err="1">
                <a:solidFill>
                  <a:schemeClr val="tx2">
                    <a:lumMod val="25000"/>
                  </a:schemeClr>
                </a:solidFill>
                <a:latin typeface="Arial" pitchFamily="34" charset="0"/>
                <a:cs typeface="Arial" pitchFamily="34" charset="0"/>
              </a:rPr>
              <a:t>Gavrilov</a:t>
            </a:r>
            <a:endParaRPr lang="ru-RU" sz="2000" dirty="0">
              <a:solidFill>
                <a:schemeClr val="tx2">
                  <a:lumMod val="25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a:xfrm>
            <a:off x="3124200" y="6245225"/>
            <a:ext cx="2895600" cy="476250"/>
          </a:xfrm>
        </p:spPr>
        <p:txBody>
          <a:bodyPr/>
          <a:lstStyle/>
          <a:p>
            <a:pPr algn="ctr">
              <a:defRPr/>
            </a:pPr>
            <a:fld id="{F0A367A3-E287-40FC-B85E-0C23EFBCA505}" type="slidenum">
              <a:rPr lang="ru-RU" smtClean="0"/>
              <a:pPr algn="ctr">
                <a:defRPr/>
              </a:pPr>
              <a:t>11</a:t>
            </a:fld>
            <a:endParaRPr lang="ru-RU"/>
          </a:p>
        </p:txBody>
      </p:sp>
      <p:pic>
        <p:nvPicPr>
          <p:cNvPr id="16388" name="Picture 6"/>
          <p:cNvPicPr>
            <a:picLocks noChangeAspect="1" noChangeArrowheads="1"/>
          </p:cNvPicPr>
          <p:nvPr/>
        </p:nvPicPr>
        <p:blipFill>
          <a:blip r:embed="rId3"/>
          <a:srcRect/>
          <a:stretch>
            <a:fillRect/>
          </a:stretch>
        </p:blipFill>
        <p:spPr bwMode="auto">
          <a:xfrm>
            <a:off x="0" y="3811588"/>
            <a:ext cx="7286625" cy="3046412"/>
          </a:xfrm>
          <a:prstGeom prst="rect">
            <a:avLst/>
          </a:prstGeom>
          <a:noFill/>
          <a:ln w="9525">
            <a:noFill/>
            <a:miter lim="800000"/>
            <a:headEnd/>
            <a:tailEnd/>
          </a:ln>
        </p:spPr>
      </p:pic>
      <p:pic>
        <p:nvPicPr>
          <p:cNvPr id="16389" name="Picture 3" descr="C:\Documents and Settings\Ортопедия\Рабочий стол\Безимени-1 копия.jpg"/>
          <p:cNvPicPr>
            <a:picLocks noChangeAspect="1" noChangeArrowheads="1"/>
          </p:cNvPicPr>
          <p:nvPr/>
        </p:nvPicPr>
        <p:blipFill>
          <a:blip r:embed="rId4"/>
          <a:srcRect/>
          <a:stretch>
            <a:fillRect/>
          </a:stretch>
        </p:blipFill>
        <p:spPr bwMode="auto">
          <a:xfrm>
            <a:off x="4757974" y="1150145"/>
            <a:ext cx="4410075" cy="387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en-US" dirty="0"/>
              <a:t>Examination of the edentulous lower jaw</a:t>
            </a:r>
            <a:endParaRPr lang="ru-RU" dirty="0" smtClean="0"/>
          </a:p>
        </p:txBody>
      </p:sp>
      <p:sp>
        <p:nvSpPr>
          <p:cNvPr id="17411" name="Содержимое 2"/>
          <p:cNvSpPr>
            <a:spLocks noGrp="1"/>
          </p:cNvSpPr>
          <p:nvPr>
            <p:ph idx="1"/>
          </p:nvPr>
        </p:nvSpPr>
        <p:spPr/>
        <p:txBody>
          <a:bodyPr/>
          <a:lstStyle/>
          <a:p>
            <a:endParaRPr lang="ru-RU" smtClean="0"/>
          </a:p>
        </p:txBody>
      </p:sp>
      <p:pic>
        <p:nvPicPr>
          <p:cNvPr id="17412" name="Picture 4" descr="C:\Users\Valeriya\Desktop\i.jpeg"/>
          <p:cNvPicPr>
            <a:picLocks noChangeAspect="1" noChangeArrowheads="1"/>
          </p:cNvPicPr>
          <p:nvPr/>
        </p:nvPicPr>
        <p:blipFill>
          <a:blip r:embed="rId3"/>
          <a:srcRect/>
          <a:stretch>
            <a:fillRect/>
          </a:stretch>
        </p:blipFill>
        <p:spPr bwMode="auto">
          <a:xfrm>
            <a:off x="1571625" y="2036763"/>
            <a:ext cx="600075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Лекции ортопедическая стоматология\4 7\2010\материалы\Модиолюс.jpg"/>
          <p:cNvPicPr>
            <a:picLocks noChangeAspect="1" noChangeArrowheads="1"/>
          </p:cNvPicPr>
          <p:nvPr/>
        </p:nvPicPr>
        <p:blipFill>
          <a:blip r:embed="rId3"/>
          <a:srcRect/>
          <a:stretch>
            <a:fillRect/>
          </a:stretch>
        </p:blipFill>
        <p:spPr bwMode="auto">
          <a:xfrm>
            <a:off x="0" y="0"/>
            <a:ext cx="5981700" cy="3403600"/>
          </a:xfrm>
          <a:prstGeom prst="rect">
            <a:avLst/>
          </a:prstGeom>
          <a:noFill/>
          <a:ln w="9525">
            <a:noFill/>
            <a:miter lim="800000"/>
            <a:headEnd/>
            <a:tailEnd/>
          </a:ln>
        </p:spPr>
      </p:pic>
      <p:pic>
        <p:nvPicPr>
          <p:cNvPr id="18435" name="Picture 3" descr="D:\Лекции ортопедическая стоматология\4 7\2010\материалы\Модиолюс1.jpg"/>
          <p:cNvPicPr>
            <a:picLocks noChangeAspect="1" noChangeArrowheads="1"/>
          </p:cNvPicPr>
          <p:nvPr/>
        </p:nvPicPr>
        <p:blipFill>
          <a:blip r:embed="rId4"/>
          <a:srcRect/>
          <a:stretch>
            <a:fillRect/>
          </a:stretch>
        </p:blipFill>
        <p:spPr bwMode="auto">
          <a:xfrm>
            <a:off x="5935663" y="285750"/>
            <a:ext cx="3208337" cy="2597150"/>
          </a:xfrm>
          <a:prstGeom prst="rect">
            <a:avLst/>
          </a:prstGeom>
          <a:noFill/>
          <a:ln w="9525">
            <a:noFill/>
            <a:miter lim="800000"/>
            <a:headEnd/>
            <a:tailEnd/>
          </a:ln>
        </p:spPr>
      </p:pic>
      <p:sp>
        <p:nvSpPr>
          <p:cNvPr id="6" name="Овал 5"/>
          <p:cNvSpPr/>
          <p:nvPr/>
        </p:nvSpPr>
        <p:spPr>
          <a:xfrm>
            <a:off x="1785938" y="1785938"/>
            <a:ext cx="214312" cy="214312"/>
          </a:xfrm>
          <a:prstGeom prst="ellips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5" name="Прямая соединительная линия 14"/>
          <p:cNvCxnSpPr/>
          <p:nvPr/>
        </p:nvCxnSpPr>
        <p:spPr>
          <a:xfrm rot="5400000" flipH="1" flipV="1">
            <a:off x="1466851" y="962025"/>
            <a:ext cx="1428750" cy="50482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16200000" flipV="1">
            <a:off x="1181101" y="1176337"/>
            <a:ext cx="1371600" cy="16192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5400000" flipH="1">
            <a:off x="825500" y="746125"/>
            <a:ext cx="1200150" cy="1136650"/>
          </a:xfrm>
          <a:prstGeom prst="line">
            <a:avLst/>
          </a:prstGeom>
          <a:ln w="15875" cmpd="sng">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16200000" flipV="1">
            <a:off x="1152526" y="1133475"/>
            <a:ext cx="1143000" cy="44767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flipV="1">
            <a:off x="285750" y="1928813"/>
            <a:ext cx="1676400" cy="4762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1243013" y="2328862"/>
            <a:ext cx="1200150" cy="25717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6786563" y="1285875"/>
            <a:ext cx="152400" cy="15240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1" name="Прямая соединительная линия 40"/>
          <p:cNvCxnSpPr/>
          <p:nvPr/>
        </p:nvCxnSpPr>
        <p:spPr>
          <a:xfrm flipH="1">
            <a:off x="5715000" y="1357313"/>
            <a:ext cx="1162050" cy="51435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5400000">
            <a:off x="6281738" y="862013"/>
            <a:ext cx="79375" cy="106997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rot="5400000" flipH="1">
            <a:off x="6227763" y="701675"/>
            <a:ext cx="339725" cy="93662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10800000">
            <a:off x="6215063" y="642938"/>
            <a:ext cx="685800" cy="70485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rot="5400000">
            <a:off x="6200775" y="2085975"/>
            <a:ext cx="1317625" cy="317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rot="5400000" flipH="1" flipV="1">
            <a:off x="6353175" y="862013"/>
            <a:ext cx="1044575" cy="34925"/>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18450" name="Picture 2" descr="D:\Лекции ортопедическая стоматология\4 7\2010\материалы\Модиолюс.jpg"/>
          <p:cNvPicPr>
            <a:picLocks noChangeAspect="1" noChangeArrowheads="1"/>
          </p:cNvPicPr>
          <p:nvPr/>
        </p:nvPicPr>
        <p:blipFill>
          <a:blip r:embed="rId3"/>
          <a:srcRect/>
          <a:stretch>
            <a:fillRect/>
          </a:stretch>
        </p:blipFill>
        <p:spPr bwMode="auto">
          <a:xfrm>
            <a:off x="2500313" y="3571875"/>
            <a:ext cx="5195887" cy="2957513"/>
          </a:xfrm>
          <a:prstGeom prst="rect">
            <a:avLst/>
          </a:prstGeom>
          <a:noFill/>
          <a:ln w="9525">
            <a:noFill/>
            <a:miter lim="800000"/>
            <a:headEnd/>
            <a:tailEnd/>
          </a:ln>
        </p:spPr>
      </p:pic>
      <p:sp>
        <p:nvSpPr>
          <p:cNvPr id="25" name="Полилиния 24"/>
          <p:cNvSpPr/>
          <p:nvPr/>
        </p:nvSpPr>
        <p:spPr>
          <a:xfrm>
            <a:off x="3929063" y="5643563"/>
            <a:ext cx="617537" cy="458787"/>
          </a:xfrm>
          <a:custGeom>
            <a:avLst/>
            <a:gdLst>
              <a:gd name="connsiteX0" fmla="*/ 166977 w 1319916"/>
              <a:gd name="connsiteY0" fmla="*/ 632129 h 828261"/>
              <a:gd name="connsiteX1" fmla="*/ 7951 w 1319916"/>
              <a:gd name="connsiteY1" fmla="*/ 322028 h 828261"/>
              <a:gd name="connsiteX2" fmla="*/ 214685 w 1319916"/>
              <a:gd name="connsiteY2" fmla="*/ 11927 h 828261"/>
              <a:gd name="connsiteX3" fmla="*/ 1192695 w 1319916"/>
              <a:gd name="connsiteY3" fmla="*/ 393590 h 828261"/>
              <a:gd name="connsiteX4" fmla="*/ 978010 w 1319916"/>
              <a:gd name="connsiteY4" fmla="*/ 791155 h 828261"/>
              <a:gd name="connsiteX5" fmla="*/ 166977 w 1319916"/>
              <a:gd name="connsiteY5" fmla="*/ 632129 h 8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916" h="828261">
                <a:moveTo>
                  <a:pt x="166977" y="632129"/>
                </a:moveTo>
                <a:cubicBezTo>
                  <a:pt x="5300" y="553941"/>
                  <a:pt x="0" y="425395"/>
                  <a:pt x="7951" y="322028"/>
                </a:cubicBezTo>
                <a:cubicBezTo>
                  <a:pt x="15902" y="218661"/>
                  <a:pt x="17228" y="0"/>
                  <a:pt x="214685" y="11927"/>
                </a:cubicBezTo>
                <a:cubicBezTo>
                  <a:pt x="412142" y="23854"/>
                  <a:pt x="1065474" y="263719"/>
                  <a:pt x="1192695" y="393590"/>
                </a:cubicBezTo>
                <a:cubicBezTo>
                  <a:pt x="1319916" y="523461"/>
                  <a:pt x="1148963" y="754049"/>
                  <a:pt x="978010" y="791155"/>
                </a:cubicBezTo>
                <a:cubicBezTo>
                  <a:pt x="807057" y="828261"/>
                  <a:pt x="328654" y="710317"/>
                  <a:pt x="166977" y="632129"/>
                </a:cubicBez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Полилиния 25"/>
          <p:cNvSpPr/>
          <p:nvPr/>
        </p:nvSpPr>
        <p:spPr>
          <a:xfrm>
            <a:off x="5143500" y="5643563"/>
            <a:ext cx="857250" cy="458787"/>
          </a:xfrm>
          <a:custGeom>
            <a:avLst/>
            <a:gdLst>
              <a:gd name="connsiteX0" fmla="*/ 233238 w 1688327"/>
              <a:gd name="connsiteY0" fmla="*/ 728870 h 742122"/>
              <a:gd name="connsiteX1" fmla="*/ 161677 w 1688327"/>
              <a:gd name="connsiteY1" fmla="*/ 474428 h 742122"/>
              <a:gd name="connsiteX2" fmla="*/ 996564 w 1688327"/>
              <a:gd name="connsiteY2" fmla="*/ 13252 h 742122"/>
              <a:gd name="connsiteX3" fmla="*/ 1561106 w 1688327"/>
              <a:gd name="connsiteY3" fmla="*/ 394915 h 742122"/>
              <a:gd name="connsiteX4" fmla="*/ 233238 w 1688327"/>
              <a:gd name="connsiteY4" fmla="*/ 728870 h 74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27" h="742122">
                <a:moveTo>
                  <a:pt x="233238" y="728870"/>
                </a:moveTo>
                <a:cubicBezTo>
                  <a:pt x="0" y="742122"/>
                  <a:pt x="34456" y="593698"/>
                  <a:pt x="161677" y="474428"/>
                </a:cubicBezTo>
                <a:cubicBezTo>
                  <a:pt x="288898" y="355158"/>
                  <a:pt x="763326" y="26504"/>
                  <a:pt x="996564" y="13252"/>
                </a:cubicBezTo>
                <a:cubicBezTo>
                  <a:pt x="1229802" y="0"/>
                  <a:pt x="1688327" y="274320"/>
                  <a:pt x="1561106" y="394915"/>
                </a:cubicBezTo>
                <a:cubicBezTo>
                  <a:pt x="1433885" y="515510"/>
                  <a:pt x="466476" y="715618"/>
                  <a:pt x="233238" y="728870"/>
                </a:cubicBez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Полилиния 27"/>
          <p:cNvSpPr/>
          <p:nvPr/>
        </p:nvSpPr>
        <p:spPr>
          <a:xfrm>
            <a:off x="4572000" y="5429250"/>
            <a:ext cx="571500" cy="520700"/>
          </a:xfrm>
          <a:custGeom>
            <a:avLst/>
            <a:gdLst>
              <a:gd name="connsiteX0" fmla="*/ 364434 w 1023067"/>
              <a:gd name="connsiteY0" fmla="*/ 75537 h 731519"/>
              <a:gd name="connsiteX1" fmla="*/ 70236 w 1023067"/>
              <a:gd name="connsiteY1" fmla="*/ 504908 h 731519"/>
              <a:gd name="connsiteX2" fmla="*/ 785853 w 1023067"/>
              <a:gd name="connsiteY2" fmla="*/ 711641 h 731519"/>
              <a:gd name="connsiteX3" fmla="*/ 984636 w 1023067"/>
              <a:gd name="connsiteY3" fmla="*/ 385638 h 731519"/>
              <a:gd name="connsiteX4" fmla="*/ 555265 w 1023067"/>
              <a:gd name="connsiteY4" fmla="*/ 51683 h 731519"/>
              <a:gd name="connsiteX5" fmla="*/ 364434 w 1023067"/>
              <a:gd name="connsiteY5" fmla="*/ 75537 h 7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067" h="731519">
                <a:moveTo>
                  <a:pt x="364434" y="75537"/>
                </a:moveTo>
                <a:cubicBezTo>
                  <a:pt x="283596" y="151074"/>
                  <a:pt x="0" y="398891"/>
                  <a:pt x="70236" y="504908"/>
                </a:cubicBezTo>
                <a:cubicBezTo>
                  <a:pt x="140472" y="610925"/>
                  <a:pt x="633453" y="731519"/>
                  <a:pt x="785853" y="711641"/>
                </a:cubicBezTo>
                <a:cubicBezTo>
                  <a:pt x="938253" y="691763"/>
                  <a:pt x="1023067" y="495631"/>
                  <a:pt x="984636" y="385638"/>
                </a:cubicBezTo>
                <a:cubicBezTo>
                  <a:pt x="946205" y="275645"/>
                  <a:pt x="657307" y="102041"/>
                  <a:pt x="555265" y="51683"/>
                </a:cubicBezTo>
                <a:cubicBezTo>
                  <a:pt x="453223" y="1325"/>
                  <a:pt x="445272" y="0"/>
                  <a:pt x="364434" y="75537"/>
                </a:cubicBezTo>
                <a:close/>
              </a:path>
            </a:pathLst>
          </a:custGeom>
          <a:solidFill>
            <a:srgbClr val="720215">
              <a:alpha val="4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457200" y="381000"/>
            <a:ext cx="8229600" cy="6477000"/>
          </a:xfrm>
        </p:spPr>
        <p:txBody>
          <a:bodyPr/>
          <a:lstStyle/>
          <a:p>
            <a:pPr>
              <a:defRPr/>
            </a:pPr>
            <a:endParaRPr lang="ru-RU" sz="3200" b="0" dirty="0">
              <a:solidFill>
                <a:schemeClr val="bg2">
                  <a:lumMod val="50000"/>
                  <a:lumOff val="50000"/>
                </a:schemeClr>
              </a:solidFill>
              <a:latin typeface="Calibri" pitchFamily="34" charset="0"/>
            </a:endParaRPr>
          </a:p>
        </p:txBody>
      </p:sp>
      <p:pic>
        <p:nvPicPr>
          <p:cNvPr id="19459" name="Picture 2"/>
          <p:cNvPicPr>
            <a:picLocks noChangeAspect="1" noChangeArrowheads="1"/>
          </p:cNvPicPr>
          <p:nvPr/>
        </p:nvPicPr>
        <p:blipFill>
          <a:blip r:embed="rId3"/>
          <a:srcRect/>
          <a:stretch>
            <a:fillRect/>
          </a:stretch>
        </p:blipFill>
        <p:spPr bwMode="auto">
          <a:xfrm>
            <a:off x="0" y="3833813"/>
            <a:ext cx="6357938" cy="3024187"/>
          </a:xfrm>
          <a:prstGeom prst="rect">
            <a:avLst/>
          </a:prstGeom>
          <a:noFill/>
          <a:ln w="9525">
            <a:noFill/>
            <a:miter lim="800000"/>
            <a:headEnd/>
            <a:tailEnd/>
          </a:ln>
        </p:spPr>
      </p:pic>
      <p:sp>
        <p:nvSpPr>
          <p:cNvPr id="4" name="Полилиния 3"/>
          <p:cNvSpPr/>
          <p:nvPr/>
        </p:nvSpPr>
        <p:spPr>
          <a:xfrm>
            <a:off x="1785938" y="5572125"/>
            <a:ext cx="1643062" cy="857250"/>
          </a:xfrm>
          <a:custGeom>
            <a:avLst/>
            <a:gdLst>
              <a:gd name="connsiteX0" fmla="*/ 367085 w 2680915"/>
              <a:gd name="connsiteY0" fmla="*/ 1148963 h 1281485"/>
              <a:gd name="connsiteX1" fmla="*/ 160351 w 2680915"/>
              <a:gd name="connsiteY1" fmla="*/ 1133060 h 1281485"/>
              <a:gd name="connsiteX2" fmla="*/ 534063 w 2680915"/>
              <a:gd name="connsiteY2" fmla="*/ 465151 h 1281485"/>
              <a:gd name="connsiteX3" fmla="*/ 2005054 w 2680915"/>
              <a:gd name="connsiteY3" fmla="*/ 218660 h 1281485"/>
              <a:gd name="connsiteX4" fmla="*/ 2251544 w 2680915"/>
              <a:gd name="connsiteY4" fmla="*/ 19878 h 1281485"/>
              <a:gd name="connsiteX5" fmla="*/ 2362863 w 2680915"/>
              <a:gd name="connsiteY5" fmla="*/ 337930 h 1281485"/>
              <a:gd name="connsiteX6" fmla="*/ 367085 w 2680915"/>
              <a:gd name="connsiteY6" fmla="*/ 1148963 h 128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915" h="1281485">
                <a:moveTo>
                  <a:pt x="367085" y="1148963"/>
                </a:moveTo>
                <a:cubicBezTo>
                  <a:pt x="0" y="1281485"/>
                  <a:pt x="132521" y="1247028"/>
                  <a:pt x="160351" y="1133060"/>
                </a:cubicBezTo>
                <a:cubicBezTo>
                  <a:pt x="188181" y="1019092"/>
                  <a:pt x="226613" y="617551"/>
                  <a:pt x="534063" y="465151"/>
                </a:cubicBezTo>
                <a:cubicBezTo>
                  <a:pt x="841513" y="312751"/>
                  <a:pt x="1718807" y="292872"/>
                  <a:pt x="2005054" y="218660"/>
                </a:cubicBezTo>
                <a:cubicBezTo>
                  <a:pt x="2291301" y="144448"/>
                  <a:pt x="2191909" y="0"/>
                  <a:pt x="2251544" y="19878"/>
                </a:cubicBezTo>
                <a:cubicBezTo>
                  <a:pt x="2311179" y="39756"/>
                  <a:pt x="2680915" y="148424"/>
                  <a:pt x="2362863" y="337930"/>
                </a:cubicBezTo>
                <a:cubicBezTo>
                  <a:pt x="2044811" y="527436"/>
                  <a:pt x="734170" y="1016441"/>
                  <a:pt x="367085" y="1148963"/>
                </a:cubicBezTo>
                <a:close/>
              </a:path>
            </a:pathLst>
          </a:cu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 name="Picture 2" descr="D:\Лекции ортопедическая стоматология\4 7\2010\материалы\Модиолюс.jpg"/>
          <p:cNvPicPr>
            <a:picLocks noChangeAspect="1" noChangeArrowheads="1"/>
          </p:cNvPicPr>
          <p:nvPr/>
        </p:nvPicPr>
        <p:blipFill>
          <a:blip r:embed="rId4"/>
          <a:srcRect/>
          <a:stretch>
            <a:fillRect/>
          </a:stretch>
        </p:blipFill>
        <p:spPr bwMode="auto">
          <a:xfrm>
            <a:off x="0" y="0"/>
            <a:ext cx="5929313" cy="4214813"/>
          </a:xfrm>
          <a:prstGeom prst="rect">
            <a:avLst/>
          </a:prstGeom>
          <a:noFill/>
          <a:ln w="9525">
            <a:noFill/>
            <a:miter lim="800000"/>
            <a:headEnd/>
            <a:tailEnd/>
          </a:ln>
        </p:spPr>
      </p:pic>
      <p:sp>
        <p:nvSpPr>
          <p:cNvPr id="6" name="Полилиния 5"/>
          <p:cNvSpPr/>
          <p:nvPr/>
        </p:nvSpPr>
        <p:spPr>
          <a:xfrm>
            <a:off x="1285875" y="1857375"/>
            <a:ext cx="714375" cy="1000125"/>
          </a:xfrm>
          <a:custGeom>
            <a:avLst/>
            <a:gdLst>
              <a:gd name="connsiteX0" fmla="*/ 193482 w 1296064"/>
              <a:gd name="connsiteY0" fmla="*/ 241189 h 1720132"/>
              <a:gd name="connsiteX1" fmla="*/ 257093 w 1296064"/>
              <a:gd name="connsiteY1" fmla="*/ 98066 h 1720132"/>
              <a:gd name="connsiteX2" fmla="*/ 543340 w 1296064"/>
              <a:gd name="connsiteY2" fmla="*/ 90114 h 1720132"/>
              <a:gd name="connsiteX3" fmla="*/ 1243055 w 1296064"/>
              <a:gd name="connsiteY3" fmla="*/ 344556 h 1720132"/>
              <a:gd name="connsiteX4" fmla="*/ 861392 w 1296064"/>
              <a:gd name="connsiteY4" fmla="*/ 1290761 h 1720132"/>
              <a:gd name="connsiteX5" fmla="*/ 113969 w 1296064"/>
              <a:gd name="connsiteY5" fmla="*/ 1545203 h 1720132"/>
              <a:gd name="connsiteX6" fmla="*/ 193482 w 1296064"/>
              <a:gd name="connsiteY6" fmla="*/ 241189 h 17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64" h="1720132">
                <a:moveTo>
                  <a:pt x="193482" y="241189"/>
                </a:moveTo>
                <a:cubicBezTo>
                  <a:pt x="217336" y="0"/>
                  <a:pt x="198783" y="123245"/>
                  <a:pt x="257093" y="98066"/>
                </a:cubicBezTo>
                <a:cubicBezTo>
                  <a:pt x="315403" y="72887"/>
                  <a:pt x="379013" y="49032"/>
                  <a:pt x="543340" y="90114"/>
                </a:cubicBezTo>
                <a:cubicBezTo>
                  <a:pt x="707667" y="131196"/>
                  <a:pt x="1190046" y="144448"/>
                  <a:pt x="1243055" y="344556"/>
                </a:cubicBezTo>
                <a:cubicBezTo>
                  <a:pt x="1296064" y="544664"/>
                  <a:pt x="1049573" y="1090653"/>
                  <a:pt x="861392" y="1290761"/>
                </a:cubicBezTo>
                <a:cubicBezTo>
                  <a:pt x="673211" y="1490869"/>
                  <a:pt x="227938" y="1720132"/>
                  <a:pt x="113969" y="1545203"/>
                </a:cubicBezTo>
                <a:cubicBezTo>
                  <a:pt x="0" y="1370274"/>
                  <a:pt x="169628" y="482378"/>
                  <a:pt x="193482" y="241189"/>
                </a:cubicBezTo>
                <a:close/>
              </a:path>
            </a:pathLst>
          </a:cu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олилиния 6"/>
          <p:cNvSpPr/>
          <p:nvPr/>
        </p:nvSpPr>
        <p:spPr>
          <a:xfrm>
            <a:off x="3429000" y="1857375"/>
            <a:ext cx="714375" cy="1000125"/>
          </a:xfrm>
          <a:custGeom>
            <a:avLst/>
            <a:gdLst>
              <a:gd name="connsiteX0" fmla="*/ 190831 w 1433885"/>
              <a:gd name="connsiteY0" fmla="*/ 478403 h 1808922"/>
              <a:gd name="connsiteX1" fmla="*/ 326003 w 1433885"/>
              <a:gd name="connsiteY1" fmla="*/ 319377 h 1808922"/>
              <a:gd name="connsiteX2" fmla="*/ 1105231 w 1433885"/>
              <a:gd name="connsiteY2" fmla="*/ 216010 h 1808922"/>
              <a:gd name="connsiteX3" fmla="*/ 1280160 w 1433885"/>
              <a:gd name="connsiteY3" fmla="*/ 1615440 h 1808922"/>
              <a:gd name="connsiteX4" fmla="*/ 182880 w 1433885"/>
              <a:gd name="connsiteY4" fmla="*/ 1376900 h 1808922"/>
              <a:gd name="connsiteX5" fmla="*/ 190831 w 1433885"/>
              <a:gd name="connsiteY5" fmla="*/ 478403 h 180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885" h="1808922">
                <a:moveTo>
                  <a:pt x="190831" y="478403"/>
                </a:moveTo>
                <a:cubicBezTo>
                  <a:pt x="214685" y="302149"/>
                  <a:pt x="173603" y="363109"/>
                  <a:pt x="326003" y="319377"/>
                </a:cubicBezTo>
                <a:cubicBezTo>
                  <a:pt x="478403" y="275645"/>
                  <a:pt x="946205" y="0"/>
                  <a:pt x="1105231" y="216010"/>
                </a:cubicBezTo>
                <a:cubicBezTo>
                  <a:pt x="1264257" y="432020"/>
                  <a:pt x="1433885" y="1421958"/>
                  <a:pt x="1280160" y="1615440"/>
                </a:cubicBezTo>
                <a:cubicBezTo>
                  <a:pt x="1126435" y="1808922"/>
                  <a:pt x="365760" y="1571707"/>
                  <a:pt x="182880" y="1376900"/>
                </a:cubicBezTo>
                <a:cubicBezTo>
                  <a:pt x="0" y="1182093"/>
                  <a:pt x="166977" y="654657"/>
                  <a:pt x="190831" y="478403"/>
                </a:cubicBezTo>
                <a:close/>
              </a:path>
            </a:pathLst>
          </a:cu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371600"/>
          </a:xfrm>
        </p:spPr>
        <p:txBody>
          <a:bodyPr/>
          <a:lstStyle/>
          <a:p>
            <a:pPr eaLnBrk="1" hangingPunct="1">
              <a:defRPr/>
            </a:pPr>
            <a:r>
              <a:rPr lang="en-US" dirty="0">
                <a:solidFill>
                  <a:schemeClr val="bg2">
                    <a:lumMod val="75000"/>
                  </a:schemeClr>
                </a:solidFill>
                <a:latin typeface="Verdana" pitchFamily="34" charset="0"/>
              </a:rPr>
              <a:t>Auscultation of the joint</a:t>
            </a:r>
            <a:endParaRPr lang="ru-RU" dirty="0" smtClean="0">
              <a:solidFill>
                <a:schemeClr val="bg2">
                  <a:lumMod val="75000"/>
                </a:schemeClr>
              </a:solidFill>
              <a:latin typeface="Verdana" pitchFamily="34" charset="0"/>
            </a:endParaRPr>
          </a:p>
        </p:txBody>
      </p:sp>
      <p:sp>
        <p:nvSpPr>
          <p:cNvPr id="20483" name="Содержимое 2"/>
          <p:cNvSpPr>
            <a:spLocks noGrp="1"/>
          </p:cNvSpPr>
          <p:nvPr>
            <p:ph idx="1"/>
          </p:nvPr>
        </p:nvSpPr>
        <p:spPr/>
        <p:txBody>
          <a:bodyPr/>
          <a:lstStyle/>
          <a:p>
            <a:pPr eaLnBrk="1" hangingPunct="1"/>
            <a:endParaRPr lang="ru-RU" smtClean="0"/>
          </a:p>
        </p:txBody>
      </p:sp>
      <p:pic>
        <p:nvPicPr>
          <p:cNvPr id="20484" name="Picture 4" descr="D:\Лекции 7 семестр\4 7\№ 2\Фото\P1010043.JPG"/>
          <p:cNvPicPr>
            <a:picLocks noChangeAspect="1" noChangeArrowheads="1"/>
          </p:cNvPicPr>
          <p:nvPr/>
        </p:nvPicPr>
        <p:blipFill>
          <a:blip r:embed="rId3"/>
          <a:srcRect/>
          <a:stretch>
            <a:fillRect/>
          </a:stretch>
        </p:blipFill>
        <p:spPr bwMode="auto">
          <a:xfrm>
            <a:off x="1120775" y="1682750"/>
            <a:ext cx="6902450"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dirty="0" smtClean="0">
                <a:solidFill>
                  <a:schemeClr val="bg2"/>
                </a:solidFill>
              </a:rPr>
              <a:t> </a:t>
            </a:r>
            <a:r>
              <a:rPr lang="en-US" dirty="0">
                <a:solidFill>
                  <a:schemeClr val="bg2"/>
                </a:solidFill>
              </a:rPr>
              <a:t>Palpation of the joint and masticatory muscles</a:t>
            </a:r>
            <a:r>
              <a:rPr lang="ru-RU" dirty="0" smtClean="0"/>
              <a:t/>
            </a:r>
            <a:br>
              <a:rPr lang="ru-RU" dirty="0" smtClean="0"/>
            </a:br>
            <a:endParaRPr lang="ru-RU" dirty="0" smtClean="0"/>
          </a:p>
        </p:txBody>
      </p:sp>
      <p:pic>
        <p:nvPicPr>
          <p:cNvPr id="21507" name="Picture 2" descr="C:\Users\Valeriya\Desktop\art08_02.jpg"/>
          <p:cNvPicPr>
            <a:picLocks noGrp="1" noChangeAspect="1" noChangeArrowheads="1"/>
          </p:cNvPicPr>
          <p:nvPr>
            <p:ph idx="1"/>
          </p:nvPr>
        </p:nvPicPr>
        <p:blipFill>
          <a:blip r:embed="rId3"/>
          <a:srcRect/>
          <a:stretch>
            <a:fillRect/>
          </a:stretch>
        </p:blipFill>
        <p:spPr>
          <a:xfrm>
            <a:off x="1357313" y="1409700"/>
            <a:ext cx="6662737" cy="54483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dirty="0"/>
              <a:t>Special research methods</a:t>
            </a:r>
            <a:endParaRPr lang="ru-RU" dirty="0" smtClean="0"/>
          </a:p>
        </p:txBody>
      </p:sp>
      <p:sp>
        <p:nvSpPr>
          <p:cNvPr id="22531" name="Содержимое 2"/>
          <p:cNvSpPr>
            <a:spLocks noGrp="1"/>
          </p:cNvSpPr>
          <p:nvPr>
            <p:ph idx="1"/>
          </p:nvPr>
        </p:nvSpPr>
        <p:spPr/>
        <p:txBody>
          <a:bodyPr/>
          <a:lstStyle/>
          <a:p>
            <a:r>
              <a:rPr lang="en-US" dirty="0">
                <a:solidFill>
                  <a:srgbClr val="000099"/>
                </a:solidFill>
                <a:cs typeface="Times New Roman" pitchFamily="18" charset="0"/>
              </a:rPr>
              <a:t>Anthropometric</a:t>
            </a:r>
          </a:p>
          <a:p>
            <a:r>
              <a:rPr lang="en-US" dirty="0">
                <a:solidFill>
                  <a:srgbClr val="000099"/>
                </a:solidFill>
                <a:cs typeface="Times New Roman" pitchFamily="18" charset="0"/>
              </a:rPr>
              <a:t>Laboratory</a:t>
            </a:r>
          </a:p>
          <a:p>
            <a:r>
              <a:rPr lang="en-US" dirty="0">
                <a:solidFill>
                  <a:srgbClr val="000099"/>
                </a:solidFill>
                <a:cs typeface="Times New Roman" pitchFamily="18" charset="0"/>
              </a:rPr>
              <a:t>X-ray</a:t>
            </a: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eaLnBrk="1" hangingPunct="1">
              <a:defRPr/>
            </a:pPr>
            <a:r>
              <a:rPr lang="en-US" sz="3200" dirty="0">
                <a:solidFill>
                  <a:schemeClr val="bg2">
                    <a:lumMod val="75000"/>
                  </a:schemeClr>
                </a:solidFill>
                <a:latin typeface="Verdana" pitchFamily="34" charset="0"/>
              </a:rPr>
              <a:t>Anthropometric studies</a:t>
            </a:r>
            <a:endParaRPr lang="ru-RU" sz="3200" dirty="0" smtClean="0">
              <a:solidFill>
                <a:schemeClr val="bg2">
                  <a:lumMod val="75000"/>
                </a:schemeClr>
              </a:solidFill>
              <a:latin typeface="Verdana" pitchFamily="34" charset="0"/>
            </a:endParaRPr>
          </a:p>
        </p:txBody>
      </p:sp>
      <p:pic>
        <p:nvPicPr>
          <p:cNvPr id="23555" name="Picture 2"/>
          <p:cNvPicPr>
            <a:picLocks noChangeAspect="1" noChangeArrowheads="1"/>
          </p:cNvPicPr>
          <p:nvPr/>
        </p:nvPicPr>
        <p:blipFill>
          <a:blip r:embed="rId3"/>
          <a:srcRect/>
          <a:stretch>
            <a:fillRect/>
          </a:stretch>
        </p:blipFill>
        <p:spPr bwMode="auto">
          <a:xfrm>
            <a:off x="642938" y="1500188"/>
            <a:ext cx="8035925"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eaLnBrk="1" hangingPunct="1">
              <a:defRPr/>
            </a:pPr>
            <a:r>
              <a:rPr lang="en-US" sz="3200" dirty="0">
                <a:solidFill>
                  <a:schemeClr val="bg2">
                    <a:lumMod val="75000"/>
                  </a:schemeClr>
                </a:solidFill>
                <a:latin typeface="Verdana" pitchFamily="34" charset="0"/>
              </a:rPr>
              <a:t>Anthropometric studies</a:t>
            </a:r>
            <a:endParaRPr lang="ru-RU" sz="3200" dirty="0" smtClean="0">
              <a:solidFill>
                <a:schemeClr val="bg2">
                  <a:lumMod val="75000"/>
                </a:schemeClr>
              </a:solidFill>
              <a:latin typeface="Verdana" pitchFamily="34" charset="0"/>
            </a:endParaRPr>
          </a:p>
        </p:txBody>
      </p:sp>
      <p:pic>
        <p:nvPicPr>
          <p:cNvPr id="24579" name="Picture 2" descr="C:\Documents and Settings\KRASGMU.NET\Рабочий стол\2010\49224801_DSC01310.JPG"/>
          <p:cNvPicPr>
            <a:picLocks noChangeAspect="1" noChangeArrowheads="1"/>
          </p:cNvPicPr>
          <p:nvPr/>
        </p:nvPicPr>
        <p:blipFill>
          <a:blip r:embed="rId3"/>
          <a:srcRect/>
          <a:stretch>
            <a:fillRect/>
          </a:stretch>
        </p:blipFill>
        <p:spPr bwMode="auto">
          <a:xfrm>
            <a:off x="2000250" y="1143000"/>
            <a:ext cx="7143750" cy="5357813"/>
          </a:xfrm>
          <a:prstGeom prst="rect">
            <a:avLst/>
          </a:prstGeom>
          <a:noFill/>
          <a:ln w="9525">
            <a:noFill/>
            <a:miter lim="800000"/>
            <a:headEnd/>
            <a:tailEnd/>
          </a:ln>
        </p:spPr>
      </p:pic>
      <p:pic>
        <p:nvPicPr>
          <p:cNvPr id="24580" name="Picture 2"/>
          <p:cNvPicPr>
            <a:picLocks noChangeAspect="1" noChangeArrowheads="1"/>
          </p:cNvPicPr>
          <p:nvPr/>
        </p:nvPicPr>
        <p:blipFill>
          <a:blip r:embed="rId4"/>
          <a:srcRect/>
          <a:stretch>
            <a:fillRect/>
          </a:stretch>
        </p:blipFill>
        <p:spPr bwMode="auto">
          <a:xfrm>
            <a:off x="0" y="1071563"/>
            <a:ext cx="3786188"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Таблица 4"/>
          <p:cNvPicPr>
            <a:picLocks noGrp="1" noChangeArrowheads="1"/>
          </p:cNvPicPr>
          <p:nvPr/>
        </p:nvPicPr>
        <p:blipFill>
          <a:blip r:embed="rId3"/>
          <a:srcRect/>
          <a:stretch>
            <a:fillRect/>
          </a:stretch>
        </p:blipFill>
        <p:spPr bwMode="auto">
          <a:xfrm>
            <a:off x="285750" y="139700"/>
            <a:ext cx="8504238" cy="536575"/>
          </a:xfrm>
          <a:prstGeom prst="rect">
            <a:avLst/>
          </a:prstGeom>
          <a:noFill/>
        </p:spPr>
      </p:pic>
      <p:graphicFrame>
        <p:nvGraphicFramePr>
          <p:cNvPr id="6" name="Таблица 5"/>
          <p:cNvGraphicFramePr>
            <a:graphicFrameLocks noGrp="1"/>
          </p:cNvGraphicFramePr>
          <p:nvPr/>
        </p:nvGraphicFramePr>
        <p:xfrm>
          <a:off x="357188" y="642938"/>
          <a:ext cx="2928937" cy="944880"/>
        </p:xfrm>
        <a:graphic>
          <a:graphicData uri="http://schemas.openxmlformats.org/drawingml/2006/table">
            <a:tbl>
              <a:tblPr/>
              <a:tblGrid>
                <a:gridCol w="2928937">
                  <a:extLst>
                    <a:ext uri="{9D8B030D-6E8A-4147-A177-3AD203B41FA5}">
                      <a16:colId xmlns:a16="http://schemas.microsoft.com/office/drawing/2014/main" xmlns="" val="20000"/>
                    </a:ext>
                  </a:extLst>
                </a:gridCol>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rgbClr val="000099"/>
                          </a:solidFill>
                          <a:effectLst/>
                          <a:latin typeface="Tahoma" pitchFamily="34" charset="0"/>
                          <a:cs typeface="Times New Roman" pitchFamily="18" charset="0"/>
                        </a:rPr>
                        <a:t>СУБЪЕКТИВНОЕ          ИССЛЕДОВАНИЕ</a:t>
                      </a:r>
                      <a:endParaRPr kumimoji="0" lang="ru-RU" sz="1900" b="1" i="0" u="none" strike="noStrike" cap="none" normalizeH="0" baseline="0" dirty="0" smtClean="0">
                        <a:ln>
                          <a:noFill/>
                        </a:ln>
                        <a:solidFill>
                          <a:srgbClr val="000099"/>
                        </a:solidFill>
                        <a:effectLst/>
                        <a:latin typeface="Tahom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626AF"/>
                    </a:solidFill>
                  </a:tcPr>
                </a:tc>
                <a:extLst>
                  <a:ext uri="{0D108BD9-81ED-4DB2-BD59-A6C34878D82A}">
                    <a16:rowId xmlns:a16="http://schemas.microsoft.com/office/drawing/2014/main" xmlns="" val="10000"/>
                  </a:ext>
                </a:extLst>
              </a:tr>
            </a:tbl>
          </a:graphicData>
        </a:graphic>
      </p:graphicFrame>
      <p:pic>
        <p:nvPicPr>
          <p:cNvPr id="4" name="Таблица 3"/>
          <p:cNvPicPr>
            <a:picLocks noGrp="1" noChangeArrowheads="1"/>
          </p:cNvPicPr>
          <p:nvPr/>
        </p:nvPicPr>
        <p:blipFill>
          <a:blip r:embed="rId4"/>
          <a:srcRect/>
          <a:stretch>
            <a:fillRect/>
          </a:stretch>
        </p:blipFill>
        <p:spPr bwMode="auto">
          <a:xfrm>
            <a:off x="3213100" y="566738"/>
            <a:ext cx="5576888" cy="1079500"/>
          </a:xfrm>
          <a:prstGeom prst="rect">
            <a:avLst/>
          </a:prstGeom>
          <a:noFill/>
        </p:spPr>
      </p:pic>
      <p:graphicFrame>
        <p:nvGraphicFramePr>
          <p:cNvPr id="7" name="Таблица 6"/>
          <p:cNvGraphicFramePr>
            <a:graphicFrameLocks noGrp="1"/>
          </p:cNvGraphicFramePr>
          <p:nvPr/>
        </p:nvGraphicFramePr>
        <p:xfrm>
          <a:off x="357188" y="1571625"/>
          <a:ext cx="2928937" cy="929640"/>
        </p:xfrm>
        <a:graphic>
          <a:graphicData uri="http://schemas.openxmlformats.org/drawingml/2006/table">
            <a:tbl>
              <a:tblPr/>
              <a:tblGrid>
                <a:gridCol w="2928937">
                  <a:extLst>
                    <a:ext uri="{9D8B030D-6E8A-4147-A177-3AD203B41FA5}">
                      <a16:colId xmlns:a16="http://schemas.microsoft.com/office/drawing/2014/main" xmlns=""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99"/>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smtClean="0">
                          <a:ln>
                            <a:noFill/>
                          </a:ln>
                          <a:solidFill>
                            <a:srgbClr val="000099"/>
                          </a:solidFill>
                          <a:effectLst/>
                          <a:latin typeface="Tahoma" pitchFamily="34" charset="0"/>
                          <a:cs typeface="Times New Roman" pitchFamily="18" charset="0"/>
                        </a:rPr>
                        <a:t>Опрос, сбор жалоб</a:t>
                      </a:r>
                      <a:endParaRPr kumimoji="0" lang="ru-RU" sz="1900" b="1" i="0" u="none" strike="noStrike" cap="none" normalizeH="0" baseline="0" smtClean="0">
                        <a:ln>
                          <a:noFill/>
                        </a:ln>
                        <a:solidFill>
                          <a:srgbClr val="000099"/>
                        </a:solidFill>
                        <a:effectLst/>
                        <a:latin typeface="Tahom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FFFF"/>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0"/>
                  </a:ext>
                </a:extLst>
              </a:tr>
            </a:tbl>
          </a:graphicData>
        </a:graphic>
      </p:graphicFrame>
      <p:pic>
        <p:nvPicPr>
          <p:cNvPr id="8" name="Таблица 7"/>
          <p:cNvPicPr>
            <a:picLocks noGrp="1" noChangeArrowheads="1"/>
          </p:cNvPicPr>
          <p:nvPr/>
        </p:nvPicPr>
        <p:blipFill>
          <a:blip r:embed="rId5"/>
          <a:srcRect/>
          <a:stretch>
            <a:fillRect/>
          </a:stretch>
        </p:blipFill>
        <p:spPr bwMode="auto">
          <a:xfrm>
            <a:off x="285750" y="2425700"/>
            <a:ext cx="1646238" cy="4078288"/>
          </a:xfrm>
          <a:prstGeom prst="rect">
            <a:avLst/>
          </a:prstGeom>
          <a:noFill/>
        </p:spPr>
      </p:pic>
      <p:pic>
        <p:nvPicPr>
          <p:cNvPr id="9" name="Таблица 8"/>
          <p:cNvPicPr>
            <a:picLocks noGrp="1" noChangeArrowheads="1"/>
          </p:cNvPicPr>
          <p:nvPr/>
        </p:nvPicPr>
        <p:blipFill>
          <a:blip r:embed="rId6"/>
          <a:srcRect/>
          <a:stretch>
            <a:fillRect/>
          </a:stretch>
        </p:blipFill>
        <p:spPr bwMode="auto">
          <a:xfrm>
            <a:off x="1785938" y="2425700"/>
            <a:ext cx="1547812" cy="4078288"/>
          </a:xfrm>
          <a:prstGeom prst="rect">
            <a:avLst/>
          </a:prstGeom>
          <a:noFill/>
        </p:spPr>
      </p:pic>
      <p:graphicFrame>
        <p:nvGraphicFramePr>
          <p:cNvPr id="10" name="Таблица 9"/>
          <p:cNvGraphicFramePr>
            <a:graphicFrameLocks noGrp="1"/>
          </p:cNvGraphicFramePr>
          <p:nvPr/>
        </p:nvGraphicFramePr>
        <p:xfrm>
          <a:off x="3286125" y="1571625"/>
          <a:ext cx="2071702" cy="928694"/>
        </p:xfrm>
        <a:graphic>
          <a:graphicData uri="http://schemas.openxmlformats.org/drawingml/2006/table">
            <a:tbl>
              <a:tblPr firstRow="1" bandRow="1">
                <a:tableStyleId>{5C22544A-7EE6-4342-B048-85BDC9FD1C3A}</a:tableStyleId>
              </a:tblPr>
              <a:tblGrid>
                <a:gridCol w="2071702">
                  <a:extLst>
                    <a:ext uri="{9D8B030D-6E8A-4147-A177-3AD203B41FA5}">
                      <a16:colId xmlns:a16="http://schemas.microsoft.com/office/drawing/2014/main" xmlns="" val="20000"/>
                    </a:ext>
                  </a:extLst>
                </a:gridCol>
              </a:tblGrid>
              <a:tr h="928694">
                <a:tc>
                  <a:txBody>
                    <a:bodyPr/>
                    <a:lstStyle/>
                    <a:p>
                      <a:pPr algn="ctr"/>
                      <a:r>
                        <a:rPr lang="ru-RU" sz="1900" baseline="0" dirty="0" smtClean="0">
                          <a:solidFill>
                            <a:srgbClr val="002060"/>
                          </a:solidFill>
                        </a:rPr>
                        <a:t>Физические методы</a:t>
                      </a:r>
                      <a:endParaRPr lang="ru-RU" sz="1900" baseline="0" dirty="0">
                        <a:solidFill>
                          <a:srgbClr val="002060"/>
                        </a:solidFill>
                      </a:endParaRPr>
                    </a:p>
                  </a:txBody>
                  <a:tcPr>
                    <a:solidFill>
                      <a:srgbClr val="00B0F0"/>
                    </a:solidFill>
                  </a:tcPr>
                </a:tc>
                <a:extLst>
                  <a:ext uri="{0D108BD9-81ED-4DB2-BD59-A6C34878D82A}">
                    <a16:rowId xmlns:a16="http://schemas.microsoft.com/office/drawing/2014/main" xmlns="" val="10000"/>
                  </a:ext>
                </a:extLst>
              </a:tr>
            </a:tbl>
          </a:graphicData>
        </a:graphic>
      </p:graphicFrame>
      <p:pic>
        <p:nvPicPr>
          <p:cNvPr id="11" name="Таблица 10"/>
          <p:cNvPicPr>
            <a:picLocks noGrp="1" noChangeArrowheads="1"/>
          </p:cNvPicPr>
          <p:nvPr/>
        </p:nvPicPr>
        <p:blipFill>
          <a:blip r:embed="rId7"/>
          <a:srcRect/>
          <a:stretch>
            <a:fillRect/>
          </a:stretch>
        </p:blipFill>
        <p:spPr bwMode="auto">
          <a:xfrm>
            <a:off x="3213100" y="2425700"/>
            <a:ext cx="858838" cy="4078288"/>
          </a:xfrm>
          <a:prstGeom prst="rect">
            <a:avLst/>
          </a:prstGeom>
          <a:noFill/>
        </p:spPr>
      </p:pic>
      <p:pic>
        <p:nvPicPr>
          <p:cNvPr id="12" name="Таблица 11"/>
          <p:cNvPicPr>
            <a:picLocks noGrp="1" noChangeArrowheads="1"/>
          </p:cNvPicPr>
          <p:nvPr/>
        </p:nvPicPr>
        <p:blipFill>
          <a:blip r:embed="rId8"/>
          <a:srcRect/>
          <a:stretch>
            <a:fillRect/>
          </a:stretch>
        </p:blipFill>
        <p:spPr bwMode="auto">
          <a:xfrm>
            <a:off x="3925888" y="2425700"/>
            <a:ext cx="841375" cy="4078288"/>
          </a:xfrm>
          <a:prstGeom prst="rect">
            <a:avLst/>
          </a:prstGeom>
          <a:noFill/>
        </p:spPr>
      </p:pic>
      <p:pic>
        <p:nvPicPr>
          <p:cNvPr id="13" name="Таблица 12"/>
          <p:cNvPicPr>
            <a:picLocks noGrp="1" noChangeArrowheads="1"/>
          </p:cNvPicPr>
          <p:nvPr/>
        </p:nvPicPr>
        <p:blipFill>
          <a:blip r:embed="rId9"/>
          <a:srcRect/>
          <a:stretch>
            <a:fillRect/>
          </a:stretch>
        </p:blipFill>
        <p:spPr bwMode="auto">
          <a:xfrm>
            <a:off x="4638675" y="2425700"/>
            <a:ext cx="792163" cy="4078288"/>
          </a:xfrm>
          <a:prstGeom prst="rect">
            <a:avLst/>
          </a:prstGeom>
          <a:noFill/>
        </p:spPr>
      </p:pic>
      <p:graphicFrame>
        <p:nvGraphicFramePr>
          <p:cNvPr id="14" name="Таблица 13"/>
          <p:cNvGraphicFramePr>
            <a:graphicFrameLocks noGrp="1"/>
          </p:cNvGraphicFramePr>
          <p:nvPr/>
        </p:nvGraphicFramePr>
        <p:xfrm>
          <a:off x="5357813" y="1571625"/>
          <a:ext cx="3357586" cy="928694"/>
        </p:xfrm>
        <a:graphic>
          <a:graphicData uri="http://schemas.openxmlformats.org/drawingml/2006/table">
            <a:tbl>
              <a:tblPr firstRow="1" bandRow="1">
                <a:tableStyleId>{5C22544A-7EE6-4342-B048-85BDC9FD1C3A}</a:tableStyleId>
              </a:tblPr>
              <a:tblGrid>
                <a:gridCol w="3357586">
                  <a:extLst>
                    <a:ext uri="{9D8B030D-6E8A-4147-A177-3AD203B41FA5}">
                      <a16:colId xmlns:a16="http://schemas.microsoft.com/office/drawing/2014/main" xmlns="" val="20000"/>
                    </a:ext>
                  </a:extLst>
                </a:gridCol>
              </a:tblGrid>
              <a:tr h="928694">
                <a:tc>
                  <a:txBody>
                    <a:bodyPr/>
                    <a:lstStyle/>
                    <a:p>
                      <a:pPr algn="ctr"/>
                      <a:endParaRPr lang="ru-RU" dirty="0" smtClean="0"/>
                    </a:p>
                    <a:p>
                      <a:pPr algn="ctr"/>
                      <a:r>
                        <a:rPr lang="ru-RU" sz="1900" baseline="0" dirty="0" smtClean="0">
                          <a:solidFill>
                            <a:srgbClr val="002060"/>
                          </a:solidFill>
                        </a:rPr>
                        <a:t>Специальные методы</a:t>
                      </a:r>
                      <a:endParaRPr lang="ru-RU" sz="1900" baseline="0" dirty="0">
                        <a:solidFill>
                          <a:srgbClr val="002060"/>
                        </a:solidFill>
                      </a:endParaRPr>
                    </a:p>
                  </a:txBody>
                  <a:tcPr>
                    <a:solidFill>
                      <a:srgbClr val="32E824"/>
                    </a:solidFill>
                  </a:tcPr>
                </a:tc>
                <a:extLst>
                  <a:ext uri="{0D108BD9-81ED-4DB2-BD59-A6C34878D82A}">
                    <a16:rowId xmlns:a16="http://schemas.microsoft.com/office/drawing/2014/main" xmlns="" val="10000"/>
                  </a:ext>
                </a:extLst>
              </a:tr>
            </a:tbl>
          </a:graphicData>
        </a:graphic>
      </p:graphicFrame>
      <p:pic>
        <p:nvPicPr>
          <p:cNvPr id="15" name="Таблица 14"/>
          <p:cNvPicPr>
            <a:picLocks noGrp="1" noChangeArrowheads="1"/>
          </p:cNvPicPr>
          <p:nvPr/>
        </p:nvPicPr>
        <p:blipFill>
          <a:blip r:embed="rId10"/>
          <a:srcRect/>
          <a:stretch>
            <a:fillRect/>
          </a:stretch>
        </p:blipFill>
        <p:spPr bwMode="auto">
          <a:xfrm>
            <a:off x="5284788" y="2425700"/>
            <a:ext cx="1287462" cy="4078288"/>
          </a:xfrm>
          <a:prstGeom prst="rect">
            <a:avLst/>
          </a:prstGeom>
          <a:noFill/>
        </p:spPr>
      </p:pic>
      <p:pic>
        <p:nvPicPr>
          <p:cNvPr id="16" name="Таблица 15"/>
          <p:cNvPicPr>
            <a:picLocks noGrp="1" noChangeArrowheads="1"/>
          </p:cNvPicPr>
          <p:nvPr/>
        </p:nvPicPr>
        <p:blipFill>
          <a:blip r:embed="rId11"/>
          <a:srcRect/>
          <a:stretch>
            <a:fillRect/>
          </a:stretch>
        </p:blipFill>
        <p:spPr bwMode="auto">
          <a:xfrm>
            <a:off x="6424613" y="2425700"/>
            <a:ext cx="1292225" cy="4078288"/>
          </a:xfrm>
          <a:prstGeom prst="rect">
            <a:avLst/>
          </a:prstGeom>
          <a:noFill/>
        </p:spPr>
      </p:pic>
      <p:pic>
        <p:nvPicPr>
          <p:cNvPr id="17" name="Таблица 16"/>
          <p:cNvPicPr>
            <a:picLocks noGrp="1" noChangeArrowheads="1"/>
          </p:cNvPicPr>
          <p:nvPr/>
        </p:nvPicPr>
        <p:blipFill>
          <a:blip r:embed="rId12"/>
          <a:srcRect/>
          <a:stretch>
            <a:fillRect/>
          </a:stretch>
        </p:blipFill>
        <p:spPr bwMode="auto">
          <a:xfrm>
            <a:off x="7570788" y="2425700"/>
            <a:ext cx="1219200" cy="4078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0-#ppt_w/2"/>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1000" fill="hold"/>
                                        <p:tgtEl>
                                          <p:spTgt spid="12"/>
                                        </p:tgtEl>
                                        <p:attrNameLst>
                                          <p:attrName>ppt_x</p:attrName>
                                        </p:attrNameLst>
                                      </p:cBhvr>
                                      <p:tavLst>
                                        <p:tav tm="0">
                                          <p:val>
                                            <p:strVal val="1+#ppt_w/2"/>
                                          </p:val>
                                        </p:tav>
                                        <p:tav tm="100000">
                                          <p:val>
                                            <p:strVal val="#ppt_x"/>
                                          </p:val>
                                        </p:tav>
                                      </p:tavLst>
                                    </p:anim>
                                    <p:anim calcmode="lin" valueType="num">
                                      <p:cBhvr additive="base">
                                        <p:cTn id="6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1000" fill="hold"/>
                                        <p:tgtEl>
                                          <p:spTgt spid="13"/>
                                        </p:tgtEl>
                                        <p:attrNameLst>
                                          <p:attrName>ppt_x</p:attrName>
                                        </p:attrNameLst>
                                      </p:cBhvr>
                                      <p:tavLst>
                                        <p:tav tm="0">
                                          <p:val>
                                            <p:strVal val="0-#ppt_w/2"/>
                                          </p:val>
                                        </p:tav>
                                        <p:tav tm="100000">
                                          <p:val>
                                            <p:strVal val="#ppt_x"/>
                                          </p:val>
                                        </p:tav>
                                      </p:tavLst>
                                    </p:anim>
                                    <p:anim calcmode="lin" valueType="num">
                                      <p:cBhvr additive="base">
                                        <p:cTn id="6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1000" fill="hold"/>
                                        <p:tgtEl>
                                          <p:spTgt spid="15"/>
                                        </p:tgtEl>
                                        <p:attrNameLst>
                                          <p:attrName>ppt_x</p:attrName>
                                        </p:attrNameLst>
                                      </p:cBhvr>
                                      <p:tavLst>
                                        <p:tav tm="0">
                                          <p:val>
                                            <p:strVal val="1+#ppt_w/2"/>
                                          </p:val>
                                        </p:tav>
                                        <p:tav tm="100000">
                                          <p:val>
                                            <p:strVal val="#ppt_x"/>
                                          </p:val>
                                        </p:tav>
                                      </p:tavLst>
                                    </p:anim>
                                    <p:anim calcmode="lin" valueType="num">
                                      <p:cBhvr additive="base">
                                        <p:cTn id="7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1000" fill="hold"/>
                                        <p:tgtEl>
                                          <p:spTgt spid="16"/>
                                        </p:tgtEl>
                                        <p:attrNameLst>
                                          <p:attrName>ppt_x</p:attrName>
                                        </p:attrNameLst>
                                      </p:cBhvr>
                                      <p:tavLst>
                                        <p:tav tm="0">
                                          <p:val>
                                            <p:strVal val="0-#ppt_w/2"/>
                                          </p:val>
                                        </p:tav>
                                        <p:tav tm="100000">
                                          <p:val>
                                            <p:strVal val="#ppt_x"/>
                                          </p:val>
                                        </p:tav>
                                      </p:tavLst>
                                    </p:anim>
                                    <p:anim calcmode="lin" valueType="num">
                                      <p:cBhvr additive="base">
                                        <p:cTn id="8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1000" fill="hold"/>
                                        <p:tgtEl>
                                          <p:spTgt spid="17"/>
                                        </p:tgtEl>
                                        <p:attrNameLst>
                                          <p:attrName>ppt_x</p:attrName>
                                        </p:attrNameLst>
                                      </p:cBhvr>
                                      <p:tavLst>
                                        <p:tav tm="0">
                                          <p:val>
                                            <p:strVal val="1+#ppt_w/2"/>
                                          </p:val>
                                        </p:tav>
                                        <p:tav tm="100000">
                                          <p:val>
                                            <p:strVal val="#ppt_x"/>
                                          </p:val>
                                        </p:tav>
                                      </p:tavLst>
                                    </p:anim>
                                    <p:anim calcmode="lin" valueType="num">
                                      <p:cBhvr additive="base">
                                        <p:cTn id="8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KRASGMU.NET\Рабочий стол\19.jpg"/>
          <p:cNvPicPr>
            <a:picLocks noChangeAspect="1" noChangeArrowheads="1"/>
          </p:cNvPicPr>
          <p:nvPr/>
        </p:nvPicPr>
        <p:blipFill>
          <a:blip r:embed="rId3"/>
          <a:srcRect r="85" b="-53"/>
          <a:stretch>
            <a:fillRect/>
          </a:stretch>
        </p:blipFill>
        <p:spPr bwMode="auto">
          <a:xfrm>
            <a:off x="2286000" y="1214438"/>
            <a:ext cx="4429125" cy="5357812"/>
          </a:xfrm>
          <a:prstGeom prst="rect">
            <a:avLst/>
          </a:prstGeom>
          <a:noFill/>
          <a:ln w="9525">
            <a:noFill/>
            <a:miter lim="800000"/>
            <a:headEnd/>
            <a:tailEnd/>
          </a:ln>
        </p:spPr>
      </p:pic>
      <p:sp>
        <p:nvSpPr>
          <p:cNvPr id="22530" name="Rectangle 2"/>
          <p:cNvSpPr>
            <a:spLocks noGrp="1" noChangeArrowheads="1"/>
          </p:cNvSpPr>
          <p:nvPr>
            <p:ph type="title"/>
          </p:nvPr>
        </p:nvSpPr>
        <p:spPr>
          <a:xfrm>
            <a:off x="457200" y="0"/>
            <a:ext cx="8229600" cy="1143000"/>
          </a:xfrm>
        </p:spPr>
        <p:txBody>
          <a:bodyPr/>
          <a:lstStyle/>
          <a:p>
            <a:pPr eaLnBrk="1" hangingPunct="1">
              <a:defRPr/>
            </a:pPr>
            <a:r>
              <a:rPr lang="en-US" sz="3200" dirty="0">
                <a:solidFill>
                  <a:schemeClr val="bg2">
                    <a:lumMod val="75000"/>
                  </a:schemeClr>
                </a:solidFill>
                <a:latin typeface="Verdana" pitchFamily="34" charset="0"/>
              </a:rPr>
              <a:t>Measurements of anthropometric landmarks</a:t>
            </a:r>
            <a:endParaRPr lang="ru-RU" sz="3200" dirty="0" smtClean="0">
              <a:solidFill>
                <a:schemeClr val="bg2">
                  <a:lumMod val="75000"/>
                </a:schemeClr>
              </a:solidFill>
              <a:latin typeface="Verdana" pitchFamily="34" charset="0"/>
            </a:endParaRPr>
          </a:p>
        </p:txBody>
      </p:sp>
      <p:grpSp>
        <p:nvGrpSpPr>
          <p:cNvPr id="2" name="Группа 3"/>
          <p:cNvGrpSpPr>
            <a:grpSpLocks/>
          </p:cNvGrpSpPr>
          <p:nvPr/>
        </p:nvGrpSpPr>
        <p:grpSpPr bwMode="auto">
          <a:xfrm>
            <a:off x="3214688" y="1285875"/>
            <a:ext cx="2857500" cy="4500563"/>
            <a:chOff x="3214678" y="1285860"/>
            <a:chExt cx="2857520" cy="4500594"/>
          </a:xfrm>
        </p:grpSpPr>
        <p:cxnSp>
          <p:nvCxnSpPr>
            <p:cNvPr id="5" name="Прямая соединительная линия 4"/>
            <p:cNvCxnSpPr/>
            <p:nvPr/>
          </p:nvCxnSpPr>
          <p:spPr>
            <a:xfrm rot="16200000" flipH="1">
              <a:off x="2464579" y="3679033"/>
              <a:ext cx="4143404" cy="71437"/>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3323423" y="4393412"/>
              <a:ext cx="1498610" cy="15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5400000">
              <a:off x="4260847" y="4383094"/>
              <a:ext cx="1500197" cy="206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3001158" y="3642520"/>
              <a:ext cx="71438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3429786" y="3642520"/>
              <a:ext cx="71438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3929851" y="3642520"/>
              <a:ext cx="71438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4429918" y="3642520"/>
              <a:ext cx="71438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4929983" y="3642520"/>
              <a:ext cx="71438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5358611" y="3642520"/>
              <a:ext cx="71438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623" name="TextBox 13"/>
            <p:cNvSpPr txBox="1">
              <a:spLocks noChangeArrowheads="1"/>
            </p:cNvSpPr>
            <p:nvPr/>
          </p:nvSpPr>
          <p:spPr bwMode="auto">
            <a:xfrm>
              <a:off x="4071934" y="1285860"/>
              <a:ext cx="928694" cy="523220"/>
            </a:xfrm>
            <a:prstGeom prst="rect">
              <a:avLst/>
            </a:prstGeom>
            <a:noFill/>
            <a:ln w="9525">
              <a:noFill/>
              <a:miter lim="800000"/>
              <a:headEnd/>
              <a:tailEnd/>
            </a:ln>
          </p:spPr>
          <p:txBody>
            <a:bodyPr>
              <a:spAutoFit/>
            </a:bodyPr>
            <a:lstStyle/>
            <a:p>
              <a:r>
                <a:rPr lang="ru-RU"/>
                <a:t>   </a:t>
              </a:r>
              <a:r>
                <a:rPr lang="ru-RU" sz="2800" b="1">
                  <a:solidFill>
                    <a:srgbClr val="000099"/>
                  </a:solidFill>
                </a:rPr>
                <a:t>А</a:t>
              </a:r>
              <a:endParaRPr lang="ru-RU" sz="2400" b="1">
                <a:solidFill>
                  <a:srgbClr val="000099"/>
                </a:solidFill>
              </a:endParaRPr>
            </a:p>
          </p:txBody>
        </p:sp>
        <p:sp>
          <p:nvSpPr>
            <p:cNvPr id="25624" name="TextBox 14"/>
            <p:cNvSpPr txBox="1">
              <a:spLocks noChangeArrowheads="1"/>
            </p:cNvSpPr>
            <p:nvPr/>
          </p:nvSpPr>
          <p:spPr bwMode="auto">
            <a:xfrm>
              <a:off x="3214678" y="3000372"/>
              <a:ext cx="2857520" cy="369332"/>
            </a:xfrm>
            <a:prstGeom prst="rect">
              <a:avLst/>
            </a:prstGeom>
            <a:noFill/>
            <a:ln w="9525">
              <a:noFill/>
              <a:miter lim="800000"/>
              <a:headEnd/>
              <a:tailEnd/>
            </a:ln>
          </p:spPr>
          <p:txBody>
            <a:bodyPr>
              <a:spAutoFit/>
            </a:bodyPr>
            <a:lstStyle/>
            <a:p>
              <a:r>
                <a:rPr lang="en-US" b="1">
                  <a:solidFill>
                    <a:srgbClr val="FF0000"/>
                  </a:solidFill>
                </a:rPr>
                <a:t>E     E     E     E</a:t>
              </a:r>
              <a:r>
                <a:rPr lang="ru-RU" b="1">
                  <a:solidFill>
                    <a:srgbClr val="FF0000"/>
                  </a:solidFill>
                </a:rPr>
                <a:t> </a:t>
              </a:r>
              <a:r>
                <a:rPr lang="en-US" b="1">
                  <a:solidFill>
                    <a:srgbClr val="FF0000"/>
                  </a:solidFill>
                </a:rPr>
                <a:t>    E     E</a:t>
              </a:r>
              <a:endParaRPr lang="ru-RU" b="1">
                <a:solidFill>
                  <a:srgbClr val="FF0000"/>
                </a:solidFill>
              </a:endParaRPr>
            </a:p>
          </p:txBody>
        </p:sp>
        <p:sp>
          <p:nvSpPr>
            <p:cNvPr id="25625" name="TextBox 15"/>
            <p:cNvSpPr txBox="1">
              <a:spLocks noChangeArrowheads="1"/>
            </p:cNvSpPr>
            <p:nvPr/>
          </p:nvSpPr>
          <p:spPr bwMode="auto">
            <a:xfrm>
              <a:off x="3786182" y="5000636"/>
              <a:ext cx="1785950" cy="400110"/>
            </a:xfrm>
            <a:prstGeom prst="rect">
              <a:avLst/>
            </a:prstGeom>
            <a:noFill/>
            <a:ln w="9525">
              <a:noFill/>
              <a:miter lim="800000"/>
              <a:headEnd/>
              <a:tailEnd/>
            </a:ln>
          </p:spPr>
          <p:txBody>
            <a:bodyPr>
              <a:spAutoFit/>
            </a:bodyPr>
            <a:lstStyle/>
            <a:p>
              <a:r>
                <a:rPr lang="en-US" sz="2000" b="1"/>
                <a:t> </a:t>
              </a:r>
              <a:r>
                <a:rPr lang="en-US" sz="2000" b="1">
                  <a:solidFill>
                    <a:srgbClr val="00B050"/>
                  </a:solidFill>
                </a:rPr>
                <a:t>B           B</a:t>
              </a:r>
              <a:endParaRPr lang="ru-RU" sz="2000" b="1">
                <a:solidFill>
                  <a:srgbClr val="00B050"/>
                </a:solidFill>
              </a:endParaRPr>
            </a:p>
          </p:txBody>
        </p:sp>
      </p:grpSp>
      <p:grpSp>
        <p:nvGrpSpPr>
          <p:cNvPr id="3" name="Группа 18"/>
          <p:cNvGrpSpPr>
            <a:grpSpLocks/>
          </p:cNvGrpSpPr>
          <p:nvPr/>
        </p:nvGrpSpPr>
        <p:grpSpPr bwMode="auto">
          <a:xfrm>
            <a:off x="2214563" y="2357438"/>
            <a:ext cx="4429125" cy="3071812"/>
            <a:chOff x="2214546" y="2357430"/>
            <a:chExt cx="4429156" cy="3108543"/>
          </a:xfrm>
        </p:grpSpPr>
        <p:grpSp>
          <p:nvGrpSpPr>
            <p:cNvPr id="25606" name="Группа 40"/>
            <p:cNvGrpSpPr>
              <a:grpSpLocks/>
            </p:cNvGrpSpPr>
            <p:nvPr/>
          </p:nvGrpSpPr>
          <p:grpSpPr bwMode="auto">
            <a:xfrm>
              <a:off x="2571736" y="2500306"/>
              <a:ext cx="4071966" cy="2859108"/>
              <a:chOff x="2571736" y="2500306"/>
              <a:chExt cx="4071966" cy="2859108"/>
            </a:xfrm>
          </p:grpSpPr>
          <p:cxnSp>
            <p:nvCxnSpPr>
              <p:cNvPr id="24" name="Прямая соединительная линия 23"/>
              <p:cNvCxnSpPr/>
              <p:nvPr/>
            </p:nvCxnSpPr>
            <p:spPr>
              <a:xfrm rot="10800000">
                <a:off x="2571735" y="2500406"/>
                <a:ext cx="3929090"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2643173" y="3428953"/>
                <a:ext cx="3929089"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2643173" y="4357500"/>
                <a:ext cx="3929089"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2714611" y="5358339"/>
                <a:ext cx="3929090" cy="1606"/>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grpSp>
        <p:cxnSp>
          <p:nvCxnSpPr>
            <p:cNvPr id="21" name="Прямая соединительная линия 20"/>
            <p:cNvCxnSpPr/>
            <p:nvPr/>
          </p:nvCxnSpPr>
          <p:spPr>
            <a:xfrm rot="10800000">
              <a:off x="3643306" y="4714139"/>
              <a:ext cx="1785949" cy="1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608" name="TextBox 21"/>
            <p:cNvSpPr txBox="1">
              <a:spLocks noChangeArrowheads="1"/>
            </p:cNvSpPr>
            <p:nvPr/>
          </p:nvSpPr>
          <p:spPr bwMode="auto">
            <a:xfrm>
              <a:off x="2214546" y="2357430"/>
              <a:ext cx="500066" cy="3108543"/>
            </a:xfrm>
            <a:prstGeom prst="rect">
              <a:avLst/>
            </a:prstGeom>
            <a:noFill/>
            <a:ln w="9525">
              <a:noFill/>
              <a:miter lim="800000"/>
              <a:headEnd/>
              <a:tailEnd/>
            </a:ln>
          </p:spPr>
          <p:txBody>
            <a:bodyPr>
              <a:spAutoFit/>
            </a:bodyPr>
            <a:lstStyle/>
            <a:p>
              <a:r>
                <a:rPr lang="ru-RU" sz="2800" b="1">
                  <a:solidFill>
                    <a:srgbClr val="000099"/>
                  </a:solidFill>
                </a:rPr>
                <a:t>С</a:t>
              </a:r>
            </a:p>
            <a:p>
              <a:r>
                <a:rPr lang="ru-RU" sz="2800" b="1">
                  <a:solidFill>
                    <a:srgbClr val="000099"/>
                  </a:solidFill>
                </a:rPr>
                <a:t/>
              </a:r>
              <a:br>
                <a:rPr lang="ru-RU" sz="2800" b="1">
                  <a:solidFill>
                    <a:srgbClr val="000099"/>
                  </a:solidFill>
                </a:rPr>
              </a:br>
              <a:r>
                <a:rPr lang="ru-RU" sz="2800" b="1">
                  <a:solidFill>
                    <a:srgbClr val="000099"/>
                  </a:solidFill>
                </a:rPr>
                <a:t>С</a:t>
              </a:r>
            </a:p>
            <a:p>
              <a:endParaRPr lang="ru-RU" sz="2800" b="1">
                <a:solidFill>
                  <a:srgbClr val="000099"/>
                </a:solidFill>
              </a:endParaRPr>
            </a:p>
            <a:p>
              <a:r>
                <a:rPr lang="ru-RU" sz="2800" b="1">
                  <a:solidFill>
                    <a:srgbClr val="000099"/>
                  </a:solidFill>
                </a:rPr>
                <a:t>С</a:t>
              </a:r>
            </a:p>
            <a:p>
              <a:endParaRPr lang="ru-RU" sz="2800" b="1">
                <a:solidFill>
                  <a:srgbClr val="000099"/>
                </a:solidFill>
              </a:endParaRPr>
            </a:p>
            <a:p>
              <a:r>
                <a:rPr lang="ru-RU" sz="2800" b="1">
                  <a:solidFill>
                    <a:srgbClr val="000099"/>
                  </a:solidFill>
                </a:rPr>
                <a:t>С</a:t>
              </a:r>
            </a:p>
          </p:txBody>
        </p:sp>
        <p:sp>
          <p:nvSpPr>
            <p:cNvPr id="25609" name="TextBox 22"/>
            <p:cNvSpPr txBox="1">
              <a:spLocks noChangeArrowheads="1"/>
            </p:cNvSpPr>
            <p:nvPr/>
          </p:nvSpPr>
          <p:spPr bwMode="auto">
            <a:xfrm>
              <a:off x="3286116" y="4500570"/>
              <a:ext cx="285752" cy="400110"/>
            </a:xfrm>
            <a:prstGeom prst="rect">
              <a:avLst/>
            </a:prstGeom>
            <a:noFill/>
            <a:ln w="9525">
              <a:noFill/>
              <a:miter lim="800000"/>
              <a:headEnd/>
              <a:tailEnd/>
            </a:ln>
          </p:spPr>
          <p:txBody>
            <a:bodyPr>
              <a:spAutoFit/>
            </a:bodyPr>
            <a:lstStyle/>
            <a:p>
              <a:r>
                <a:rPr lang="en-US" sz="2000" b="1">
                  <a:solidFill>
                    <a:srgbClr val="FF0000"/>
                  </a:solidFill>
                </a:rPr>
                <a:t>D</a:t>
              </a:r>
              <a:endParaRPr lang="ru-RU" sz="20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8000"/>
                                  </p:stCondLst>
                                  <p:endCondLst>
                                    <p:cond evt="onNext" delay="0">
                                      <p:tgtEl>
                                        <p:sldTgt/>
                                      </p:tgtEl>
                                    </p:cond>
                                  </p:endCondLst>
                                  <p:childTnLst>
                                    <p:anim calcmode="discrete" valueType="str">
                                      <p:cBhvr>
                                        <p:cTn id="6" dur="3000" fill="hold"/>
                                        <p:tgtEl>
                                          <p:spTgt spid="2"/>
                                        </p:tgtEl>
                                        <p:attrNameLst>
                                          <p:attrName>style.visibility</p:attrName>
                                        </p:attrNameLst>
                                      </p:cBhvr>
                                      <p:tavLst>
                                        <p:tav tm="0">
                                          <p:val>
                                            <p:strVal val="hidden"/>
                                          </p:val>
                                        </p:tav>
                                        <p:tav tm="50000">
                                          <p:val>
                                            <p:strVal val="visible"/>
                                          </p:val>
                                        </p:tav>
                                      </p:tavLst>
                                    </p:anim>
                                  </p:childTnLst>
                                </p:cTn>
                              </p:par>
                            </p:childTnLst>
                          </p:cTn>
                        </p:par>
                        <p:par>
                          <p:cTn id="7" fill="hold">
                            <p:stCondLst>
                              <p:cond delay="11000"/>
                            </p:stCondLst>
                            <p:childTnLst>
                              <p:par>
                                <p:cTn id="8" presetID="35" presetClass="emph" presetSubtype="0" repeatCount="indefinite" fill="hold" nodeType="afterEffect">
                                  <p:stCondLst>
                                    <p:cond delay="0"/>
                                  </p:stCondLst>
                                  <p:endCondLst>
                                    <p:cond evt="onNext" delay="0">
                                      <p:tgtEl>
                                        <p:sldTgt/>
                                      </p:tgtEl>
                                    </p:cond>
                                  </p:endCondLst>
                                  <p:childTnLst>
                                    <p:anim calcmode="discrete" valueType="str">
                                      <p:cBhvr>
                                        <p:cTn id="9" dur="3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r>
              <a:rPr lang="en-US" dirty="0">
                <a:solidFill>
                  <a:schemeClr val="bg2"/>
                </a:solidFill>
              </a:rPr>
              <a:t>According to </a:t>
            </a:r>
            <a:r>
              <a:rPr lang="en-US" dirty="0" err="1">
                <a:solidFill>
                  <a:schemeClr val="bg2"/>
                </a:solidFill>
              </a:rPr>
              <a:t>Kantarovich</a:t>
            </a:r>
            <a:endParaRPr lang="ru-RU" dirty="0" smtClean="0">
              <a:solidFill>
                <a:schemeClr val="bg2"/>
              </a:solidFill>
            </a:endParaRPr>
          </a:p>
        </p:txBody>
      </p:sp>
      <p:pic>
        <p:nvPicPr>
          <p:cNvPr id="26627" name="Picture 2" descr="C:\Documents and Settings\KRASGMU.NET\Рабочий стол\19.jpg"/>
          <p:cNvPicPr>
            <a:picLocks noGrp="1" noChangeAspect="1" noChangeArrowheads="1"/>
          </p:cNvPicPr>
          <p:nvPr>
            <p:ph idx="1"/>
          </p:nvPr>
        </p:nvPicPr>
        <p:blipFill>
          <a:blip r:embed="rId3"/>
          <a:srcRect r="85" b="-53"/>
          <a:stretch>
            <a:fillRect/>
          </a:stretch>
        </p:blipFill>
        <p:spPr>
          <a:xfrm>
            <a:off x="2714625" y="1571625"/>
            <a:ext cx="3714750" cy="4714875"/>
          </a:xfrm>
        </p:spPr>
      </p:pic>
      <p:grpSp>
        <p:nvGrpSpPr>
          <p:cNvPr id="2" name="Группа 7"/>
          <p:cNvGrpSpPr>
            <a:grpSpLocks/>
          </p:cNvGrpSpPr>
          <p:nvPr/>
        </p:nvGrpSpPr>
        <p:grpSpPr bwMode="auto">
          <a:xfrm>
            <a:off x="2214563" y="2357438"/>
            <a:ext cx="4429125" cy="3071812"/>
            <a:chOff x="2214546" y="2357430"/>
            <a:chExt cx="4429156" cy="3108543"/>
          </a:xfrm>
        </p:grpSpPr>
        <p:grpSp>
          <p:nvGrpSpPr>
            <p:cNvPr id="26629" name="Группа 40"/>
            <p:cNvGrpSpPr>
              <a:grpSpLocks/>
            </p:cNvGrpSpPr>
            <p:nvPr/>
          </p:nvGrpSpPr>
          <p:grpSpPr bwMode="auto">
            <a:xfrm>
              <a:off x="2571736" y="2500306"/>
              <a:ext cx="4071966" cy="2859108"/>
              <a:chOff x="2571736" y="2500306"/>
              <a:chExt cx="4071966" cy="2859108"/>
            </a:xfrm>
          </p:grpSpPr>
          <p:cxnSp>
            <p:nvCxnSpPr>
              <p:cNvPr id="13" name="Прямая соединительная линия 12"/>
              <p:cNvCxnSpPr/>
              <p:nvPr/>
            </p:nvCxnSpPr>
            <p:spPr>
              <a:xfrm rot="10800000">
                <a:off x="2571735" y="2500406"/>
                <a:ext cx="3929090"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2643173" y="3428953"/>
                <a:ext cx="3929089"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0800000">
                <a:off x="2643173" y="4357500"/>
                <a:ext cx="3929089" cy="1607"/>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10800000">
                <a:off x="2714611" y="5358339"/>
                <a:ext cx="3929090" cy="1606"/>
              </a:xfrm>
              <a:prstGeom prst="line">
                <a:avLst/>
              </a:prstGeom>
              <a:ln w="38100">
                <a:solidFill>
                  <a:srgbClr val="FFD347"/>
                </a:solidFill>
              </a:ln>
            </p:spPr>
            <p:style>
              <a:lnRef idx="1">
                <a:schemeClr val="accent1"/>
              </a:lnRef>
              <a:fillRef idx="0">
                <a:schemeClr val="accent1"/>
              </a:fillRef>
              <a:effectRef idx="0">
                <a:schemeClr val="accent1"/>
              </a:effectRef>
              <a:fontRef idx="minor">
                <a:schemeClr val="tx1"/>
              </a:fontRef>
            </p:style>
          </p:cxnSp>
        </p:grpSp>
        <p:cxnSp>
          <p:nvCxnSpPr>
            <p:cNvPr id="10" name="Прямая соединительная линия 9"/>
            <p:cNvCxnSpPr/>
            <p:nvPr/>
          </p:nvCxnSpPr>
          <p:spPr>
            <a:xfrm rot="10800000">
              <a:off x="3643306" y="4714139"/>
              <a:ext cx="1785949" cy="1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631" name="TextBox 10"/>
            <p:cNvSpPr txBox="1">
              <a:spLocks noChangeArrowheads="1"/>
            </p:cNvSpPr>
            <p:nvPr/>
          </p:nvSpPr>
          <p:spPr bwMode="auto">
            <a:xfrm>
              <a:off x="2214546" y="2357430"/>
              <a:ext cx="500066" cy="3108543"/>
            </a:xfrm>
            <a:prstGeom prst="rect">
              <a:avLst/>
            </a:prstGeom>
            <a:noFill/>
            <a:ln w="9525">
              <a:noFill/>
              <a:miter lim="800000"/>
              <a:headEnd/>
              <a:tailEnd/>
            </a:ln>
          </p:spPr>
          <p:txBody>
            <a:bodyPr>
              <a:spAutoFit/>
            </a:bodyPr>
            <a:lstStyle/>
            <a:p>
              <a:r>
                <a:rPr lang="ru-RU" sz="2800" b="1">
                  <a:solidFill>
                    <a:srgbClr val="000099"/>
                  </a:solidFill>
                </a:rPr>
                <a:t>С</a:t>
              </a:r>
            </a:p>
            <a:p>
              <a:r>
                <a:rPr lang="ru-RU" sz="2800" b="1">
                  <a:solidFill>
                    <a:srgbClr val="000099"/>
                  </a:solidFill>
                </a:rPr>
                <a:t/>
              </a:r>
              <a:br>
                <a:rPr lang="ru-RU" sz="2800" b="1">
                  <a:solidFill>
                    <a:srgbClr val="000099"/>
                  </a:solidFill>
                </a:rPr>
              </a:br>
              <a:r>
                <a:rPr lang="ru-RU" sz="2800" b="1">
                  <a:solidFill>
                    <a:srgbClr val="000099"/>
                  </a:solidFill>
                </a:rPr>
                <a:t>С</a:t>
              </a:r>
            </a:p>
            <a:p>
              <a:endParaRPr lang="ru-RU" sz="2800" b="1">
                <a:solidFill>
                  <a:srgbClr val="000099"/>
                </a:solidFill>
              </a:endParaRPr>
            </a:p>
            <a:p>
              <a:r>
                <a:rPr lang="ru-RU" sz="2800" b="1">
                  <a:solidFill>
                    <a:srgbClr val="000099"/>
                  </a:solidFill>
                </a:rPr>
                <a:t>С</a:t>
              </a:r>
            </a:p>
            <a:p>
              <a:endParaRPr lang="ru-RU" sz="2800" b="1">
                <a:solidFill>
                  <a:srgbClr val="000099"/>
                </a:solidFill>
              </a:endParaRPr>
            </a:p>
            <a:p>
              <a:r>
                <a:rPr lang="ru-RU" sz="2800" b="1">
                  <a:solidFill>
                    <a:srgbClr val="000099"/>
                  </a:solidFill>
                </a:rPr>
                <a:t>С</a:t>
              </a:r>
            </a:p>
          </p:txBody>
        </p:sp>
        <p:sp>
          <p:nvSpPr>
            <p:cNvPr id="26632" name="TextBox 11"/>
            <p:cNvSpPr txBox="1">
              <a:spLocks noChangeArrowheads="1"/>
            </p:cNvSpPr>
            <p:nvPr/>
          </p:nvSpPr>
          <p:spPr bwMode="auto">
            <a:xfrm>
              <a:off x="3286116" y="4500570"/>
              <a:ext cx="285752" cy="400110"/>
            </a:xfrm>
            <a:prstGeom prst="rect">
              <a:avLst/>
            </a:prstGeom>
            <a:noFill/>
            <a:ln w="9525">
              <a:noFill/>
              <a:miter lim="800000"/>
              <a:headEnd/>
              <a:tailEnd/>
            </a:ln>
          </p:spPr>
          <p:txBody>
            <a:bodyPr>
              <a:spAutoFit/>
            </a:bodyPr>
            <a:lstStyle/>
            <a:p>
              <a:r>
                <a:rPr lang="en-US" sz="2000" b="1">
                  <a:solidFill>
                    <a:srgbClr val="FF0000"/>
                  </a:solidFill>
                </a:rPr>
                <a:t>D</a:t>
              </a:r>
              <a:endParaRPr lang="ru-RU" sz="20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3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229600" cy="1371600"/>
          </a:xfrm>
        </p:spPr>
        <p:txBody>
          <a:bodyPr/>
          <a:lstStyle/>
          <a:p>
            <a:pPr>
              <a:defRPr/>
            </a:pPr>
            <a:r>
              <a:rPr lang="ru-RU" kern="1200" dirty="0" smtClean="0">
                <a:solidFill>
                  <a:schemeClr val="bg1">
                    <a:lumMod val="50000"/>
                  </a:schemeClr>
                </a:solidFill>
              </a:rPr>
              <a:t> </a:t>
            </a:r>
            <a:r>
              <a:rPr lang="en-US" kern="1200" dirty="0">
                <a:solidFill>
                  <a:schemeClr val="bg1">
                    <a:lumMod val="50000"/>
                  </a:schemeClr>
                </a:solidFill>
              </a:rPr>
              <a:t>According to Wordsworth-White</a:t>
            </a:r>
            <a:endParaRPr lang="ru-RU" dirty="0">
              <a:solidFill>
                <a:schemeClr val="bg1">
                  <a:lumMod val="50000"/>
                </a:schemeClr>
              </a:solidFill>
            </a:endParaRPr>
          </a:p>
        </p:txBody>
      </p:sp>
      <p:sp>
        <p:nvSpPr>
          <p:cNvPr id="27651" name="Содержимое 2"/>
          <p:cNvSpPr>
            <a:spLocks noGrp="1"/>
          </p:cNvSpPr>
          <p:nvPr>
            <p:ph idx="1"/>
          </p:nvPr>
        </p:nvSpPr>
        <p:spPr/>
        <p:txBody>
          <a:bodyPr/>
          <a:lstStyle/>
          <a:p>
            <a:pPr>
              <a:buFont typeface="Wingdings" pitchFamily="2" charset="2"/>
              <a:buNone/>
            </a:pPr>
            <a:endParaRPr lang="ru-RU" smtClean="0"/>
          </a:p>
        </p:txBody>
      </p:sp>
      <p:pic>
        <p:nvPicPr>
          <p:cNvPr id="27652" name="Рисунок 35"/>
          <p:cNvPicPr>
            <a:picLocks noChangeAspect="1" noChangeArrowheads="1"/>
          </p:cNvPicPr>
          <p:nvPr/>
        </p:nvPicPr>
        <p:blipFill>
          <a:blip r:embed="rId3"/>
          <a:srcRect r="-281" b="-1445"/>
          <a:stretch>
            <a:fillRect/>
          </a:stretch>
        </p:blipFill>
        <p:spPr bwMode="auto">
          <a:xfrm>
            <a:off x="2714625" y="1163638"/>
            <a:ext cx="3429000" cy="56943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69" descr="File0388"/>
          <p:cNvPicPr>
            <a:picLocks noChangeAspect="1" noChangeArrowheads="1"/>
          </p:cNvPicPr>
          <p:nvPr/>
        </p:nvPicPr>
        <p:blipFill>
          <a:blip r:embed="rId3"/>
          <a:srcRect/>
          <a:stretch>
            <a:fillRect/>
          </a:stretch>
        </p:blipFill>
        <p:spPr bwMode="auto">
          <a:xfrm>
            <a:off x="0" y="2143125"/>
            <a:ext cx="9144000" cy="3143250"/>
          </a:xfrm>
          <a:prstGeom prst="rect">
            <a:avLst/>
          </a:prstGeom>
          <a:noFill/>
          <a:ln w="9525">
            <a:noFill/>
            <a:miter lim="800000"/>
            <a:headEnd/>
            <a:tailEnd/>
          </a:ln>
        </p:spPr>
      </p:pic>
      <p:sp>
        <p:nvSpPr>
          <p:cNvPr id="28675" name="Заголовок 5"/>
          <p:cNvSpPr>
            <a:spLocks noGrp="1"/>
          </p:cNvSpPr>
          <p:nvPr>
            <p:ph type="title"/>
          </p:nvPr>
        </p:nvSpPr>
        <p:spPr/>
        <p:txBody>
          <a:bodyPr/>
          <a:lstStyle/>
          <a:p>
            <a:r>
              <a:rPr lang="en-US" dirty="0"/>
              <a:t>According to </a:t>
            </a:r>
            <a:r>
              <a:rPr lang="en-US" dirty="0" err="1"/>
              <a:t>Jupitz</a:t>
            </a:r>
            <a:endParaRPr lang="ru-RU" dirty="0" smtClean="0"/>
          </a:p>
        </p:txBody>
      </p:sp>
      <p:sp>
        <p:nvSpPr>
          <p:cNvPr id="28676" name="Содержимое 6"/>
          <p:cNvSpPr>
            <a:spLocks noGrp="1"/>
          </p:cNvSpPr>
          <p:nvPr>
            <p:ph idx="1"/>
          </p:nvPr>
        </p:nvSpPr>
        <p:spPr>
          <a:xfrm>
            <a:off x="285750" y="2000250"/>
            <a:ext cx="8229600" cy="4114800"/>
          </a:xfrm>
        </p:spPr>
        <p:txBody>
          <a:bodyPr/>
          <a:lstStyle/>
          <a:p>
            <a:endParaRPr lang="ru-R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500063" y="0"/>
            <a:ext cx="8229600" cy="1371600"/>
          </a:xfrm>
        </p:spPr>
        <p:txBody>
          <a:bodyPr/>
          <a:lstStyle/>
          <a:p>
            <a:r>
              <a:rPr lang="en-US" dirty="0" err="1"/>
              <a:t>Masticationography</a:t>
            </a:r>
            <a:endParaRPr lang="ru-RU" dirty="0" smtClean="0"/>
          </a:p>
        </p:txBody>
      </p:sp>
      <p:pic>
        <p:nvPicPr>
          <p:cNvPr id="29699" name="Рисунок 2" descr="clip_image002"/>
          <p:cNvPicPr>
            <a:picLocks noChangeAspect="1" noChangeArrowheads="1"/>
          </p:cNvPicPr>
          <p:nvPr/>
        </p:nvPicPr>
        <p:blipFill>
          <a:blip r:embed="rId3"/>
          <a:srcRect r="-75" b="-311"/>
          <a:stretch>
            <a:fillRect/>
          </a:stretch>
        </p:blipFill>
        <p:spPr bwMode="auto">
          <a:xfrm>
            <a:off x="109538" y="1357313"/>
            <a:ext cx="8936037" cy="4643437"/>
          </a:xfrm>
          <a:prstGeom prst="rect">
            <a:avLst/>
          </a:prstGeom>
          <a:noFill/>
          <a:ln w="9525">
            <a:noFill/>
            <a:miter lim="800000"/>
            <a:headEnd/>
            <a:tailEnd/>
          </a:ln>
        </p:spPr>
      </p:pic>
      <p:sp>
        <p:nvSpPr>
          <p:cNvPr id="29700" name="Содержимое 6"/>
          <p:cNvSpPr>
            <a:spLocks noGrp="1"/>
          </p:cNvSpPr>
          <p:nvPr>
            <p:ph idx="1"/>
          </p:nvPr>
        </p:nvSpPr>
        <p:spPr/>
        <p:txBody>
          <a:bodyPr/>
          <a:lstStyle/>
          <a:p>
            <a:endParaRPr lang="ru-RU"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en-US" dirty="0" err="1"/>
              <a:t>Kimogram</a:t>
            </a:r>
            <a:r>
              <a:rPr lang="en-US" dirty="0"/>
              <a:t> of one chewing period</a:t>
            </a:r>
            <a:endParaRPr lang="ru-RU" dirty="0" smtClean="0"/>
          </a:p>
        </p:txBody>
      </p:sp>
      <p:pic>
        <p:nvPicPr>
          <p:cNvPr id="30723" name="Picture 2" descr="C:\Users\Valeriya\Desktop\97.jpg"/>
          <p:cNvPicPr>
            <a:picLocks noGrp="1" noChangeAspect="1" noChangeArrowheads="1"/>
          </p:cNvPicPr>
          <p:nvPr>
            <p:ph idx="1"/>
          </p:nvPr>
        </p:nvPicPr>
        <p:blipFill>
          <a:blip r:embed="rId3"/>
          <a:srcRect/>
          <a:stretch>
            <a:fillRect/>
          </a:stretch>
        </p:blipFill>
        <p:spPr>
          <a:xfrm>
            <a:off x="44450" y="1857375"/>
            <a:ext cx="9240838" cy="1500188"/>
          </a:xfrm>
          <a:noFill/>
        </p:spPr>
      </p:pic>
      <p:sp>
        <p:nvSpPr>
          <p:cNvPr id="3072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n-US" sz="1100">
                <a:latin typeface="Times New Roman" pitchFamily="18" charset="0"/>
                <a:ea typeface="Calibri" pitchFamily="34" charset="0"/>
                <a:cs typeface="Times New Roman" pitchFamily="18" charset="0"/>
              </a:rPr>
              <a:t>I</a:t>
            </a:r>
            <a:r>
              <a:rPr lang="ru-RU" sz="1100">
                <a:latin typeface="Times New Roman" pitchFamily="18" charset="0"/>
                <a:ea typeface="Calibri" pitchFamily="34" charset="0"/>
                <a:cs typeface="Times New Roman" pitchFamily="18" charset="0"/>
              </a:rPr>
              <a:t> – состояние покоя, </a:t>
            </a:r>
            <a:r>
              <a:rPr lang="en-US" sz="1100">
                <a:latin typeface="Times New Roman" pitchFamily="18" charset="0"/>
                <a:ea typeface="Calibri" pitchFamily="34" charset="0"/>
                <a:cs typeface="Times New Roman" pitchFamily="18" charset="0"/>
              </a:rPr>
              <a:t>II</a:t>
            </a:r>
            <a:r>
              <a:rPr lang="ru-RU" sz="1100">
                <a:latin typeface="Times New Roman" pitchFamily="18" charset="0"/>
                <a:ea typeface="Calibri" pitchFamily="34" charset="0"/>
                <a:cs typeface="Times New Roman" pitchFamily="18" charset="0"/>
              </a:rPr>
              <a:t> – фаза введения пищи в рот, </a:t>
            </a:r>
            <a:r>
              <a:rPr lang="en-US" sz="1100">
                <a:latin typeface="Times New Roman" pitchFamily="18" charset="0"/>
                <a:ea typeface="Calibri" pitchFamily="34" charset="0"/>
                <a:cs typeface="Times New Roman" pitchFamily="18" charset="0"/>
              </a:rPr>
              <a:t>III</a:t>
            </a:r>
            <a:r>
              <a:rPr lang="ru-RU" sz="1100">
                <a:latin typeface="Times New Roman" pitchFamily="18" charset="0"/>
                <a:ea typeface="Calibri" pitchFamily="34" charset="0"/>
                <a:cs typeface="Times New Roman" pitchFamily="18" charset="0"/>
              </a:rPr>
              <a:t> начальная фаза жевания, </a:t>
            </a:r>
            <a:r>
              <a:rPr lang="en-US" sz="1100">
                <a:latin typeface="Times New Roman" pitchFamily="18" charset="0"/>
                <a:ea typeface="Calibri" pitchFamily="34" charset="0"/>
                <a:cs typeface="Times New Roman" pitchFamily="18" charset="0"/>
              </a:rPr>
              <a:t>IV</a:t>
            </a:r>
            <a:r>
              <a:rPr lang="ru-RU" sz="1100">
                <a:latin typeface="Times New Roman" pitchFamily="18" charset="0"/>
                <a:ea typeface="Calibri" pitchFamily="34" charset="0"/>
                <a:cs typeface="Times New Roman" pitchFamily="18" charset="0"/>
              </a:rPr>
              <a:t> – основная фаза жевания, </a:t>
            </a:r>
            <a:r>
              <a:rPr lang="en-US" sz="1100">
                <a:latin typeface="Times New Roman" pitchFamily="18" charset="0"/>
                <a:ea typeface="Calibri" pitchFamily="34" charset="0"/>
                <a:cs typeface="Times New Roman" pitchFamily="18" charset="0"/>
              </a:rPr>
              <a:t>V</a:t>
            </a:r>
            <a:r>
              <a:rPr lang="ru-RU" sz="1100">
                <a:latin typeface="Times New Roman" pitchFamily="18" charset="0"/>
                <a:ea typeface="Calibri" pitchFamily="34" charset="0"/>
                <a:cs typeface="Times New Roman" pitchFamily="18" charset="0"/>
              </a:rPr>
              <a:t> – фаза формирования комка и его проглатывания,  </a:t>
            </a:r>
            <a:r>
              <a:rPr lang="en-US" sz="1100">
                <a:latin typeface="Times New Roman" pitchFamily="18" charset="0"/>
                <a:ea typeface="Calibri" pitchFamily="34" charset="0"/>
                <a:cs typeface="Times New Roman" pitchFamily="18" charset="0"/>
              </a:rPr>
              <a:t>O</a:t>
            </a:r>
            <a:r>
              <a:rPr lang="ru-RU" sz="1100">
                <a:latin typeface="Times New Roman" pitchFamily="18" charset="0"/>
                <a:ea typeface="Calibri" pitchFamily="34" charset="0"/>
                <a:cs typeface="Times New Roman" pitchFamily="18" charset="0"/>
              </a:rPr>
              <a:t> – момент смыкания зубов и раздавливания пищи, </a:t>
            </a:r>
            <a:r>
              <a:rPr lang="en-US" sz="1100">
                <a:latin typeface="Times New Roman" pitchFamily="18" charset="0"/>
                <a:ea typeface="Calibri" pitchFamily="34" charset="0"/>
                <a:cs typeface="Times New Roman" pitchFamily="18" charset="0"/>
              </a:rPr>
              <a:t>O</a:t>
            </a:r>
            <a:r>
              <a:rPr lang="ru-RU" sz="1100" baseline="-30000">
                <a:latin typeface="Times New Roman" pitchFamily="18" charset="0"/>
                <a:ea typeface="Calibri" pitchFamily="34" charset="0"/>
                <a:cs typeface="Times New Roman" pitchFamily="18" charset="0"/>
              </a:rPr>
              <a:t>1</a:t>
            </a:r>
            <a:r>
              <a:rPr lang="ru-RU" sz="1100">
                <a:latin typeface="Times New Roman" pitchFamily="18" charset="0"/>
                <a:ea typeface="Calibri" pitchFamily="34" charset="0"/>
                <a:cs typeface="Times New Roman" pitchFamily="18" charset="0"/>
              </a:rPr>
              <a:t> – момент размалывания пищи (в секундах) </a:t>
            </a:r>
            <a:endParaRPr lang="ru-RU">
              <a:latin typeface="Arial" charset="0"/>
              <a:ea typeface="Calibri" pitchFamily="34" charset="0"/>
              <a:cs typeface="Times New Roman" pitchFamily="18" charset="0"/>
            </a:endParaRPr>
          </a:p>
        </p:txBody>
      </p:sp>
      <p:sp>
        <p:nvSpPr>
          <p:cNvPr id="3072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n-US" sz="1100">
                <a:latin typeface="Times New Roman" pitchFamily="18" charset="0"/>
                <a:ea typeface="Calibri" pitchFamily="34" charset="0"/>
                <a:cs typeface="Times New Roman" pitchFamily="18" charset="0"/>
              </a:rPr>
              <a:t>I</a:t>
            </a:r>
            <a:r>
              <a:rPr lang="ru-RU" sz="1100">
                <a:latin typeface="Times New Roman" pitchFamily="18" charset="0"/>
                <a:ea typeface="Calibri" pitchFamily="34" charset="0"/>
                <a:cs typeface="Times New Roman" pitchFamily="18" charset="0"/>
              </a:rPr>
              <a:t> – состояние покоя, </a:t>
            </a:r>
            <a:r>
              <a:rPr lang="en-US" sz="1100">
                <a:latin typeface="Times New Roman" pitchFamily="18" charset="0"/>
                <a:ea typeface="Calibri" pitchFamily="34" charset="0"/>
                <a:cs typeface="Times New Roman" pitchFamily="18" charset="0"/>
              </a:rPr>
              <a:t>II</a:t>
            </a:r>
            <a:r>
              <a:rPr lang="ru-RU" sz="1100">
                <a:latin typeface="Times New Roman" pitchFamily="18" charset="0"/>
                <a:ea typeface="Calibri" pitchFamily="34" charset="0"/>
                <a:cs typeface="Times New Roman" pitchFamily="18" charset="0"/>
              </a:rPr>
              <a:t> – фаза введения пищи в рот, </a:t>
            </a:r>
            <a:r>
              <a:rPr lang="en-US" sz="1100">
                <a:latin typeface="Times New Roman" pitchFamily="18" charset="0"/>
                <a:ea typeface="Calibri" pitchFamily="34" charset="0"/>
                <a:cs typeface="Times New Roman" pitchFamily="18" charset="0"/>
              </a:rPr>
              <a:t>III</a:t>
            </a:r>
            <a:r>
              <a:rPr lang="ru-RU" sz="1100">
                <a:latin typeface="Times New Roman" pitchFamily="18" charset="0"/>
                <a:ea typeface="Calibri" pitchFamily="34" charset="0"/>
                <a:cs typeface="Times New Roman" pitchFamily="18" charset="0"/>
              </a:rPr>
              <a:t> начальная фаза жевания, </a:t>
            </a:r>
            <a:r>
              <a:rPr lang="en-US" sz="1100">
                <a:latin typeface="Times New Roman" pitchFamily="18" charset="0"/>
                <a:ea typeface="Calibri" pitchFamily="34" charset="0"/>
                <a:cs typeface="Times New Roman" pitchFamily="18" charset="0"/>
              </a:rPr>
              <a:t>IV</a:t>
            </a:r>
            <a:r>
              <a:rPr lang="ru-RU" sz="1100">
                <a:latin typeface="Times New Roman" pitchFamily="18" charset="0"/>
                <a:ea typeface="Calibri" pitchFamily="34" charset="0"/>
                <a:cs typeface="Times New Roman" pitchFamily="18" charset="0"/>
              </a:rPr>
              <a:t> – основная фаза жевания, </a:t>
            </a:r>
            <a:r>
              <a:rPr lang="en-US" sz="1100">
                <a:latin typeface="Times New Roman" pitchFamily="18" charset="0"/>
                <a:ea typeface="Calibri" pitchFamily="34" charset="0"/>
                <a:cs typeface="Times New Roman" pitchFamily="18" charset="0"/>
              </a:rPr>
              <a:t>V</a:t>
            </a:r>
            <a:r>
              <a:rPr lang="ru-RU" sz="1100">
                <a:latin typeface="Times New Roman" pitchFamily="18" charset="0"/>
                <a:ea typeface="Calibri" pitchFamily="34" charset="0"/>
                <a:cs typeface="Times New Roman" pitchFamily="18" charset="0"/>
              </a:rPr>
              <a:t> – фаза формирования комка и его проглатывания,  </a:t>
            </a:r>
            <a:r>
              <a:rPr lang="en-US" sz="1100">
                <a:latin typeface="Times New Roman" pitchFamily="18" charset="0"/>
                <a:ea typeface="Calibri" pitchFamily="34" charset="0"/>
                <a:cs typeface="Times New Roman" pitchFamily="18" charset="0"/>
              </a:rPr>
              <a:t>O</a:t>
            </a:r>
            <a:r>
              <a:rPr lang="ru-RU" sz="1100">
                <a:latin typeface="Times New Roman" pitchFamily="18" charset="0"/>
                <a:ea typeface="Calibri" pitchFamily="34" charset="0"/>
                <a:cs typeface="Times New Roman" pitchFamily="18" charset="0"/>
              </a:rPr>
              <a:t> – момент смыкания зубов и раздавливания пищи, </a:t>
            </a:r>
            <a:r>
              <a:rPr lang="en-US" sz="1100">
                <a:latin typeface="Times New Roman" pitchFamily="18" charset="0"/>
                <a:ea typeface="Calibri" pitchFamily="34" charset="0"/>
                <a:cs typeface="Times New Roman" pitchFamily="18" charset="0"/>
              </a:rPr>
              <a:t>O</a:t>
            </a:r>
            <a:r>
              <a:rPr lang="ru-RU" sz="1100" baseline="-30000">
                <a:latin typeface="Times New Roman" pitchFamily="18" charset="0"/>
                <a:ea typeface="Calibri" pitchFamily="34" charset="0"/>
                <a:cs typeface="Times New Roman" pitchFamily="18" charset="0"/>
              </a:rPr>
              <a:t>1</a:t>
            </a:r>
            <a:r>
              <a:rPr lang="ru-RU" sz="1100">
                <a:latin typeface="Times New Roman" pitchFamily="18" charset="0"/>
                <a:ea typeface="Calibri" pitchFamily="34" charset="0"/>
                <a:cs typeface="Times New Roman" pitchFamily="18" charset="0"/>
              </a:rPr>
              <a:t> – момент размалывания пищи (в секундах) </a:t>
            </a:r>
            <a:endParaRPr lang="ru-RU">
              <a:latin typeface="Arial" charset="0"/>
              <a:ea typeface="Calibri" pitchFamily="34" charset="0"/>
              <a:cs typeface="Times New Roman" pitchFamily="18" charset="0"/>
            </a:endParaRPr>
          </a:p>
        </p:txBody>
      </p:sp>
      <p:sp>
        <p:nvSpPr>
          <p:cNvPr id="7" name="TextBox 6"/>
          <p:cNvSpPr txBox="1"/>
          <p:nvPr/>
        </p:nvSpPr>
        <p:spPr>
          <a:xfrm>
            <a:off x="285750" y="3643313"/>
            <a:ext cx="8501063" cy="2678112"/>
          </a:xfrm>
          <a:prstGeom prst="rect">
            <a:avLst/>
          </a:prstGeom>
          <a:noFill/>
        </p:spPr>
        <p:txBody>
          <a:bodyPr>
            <a:spAutoFit/>
          </a:bodyPr>
          <a:lstStyle/>
          <a:p>
            <a:pPr fontAlgn="auto">
              <a:spcBef>
                <a:spcPts val="0"/>
              </a:spcBef>
              <a:spcAft>
                <a:spcPts val="0"/>
              </a:spcAft>
              <a:defRPr/>
            </a:pPr>
            <a:r>
              <a:rPr lang="en-US" sz="2800" dirty="0">
                <a:solidFill>
                  <a:schemeClr val="bg1">
                    <a:lumMod val="50000"/>
                  </a:schemeClr>
                </a:solidFill>
                <a:cs typeface="+mn-cs"/>
              </a:rPr>
              <a:t>I – resting state, II – phase of introducing food into the mouth, III initial phase of chewing, IV – main phase of chewing, V – phase of bolus formation and swallowing, O – moment of closing teeth and crushing food, O1 – moment of grinding food (in seconds )</a:t>
            </a:r>
            <a:endParaRPr lang="ru-RU" sz="2800" dirty="0">
              <a:solidFill>
                <a:schemeClr val="bg1">
                  <a:lumMod val="50000"/>
                </a:schemeClr>
              </a:solidFill>
              <a:cs typeface="+mn-cs"/>
            </a:endParaRPr>
          </a:p>
        </p:txBody>
      </p:sp>
      <p:sp>
        <p:nvSpPr>
          <p:cNvPr id="3072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n-US" sz="1100">
                <a:latin typeface="Times New Roman" pitchFamily="18" charset="0"/>
                <a:ea typeface="Calibri" pitchFamily="34" charset="0"/>
                <a:cs typeface="Times New Roman" pitchFamily="18" charset="0"/>
              </a:rPr>
              <a:t>I</a:t>
            </a:r>
            <a:r>
              <a:rPr lang="ru-RU" sz="1100">
                <a:latin typeface="Times New Roman" pitchFamily="18" charset="0"/>
                <a:ea typeface="Calibri" pitchFamily="34" charset="0"/>
                <a:cs typeface="Times New Roman" pitchFamily="18" charset="0"/>
              </a:rPr>
              <a:t> – состояние покоя, </a:t>
            </a:r>
            <a:r>
              <a:rPr lang="en-US" sz="1100">
                <a:latin typeface="Times New Roman" pitchFamily="18" charset="0"/>
                <a:ea typeface="Calibri" pitchFamily="34" charset="0"/>
                <a:cs typeface="Times New Roman" pitchFamily="18" charset="0"/>
              </a:rPr>
              <a:t>II</a:t>
            </a:r>
            <a:r>
              <a:rPr lang="ru-RU" sz="1100">
                <a:latin typeface="Times New Roman" pitchFamily="18" charset="0"/>
                <a:ea typeface="Calibri" pitchFamily="34" charset="0"/>
                <a:cs typeface="Times New Roman" pitchFamily="18" charset="0"/>
              </a:rPr>
              <a:t> – фаза введения пищи в рот, </a:t>
            </a:r>
            <a:r>
              <a:rPr lang="en-US" sz="1100">
                <a:latin typeface="Times New Roman" pitchFamily="18" charset="0"/>
                <a:ea typeface="Calibri" pitchFamily="34" charset="0"/>
                <a:cs typeface="Times New Roman" pitchFamily="18" charset="0"/>
              </a:rPr>
              <a:t>III</a:t>
            </a:r>
            <a:r>
              <a:rPr lang="ru-RU" sz="1100">
                <a:latin typeface="Times New Roman" pitchFamily="18" charset="0"/>
                <a:ea typeface="Calibri" pitchFamily="34" charset="0"/>
                <a:cs typeface="Times New Roman" pitchFamily="18" charset="0"/>
              </a:rPr>
              <a:t> начальная фаза жевания, </a:t>
            </a:r>
            <a:r>
              <a:rPr lang="en-US" sz="1100">
                <a:latin typeface="Times New Roman" pitchFamily="18" charset="0"/>
                <a:ea typeface="Calibri" pitchFamily="34" charset="0"/>
                <a:cs typeface="Times New Roman" pitchFamily="18" charset="0"/>
              </a:rPr>
              <a:t>IV</a:t>
            </a:r>
            <a:r>
              <a:rPr lang="ru-RU" sz="1100">
                <a:latin typeface="Times New Roman" pitchFamily="18" charset="0"/>
                <a:ea typeface="Calibri" pitchFamily="34" charset="0"/>
                <a:cs typeface="Times New Roman" pitchFamily="18" charset="0"/>
              </a:rPr>
              <a:t> – основная фаза жевания, </a:t>
            </a:r>
            <a:r>
              <a:rPr lang="en-US" sz="1100">
                <a:latin typeface="Times New Roman" pitchFamily="18" charset="0"/>
                <a:ea typeface="Calibri" pitchFamily="34" charset="0"/>
                <a:cs typeface="Times New Roman" pitchFamily="18" charset="0"/>
              </a:rPr>
              <a:t>V</a:t>
            </a:r>
            <a:r>
              <a:rPr lang="ru-RU" sz="1100">
                <a:latin typeface="Times New Roman" pitchFamily="18" charset="0"/>
                <a:ea typeface="Calibri" pitchFamily="34" charset="0"/>
                <a:cs typeface="Times New Roman" pitchFamily="18" charset="0"/>
              </a:rPr>
              <a:t> – фаза формирования комка и его проглатывания,  </a:t>
            </a:r>
            <a:r>
              <a:rPr lang="en-US" sz="1100">
                <a:latin typeface="Times New Roman" pitchFamily="18" charset="0"/>
                <a:ea typeface="Calibri" pitchFamily="34" charset="0"/>
                <a:cs typeface="Times New Roman" pitchFamily="18" charset="0"/>
              </a:rPr>
              <a:t>O</a:t>
            </a:r>
            <a:r>
              <a:rPr lang="ru-RU" sz="1100">
                <a:latin typeface="Times New Roman" pitchFamily="18" charset="0"/>
                <a:ea typeface="Calibri" pitchFamily="34" charset="0"/>
                <a:cs typeface="Times New Roman" pitchFamily="18" charset="0"/>
              </a:rPr>
              <a:t> – момент смыкания зубов и раздавливания пищи, </a:t>
            </a:r>
            <a:r>
              <a:rPr lang="en-US" sz="1100">
                <a:latin typeface="Times New Roman" pitchFamily="18" charset="0"/>
                <a:ea typeface="Calibri" pitchFamily="34" charset="0"/>
                <a:cs typeface="Times New Roman" pitchFamily="18" charset="0"/>
              </a:rPr>
              <a:t>O</a:t>
            </a:r>
            <a:r>
              <a:rPr lang="ru-RU" sz="1100" baseline="-30000">
                <a:latin typeface="Times New Roman" pitchFamily="18" charset="0"/>
                <a:ea typeface="Calibri" pitchFamily="34" charset="0"/>
                <a:cs typeface="Times New Roman" pitchFamily="18" charset="0"/>
              </a:rPr>
              <a:t>1</a:t>
            </a:r>
            <a:r>
              <a:rPr lang="ru-RU" sz="1100">
                <a:latin typeface="Times New Roman" pitchFamily="18" charset="0"/>
                <a:ea typeface="Calibri" pitchFamily="34" charset="0"/>
                <a:cs typeface="Times New Roman" pitchFamily="18" charset="0"/>
              </a:rPr>
              <a:t> – момент размалывания пищи (в секундах) </a:t>
            </a:r>
            <a:endParaRPr lang="ru-RU">
              <a:latin typeface="Arial" charset="0"/>
              <a:ea typeface="Calibri" pitchFamily="34"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357188" y="-285750"/>
            <a:ext cx="8229600" cy="1371600"/>
          </a:xfrm>
        </p:spPr>
        <p:txBody>
          <a:bodyPr/>
          <a:lstStyle/>
          <a:p>
            <a:r>
              <a:rPr lang="en-US" dirty="0" err="1">
                <a:solidFill>
                  <a:schemeClr val="bg2"/>
                </a:solidFill>
              </a:rPr>
              <a:t>Myography</a:t>
            </a:r>
            <a:endParaRPr lang="ru-RU" dirty="0" smtClean="0">
              <a:solidFill>
                <a:schemeClr val="bg2"/>
              </a:solidFill>
            </a:endParaRPr>
          </a:p>
        </p:txBody>
      </p:sp>
      <p:pic>
        <p:nvPicPr>
          <p:cNvPr id="31747" name="Picture 2" descr="C:\Users\Valeriya\Desktop\img85b.jpg"/>
          <p:cNvPicPr>
            <a:picLocks noGrp="1" noChangeAspect="1" noChangeArrowheads="1"/>
          </p:cNvPicPr>
          <p:nvPr>
            <p:ph idx="1"/>
          </p:nvPr>
        </p:nvPicPr>
        <p:blipFill>
          <a:blip r:embed="rId3"/>
          <a:srcRect r="53" b="61"/>
          <a:stretch>
            <a:fillRect/>
          </a:stretch>
        </p:blipFill>
        <p:spPr>
          <a:xfrm>
            <a:off x="584200" y="928688"/>
            <a:ext cx="8274050" cy="5929312"/>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en-US" dirty="0"/>
              <a:t>X-ray examination</a:t>
            </a:r>
            <a:endParaRPr lang="ru-RU" dirty="0" smtClean="0"/>
          </a:p>
        </p:txBody>
      </p:sp>
      <p:sp>
        <p:nvSpPr>
          <p:cNvPr id="32771" name="Содержимое 2"/>
          <p:cNvSpPr>
            <a:spLocks noGrp="1"/>
          </p:cNvSpPr>
          <p:nvPr>
            <p:ph idx="1"/>
          </p:nvPr>
        </p:nvSpPr>
        <p:spPr/>
        <p:txBody>
          <a:bodyPr/>
          <a:lstStyle/>
          <a:p>
            <a:r>
              <a:rPr lang="en-US" dirty="0"/>
              <a:t>Plain X-rays of the head</a:t>
            </a:r>
          </a:p>
          <a:p>
            <a:r>
              <a:rPr lang="en-US" dirty="0" err="1"/>
              <a:t>Orthopantomogram</a:t>
            </a:r>
            <a:endParaRPr lang="en-US" dirty="0"/>
          </a:p>
          <a:p>
            <a:r>
              <a:rPr lang="en-US" dirty="0" err="1"/>
              <a:t>Teleradiography</a:t>
            </a:r>
            <a:endParaRPr lang="en-US" dirty="0"/>
          </a:p>
          <a:p>
            <a:r>
              <a:rPr lang="en-US" dirty="0"/>
              <a:t>Layered tomography of the temporomandibular joint.</a:t>
            </a: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571625"/>
          </a:xfrm>
        </p:spPr>
        <p:txBody>
          <a:bodyPr/>
          <a:lstStyle/>
          <a:p>
            <a:pPr eaLnBrk="1" hangingPunct="1">
              <a:defRPr/>
            </a:pPr>
            <a:r>
              <a:rPr lang="en-US" dirty="0">
                <a:solidFill>
                  <a:schemeClr val="bg2">
                    <a:lumMod val="75000"/>
                  </a:schemeClr>
                </a:solidFill>
                <a:latin typeface="Verdana" pitchFamily="34" charset="0"/>
              </a:rPr>
              <a:t>X-ray in frontal and lateral projection</a:t>
            </a:r>
            <a:endParaRPr lang="ru-RU" dirty="0" smtClean="0">
              <a:solidFill>
                <a:schemeClr val="bg2">
                  <a:lumMod val="75000"/>
                </a:schemeClr>
              </a:solidFill>
              <a:latin typeface="Verdana" pitchFamily="34" charset="0"/>
            </a:endParaRPr>
          </a:p>
        </p:txBody>
      </p:sp>
      <p:sp>
        <p:nvSpPr>
          <p:cNvPr id="33795" name="Rectangle 3"/>
          <p:cNvSpPr>
            <a:spLocks noGrp="1" noChangeArrowheads="1"/>
          </p:cNvSpPr>
          <p:nvPr>
            <p:ph type="body" idx="1"/>
          </p:nvPr>
        </p:nvSpPr>
        <p:spPr/>
        <p:txBody>
          <a:bodyPr/>
          <a:lstStyle/>
          <a:p>
            <a:pPr eaLnBrk="1" hangingPunct="1"/>
            <a:endParaRPr lang="ru-RU" smtClean="0"/>
          </a:p>
        </p:txBody>
      </p:sp>
      <p:pic>
        <p:nvPicPr>
          <p:cNvPr id="33796" name="Picture 5" descr="art15_6"/>
          <p:cNvPicPr>
            <a:picLocks noChangeAspect="1" noChangeArrowheads="1"/>
          </p:cNvPicPr>
          <p:nvPr/>
        </p:nvPicPr>
        <p:blipFill>
          <a:blip r:embed="rId3"/>
          <a:srcRect/>
          <a:stretch>
            <a:fillRect/>
          </a:stretch>
        </p:blipFill>
        <p:spPr bwMode="auto">
          <a:xfrm>
            <a:off x="468313" y="1828800"/>
            <a:ext cx="3816350" cy="3743325"/>
          </a:xfrm>
          <a:prstGeom prst="rect">
            <a:avLst/>
          </a:prstGeom>
          <a:noFill/>
          <a:ln w="9525">
            <a:noFill/>
            <a:miter lim="800000"/>
            <a:headEnd/>
            <a:tailEnd/>
          </a:ln>
        </p:spPr>
      </p:pic>
      <p:pic>
        <p:nvPicPr>
          <p:cNvPr id="33797" name="Picture 9" descr="tele_x-ray2"/>
          <p:cNvPicPr>
            <a:picLocks noChangeAspect="1" noChangeArrowheads="1"/>
          </p:cNvPicPr>
          <p:nvPr/>
        </p:nvPicPr>
        <p:blipFill>
          <a:blip r:embed="rId4"/>
          <a:srcRect/>
          <a:stretch>
            <a:fillRect/>
          </a:stretch>
        </p:blipFill>
        <p:spPr bwMode="auto">
          <a:xfrm>
            <a:off x="4932363" y="1785938"/>
            <a:ext cx="3219450" cy="3816350"/>
          </a:xfrm>
          <a:prstGeom prst="rect">
            <a:avLst/>
          </a:prstGeom>
          <a:noFill/>
          <a:ln w="9525">
            <a:noFill/>
            <a:miter lim="800000"/>
            <a:headEnd/>
            <a:tailEnd/>
          </a:ln>
        </p:spPr>
      </p:pic>
      <p:sp>
        <p:nvSpPr>
          <p:cNvPr id="8" name="Прямоугольник 7"/>
          <p:cNvSpPr/>
          <p:nvPr/>
        </p:nvSpPr>
        <p:spPr>
          <a:xfrm>
            <a:off x="1714500" y="5214938"/>
            <a:ext cx="1357313" cy="35718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625" y="-285750"/>
            <a:ext cx="8229600" cy="1371600"/>
          </a:xfrm>
        </p:spPr>
        <p:txBody>
          <a:bodyPr/>
          <a:lstStyle/>
          <a:p>
            <a:pPr eaLnBrk="1" hangingPunct="1">
              <a:defRPr/>
            </a:pPr>
            <a:r>
              <a:rPr lang="en-US" dirty="0" err="1">
                <a:solidFill>
                  <a:schemeClr val="bg2">
                    <a:lumMod val="75000"/>
                  </a:schemeClr>
                </a:solidFill>
                <a:latin typeface="Verdana" pitchFamily="34" charset="0"/>
              </a:rPr>
              <a:t>Teleradiogram</a:t>
            </a:r>
            <a:endParaRPr lang="ru-RU" dirty="0" smtClean="0">
              <a:solidFill>
                <a:schemeClr val="bg2">
                  <a:lumMod val="75000"/>
                </a:schemeClr>
              </a:solidFill>
              <a:latin typeface="Verdana" pitchFamily="34" charset="0"/>
            </a:endParaRPr>
          </a:p>
        </p:txBody>
      </p:sp>
      <p:sp>
        <p:nvSpPr>
          <p:cNvPr id="34819" name="Rectangle 3"/>
          <p:cNvSpPr>
            <a:spLocks noGrp="1" noChangeArrowheads="1"/>
          </p:cNvSpPr>
          <p:nvPr>
            <p:ph type="body" idx="1"/>
          </p:nvPr>
        </p:nvSpPr>
        <p:spPr/>
        <p:txBody>
          <a:bodyPr/>
          <a:lstStyle/>
          <a:p>
            <a:pPr eaLnBrk="1" hangingPunct="1"/>
            <a:endParaRPr lang="ru-RU" smtClean="0"/>
          </a:p>
        </p:txBody>
      </p:sp>
      <p:pic>
        <p:nvPicPr>
          <p:cNvPr id="34820" name="Picture 9" descr="ortho_16"/>
          <p:cNvPicPr>
            <a:picLocks noChangeAspect="1" noChangeArrowheads="1"/>
          </p:cNvPicPr>
          <p:nvPr/>
        </p:nvPicPr>
        <p:blipFill>
          <a:blip r:embed="rId3"/>
          <a:srcRect/>
          <a:stretch>
            <a:fillRect/>
          </a:stretch>
        </p:blipFill>
        <p:spPr bwMode="auto">
          <a:xfrm>
            <a:off x="428625" y="965200"/>
            <a:ext cx="8143875"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9144000" cy="1333500"/>
          </a:xfrm>
        </p:spPr>
        <p:txBody>
          <a:bodyPr/>
          <a:lstStyle/>
          <a:p>
            <a:pPr>
              <a:defRPr/>
            </a:pPr>
            <a:r>
              <a:rPr lang="en-US" kern="1200" dirty="0"/>
              <a:t>Subjective examination</a:t>
            </a:r>
            <a:r>
              <a:rPr lang="ru-RU" kern="1200" dirty="0" smtClean="0">
                <a:solidFill>
                  <a:schemeClr val="tx1"/>
                </a:solidFill>
              </a:rPr>
              <a:t/>
            </a:r>
            <a:br>
              <a:rPr lang="ru-RU" kern="1200" dirty="0" smtClean="0">
                <a:solidFill>
                  <a:schemeClr val="tx1"/>
                </a:solidFill>
              </a:rPr>
            </a:br>
            <a:endParaRPr lang="ru-RU" dirty="0"/>
          </a:p>
        </p:txBody>
      </p:sp>
      <p:grpSp>
        <p:nvGrpSpPr>
          <p:cNvPr id="3" name="Группа 3"/>
          <p:cNvGrpSpPr>
            <a:grpSpLocks/>
          </p:cNvGrpSpPr>
          <p:nvPr/>
        </p:nvGrpSpPr>
        <p:grpSpPr bwMode="auto">
          <a:xfrm>
            <a:off x="3000375" y="1214438"/>
            <a:ext cx="2928938" cy="890587"/>
            <a:chOff x="2500332" y="8"/>
            <a:chExt cx="2928489" cy="890167"/>
          </a:xfrm>
        </p:grpSpPr>
        <p:sp>
          <p:nvSpPr>
            <p:cNvPr id="5" name="Скругленный прямоугольник 4"/>
            <p:cNvSpPr/>
            <p:nvPr/>
          </p:nvSpPr>
          <p:spPr>
            <a:xfrm>
              <a:off x="2500332" y="8"/>
              <a:ext cx="2928489" cy="890167"/>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Скругленный прямоугольник 4"/>
            <p:cNvSpPr/>
            <p:nvPr/>
          </p:nvSpPr>
          <p:spPr>
            <a:xfrm>
              <a:off x="2525728" y="25396"/>
              <a:ext cx="2877697" cy="83939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400" b="1" dirty="0"/>
                <a:t>Patient's complaints</a:t>
              </a:r>
              <a:endParaRPr lang="ru-RU" sz="2400" b="1" dirty="0"/>
            </a:p>
          </p:txBody>
        </p:sp>
      </p:grpSp>
      <p:grpSp>
        <p:nvGrpSpPr>
          <p:cNvPr id="4" name="Группа 15"/>
          <p:cNvGrpSpPr>
            <a:grpSpLocks/>
          </p:cNvGrpSpPr>
          <p:nvPr/>
        </p:nvGrpSpPr>
        <p:grpSpPr bwMode="auto">
          <a:xfrm>
            <a:off x="7143750" y="4357688"/>
            <a:ext cx="311150" cy="663575"/>
            <a:chOff x="6085938" y="3056536"/>
            <a:chExt cx="311558" cy="664002"/>
          </a:xfrm>
        </p:grpSpPr>
        <p:sp>
          <p:nvSpPr>
            <p:cNvPr id="17" name="Двойная стрелка влево/вправо 16"/>
            <p:cNvSpPr/>
            <p:nvPr/>
          </p:nvSpPr>
          <p:spPr>
            <a:xfrm rot="5608785">
              <a:off x="5909715" y="3232759"/>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8" name="Двойная стрелка влево/вправо 4"/>
            <p:cNvSpPr/>
            <p:nvPr/>
          </p:nvSpPr>
          <p:spPr>
            <a:xfrm rot="16408785">
              <a:off x="6003440" y="3294751"/>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7" name="Группа 18"/>
          <p:cNvGrpSpPr>
            <a:grpSpLocks/>
          </p:cNvGrpSpPr>
          <p:nvPr/>
        </p:nvGrpSpPr>
        <p:grpSpPr bwMode="auto">
          <a:xfrm>
            <a:off x="6215063" y="2357438"/>
            <a:ext cx="663575" cy="311150"/>
            <a:chOff x="4713060" y="1056563"/>
            <a:chExt cx="664002" cy="311558"/>
          </a:xfrm>
        </p:grpSpPr>
        <p:sp>
          <p:nvSpPr>
            <p:cNvPr id="20" name="Двойная стрелка влево/вправо 19"/>
            <p:cNvSpPr/>
            <p:nvPr/>
          </p:nvSpPr>
          <p:spPr>
            <a:xfrm rot="2122711">
              <a:off x="4713060" y="1056563"/>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1" name="Двойная стрелка влево/вправо 4"/>
            <p:cNvSpPr/>
            <p:nvPr/>
          </p:nvSpPr>
          <p:spPr>
            <a:xfrm rot="2122711">
              <a:off x="4806782" y="1118556"/>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8" name="Группа 21"/>
          <p:cNvGrpSpPr>
            <a:grpSpLocks/>
          </p:cNvGrpSpPr>
          <p:nvPr/>
        </p:nvGrpSpPr>
        <p:grpSpPr bwMode="auto">
          <a:xfrm>
            <a:off x="5214938" y="5143500"/>
            <a:ext cx="2955925" cy="1122363"/>
            <a:chOff x="4687567" y="4077602"/>
            <a:chExt cx="2956298" cy="1121583"/>
          </a:xfrm>
        </p:grpSpPr>
        <p:sp>
          <p:nvSpPr>
            <p:cNvPr id="23" name="Скругленный прямоугольник 22"/>
            <p:cNvSpPr/>
            <p:nvPr/>
          </p:nvSpPr>
          <p:spPr>
            <a:xfrm>
              <a:off x="4687567" y="4077602"/>
              <a:ext cx="2956298" cy="1121583"/>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Скругленный прямоугольник 4"/>
            <p:cNvSpPr/>
            <p:nvPr/>
          </p:nvSpPr>
          <p:spPr>
            <a:xfrm>
              <a:off x="4720908" y="4110917"/>
              <a:ext cx="2889615" cy="1054953"/>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en-US" sz="2300" b="1" dirty="0"/>
                <a:t>Living conditions</a:t>
              </a:r>
              <a:endParaRPr lang="ru-RU" sz="2300" b="1" dirty="0"/>
            </a:p>
          </p:txBody>
        </p:sp>
      </p:grpSp>
      <p:grpSp>
        <p:nvGrpSpPr>
          <p:cNvPr id="9" name="Группа 24"/>
          <p:cNvGrpSpPr>
            <a:grpSpLocks/>
          </p:cNvGrpSpPr>
          <p:nvPr/>
        </p:nvGrpSpPr>
        <p:grpSpPr bwMode="auto">
          <a:xfrm>
            <a:off x="4286250" y="5643563"/>
            <a:ext cx="663575" cy="311150"/>
            <a:chOff x="3940608" y="4510189"/>
            <a:chExt cx="664002" cy="311558"/>
          </a:xfrm>
        </p:grpSpPr>
        <p:sp>
          <p:nvSpPr>
            <p:cNvPr id="26" name="Двойная стрелка влево/вправо 25"/>
            <p:cNvSpPr/>
            <p:nvPr/>
          </p:nvSpPr>
          <p:spPr>
            <a:xfrm rot="10749931">
              <a:off x="3940608" y="4510189"/>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7" name="Двойная стрелка влево/вправо 4"/>
            <p:cNvSpPr/>
            <p:nvPr/>
          </p:nvSpPr>
          <p:spPr>
            <a:xfrm rot="21549931">
              <a:off x="4034331" y="4572182"/>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10" name="Группа 30"/>
          <p:cNvGrpSpPr>
            <a:grpSpLocks/>
          </p:cNvGrpSpPr>
          <p:nvPr/>
        </p:nvGrpSpPr>
        <p:grpSpPr bwMode="auto">
          <a:xfrm>
            <a:off x="500063" y="5214938"/>
            <a:ext cx="3484562" cy="1058862"/>
            <a:chOff x="373147" y="4168359"/>
            <a:chExt cx="3484505" cy="1058061"/>
          </a:xfrm>
        </p:grpSpPr>
        <p:sp>
          <p:nvSpPr>
            <p:cNvPr id="32" name="Скругленный прямоугольник 31"/>
            <p:cNvSpPr/>
            <p:nvPr/>
          </p:nvSpPr>
          <p:spPr>
            <a:xfrm>
              <a:off x="373147" y="4168359"/>
              <a:ext cx="3484505" cy="10580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3" name="Скругленный прямоугольник 4"/>
            <p:cNvSpPr/>
            <p:nvPr/>
          </p:nvSpPr>
          <p:spPr>
            <a:xfrm>
              <a:off x="404896" y="4200085"/>
              <a:ext cx="3421006" cy="994609"/>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400" b="1" dirty="0"/>
                <a:t>Occupational hazards</a:t>
              </a:r>
              <a:endParaRPr lang="ru-RU" sz="2400" b="1" dirty="0"/>
            </a:p>
          </p:txBody>
        </p:sp>
      </p:grpSp>
      <p:grpSp>
        <p:nvGrpSpPr>
          <p:cNvPr id="11" name="Группа 33"/>
          <p:cNvGrpSpPr>
            <a:grpSpLocks/>
          </p:cNvGrpSpPr>
          <p:nvPr/>
        </p:nvGrpSpPr>
        <p:grpSpPr bwMode="auto">
          <a:xfrm>
            <a:off x="1714500" y="4357688"/>
            <a:ext cx="311150" cy="663575"/>
            <a:chOff x="1689861" y="3101914"/>
            <a:chExt cx="311558" cy="664002"/>
          </a:xfrm>
        </p:grpSpPr>
        <p:sp>
          <p:nvSpPr>
            <p:cNvPr id="35" name="Двойная стрелка влево/вправо 34"/>
            <p:cNvSpPr/>
            <p:nvPr/>
          </p:nvSpPr>
          <p:spPr>
            <a:xfrm rot="15476878">
              <a:off x="1513638" y="3278137"/>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6" name="Двойная стрелка влево/вправо 4"/>
            <p:cNvSpPr/>
            <p:nvPr/>
          </p:nvSpPr>
          <p:spPr>
            <a:xfrm rot="26276878">
              <a:off x="1607363" y="3340129"/>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12" name="Группа 36"/>
          <p:cNvGrpSpPr>
            <a:grpSpLocks/>
          </p:cNvGrpSpPr>
          <p:nvPr/>
        </p:nvGrpSpPr>
        <p:grpSpPr bwMode="auto">
          <a:xfrm>
            <a:off x="285750" y="3000375"/>
            <a:ext cx="3392488" cy="1165225"/>
            <a:chOff x="-132001" y="1534510"/>
            <a:chExt cx="3392942" cy="1164961"/>
          </a:xfrm>
        </p:grpSpPr>
        <p:sp>
          <p:nvSpPr>
            <p:cNvPr id="38" name="Скругленный прямоугольник 37"/>
            <p:cNvSpPr/>
            <p:nvPr/>
          </p:nvSpPr>
          <p:spPr>
            <a:xfrm>
              <a:off x="-132001" y="1534510"/>
              <a:ext cx="3392942" cy="11649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Скругленный прямоугольник 4"/>
            <p:cNvSpPr/>
            <p:nvPr/>
          </p:nvSpPr>
          <p:spPr>
            <a:xfrm>
              <a:off x="-98659" y="1567840"/>
              <a:ext cx="3326257" cy="1098301"/>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dirty="0"/>
                <a:t>Allergy history</a:t>
              </a:r>
              <a:endParaRPr lang="ru-RU" sz="2000" b="1" dirty="0"/>
            </a:p>
          </p:txBody>
        </p:sp>
      </p:grpSp>
      <p:grpSp>
        <p:nvGrpSpPr>
          <p:cNvPr id="13" name="Группа 39"/>
          <p:cNvGrpSpPr>
            <a:grpSpLocks/>
          </p:cNvGrpSpPr>
          <p:nvPr/>
        </p:nvGrpSpPr>
        <p:grpSpPr bwMode="auto">
          <a:xfrm>
            <a:off x="2214563" y="2286000"/>
            <a:ext cx="663575" cy="311150"/>
            <a:chOff x="2531142" y="1056563"/>
            <a:chExt cx="664002" cy="311558"/>
          </a:xfrm>
        </p:grpSpPr>
        <p:sp>
          <p:nvSpPr>
            <p:cNvPr id="41" name="Двойная стрелка влево/вправо 40"/>
            <p:cNvSpPr/>
            <p:nvPr/>
          </p:nvSpPr>
          <p:spPr>
            <a:xfrm rot="19508350">
              <a:off x="2531142" y="1056563"/>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42" name="Двойная стрелка влево/вправо 4"/>
            <p:cNvSpPr/>
            <p:nvPr/>
          </p:nvSpPr>
          <p:spPr>
            <a:xfrm rot="19508350">
              <a:off x="2624864" y="1118557"/>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14" name="Группа 42"/>
          <p:cNvGrpSpPr>
            <a:grpSpLocks/>
          </p:cNvGrpSpPr>
          <p:nvPr/>
        </p:nvGrpSpPr>
        <p:grpSpPr bwMode="auto">
          <a:xfrm>
            <a:off x="5572125" y="3000375"/>
            <a:ext cx="2913063" cy="1165225"/>
            <a:chOff x="4862208" y="1534510"/>
            <a:chExt cx="2913659" cy="1164961"/>
          </a:xfrm>
        </p:grpSpPr>
        <p:sp>
          <p:nvSpPr>
            <p:cNvPr id="44" name="Скругленный прямоугольник 43"/>
            <p:cNvSpPr/>
            <p:nvPr/>
          </p:nvSpPr>
          <p:spPr>
            <a:xfrm>
              <a:off x="4862208" y="1534510"/>
              <a:ext cx="2913659" cy="11649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5" name="Скругленный прямоугольник 4"/>
            <p:cNvSpPr/>
            <p:nvPr/>
          </p:nvSpPr>
          <p:spPr>
            <a:xfrm>
              <a:off x="4895553" y="1567840"/>
              <a:ext cx="2846969" cy="1098301"/>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en-US" sz="2300" b="1" dirty="0"/>
                <a:t>General condition of the body</a:t>
              </a:r>
              <a:endParaRPr lang="ru-RU" sz="23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1+#ppt_w/2"/>
                                          </p:val>
                                        </p:tav>
                                        <p:tav tm="100000">
                                          <p:val>
                                            <p:strVal val="#ppt_x"/>
                                          </p:val>
                                        </p:tav>
                                      </p:tavLst>
                                    </p:anim>
                                    <p:anim calcmode="lin" valueType="num">
                                      <p:cBhvr additive="base">
                                        <p:cTn id="3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1+#ppt_w/2"/>
                                          </p:val>
                                        </p:tav>
                                        <p:tav tm="100000">
                                          <p:val>
                                            <p:strVal val="#ppt_x"/>
                                          </p:val>
                                        </p:tav>
                                      </p:tavLst>
                                    </p:anim>
                                    <p:anim calcmode="lin" valueType="num">
                                      <p:cBhvr additive="base">
                                        <p:cTn id="4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6"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1000" fill="hold"/>
                                        <p:tgtEl>
                                          <p:spTgt spid="13"/>
                                        </p:tgtEl>
                                        <p:attrNameLst>
                                          <p:attrName>ppt_x</p:attrName>
                                        </p:attrNameLst>
                                      </p:cBhvr>
                                      <p:tavLst>
                                        <p:tav tm="0">
                                          <p:val>
                                            <p:strVal val="1+#ppt_w/2"/>
                                          </p:val>
                                        </p:tav>
                                        <p:tav tm="100000">
                                          <p:val>
                                            <p:strVal val="#ppt_x"/>
                                          </p:val>
                                        </p:tav>
                                      </p:tavLst>
                                    </p:anim>
                                    <p:anim calcmode="lin" valueType="num">
                                      <p:cBhvr additive="base">
                                        <p:cTn id="5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solidFill>
                  <a:schemeClr val="bg2">
                    <a:lumMod val="75000"/>
                  </a:schemeClr>
                </a:solidFill>
                <a:latin typeface="Verdana" pitchFamily="34" charset="0"/>
              </a:rPr>
              <a:t>Example of an </a:t>
            </a:r>
            <a:r>
              <a:rPr lang="en-US" dirty="0" err="1">
                <a:solidFill>
                  <a:schemeClr val="bg2">
                    <a:lumMod val="75000"/>
                  </a:schemeClr>
                </a:solidFill>
                <a:latin typeface="Verdana" pitchFamily="34" charset="0"/>
              </a:rPr>
              <a:t>orthopantomogram</a:t>
            </a:r>
            <a:endParaRPr lang="ru-RU" dirty="0" smtClean="0">
              <a:solidFill>
                <a:schemeClr val="bg2">
                  <a:lumMod val="75000"/>
                </a:schemeClr>
              </a:solidFill>
              <a:latin typeface="Verdana" pitchFamily="34" charset="0"/>
            </a:endParaRPr>
          </a:p>
        </p:txBody>
      </p:sp>
      <p:sp>
        <p:nvSpPr>
          <p:cNvPr id="35843" name="Rectangle 3"/>
          <p:cNvSpPr>
            <a:spLocks noGrp="1" noChangeArrowheads="1"/>
          </p:cNvSpPr>
          <p:nvPr>
            <p:ph type="body" idx="1"/>
          </p:nvPr>
        </p:nvSpPr>
        <p:spPr/>
        <p:txBody>
          <a:bodyPr/>
          <a:lstStyle/>
          <a:p>
            <a:pPr eaLnBrk="1" hangingPunct="1"/>
            <a:endParaRPr lang="ru-RU" smtClean="0"/>
          </a:p>
        </p:txBody>
      </p:sp>
      <p:pic>
        <p:nvPicPr>
          <p:cNvPr id="35844" name="Picture 5" descr="anc2"/>
          <p:cNvPicPr>
            <a:picLocks noChangeAspect="1" noChangeArrowheads="1"/>
          </p:cNvPicPr>
          <p:nvPr/>
        </p:nvPicPr>
        <p:blipFill>
          <a:blip r:embed="rId3"/>
          <a:srcRect/>
          <a:stretch>
            <a:fillRect/>
          </a:stretch>
        </p:blipFill>
        <p:spPr bwMode="auto">
          <a:xfrm>
            <a:off x="209550" y="2000250"/>
            <a:ext cx="87249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solidFill>
                  <a:schemeClr val="bg2">
                    <a:lumMod val="75000"/>
                  </a:schemeClr>
                </a:solidFill>
                <a:latin typeface="Verdana" pitchFamily="34" charset="0"/>
              </a:rPr>
              <a:t>Layered and three-dimensional tomography</a:t>
            </a:r>
            <a:endParaRPr lang="ru-RU" dirty="0" smtClean="0">
              <a:solidFill>
                <a:schemeClr val="bg2">
                  <a:lumMod val="75000"/>
                </a:schemeClr>
              </a:solidFill>
              <a:latin typeface="Verdana" pitchFamily="34" charset="0"/>
            </a:endParaRPr>
          </a:p>
        </p:txBody>
      </p:sp>
      <p:sp>
        <p:nvSpPr>
          <p:cNvPr id="36867" name="Rectangle 3"/>
          <p:cNvSpPr>
            <a:spLocks noGrp="1" noChangeArrowheads="1"/>
          </p:cNvSpPr>
          <p:nvPr>
            <p:ph type="body" idx="1"/>
          </p:nvPr>
        </p:nvSpPr>
        <p:spPr/>
        <p:txBody>
          <a:bodyPr/>
          <a:lstStyle/>
          <a:p>
            <a:pPr eaLnBrk="1" hangingPunct="1"/>
            <a:endParaRPr lang="ru-RU" smtClean="0"/>
          </a:p>
        </p:txBody>
      </p:sp>
      <p:pic>
        <p:nvPicPr>
          <p:cNvPr id="36868" name="Picture 4" descr="1213097564660"/>
          <p:cNvPicPr>
            <a:picLocks noChangeAspect="1" noChangeArrowheads="1"/>
          </p:cNvPicPr>
          <p:nvPr/>
        </p:nvPicPr>
        <p:blipFill>
          <a:blip r:embed="rId3"/>
          <a:srcRect/>
          <a:stretch>
            <a:fillRect/>
          </a:stretch>
        </p:blipFill>
        <p:spPr bwMode="auto">
          <a:xfrm>
            <a:off x="2786063" y="3143250"/>
            <a:ext cx="6119812" cy="3390900"/>
          </a:xfrm>
          <a:prstGeom prst="rect">
            <a:avLst/>
          </a:prstGeom>
          <a:noFill/>
          <a:ln w="9525">
            <a:noFill/>
            <a:miter lim="800000"/>
            <a:headEnd/>
            <a:tailEnd/>
          </a:ln>
        </p:spPr>
      </p:pic>
      <p:pic>
        <p:nvPicPr>
          <p:cNvPr id="36869" name="Picture 5" descr="rg_100_kt2"/>
          <p:cNvPicPr>
            <a:picLocks noChangeAspect="1" noChangeArrowheads="1"/>
          </p:cNvPicPr>
          <p:nvPr/>
        </p:nvPicPr>
        <p:blipFill>
          <a:blip r:embed="rId4"/>
          <a:srcRect/>
          <a:stretch>
            <a:fillRect/>
          </a:stretch>
        </p:blipFill>
        <p:spPr bwMode="auto">
          <a:xfrm>
            <a:off x="0" y="3071813"/>
            <a:ext cx="2714625" cy="27146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28625"/>
            <a:ext cx="9144000" cy="1214438"/>
          </a:xfrm>
        </p:spPr>
        <p:txBody>
          <a:bodyPr/>
          <a:lstStyle/>
          <a:p>
            <a:pPr eaLnBrk="1" hangingPunct="1">
              <a:defRPr/>
            </a:pPr>
            <a:r>
              <a:rPr lang="en-US" dirty="0">
                <a:solidFill>
                  <a:schemeClr val="bg2">
                    <a:lumMod val="75000"/>
                  </a:schemeClr>
                </a:solidFill>
                <a:latin typeface="Verdana" pitchFamily="34" charset="0"/>
              </a:rPr>
              <a:t>Individual trays for functional impressions</a:t>
            </a:r>
            <a:endParaRPr lang="ru-RU" dirty="0" smtClean="0">
              <a:solidFill>
                <a:schemeClr val="bg2">
                  <a:lumMod val="75000"/>
                </a:schemeClr>
              </a:solidFill>
              <a:latin typeface="Verdana" pitchFamily="34" charset="0"/>
            </a:endParaRPr>
          </a:p>
        </p:txBody>
      </p:sp>
      <p:sp>
        <p:nvSpPr>
          <p:cNvPr id="37891" name="Rectangle 3"/>
          <p:cNvSpPr>
            <a:spLocks noGrp="1" noChangeArrowheads="1"/>
          </p:cNvSpPr>
          <p:nvPr>
            <p:ph type="body" idx="1"/>
          </p:nvPr>
        </p:nvSpPr>
        <p:spPr/>
        <p:txBody>
          <a:bodyPr/>
          <a:lstStyle/>
          <a:p>
            <a:pPr eaLnBrk="1" hangingPunct="1"/>
            <a:endParaRPr lang="ru-RU" smtClean="0"/>
          </a:p>
        </p:txBody>
      </p:sp>
      <p:pic>
        <p:nvPicPr>
          <p:cNvPr id="37892" name="Picture 4" descr="P2010283 (Средний)"/>
          <p:cNvPicPr>
            <a:picLocks noChangeAspect="1" noChangeArrowheads="1"/>
          </p:cNvPicPr>
          <p:nvPr/>
        </p:nvPicPr>
        <p:blipFill>
          <a:blip r:embed="rId3"/>
          <a:srcRect r="23" b="101"/>
          <a:stretch>
            <a:fillRect/>
          </a:stretch>
        </p:blipFill>
        <p:spPr bwMode="auto">
          <a:xfrm>
            <a:off x="0" y="2214563"/>
            <a:ext cx="8643938" cy="4286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7188" y="0"/>
            <a:ext cx="8229600" cy="1371600"/>
          </a:xfrm>
        </p:spPr>
        <p:txBody>
          <a:bodyPr/>
          <a:lstStyle/>
          <a:p>
            <a:pPr eaLnBrk="1" hangingPunct="1">
              <a:defRPr/>
            </a:pPr>
            <a:r>
              <a:rPr lang="en-US" sz="4000" dirty="0">
                <a:solidFill>
                  <a:schemeClr val="bg2">
                    <a:lumMod val="75000"/>
                  </a:schemeClr>
                </a:solidFill>
                <a:latin typeface="Verdana" pitchFamily="34" charset="0"/>
              </a:rPr>
              <a:t>Ready-made functional impressions</a:t>
            </a:r>
            <a:endParaRPr lang="ru-RU" sz="4000" dirty="0" smtClean="0">
              <a:solidFill>
                <a:schemeClr val="bg2">
                  <a:lumMod val="75000"/>
                </a:schemeClr>
              </a:solidFill>
              <a:latin typeface="Verdana" pitchFamily="34" charset="0"/>
            </a:endParaRPr>
          </a:p>
        </p:txBody>
      </p:sp>
      <p:sp>
        <p:nvSpPr>
          <p:cNvPr id="38915" name="Rectangle 3"/>
          <p:cNvSpPr>
            <a:spLocks noGrp="1" noChangeArrowheads="1"/>
          </p:cNvSpPr>
          <p:nvPr>
            <p:ph type="body" idx="1"/>
          </p:nvPr>
        </p:nvSpPr>
        <p:spPr/>
        <p:txBody>
          <a:bodyPr/>
          <a:lstStyle/>
          <a:p>
            <a:pPr eaLnBrk="1" hangingPunct="1"/>
            <a:endParaRPr lang="ru-RU" smtClean="0"/>
          </a:p>
        </p:txBody>
      </p:sp>
      <p:pic>
        <p:nvPicPr>
          <p:cNvPr id="38916" name="Picture 4" descr="P2010291 (Средний)"/>
          <p:cNvPicPr>
            <a:picLocks noChangeAspect="1" noChangeArrowheads="1"/>
          </p:cNvPicPr>
          <p:nvPr/>
        </p:nvPicPr>
        <p:blipFill>
          <a:blip r:embed="rId3"/>
          <a:srcRect r="49" b="90"/>
          <a:stretch>
            <a:fillRect/>
          </a:stretch>
        </p:blipFill>
        <p:spPr bwMode="auto">
          <a:xfrm>
            <a:off x="0" y="1643063"/>
            <a:ext cx="8858250" cy="49291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2875" y="381000"/>
            <a:ext cx="8858250" cy="1371600"/>
          </a:xfrm>
        </p:spPr>
        <p:txBody>
          <a:bodyPr/>
          <a:lstStyle/>
          <a:p>
            <a:pPr eaLnBrk="1" hangingPunct="1">
              <a:defRPr/>
            </a:pPr>
            <a:r>
              <a:rPr lang="en-US" dirty="0">
                <a:solidFill>
                  <a:schemeClr val="bg2">
                    <a:lumMod val="75000"/>
                  </a:schemeClr>
                </a:solidFill>
                <a:latin typeface="Verdana" pitchFamily="34" charset="0"/>
              </a:rPr>
              <a:t>The choice of impression materials is very large</a:t>
            </a:r>
            <a:endParaRPr lang="ru-RU" dirty="0" smtClean="0">
              <a:solidFill>
                <a:schemeClr val="bg2">
                  <a:lumMod val="75000"/>
                </a:schemeClr>
              </a:solidFill>
              <a:latin typeface="Verdana" pitchFamily="34" charset="0"/>
            </a:endParaRPr>
          </a:p>
        </p:txBody>
      </p:sp>
      <p:sp>
        <p:nvSpPr>
          <p:cNvPr id="39939" name="Rectangle 3"/>
          <p:cNvSpPr>
            <a:spLocks noGrp="1" noChangeArrowheads="1"/>
          </p:cNvSpPr>
          <p:nvPr>
            <p:ph type="body" idx="1"/>
          </p:nvPr>
        </p:nvSpPr>
        <p:spPr/>
        <p:txBody>
          <a:bodyPr/>
          <a:lstStyle/>
          <a:p>
            <a:pPr eaLnBrk="1" hangingPunct="1"/>
            <a:endParaRPr lang="ru-RU" smtClean="0"/>
          </a:p>
        </p:txBody>
      </p:sp>
      <p:pic>
        <p:nvPicPr>
          <p:cNvPr id="39940" name="Picture 4" descr="materiali_spofa1"/>
          <p:cNvPicPr>
            <a:picLocks noChangeAspect="1" noChangeArrowheads="1"/>
          </p:cNvPicPr>
          <p:nvPr/>
        </p:nvPicPr>
        <p:blipFill>
          <a:blip r:embed="rId3"/>
          <a:srcRect/>
          <a:stretch>
            <a:fillRect/>
          </a:stretch>
        </p:blipFill>
        <p:spPr bwMode="auto">
          <a:xfrm>
            <a:off x="0" y="1714500"/>
            <a:ext cx="2949575" cy="3071813"/>
          </a:xfrm>
          <a:prstGeom prst="rect">
            <a:avLst/>
          </a:prstGeom>
          <a:noFill/>
          <a:ln w="9525">
            <a:noFill/>
            <a:miter lim="800000"/>
            <a:headEnd/>
            <a:tailEnd/>
          </a:ln>
        </p:spPr>
      </p:pic>
      <p:pic>
        <p:nvPicPr>
          <p:cNvPr id="39941" name="Picture 5" descr="291625818"/>
          <p:cNvPicPr>
            <a:picLocks noChangeAspect="1" noChangeArrowheads="1"/>
          </p:cNvPicPr>
          <p:nvPr/>
        </p:nvPicPr>
        <p:blipFill>
          <a:blip r:embed="rId4"/>
          <a:srcRect/>
          <a:stretch>
            <a:fillRect/>
          </a:stretch>
        </p:blipFill>
        <p:spPr bwMode="auto">
          <a:xfrm>
            <a:off x="1989138" y="4614863"/>
            <a:ext cx="2297112" cy="2243137"/>
          </a:xfrm>
          <a:prstGeom prst="rect">
            <a:avLst/>
          </a:prstGeom>
          <a:noFill/>
          <a:ln w="9525">
            <a:noFill/>
            <a:miter lim="800000"/>
            <a:headEnd/>
            <a:tailEnd/>
          </a:ln>
        </p:spPr>
      </p:pic>
      <p:pic>
        <p:nvPicPr>
          <p:cNvPr id="39942" name="Picture 6" descr="591253768"/>
          <p:cNvPicPr>
            <a:picLocks noChangeAspect="1" noChangeArrowheads="1"/>
          </p:cNvPicPr>
          <p:nvPr/>
        </p:nvPicPr>
        <p:blipFill>
          <a:blip r:embed="rId5"/>
          <a:srcRect/>
          <a:stretch>
            <a:fillRect/>
          </a:stretch>
        </p:blipFill>
        <p:spPr bwMode="auto">
          <a:xfrm>
            <a:off x="5143500" y="4929188"/>
            <a:ext cx="2663825" cy="1692275"/>
          </a:xfrm>
          <a:prstGeom prst="rect">
            <a:avLst/>
          </a:prstGeom>
          <a:noFill/>
          <a:ln w="9525">
            <a:noFill/>
            <a:miter lim="800000"/>
            <a:headEnd/>
            <a:tailEnd/>
          </a:ln>
        </p:spPr>
      </p:pic>
      <p:pic>
        <p:nvPicPr>
          <p:cNvPr id="39943" name="Picture 7" descr="6781295938"/>
          <p:cNvPicPr>
            <a:picLocks noChangeAspect="1" noChangeArrowheads="1"/>
          </p:cNvPicPr>
          <p:nvPr/>
        </p:nvPicPr>
        <p:blipFill>
          <a:blip r:embed="rId6"/>
          <a:srcRect/>
          <a:stretch>
            <a:fillRect/>
          </a:stretch>
        </p:blipFill>
        <p:spPr bwMode="auto">
          <a:xfrm>
            <a:off x="5929313" y="1857375"/>
            <a:ext cx="2627312" cy="2333625"/>
          </a:xfrm>
          <a:prstGeom prst="rect">
            <a:avLst/>
          </a:prstGeom>
          <a:noFill/>
          <a:ln w="9525">
            <a:noFill/>
            <a:miter lim="800000"/>
            <a:headEnd/>
            <a:tailEnd/>
          </a:ln>
        </p:spPr>
      </p:pic>
      <p:pic>
        <p:nvPicPr>
          <p:cNvPr id="39944" name="Picture 8" descr="speedex"/>
          <p:cNvPicPr>
            <a:picLocks noChangeAspect="1" noChangeArrowheads="1"/>
          </p:cNvPicPr>
          <p:nvPr/>
        </p:nvPicPr>
        <p:blipFill>
          <a:blip r:embed="rId7"/>
          <a:srcRect/>
          <a:stretch>
            <a:fillRect/>
          </a:stretch>
        </p:blipFill>
        <p:spPr bwMode="auto">
          <a:xfrm>
            <a:off x="3429000" y="2071688"/>
            <a:ext cx="19335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a:defRPr/>
            </a:pPr>
            <a:r>
              <a:rPr lang="en-US" sz="3600" dirty="0">
                <a:solidFill>
                  <a:schemeClr val="bg2">
                    <a:lumMod val="50000"/>
                    <a:lumOff val="50000"/>
                  </a:schemeClr>
                </a:solidFill>
                <a:latin typeface="Arial" pitchFamily="34" charset="0"/>
                <a:cs typeface="Arial" pitchFamily="34" charset="0"/>
              </a:rPr>
              <a:t>Zone "A"</a:t>
            </a:r>
            <a:endParaRPr lang="ru-RU" sz="3600" dirty="0">
              <a:solidFill>
                <a:schemeClr val="bg2">
                  <a:lumMod val="50000"/>
                  <a:lumOff val="50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a:xfrm>
            <a:off x="3124200" y="6245225"/>
            <a:ext cx="2895600" cy="476250"/>
          </a:xfrm>
        </p:spPr>
        <p:txBody>
          <a:bodyPr/>
          <a:lstStyle/>
          <a:p>
            <a:pPr algn="ctr">
              <a:defRPr/>
            </a:pPr>
            <a:fld id="{A27E84B1-4626-42CD-A7F0-AF78DE426A7E}" type="slidenum">
              <a:rPr lang="ru-RU" smtClean="0"/>
              <a:pPr algn="ctr">
                <a:defRPr/>
              </a:pPr>
              <a:t>35</a:t>
            </a:fld>
            <a:endParaRPr lang="ru-RU"/>
          </a:p>
        </p:txBody>
      </p:sp>
      <p:pic>
        <p:nvPicPr>
          <p:cNvPr id="40964" name="Picture 2" descr="C:\Documents and Settings\Ортопедия\Рабочий стол\Безимен33и-1.jpg"/>
          <p:cNvPicPr>
            <a:picLocks noChangeAspect="1" noChangeArrowheads="1"/>
          </p:cNvPicPr>
          <p:nvPr/>
        </p:nvPicPr>
        <p:blipFill>
          <a:blip r:embed="rId3"/>
          <a:srcRect/>
          <a:stretch>
            <a:fillRect/>
          </a:stretch>
        </p:blipFill>
        <p:spPr bwMode="auto">
          <a:xfrm>
            <a:off x="1422400" y="909638"/>
            <a:ext cx="6378575" cy="5583237"/>
          </a:xfrm>
          <a:prstGeom prst="rect">
            <a:avLst/>
          </a:prstGeom>
          <a:noFill/>
          <a:ln w="9525">
            <a:noFill/>
            <a:miter lim="800000"/>
            <a:headEnd/>
            <a:tailEnd/>
          </a:ln>
        </p:spPr>
      </p:pic>
      <p:sp>
        <p:nvSpPr>
          <p:cNvPr id="7" name="Полилиния 6"/>
          <p:cNvSpPr/>
          <p:nvPr/>
        </p:nvSpPr>
        <p:spPr>
          <a:xfrm rot="312146">
            <a:off x="3244850" y="4260850"/>
            <a:ext cx="2654300" cy="661988"/>
          </a:xfrm>
          <a:custGeom>
            <a:avLst/>
            <a:gdLst>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34638"/>
              <a:gd name="connsiteY0" fmla="*/ 687422 h 687422"/>
              <a:gd name="connsiteX1" fmla="*/ 311285 w 2334638"/>
              <a:gd name="connsiteY1" fmla="*/ 337227 h 687422"/>
              <a:gd name="connsiteX2" fmla="*/ 622570 w 2334638"/>
              <a:gd name="connsiteY2" fmla="*/ 84307 h 687422"/>
              <a:gd name="connsiteX3" fmla="*/ 1225685 w 2334638"/>
              <a:gd name="connsiteY3" fmla="*/ 395592 h 687422"/>
              <a:gd name="connsiteX4" fmla="*/ 1828800 w 2334638"/>
              <a:gd name="connsiteY4" fmla="*/ 25941 h 687422"/>
              <a:gd name="connsiteX5" fmla="*/ 2334638 w 2334638"/>
              <a:gd name="connsiteY5" fmla="*/ 551235 h 687422"/>
              <a:gd name="connsiteX6" fmla="*/ 2334638 w 2334638"/>
              <a:gd name="connsiteY6" fmla="*/ 551235 h 687422"/>
              <a:gd name="connsiteX7" fmla="*/ 2334638 w 2334638"/>
              <a:gd name="connsiteY7" fmla="*/ 551235 h 687422"/>
              <a:gd name="connsiteX8" fmla="*/ 2334638 w 2334638"/>
              <a:gd name="connsiteY8" fmla="*/ 551235 h 687422"/>
              <a:gd name="connsiteX0" fmla="*/ 0 w 2351868"/>
              <a:gd name="connsiteY0" fmla="*/ 687422 h 687422"/>
              <a:gd name="connsiteX1" fmla="*/ 311285 w 2351868"/>
              <a:gd name="connsiteY1" fmla="*/ 337227 h 687422"/>
              <a:gd name="connsiteX2" fmla="*/ 622570 w 2351868"/>
              <a:gd name="connsiteY2" fmla="*/ 84307 h 687422"/>
              <a:gd name="connsiteX3" fmla="*/ 1225685 w 2351868"/>
              <a:gd name="connsiteY3" fmla="*/ 395592 h 687422"/>
              <a:gd name="connsiteX4" fmla="*/ 1828800 w 2351868"/>
              <a:gd name="connsiteY4" fmla="*/ 25941 h 687422"/>
              <a:gd name="connsiteX5" fmla="*/ 2334638 w 2351868"/>
              <a:gd name="connsiteY5" fmla="*/ 551235 h 687422"/>
              <a:gd name="connsiteX6" fmla="*/ 2351868 w 2351868"/>
              <a:gd name="connsiteY6" fmla="*/ 566112 h 687422"/>
              <a:gd name="connsiteX7" fmla="*/ 2334638 w 2351868"/>
              <a:gd name="connsiteY7" fmla="*/ 551235 h 687422"/>
              <a:gd name="connsiteX8" fmla="*/ 2334638 w 2351868"/>
              <a:gd name="connsiteY8" fmla="*/ 551235 h 687422"/>
              <a:gd name="connsiteX9" fmla="*/ 2334638 w 2351868"/>
              <a:gd name="connsiteY9" fmla="*/ 551235 h 68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1868" h="687422">
                <a:moveTo>
                  <a:pt x="0" y="687422"/>
                </a:moveTo>
                <a:cubicBezTo>
                  <a:pt x="172681" y="461493"/>
                  <a:pt x="207523" y="437746"/>
                  <a:pt x="311285" y="337227"/>
                </a:cubicBezTo>
                <a:cubicBezTo>
                  <a:pt x="415047" y="236708"/>
                  <a:pt x="470170" y="74579"/>
                  <a:pt x="622570" y="84307"/>
                </a:cubicBezTo>
                <a:cubicBezTo>
                  <a:pt x="774970" y="94035"/>
                  <a:pt x="1024647" y="405320"/>
                  <a:pt x="1225685" y="395592"/>
                </a:cubicBezTo>
                <a:cubicBezTo>
                  <a:pt x="1426723" y="385864"/>
                  <a:pt x="1643974" y="0"/>
                  <a:pt x="1828800" y="25941"/>
                </a:cubicBezTo>
                <a:cubicBezTo>
                  <a:pt x="2013626" y="51882"/>
                  <a:pt x="2247460" y="461207"/>
                  <a:pt x="2334638" y="551235"/>
                </a:cubicBezTo>
                <a:lnTo>
                  <a:pt x="2351868" y="566112"/>
                </a:lnTo>
                <a:lnTo>
                  <a:pt x="2334638" y="551235"/>
                </a:lnTo>
                <a:lnTo>
                  <a:pt x="2334638" y="551235"/>
                </a:lnTo>
                <a:lnTo>
                  <a:pt x="2334638" y="551235"/>
                </a:lnTo>
              </a:path>
            </a:pathLst>
          </a:custGeom>
          <a:ln w="85725">
            <a:solidFill>
              <a:srgbClr val="FFFF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dir="cw">
                                      <p:cBhvr override="childStyle">
                                        <p:cTn id="6" dur="5000" fill="hold"/>
                                        <p:tgtEl>
                                          <p:spTgt spid="7"/>
                                        </p:tgtEl>
                                        <p:attrNameLst>
                                          <p:attrName>style.color</p:attrName>
                                        </p:attrNameLst>
                                      </p:cBhvr>
                                      <p:by>
                                        <p:hsl h="10842353" s="0" l="0"/>
                                      </p:by>
                                    </p:animClr>
                                    <p:animClr clrSpc="hsl" dir="cw">
                                      <p:cBhvr>
                                        <p:cTn id="7" dur="5000" fill="hold"/>
                                        <p:tgtEl>
                                          <p:spTgt spid="7"/>
                                        </p:tgtEl>
                                        <p:attrNameLst>
                                          <p:attrName>fillcolor</p:attrName>
                                        </p:attrNameLst>
                                      </p:cBhvr>
                                      <p:by>
                                        <p:hsl h="10842353" s="0" l="0"/>
                                      </p:by>
                                    </p:animClr>
                                    <p:animClr clrSpc="hsl" dir="cw">
                                      <p:cBhvr>
                                        <p:cTn id="8" dur="5000" fill="hold"/>
                                        <p:tgtEl>
                                          <p:spTgt spid="7"/>
                                        </p:tgtEl>
                                        <p:attrNameLst>
                                          <p:attrName>stroke.color</p:attrName>
                                        </p:attrNameLst>
                                      </p:cBhvr>
                                      <p:by>
                                        <p:hsl h="10842353"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en-US" dirty="0">
                <a:solidFill>
                  <a:schemeClr val="bg2">
                    <a:lumMod val="75000"/>
                  </a:schemeClr>
                </a:solidFill>
                <a:latin typeface="Verdana" pitchFamily="34" charset="0"/>
              </a:rPr>
              <a:t>Functional tests</a:t>
            </a:r>
            <a:endParaRPr lang="ru-RU" dirty="0" smtClean="0">
              <a:solidFill>
                <a:schemeClr val="bg2">
                  <a:lumMod val="75000"/>
                </a:schemeClr>
              </a:solidFill>
              <a:latin typeface="Verdana" pitchFamily="34" charset="0"/>
            </a:endParaRPr>
          </a:p>
        </p:txBody>
      </p:sp>
      <p:sp>
        <p:nvSpPr>
          <p:cNvPr id="3" name="Содержимое 2"/>
          <p:cNvSpPr>
            <a:spLocks noGrp="1"/>
          </p:cNvSpPr>
          <p:nvPr>
            <p:ph idx="1"/>
          </p:nvPr>
        </p:nvSpPr>
        <p:spPr/>
        <p:txBody>
          <a:bodyPr/>
          <a:lstStyle/>
          <a:p>
            <a:pPr marL="514350" indent="-514350" eaLnBrk="1" hangingPunct="1">
              <a:buClr>
                <a:schemeClr val="bg2">
                  <a:lumMod val="75000"/>
                </a:schemeClr>
              </a:buClr>
              <a:buFont typeface="+mj-lt"/>
              <a:buAutoNum type="arabicPeriod"/>
              <a:defRPr/>
            </a:pPr>
            <a:r>
              <a:rPr lang="en-US" dirty="0">
                <a:solidFill>
                  <a:srgbClr val="006FDE"/>
                </a:solidFill>
              </a:rPr>
              <a:t>Speech</a:t>
            </a:r>
          </a:p>
          <a:p>
            <a:pPr marL="514350" indent="-514350" eaLnBrk="1" hangingPunct="1">
              <a:buClr>
                <a:schemeClr val="bg2">
                  <a:lumMod val="75000"/>
                </a:schemeClr>
              </a:buClr>
              <a:buFont typeface="+mj-lt"/>
              <a:buAutoNum type="arabicPeriod"/>
              <a:defRPr/>
            </a:pPr>
            <a:r>
              <a:rPr lang="en-US" dirty="0">
                <a:solidFill>
                  <a:srgbClr val="006FDE"/>
                </a:solidFill>
              </a:rPr>
              <a:t>Chewable</a:t>
            </a:r>
          </a:p>
          <a:p>
            <a:pPr marL="514350" indent="-514350" eaLnBrk="1" hangingPunct="1">
              <a:buClr>
                <a:schemeClr val="bg2">
                  <a:lumMod val="75000"/>
                </a:schemeClr>
              </a:buClr>
              <a:buFont typeface="+mj-lt"/>
              <a:buAutoNum type="arabicPeriod"/>
              <a:defRPr/>
            </a:pPr>
            <a:r>
              <a:rPr lang="en-US" dirty="0">
                <a:solidFill>
                  <a:srgbClr val="006FDE"/>
                </a:solidFill>
              </a:rPr>
              <a:t>Swallowing</a:t>
            </a:r>
            <a:endParaRPr lang="ru-RU" dirty="0" smtClean="0">
              <a:solidFill>
                <a:srgbClr val="006FD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229600" cy="1371600"/>
          </a:xfrm>
        </p:spPr>
        <p:txBody>
          <a:bodyPr/>
          <a:lstStyle/>
          <a:p>
            <a:pPr eaLnBrk="1" hangingPunct="1">
              <a:defRPr/>
            </a:pPr>
            <a:r>
              <a:rPr lang="en-US" dirty="0">
                <a:solidFill>
                  <a:schemeClr val="bg2">
                    <a:lumMod val="75000"/>
                  </a:schemeClr>
                </a:solidFill>
                <a:latin typeface="Verdana" pitchFamily="34" charset="0"/>
              </a:rPr>
              <a:t>Speech tests</a:t>
            </a:r>
            <a:endParaRPr lang="ru-RU" dirty="0" smtClean="0">
              <a:solidFill>
                <a:schemeClr val="bg2">
                  <a:lumMod val="75000"/>
                </a:schemeClr>
              </a:solidFill>
              <a:latin typeface="Verdana" pitchFamily="34" charset="0"/>
            </a:endParaRPr>
          </a:p>
        </p:txBody>
      </p:sp>
      <p:pic>
        <p:nvPicPr>
          <p:cNvPr id="43011" name="Picture 2" descr="C:\Documents and Settings\KRASGMU.NET\Рабочий стол\2010\материалы\gon_1311_b_01.jpg"/>
          <p:cNvPicPr>
            <a:picLocks noChangeAspect="1" noChangeArrowheads="1"/>
          </p:cNvPicPr>
          <p:nvPr/>
        </p:nvPicPr>
        <p:blipFill>
          <a:blip r:embed="rId3"/>
          <a:srcRect t="6250" r="11874"/>
          <a:stretch>
            <a:fillRect/>
          </a:stretch>
        </p:blipFill>
        <p:spPr bwMode="auto">
          <a:xfrm>
            <a:off x="2786063" y="1143000"/>
            <a:ext cx="3500437" cy="558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229600" cy="1371600"/>
          </a:xfrm>
        </p:spPr>
        <p:txBody>
          <a:bodyPr/>
          <a:lstStyle/>
          <a:p>
            <a:pPr eaLnBrk="1" hangingPunct="1">
              <a:defRPr/>
            </a:pPr>
            <a:r>
              <a:rPr lang="en-US" dirty="0">
                <a:solidFill>
                  <a:schemeClr val="bg2">
                    <a:lumMod val="75000"/>
                  </a:schemeClr>
                </a:solidFill>
                <a:latin typeface="Verdana" pitchFamily="34" charset="0"/>
              </a:rPr>
              <a:t>Speech tests</a:t>
            </a:r>
            <a:endParaRPr lang="ru-RU" dirty="0" smtClean="0">
              <a:solidFill>
                <a:schemeClr val="bg2">
                  <a:lumMod val="75000"/>
                </a:schemeClr>
              </a:solidFill>
              <a:latin typeface="Verdana" pitchFamily="34" charset="0"/>
            </a:endParaRPr>
          </a:p>
        </p:txBody>
      </p:sp>
      <p:pic>
        <p:nvPicPr>
          <p:cNvPr id="44035" name="Picture 2"/>
          <p:cNvPicPr>
            <a:picLocks noChangeAspect="1" noChangeArrowheads="1"/>
          </p:cNvPicPr>
          <p:nvPr/>
        </p:nvPicPr>
        <p:blipFill>
          <a:blip r:embed="rId3"/>
          <a:srcRect/>
          <a:stretch>
            <a:fillRect/>
          </a:stretch>
        </p:blipFill>
        <p:spPr bwMode="auto">
          <a:xfrm>
            <a:off x="2714625" y="1571625"/>
            <a:ext cx="3857625" cy="490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ru-RU" smtClean="0"/>
          </a:p>
        </p:txBody>
      </p:sp>
      <p:sp>
        <p:nvSpPr>
          <p:cNvPr id="45059" name="Rectangle 3"/>
          <p:cNvSpPr>
            <a:spLocks noGrp="1" noChangeArrowheads="1"/>
          </p:cNvSpPr>
          <p:nvPr>
            <p:ph type="body" idx="1"/>
          </p:nvPr>
        </p:nvSpPr>
        <p:spPr>
          <a:xfrm>
            <a:off x="500063" y="2000250"/>
            <a:ext cx="8229600" cy="4114800"/>
          </a:xfrm>
        </p:spPr>
        <p:txBody>
          <a:bodyPr/>
          <a:lstStyle/>
          <a:p>
            <a:pPr eaLnBrk="1" hangingPunct="1"/>
            <a:endParaRPr lang="ru-RU" smtClean="0"/>
          </a:p>
        </p:txBody>
      </p:sp>
      <p:pic>
        <p:nvPicPr>
          <p:cNvPr id="45060" name="Picture 14" descr="1 пробаа"/>
          <p:cNvPicPr>
            <a:picLocks noChangeAspect="1" noChangeArrowheads="1"/>
          </p:cNvPicPr>
          <p:nvPr/>
        </p:nvPicPr>
        <p:blipFill>
          <a:blip r:embed="rId3"/>
          <a:srcRect/>
          <a:stretch>
            <a:fillRect/>
          </a:stretch>
        </p:blipFill>
        <p:spPr bwMode="auto">
          <a:xfrm>
            <a:off x="727075" y="14288"/>
            <a:ext cx="7202488" cy="6843712"/>
          </a:xfrm>
          <a:prstGeom prst="rect">
            <a:avLst/>
          </a:prstGeom>
          <a:noFill/>
          <a:ln w="9525">
            <a:noFill/>
            <a:miter lim="800000"/>
            <a:headEnd/>
            <a:tailEnd/>
          </a:ln>
        </p:spPr>
      </p:pic>
      <p:sp>
        <p:nvSpPr>
          <p:cNvPr id="6" name="Стрелка вправо 5"/>
          <p:cNvSpPr/>
          <p:nvPr/>
        </p:nvSpPr>
        <p:spPr>
          <a:xfrm>
            <a:off x="857250" y="928688"/>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Стрелка вправо 9"/>
          <p:cNvSpPr/>
          <p:nvPr/>
        </p:nvSpPr>
        <p:spPr>
          <a:xfrm rot="19933973">
            <a:off x="500063" y="6000750"/>
            <a:ext cx="1143000" cy="35718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Стрелка вправо 10"/>
          <p:cNvSpPr/>
          <p:nvPr/>
        </p:nvSpPr>
        <p:spPr>
          <a:xfrm rot="13331238">
            <a:off x="7072313" y="5857875"/>
            <a:ext cx="1143000" cy="35718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smtClean="0"/>
          </a:p>
        </p:txBody>
      </p:sp>
      <p:pic>
        <p:nvPicPr>
          <p:cNvPr id="4" name="Содержимое 3"/>
          <p:cNvPicPr>
            <a:picLocks noChangeArrowheads="1"/>
          </p:cNvPicPr>
          <p:nvPr/>
        </p:nvPicPr>
        <p:blipFill>
          <a:blip r:embed="rId3"/>
          <a:srcRect/>
          <a:stretch>
            <a:fillRect/>
          </a:stretch>
        </p:blipFill>
        <p:spPr bwMode="auto">
          <a:xfrm>
            <a:off x="-185738" y="755650"/>
            <a:ext cx="9515475" cy="6102350"/>
          </a:xfrm>
          <a:prstGeom prst="rect">
            <a:avLst/>
          </a:prstGeom>
          <a:noFill/>
        </p:spPr>
      </p:pic>
      <p:sp>
        <p:nvSpPr>
          <p:cNvPr id="5" name="Заголовок 1"/>
          <p:cNvSpPr txBox="1">
            <a:spLocks/>
          </p:cNvSpPr>
          <p:nvPr/>
        </p:nvSpPr>
        <p:spPr bwMode="auto">
          <a:xfrm>
            <a:off x="428625" y="-285750"/>
            <a:ext cx="8229600" cy="1371600"/>
          </a:xfrm>
          <a:prstGeom prst="rect">
            <a:avLst/>
          </a:prstGeom>
          <a:noFill/>
          <a:ln w="9525">
            <a:noFill/>
            <a:miter lim="800000"/>
            <a:headEnd/>
            <a:tailEnd/>
          </a:ln>
        </p:spPr>
        <p:txBody>
          <a:bodyPr anchor="ctr"/>
          <a:lstStyle/>
          <a:p>
            <a:pPr algn="ctr" eaLnBrk="0" hangingPunct="0">
              <a:defRPr/>
            </a:pPr>
            <a:r>
              <a:rPr lang="en-US" sz="4400" b="1" kern="0" dirty="0">
                <a:solidFill>
                  <a:srgbClr val="000099"/>
                </a:solidFill>
                <a:latin typeface="+mj-lt"/>
                <a:ea typeface="+mj-ea"/>
                <a:cs typeface="+mj-cs"/>
              </a:rPr>
              <a:t>Questionnaire</a:t>
            </a:r>
            <a:endParaRPr lang="ru-RU" sz="4400" b="1" kern="0" dirty="0">
              <a:solidFill>
                <a:srgbClr val="000099"/>
              </a:solidFill>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ru-RU" smtClean="0"/>
          </a:p>
        </p:txBody>
      </p:sp>
      <p:sp>
        <p:nvSpPr>
          <p:cNvPr id="46083" name="Rectangle 3"/>
          <p:cNvSpPr>
            <a:spLocks noGrp="1" noChangeArrowheads="1"/>
          </p:cNvSpPr>
          <p:nvPr>
            <p:ph type="body" idx="1"/>
          </p:nvPr>
        </p:nvSpPr>
        <p:spPr/>
        <p:txBody>
          <a:bodyPr/>
          <a:lstStyle/>
          <a:p>
            <a:pPr eaLnBrk="1" hangingPunct="1"/>
            <a:endParaRPr lang="ru-RU" smtClean="0"/>
          </a:p>
        </p:txBody>
      </p:sp>
      <p:pic>
        <p:nvPicPr>
          <p:cNvPr id="46084" name="Picture 4" descr="1 пробав"/>
          <p:cNvPicPr>
            <a:picLocks noChangeAspect="1" noChangeArrowheads="1"/>
          </p:cNvPicPr>
          <p:nvPr/>
        </p:nvPicPr>
        <p:blipFill>
          <a:blip r:embed="rId3"/>
          <a:srcRect/>
          <a:stretch>
            <a:fillRect/>
          </a:stretch>
        </p:blipFill>
        <p:spPr bwMode="auto">
          <a:xfrm>
            <a:off x="1143000" y="-17463"/>
            <a:ext cx="7286625" cy="6924676"/>
          </a:xfrm>
          <a:prstGeom prst="rect">
            <a:avLst/>
          </a:prstGeom>
          <a:noFill/>
          <a:ln w="9525">
            <a:noFill/>
            <a:miter lim="800000"/>
            <a:headEnd/>
            <a:tailEnd/>
          </a:ln>
        </p:spPr>
      </p:pic>
      <p:sp>
        <p:nvSpPr>
          <p:cNvPr id="5" name="Стрелка вправо 4"/>
          <p:cNvSpPr/>
          <p:nvPr/>
        </p:nvSpPr>
        <p:spPr>
          <a:xfrm>
            <a:off x="1857375" y="714375"/>
            <a:ext cx="1143000" cy="35718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Стрелка вправо 5"/>
          <p:cNvSpPr/>
          <p:nvPr/>
        </p:nvSpPr>
        <p:spPr>
          <a:xfrm>
            <a:off x="857250" y="5500688"/>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Стрелка вправо 6"/>
          <p:cNvSpPr/>
          <p:nvPr/>
        </p:nvSpPr>
        <p:spPr>
          <a:xfrm rot="10800000">
            <a:off x="8001000" y="5072063"/>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ru-RU" smtClean="0"/>
          </a:p>
        </p:txBody>
      </p:sp>
      <p:sp>
        <p:nvSpPr>
          <p:cNvPr id="47107" name="Rectangle 3"/>
          <p:cNvSpPr>
            <a:spLocks noGrp="1" noChangeArrowheads="1"/>
          </p:cNvSpPr>
          <p:nvPr>
            <p:ph type="body" idx="1"/>
          </p:nvPr>
        </p:nvSpPr>
        <p:spPr>
          <a:xfrm>
            <a:off x="914400" y="2743200"/>
            <a:ext cx="8229600" cy="4114800"/>
          </a:xfrm>
        </p:spPr>
        <p:txBody>
          <a:bodyPr/>
          <a:lstStyle/>
          <a:p>
            <a:pPr eaLnBrk="1" hangingPunct="1"/>
            <a:endParaRPr lang="ru-RU" smtClean="0"/>
          </a:p>
        </p:txBody>
      </p:sp>
      <p:pic>
        <p:nvPicPr>
          <p:cNvPr id="47108" name="Picture 4" descr="2 проба"/>
          <p:cNvPicPr>
            <a:picLocks noChangeAspect="1" noChangeArrowheads="1"/>
          </p:cNvPicPr>
          <p:nvPr/>
        </p:nvPicPr>
        <p:blipFill>
          <a:blip r:embed="rId3"/>
          <a:srcRect/>
          <a:stretch>
            <a:fillRect/>
          </a:stretch>
        </p:blipFill>
        <p:spPr bwMode="auto">
          <a:xfrm>
            <a:off x="1071563" y="120650"/>
            <a:ext cx="7000875" cy="6653213"/>
          </a:xfrm>
          <a:prstGeom prst="rect">
            <a:avLst/>
          </a:prstGeom>
          <a:noFill/>
          <a:ln w="9525">
            <a:noFill/>
            <a:miter lim="800000"/>
            <a:headEnd/>
            <a:tailEnd/>
          </a:ln>
        </p:spPr>
      </p:pic>
      <p:sp>
        <p:nvSpPr>
          <p:cNvPr id="5" name="Стрелка вправо 4"/>
          <p:cNvSpPr/>
          <p:nvPr/>
        </p:nvSpPr>
        <p:spPr>
          <a:xfrm rot="19869436">
            <a:off x="5159375" y="4468813"/>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Стрелка вправо 5"/>
          <p:cNvSpPr/>
          <p:nvPr/>
        </p:nvSpPr>
        <p:spPr>
          <a:xfrm rot="12243156">
            <a:off x="3167063" y="4503738"/>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ru-RU" smtClean="0"/>
          </a:p>
        </p:txBody>
      </p:sp>
      <p:sp>
        <p:nvSpPr>
          <p:cNvPr id="48131" name="Rectangle 3"/>
          <p:cNvSpPr>
            <a:spLocks noGrp="1" noChangeArrowheads="1"/>
          </p:cNvSpPr>
          <p:nvPr>
            <p:ph type="body" idx="1"/>
          </p:nvPr>
        </p:nvSpPr>
        <p:spPr/>
        <p:txBody>
          <a:bodyPr/>
          <a:lstStyle/>
          <a:p>
            <a:pPr eaLnBrk="1" hangingPunct="1"/>
            <a:endParaRPr lang="ru-RU" smtClean="0"/>
          </a:p>
        </p:txBody>
      </p:sp>
      <p:pic>
        <p:nvPicPr>
          <p:cNvPr id="48132" name="Picture 4" descr="3 проба"/>
          <p:cNvPicPr>
            <a:picLocks noChangeAspect="1" noChangeArrowheads="1"/>
          </p:cNvPicPr>
          <p:nvPr/>
        </p:nvPicPr>
        <p:blipFill>
          <a:blip r:embed="rId3"/>
          <a:srcRect/>
          <a:stretch>
            <a:fillRect/>
          </a:stretch>
        </p:blipFill>
        <p:spPr bwMode="auto">
          <a:xfrm>
            <a:off x="1071563" y="103188"/>
            <a:ext cx="7000875" cy="6651625"/>
          </a:xfrm>
          <a:prstGeom prst="rect">
            <a:avLst/>
          </a:prstGeom>
          <a:noFill/>
          <a:ln w="9525">
            <a:noFill/>
            <a:miter lim="800000"/>
            <a:headEnd/>
            <a:tailEnd/>
          </a:ln>
        </p:spPr>
      </p:pic>
      <p:sp>
        <p:nvSpPr>
          <p:cNvPr id="5" name="Стрелка вправо 4"/>
          <p:cNvSpPr/>
          <p:nvPr/>
        </p:nvSpPr>
        <p:spPr>
          <a:xfrm rot="14423687">
            <a:off x="3509169" y="3621881"/>
            <a:ext cx="1143000" cy="35718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Стрелка вправо 5"/>
          <p:cNvSpPr/>
          <p:nvPr/>
        </p:nvSpPr>
        <p:spPr>
          <a:xfrm rot="18490891">
            <a:off x="4629944" y="3671094"/>
            <a:ext cx="1143000" cy="33813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ru-RU" smtClean="0"/>
          </a:p>
        </p:txBody>
      </p:sp>
      <p:sp>
        <p:nvSpPr>
          <p:cNvPr id="49155" name="Rectangle 3"/>
          <p:cNvSpPr>
            <a:spLocks noGrp="1" noChangeArrowheads="1"/>
          </p:cNvSpPr>
          <p:nvPr>
            <p:ph type="body" idx="1"/>
          </p:nvPr>
        </p:nvSpPr>
        <p:spPr/>
        <p:txBody>
          <a:bodyPr/>
          <a:lstStyle/>
          <a:p>
            <a:pPr eaLnBrk="1" hangingPunct="1"/>
            <a:endParaRPr lang="ru-RU" smtClean="0"/>
          </a:p>
        </p:txBody>
      </p:sp>
      <p:pic>
        <p:nvPicPr>
          <p:cNvPr id="49156" name="Picture 4" descr="4 проба"/>
          <p:cNvPicPr>
            <a:picLocks noChangeAspect="1" noChangeArrowheads="1"/>
          </p:cNvPicPr>
          <p:nvPr/>
        </p:nvPicPr>
        <p:blipFill>
          <a:blip r:embed="rId3"/>
          <a:srcRect/>
          <a:stretch>
            <a:fillRect/>
          </a:stretch>
        </p:blipFill>
        <p:spPr bwMode="auto">
          <a:xfrm>
            <a:off x="928688" y="-33338"/>
            <a:ext cx="7215187" cy="6856413"/>
          </a:xfrm>
          <a:prstGeom prst="rect">
            <a:avLst/>
          </a:prstGeom>
          <a:noFill/>
          <a:ln w="9525">
            <a:noFill/>
            <a:miter lim="800000"/>
            <a:headEnd/>
            <a:tailEnd/>
          </a:ln>
        </p:spPr>
      </p:pic>
      <p:sp>
        <p:nvSpPr>
          <p:cNvPr id="5" name="Стрелка вправо 4"/>
          <p:cNvSpPr/>
          <p:nvPr/>
        </p:nvSpPr>
        <p:spPr>
          <a:xfrm rot="16200000">
            <a:off x="3999707" y="2999581"/>
            <a:ext cx="1144588" cy="358775"/>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ru-RU" smtClean="0"/>
          </a:p>
        </p:txBody>
      </p:sp>
      <p:sp>
        <p:nvSpPr>
          <p:cNvPr id="50179" name="Rectangle 3"/>
          <p:cNvSpPr>
            <a:spLocks noGrp="1" noChangeArrowheads="1"/>
          </p:cNvSpPr>
          <p:nvPr>
            <p:ph type="body" idx="1"/>
          </p:nvPr>
        </p:nvSpPr>
        <p:spPr/>
        <p:txBody>
          <a:bodyPr/>
          <a:lstStyle/>
          <a:p>
            <a:pPr eaLnBrk="1" hangingPunct="1"/>
            <a:endParaRPr lang="ru-RU" smtClean="0"/>
          </a:p>
        </p:txBody>
      </p:sp>
      <p:pic>
        <p:nvPicPr>
          <p:cNvPr id="50180" name="Picture 4" descr="5 пробав"/>
          <p:cNvPicPr>
            <a:picLocks noChangeAspect="1" noChangeArrowheads="1"/>
          </p:cNvPicPr>
          <p:nvPr/>
        </p:nvPicPr>
        <p:blipFill>
          <a:blip r:embed="rId3"/>
          <a:srcRect/>
          <a:stretch>
            <a:fillRect/>
          </a:stretch>
        </p:blipFill>
        <p:spPr bwMode="auto">
          <a:xfrm>
            <a:off x="928688" y="-33338"/>
            <a:ext cx="7143750" cy="6788151"/>
          </a:xfrm>
          <a:prstGeom prst="rect">
            <a:avLst/>
          </a:prstGeom>
          <a:noFill/>
          <a:ln w="9525">
            <a:noFill/>
            <a:miter lim="800000"/>
            <a:headEnd/>
            <a:tailEnd/>
          </a:ln>
        </p:spPr>
      </p:pic>
      <p:sp>
        <p:nvSpPr>
          <p:cNvPr id="5" name="Стрелка вправо 4"/>
          <p:cNvSpPr/>
          <p:nvPr/>
        </p:nvSpPr>
        <p:spPr>
          <a:xfrm rot="16200000">
            <a:off x="4321969" y="5750719"/>
            <a:ext cx="1143000" cy="357188"/>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ru-RU" smtClean="0"/>
          </a:p>
        </p:txBody>
      </p:sp>
      <p:sp>
        <p:nvSpPr>
          <p:cNvPr id="51203" name="Rectangle 3"/>
          <p:cNvSpPr>
            <a:spLocks noGrp="1" noChangeArrowheads="1"/>
          </p:cNvSpPr>
          <p:nvPr>
            <p:ph type="body" idx="1"/>
          </p:nvPr>
        </p:nvSpPr>
        <p:spPr/>
        <p:txBody>
          <a:bodyPr/>
          <a:lstStyle/>
          <a:p>
            <a:pPr eaLnBrk="1" hangingPunct="1"/>
            <a:endParaRPr lang="ru-RU" smtClean="0"/>
          </a:p>
        </p:txBody>
      </p:sp>
      <p:pic>
        <p:nvPicPr>
          <p:cNvPr id="51204" name="Picture 4" descr="6 проба"/>
          <p:cNvPicPr>
            <a:picLocks noChangeAspect="1" noChangeArrowheads="1"/>
          </p:cNvPicPr>
          <p:nvPr/>
        </p:nvPicPr>
        <p:blipFill>
          <a:blip r:embed="rId3"/>
          <a:srcRect/>
          <a:stretch>
            <a:fillRect/>
          </a:stretch>
        </p:blipFill>
        <p:spPr bwMode="auto">
          <a:xfrm>
            <a:off x="928688" y="-33338"/>
            <a:ext cx="7286625" cy="6924676"/>
          </a:xfrm>
          <a:prstGeom prst="rect">
            <a:avLst/>
          </a:prstGeom>
          <a:noFill/>
          <a:ln w="9525">
            <a:noFill/>
            <a:miter lim="800000"/>
            <a:headEnd/>
            <a:tailEnd/>
          </a:ln>
        </p:spPr>
      </p:pic>
      <p:sp>
        <p:nvSpPr>
          <p:cNvPr id="5" name="Стрелка вправо 4"/>
          <p:cNvSpPr/>
          <p:nvPr/>
        </p:nvSpPr>
        <p:spPr>
          <a:xfrm rot="644268">
            <a:off x="2143125" y="357188"/>
            <a:ext cx="1143000" cy="3571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ru-RU" smtClean="0"/>
          </a:p>
        </p:txBody>
      </p:sp>
      <p:sp>
        <p:nvSpPr>
          <p:cNvPr id="52227" name="Rectangle 3"/>
          <p:cNvSpPr>
            <a:spLocks noGrp="1" noChangeArrowheads="1"/>
          </p:cNvSpPr>
          <p:nvPr>
            <p:ph type="body" idx="1"/>
          </p:nvPr>
        </p:nvSpPr>
        <p:spPr/>
        <p:txBody>
          <a:bodyPr/>
          <a:lstStyle/>
          <a:p>
            <a:pPr eaLnBrk="1" hangingPunct="1"/>
            <a:endParaRPr lang="ru-RU" smtClean="0"/>
          </a:p>
        </p:txBody>
      </p:sp>
      <p:pic>
        <p:nvPicPr>
          <p:cNvPr id="52228" name="Picture 4" descr="6 пробав"/>
          <p:cNvPicPr>
            <a:picLocks noChangeAspect="1" noChangeArrowheads="1"/>
          </p:cNvPicPr>
          <p:nvPr/>
        </p:nvPicPr>
        <p:blipFill>
          <a:blip r:embed="rId3"/>
          <a:srcRect/>
          <a:stretch>
            <a:fillRect/>
          </a:stretch>
        </p:blipFill>
        <p:spPr bwMode="auto">
          <a:xfrm>
            <a:off x="1000125" y="53975"/>
            <a:ext cx="7215188" cy="6856413"/>
          </a:xfrm>
          <a:prstGeom prst="rect">
            <a:avLst/>
          </a:prstGeom>
          <a:noFill/>
          <a:ln w="9525">
            <a:noFill/>
            <a:miter lim="800000"/>
            <a:headEnd/>
            <a:tailEnd/>
          </a:ln>
        </p:spPr>
      </p:pic>
      <p:sp>
        <p:nvSpPr>
          <p:cNvPr id="5" name="Стрелка вправо 4"/>
          <p:cNvSpPr/>
          <p:nvPr/>
        </p:nvSpPr>
        <p:spPr>
          <a:xfrm rot="714474">
            <a:off x="2673350" y="398463"/>
            <a:ext cx="1143000" cy="412750"/>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endParaRPr lang="ru-RU" smtClean="0"/>
          </a:p>
        </p:txBody>
      </p:sp>
      <p:pic>
        <p:nvPicPr>
          <p:cNvPr id="53251" name="Picture 2" descr="C:\Users\Valeriya\Desktop\23.jpg"/>
          <p:cNvPicPr>
            <a:picLocks noGrp="1" noChangeAspect="1" noChangeArrowheads="1"/>
          </p:cNvPicPr>
          <p:nvPr>
            <p:ph idx="1"/>
          </p:nvPr>
        </p:nvPicPr>
        <p:blipFill>
          <a:blip r:embed="rId3"/>
          <a:srcRect/>
          <a:stretch>
            <a:fillRect/>
          </a:stretch>
        </p:blipFill>
        <p:spPr>
          <a:xfrm>
            <a:off x="428625" y="790575"/>
            <a:ext cx="8555038" cy="5735638"/>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endParaRPr lang="ru-RU" smtClean="0"/>
          </a:p>
        </p:txBody>
      </p:sp>
      <p:pic>
        <p:nvPicPr>
          <p:cNvPr id="54275" name="Picture 2" descr="C:\Users\Valeriya\Desktop\n_3.jpg"/>
          <p:cNvPicPr>
            <a:picLocks noGrp="1" noChangeAspect="1" noChangeArrowheads="1"/>
          </p:cNvPicPr>
          <p:nvPr>
            <p:ph idx="1"/>
          </p:nvPr>
        </p:nvPicPr>
        <p:blipFill>
          <a:blip r:embed="rId3"/>
          <a:srcRect r="9" b="127"/>
          <a:stretch>
            <a:fillRect/>
          </a:stretch>
        </p:blipFill>
        <p:spPr>
          <a:xfrm>
            <a:off x="-15875" y="258763"/>
            <a:ext cx="8802688" cy="6099175"/>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57200" y="571500"/>
            <a:ext cx="8229600" cy="1371600"/>
          </a:xfrm>
        </p:spPr>
        <p:txBody>
          <a:bodyPr/>
          <a:lstStyle/>
          <a:p>
            <a:r>
              <a:rPr lang="en-US" sz="3200" dirty="0"/>
              <a:t>Classification of functional impressions by pressure on the prosthetic bed</a:t>
            </a:r>
            <a:r>
              <a:rPr lang="ru-RU" sz="3200" dirty="0" smtClean="0"/>
              <a:t>.</a:t>
            </a:r>
            <a:r>
              <a:rPr lang="ru-RU" dirty="0" smtClean="0"/>
              <a:t/>
            </a:r>
            <a:br>
              <a:rPr lang="ru-RU" dirty="0" smtClean="0"/>
            </a:br>
            <a:endParaRPr lang="ru-RU" dirty="0" smtClean="0"/>
          </a:p>
        </p:txBody>
      </p:sp>
      <p:sp>
        <p:nvSpPr>
          <p:cNvPr id="4" name="Прямоугольник 3"/>
          <p:cNvSpPr/>
          <p:nvPr/>
        </p:nvSpPr>
        <p:spPr>
          <a:xfrm>
            <a:off x="928688" y="2357438"/>
            <a:ext cx="2357437"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compression</a:t>
            </a:r>
            <a:endParaRPr lang="ru-RU" b="1" dirty="0">
              <a:solidFill>
                <a:schemeClr val="bg1">
                  <a:lumMod val="50000"/>
                </a:schemeClr>
              </a:solidFill>
            </a:endParaRPr>
          </a:p>
        </p:txBody>
      </p:sp>
      <p:sp>
        <p:nvSpPr>
          <p:cNvPr id="7" name="Прямоугольник 6"/>
          <p:cNvSpPr/>
          <p:nvPr/>
        </p:nvSpPr>
        <p:spPr>
          <a:xfrm>
            <a:off x="3571875" y="2357438"/>
            <a:ext cx="2500313"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combined</a:t>
            </a:r>
            <a:endParaRPr lang="ru-RU" b="1" dirty="0">
              <a:solidFill>
                <a:schemeClr val="bg1">
                  <a:lumMod val="50000"/>
                </a:schemeClr>
              </a:solidFill>
            </a:endParaRPr>
          </a:p>
        </p:txBody>
      </p:sp>
      <p:sp>
        <p:nvSpPr>
          <p:cNvPr id="8" name="Прямоугольник 7"/>
          <p:cNvSpPr/>
          <p:nvPr/>
        </p:nvSpPr>
        <p:spPr>
          <a:xfrm>
            <a:off x="6286500" y="2357438"/>
            <a:ext cx="2357438"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unloading</a:t>
            </a:r>
            <a:endParaRPr lang="ru-RU" b="1" dirty="0">
              <a:solidFill>
                <a:schemeClr val="bg1">
                  <a:lumMod val="50000"/>
                </a:schemeClr>
              </a:solidFill>
            </a:endParaRPr>
          </a:p>
        </p:txBody>
      </p:sp>
      <p:cxnSp>
        <p:nvCxnSpPr>
          <p:cNvPr id="11" name="Прямая со стрелкой 10"/>
          <p:cNvCxnSpPr>
            <a:stCxn id="4" idx="2"/>
          </p:cNvCxnSpPr>
          <p:nvPr/>
        </p:nvCxnSpPr>
        <p:spPr>
          <a:xfrm rot="5400000">
            <a:off x="1089026" y="3125787"/>
            <a:ext cx="1143000" cy="892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2"/>
          </p:cNvCxnSpPr>
          <p:nvPr/>
        </p:nvCxnSpPr>
        <p:spPr>
          <a:xfrm rot="16200000" flipH="1">
            <a:off x="2589213" y="2517775"/>
            <a:ext cx="1214438" cy="2179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p:cNvCxnSpPr>
          <p:nvPr/>
        </p:nvCxnSpPr>
        <p:spPr>
          <a:xfrm rot="16200000" flipH="1">
            <a:off x="4160838" y="946150"/>
            <a:ext cx="1214438" cy="532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57188" y="4286250"/>
            <a:ext cx="200025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Chewing pressure</a:t>
            </a:r>
            <a:endParaRPr lang="ru-RU" b="1" dirty="0">
              <a:solidFill>
                <a:schemeClr val="bg1">
                  <a:lumMod val="50000"/>
                </a:schemeClr>
              </a:solidFill>
            </a:endParaRPr>
          </a:p>
        </p:txBody>
      </p:sp>
      <p:sp>
        <p:nvSpPr>
          <p:cNvPr id="18" name="Прямоугольник 17"/>
          <p:cNvSpPr/>
          <p:nvPr/>
        </p:nvSpPr>
        <p:spPr>
          <a:xfrm>
            <a:off x="6286500" y="4286250"/>
            <a:ext cx="200025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Dosed hardware</a:t>
            </a:r>
            <a:endParaRPr lang="ru-RU" b="1" dirty="0">
              <a:solidFill>
                <a:schemeClr val="bg1">
                  <a:lumMod val="50000"/>
                </a:schemeClr>
              </a:solidFill>
            </a:endParaRPr>
          </a:p>
        </p:txBody>
      </p:sp>
      <p:sp>
        <p:nvSpPr>
          <p:cNvPr id="19" name="Прямоугольник 18"/>
          <p:cNvSpPr/>
          <p:nvPr/>
        </p:nvSpPr>
        <p:spPr>
          <a:xfrm>
            <a:off x="3286125" y="4286250"/>
            <a:ext cx="200025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50000"/>
                  </a:schemeClr>
                </a:solidFill>
              </a:rPr>
              <a:t>Random chewing</a:t>
            </a:r>
            <a:endParaRPr lang="ru-RU" b="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solidFill>
                  <a:schemeClr val="bg2">
                    <a:lumMod val="75000"/>
                  </a:schemeClr>
                </a:solidFill>
                <a:latin typeface="Verdana" pitchFamily="34" charset="0"/>
              </a:rPr>
              <a:t>Patient examination</a:t>
            </a:r>
            <a:endParaRPr lang="ru-RU" dirty="0" smtClean="0">
              <a:solidFill>
                <a:schemeClr val="bg2">
                  <a:lumMod val="75000"/>
                </a:schemeClr>
              </a:solidFill>
              <a:latin typeface="Verdana" pitchFamily="34" charset="0"/>
            </a:endParaRPr>
          </a:p>
        </p:txBody>
      </p:sp>
      <p:pic>
        <p:nvPicPr>
          <p:cNvPr id="10243" name="Picture 5" descr="P2060281 (КПК)"/>
          <p:cNvPicPr>
            <a:picLocks noChangeAspect="1" noChangeArrowheads="1"/>
          </p:cNvPicPr>
          <p:nvPr/>
        </p:nvPicPr>
        <p:blipFill>
          <a:blip r:embed="rId3"/>
          <a:srcRect/>
          <a:stretch>
            <a:fillRect/>
          </a:stretch>
        </p:blipFill>
        <p:spPr bwMode="auto">
          <a:xfrm>
            <a:off x="0" y="2714625"/>
            <a:ext cx="4573588" cy="3429000"/>
          </a:xfrm>
          <a:prstGeom prst="rect">
            <a:avLst/>
          </a:prstGeom>
          <a:noFill/>
          <a:ln w="9525">
            <a:solidFill>
              <a:schemeClr val="tx1"/>
            </a:solidFill>
            <a:miter lim="800000"/>
            <a:headEnd/>
            <a:tailEnd/>
          </a:ln>
        </p:spPr>
      </p:pic>
      <p:pic>
        <p:nvPicPr>
          <p:cNvPr id="10244" name="Picture 6" descr="D:\ЧащКирВал\Фото\S8004967.JPG"/>
          <p:cNvPicPr>
            <a:picLocks noChangeAspect="1" noChangeArrowheads="1"/>
          </p:cNvPicPr>
          <p:nvPr/>
        </p:nvPicPr>
        <p:blipFill>
          <a:blip r:embed="rId4"/>
          <a:srcRect/>
          <a:stretch>
            <a:fillRect/>
          </a:stretch>
        </p:blipFill>
        <p:spPr bwMode="auto">
          <a:xfrm>
            <a:off x="5429250" y="3214688"/>
            <a:ext cx="3108325" cy="2332037"/>
          </a:xfrm>
          <a:prstGeom prst="rect">
            <a:avLst/>
          </a:prstGeom>
          <a:noFill/>
          <a:ln w="9525">
            <a:noFill/>
            <a:miter lim="800000"/>
            <a:headEnd/>
            <a:tailEnd/>
          </a:ln>
        </p:spPr>
      </p:pic>
      <p:pic>
        <p:nvPicPr>
          <p:cNvPr id="10245" name="Picture 7" descr="D:\ЧащКирВал\Фото\S8004966.JPG"/>
          <p:cNvPicPr>
            <a:picLocks noChangeAspect="1" noChangeArrowheads="1"/>
          </p:cNvPicPr>
          <p:nvPr/>
        </p:nvPicPr>
        <p:blipFill>
          <a:blip r:embed="rId5"/>
          <a:srcRect/>
          <a:stretch>
            <a:fillRect/>
          </a:stretch>
        </p:blipFill>
        <p:spPr bwMode="auto">
          <a:xfrm>
            <a:off x="4702175" y="2714625"/>
            <a:ext cx="4441825" cy="333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28625" y="0"/>
            <a:ext cx="8229600" cy="1371600"/>
          </a:xfrm>
        </p:spPr>
        <p:txBody>
          <a:bodyPr/>
          <a:lstStyle/>
          <a:p>
            <a:r>
              <a:rPr lang="en-US" dirty="0"/>
              <a:t>Compression impression</a:t>
            </a:r>
            <a:endParaRPr lang="ru-RU" dirty="0" smtClean="0"/>
          </a:p>
        </p:txBody>
      </p:sp>
      <p:pic>
        <p:nvPicPr>
          <p:cNvPr id="56323" name="Picture 2" descr="C:\Documents and Settings\KRASGMU.NET\Рабочий стол\2010\49624714_DSC01262.JPG"/>
          <p:cNvPicPr>
            <a:picLocks noGrp="1" noChangeAspect="1" noChangeArrowheads="1"/>
          </p:cNvPicPr>
          <p:nvPr>
            <p:ph idx="1"/>
          </p:nvPr>
        </p:nvPicPr>
        <p:blipFill>
          <a:blip r:embed="rId3"/>
          <a:srcRect b="87"/>
          <a:stretch>
            <a:fillRect/>
          </a:stretch>
        </p:blipFill>
        <p:spPr>
          <a:xfrm>
            <a:off x="714375" y="1370013"/>
            <a:ext cx="7858125" cy="5437187"/>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endParaRPr lang="ru-RU" smtClean="0"/>
          </a:p>
        </p:txBody>
      </p:sp>
      <p:pic>
        <p:nvPicPr>
          <p:cNvPr id="57347" name="Picture 4" descr="C:\Documents and Settings\Ортопедия\Рабочий стол\Рисунок1.png"/>
          <p:cNvPicPr>
            <a:picLocks noGrp="1" noChangeAspect="1" noChangeArrowheads="1"/>
          </p:cNvPicPr>
          <p:nvPr>
            <p:ph idx="1"/>
          </p:nvPr>
        </p:nvPicPr>
        <p:blipFill>
          <a:blip r:embed="rId3"/>
          <a:srcRect t="45111"/>
          <a:stretch>
            <a:fillRect/>
          </a:stretch>
        </p:blipFill>
        <p:spPr>
          <a:xfrm>
            <a:off x="571500" y="1346200"/>
            <a:ext cx="7858125" cy="5351463"/>
          </a:xfrm>
          <a:solidFill>
            <a:srgbClr val="FF0000">
              <a:alpha val="52156"/>
            </a:srgbClr>
          </a:solidFill>
          <a:ln>
            <a:solidFill>
              <a:srgbClr val="C00000"/>
            </a:solidFill>
          </a:ln>
        </p:spPr>
      </p:pic>
      <p:sp>
        <p:nvSpPr>
          <p:cNvPr id="5" name="Полилиния 4"/>
          <p:cNvSpPr/>
          <p:nvPr/>
        </p:nvSpPr>
        <p:spPr>
          <a:xfrm>
            <a:off x="3109913" y="2795588"/>
            <a:ext cx="1400175" cy="1627187"/>
          </a:xfrm>
          <a:custGeom>
            <a:avLst/>
            <a:gdLst>
              <a:gd name="connsiteX0" fmla="*/ 131618 w 1399308"/>
              <a:gd name="connsiteY0" fmla="*/ 633846 h 1627909"/>
              <a:gd name="connsiteX1" fmla="*/ 464127 w 1399308"/>
              <a:gd name="connsiteY1" fmla="*/ 1340428 h 1627909"/>
              <a:gd name="connsiteX2" fmla="*/ 962890 w 1399308"/>
              <a:gd name="connsiteY2" fmla="*/ 1610591 h 1627909"/>
              <a:gd name="connsiteX3" fmla="*/ 1274618 w 1399308"/>
              <a:gd name="connsiteY3" fmla="*/ 1444337 h 1627909"/>
              <a:gd name="connsiteX4" fmla="*/ 1295399 w 1399308"/>
              <a:gd name="connsiteY4" fmla="*/ 987137 h 1627909"/>
              <a:gd name="connsiteX5" fmla="*/ 651163 w 1399308"/>
              <a:gd name="connsiteY5" fmla="*/ 696191 h 1627909"/>
              <a:gd name="connsiteX6" fmla="*/ 339436 w 1399308"/>
              <a:gd name="connsiteY6" fmla="*/ 571501 h 1627909"/>
              <a:gd name="connsiteX7" fmla="*/ 110836 w 1399308"/>
              <a:gd name="connsiteY7" fmla="*/ 197428 h 1627909"/>
              <a:gd name="connsiteX8" fmla="*/ 48490 w 1399308"/>
              <a:gd name="connsiteY8" fmla="*/ 10391 h 1627909"/>
              <a:gd name="connsiteX9" fmla="*/ 6927 w 1399308"/>
              <a:gd name="connsiteY9" fmla="*/ 135082 h 1627909"/>
              <a:gd name="connsiteX10" fmla="*/ 6927 w 1399308"/>
              <a:gd name="connsiteY10" fmla="*/ 259773 h 16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308" h="1627909">
                <a:moveTo>
                  <a:pt x="131618" y="633846"/>
                </a:moveTo>
                <a:cubicBezTo>
                  <a:pt x="228600" y="905741"/>
                  <a:pt x="325582" y="1177637"/>
                  <a:pt x="464127" y="1340428"/>
                </a:cubicBezTo>
                <a:cubicBezTo>
                  <a:pt x="602672" y="1503219"/>
                  <a:pt x="827808" y="1593273"/>
                  <a:pt x="962890" y="1610591"/>
                </a:cubicBezTo>
                <a:cubicBezTo>
                  <a:pt x="1097972" y="1627909"/>
                  <a:pt x="1219200" y="1548246"/>
                  <a:pt x="1274618" y="1444337"/>
                </a:cubicBezTo>
                <a:cubicBezTo>
                  <a:pt x="1330036" y="1340428"/>
                  <a:pt x="1399308" y="1111828"/>
                  <a:pt x="1295399" y="987137"/>
                </a:cubicBezTo>
                <a:cubicBezTo>
                  <a:pt x="1191490" y="862446"/>
                  <a:pt x="810490" y="765464"/>
                  <a:pt x="651163" y="696191"/>
                </a:cubicBezTo>
                <a:cubicBezTo>
                  <a:pt x="491836" y="626918"/>
                  <a:pt x="429491" y="654628"/>
                  <a:pt x="339436" y="571501"/>
                </a:cubicBezTo>
                <a:cubicBezTo>
                  <a:pt x="249382" y="488374"/>
                  <a:pt x="159327" y="290946"/>
                  <a:pt x="110836" y="197428"/>
                </a:cubicBezTo>
                <a:cubicBezTo>
                  <a:pt x="62345" y="103910"/>
                  <a:pt x="65808" y="20782"/>
                  <a:pt x="48490" y="10391"/>
                </a:cubicBezTo>
                <a:cubicBezTo>
                  <a:pt x="31172" y="0"/>
                  <a:pt x="13854" y="93518"/>
                  <a:pt x="6927" y="135082"/>
                </a:cubicBezTo>
                <a:cubicBezTo>
                  <a:pt x="0" y="176646"/>
                  <a:pt x="3463" y="218209"/>
                  <a:pt x="6927" y="259773"/>
                </a:cubicBezTo>
              </a:path>
            </a:pathLst>
          </a:custGeom>
          <a:solidFill>
            <a:srgbClr val="FF0000">
              <a:alpha val="50000"/>
            </a:srgb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0" name="Полилиния 9"/>
          <p:cNvSpPr/>
          <p:nvPr/>
        </p:nvSpPr>
        <p:spPr>
          <a:xfrm>
            <a:off x="4592638" y="3282950"/>
            <a:ext cx="1412875" cy="1239838"/>
          </a:xfrm>
          <a:custGeom>
            <a:avLst/>
            <a:gdLst>
              <a:gd name="connsiteX0" fmla="*/ 41563 w 1413164"/>
              <a:gd name="connsiteY0" fmla="*/ 519546 h 1239982"/>
              <a:gd name="connsiteX1" fmla="*/ 62345 w 1413164"/>
              <a:gd name="connsiteY1" fmla="*/ 955964 h 1239982"/>
              <a:gd name="connsiteX2" fmla="*/ 228600 w 1413164"/>
              <a:gd name="connsiteY2" fmla="*/ 1205346 h 1239982"/>
              <a:gd name="connsiteX3" fmla="*/ 540327 w 1413164"/>
              <a:gd name="connsiteY3" fmla="*/ 1163782 h 1239982"/>
              <a:gd name="connsiteX4" fmla="*/ 831273 w 1413164"/>
              <a:gd name="connsiteY4" fmla="*/ 1101437 h 1239982"/>
              <a:gd name="connsiteX5" fmla="*/ 1163782 w 1413164"/>
              <a:gd name="connsiteY5" fmla="*/ 644237 h 1239982"/>
              <a:gd name="connsiteX6" fmla="*/ 1288473 w 1413164"/>
              <a:gd name="connsiteY6" fmla="*/ 228600 h 1239982"/>
              <a:gd name="connsiteX7" fmla="*/ 1350818 w 1413164"/>
              <a:gd name="connsiteY7" fmla="*/ 20782 h 1239982"/>
              <a:gd name="connsiteX8" fmla="*/ 914400 w 1413164"/>
              <a:gd name="connsiteY8" fmla="*/ 353291 h 1239982"/>
              <a:gd name="connsiteX9" fmla="*/ 415636 w 1413164"/>
              <a:gd name="connsiteY9" fmla="*/ 498764 h 1239982"/>
              <a:gd name="connsiteX10" fmla="*/ 83127 w 1413164"/>
              <a:gd name="connsiteY10" fmla="*/ 561109 h 1239982"/>
              <a:gd name="connsiteX11" fmla="*/ 0 w 1413164"/>
              <a:gd name="connsiteY11" fmla="*/ 852055 h 1239982"/>
              <a:gd name="connsiteX12" fmla="*/ 83127 w 1413164"/>
              <a:gd name="connsiteY12" fmla="*/ 1039091 h 123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164" h="1239982">
                <a:moveTo>
                  <a:pt x="41563" y="519546"/>
                </a:moveTo>
                <a:cubicBezTo>
                  <a:pt x="36367" y="680605"/>
                  <a:pt x="31172" y="841664"/>
                  <a:pt x="62345" y="955964"/>
                </a:cubicBezTo>
                <a:cubicBezTo>
                  <a:pt x="93518" y="1070264"/>
                  <a:pt x="148936" y="1170710"/>
                  <a:pt x="228600" y="1205346"/>
                </a:cubicBezTo>
                <a:cubicBezTo>
                  <a:pt x="308264" y="1239982"/>
                  <a:pt x="439882" y="1181100"/>
                  <a:pt x="540327" y="1163782"/>
                </a:cubicBezTo>
                <a:cubicBezTo>
                  <a:pt x="640772" y="1146464"/>
                  <a:pt x="727364" y="1188028"/>
                  <a:pt x="831273" y="1101437"/>
                </a:cubicBezTo>
                <a:cubicBezTo>
                  <a:pt x="935182" y="1014846"/>
                  <a:pt x="1087582" y="789710"/>
                  <a:pt x="1163782" y="644237"/>
                </a:cubicBezTo>
                <a:cubicBezTo>
                  <a:pt x="1239982" y="498764"/>
                  <a:pt x="1288473" y="228600"/>
                  <a:pt x="1288473" y="228600"/>
                </a:cubicBezTo>
                <a:cubicBezTo>
                  <a:pt x="1319646" y="124691"/>
                  <a:pt x="1413164" y="0"/>
                  <a:pt x="1350818" y="20782"/>
                </a:cubicBezTo>
                <a:cubicBezTo>
                  <a:pt x="1288472" y="41564"/>
                  <a:pt x="1070264" y="273627"/>
                  <a:pt x="914400" y="353291"/>
                </a:cubicBezTo>
                <a:cubicBezTo>
                  <a:pt x="758536" y="432955"/>
                  <a:pt x="554181" y="464128"/>
                  <a:pt x="415636" y="498764"/>
                </a:cubicBezTo>
                <a:cubicBezTo>
                  <a:pt x="277091" y="533400"/>
                  <a:pt x="152400" y="502227"/>
                  <a:pt x="83127" y="561109"/>
                </a:cubicBezTo>
                <a:cubicBezTo>
                  <a:pt x="13854" y="619991"/>
                  <a:pt x="0" y="772391"/>
                  <a:pt x="0" y="852055"/>
                </a:cubicBezTo>
                <a:cubicBezTo>
                  <a:pt x="0" y="931719"/>
                  <a:pt x="41563" y="985405"/>
                  <a:pt x="83127" y="1039091"/>
                </a:cubicBezTo>
              </a:path>
            </a:pathLst>
          </a:custGeom>
          <a:solidFill>
            <a:srgbClr val="FF0000">
              <a:alpha val="50000"/>
            </a:srgb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1" name="Полилиния 10"/>
          <p:cNvSpPr/>
          <p:nvPr/>
        </p:nvSpPr>
        <p:spPr>
          <a:xfrm>
            <a:off x="4021138" y="3113088"/>
            <a:ext cx="876300" cy="1584325"/>
          </a:xfrm>
          <a:custGeom>
            <a:avLst/>
            <a:gdLst>
              <a:gd name="connsiteX0" fmla="*/ 446810 w 876300"/>
              <a:gd name="connsiteY0" fmla="*/ 335973 h 1582881"/>
              <a:gd name="connsiteX1" fmla="*/ 488374 w 876300"/>
              <a:gd name="connsiteY1" fmla="*/ 148936 h 1582881"/>
              <a:gd name="connsiteX2" fmla="*/ 633846 w 876300"/>
              <a:gd name="connsiteY2" fmla="*/ 294409 h 1582881"/>
              <a:gd name="connsiteX3" fmla="*/ 571501 w 876300"/>
              <a:gd name="connsiteY3" fmla="*/ 1167246 h 1582881"/>
              <a:gd name="connsiteX4" fmla="*/ 841664 w 876300"/>
              <a:gd name="connsiteY4" fmla="*/ 1520536 h 1582881"/>
              <a:gd name="connsiteX5" fmla="*/ 363683 w 876300"/>
              <a:gd name="connsiteY5" fmla="*/ 1541318 h 1582881"/>
              <a:gd name="connsiteX6" fmla="*/ 51955 w 876300"/>
              <a:gd name="connsiteY6" fmla="*/ 1416627 h 1582881"/>
              <a:gd name="connsiteX7" fmla="*/ 51955 w 876300"/>
              <a:gd name="connsiteY7" fmla="*/ 1271155 h 1582881"/>
              <a:gd name="connsiteX8" fmla="*/ 322119 w 876300"/>
              <a:gd name="connsiteY8" fmla="*/ 1250373 h 1582881"/>
              <a:gd name="connsiteX9" fmla="*/ 426028 w 876300"/>
              <a:gd name="connsiteY9" fmla="*/ 1042555 h 1582881"/>
              <a:gd name="connsiteX10" fmla="*/ 509155 w 876300"/>
              <a:gd name="connsiteY10" fmla="*/ 148936 h 1582881"/>
              <a:gd name="connsiteX11" fmla="*/ 550719 w 876300"/>
              <a:gd name="connsiteY11" fmla="*/ 148936 h 15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300" h="1582881">
                <a:moveTo>
                  <a:pt x="446810" y="335973"/>
                </a:moveTo>
                <a:cubicBezTo>
                  <a:pt x="452005" y="245918"/>
                  <a:pt x="457201" y="155863"/>
                  <a:pt x="488374" y="148936"/>
                </a:cubicBezTo>
                <a:cubicBezTo>
                  <a:pt x="519547" y="142009"/>
                  <a:pt x="619992" y="124691"/>
                  <a:pt x="633846" y="294409"/>
                </a:cubicBezTo>
                <a:cubicBezTo>
                  <a:pt x="647700" y="464127"/>
                  <a:pt x="536865" y="962892"/>
                  <a:pt x="571501" y="1167246"/>
                </a:cubicBezTo>
                <a:cubicBezTo>
                  <a:pt x="606137" y="1371600"/>
                  <a:pt x="876300" y="1458191"/>
                  <a:pt x="841664" y="1520536"/>
                </a:cubicBezTo>
                <a:cubicBezTo>
                  <a:pt x="807028" y="1582881"/>
                  <a:pt x="495301" y="1558636"/>
                  <a:pt x="363683" y="1541318"/>
                </a:cubicBezTo>
                <a:cubicBezTo>
                  <a:pt x="232065" y="1524000"/>
                  <a:pt x="103910" y="1461654"/>
                  <a:pt x="51955" y="1416627"/>
                </a:cubicBezTo>
                <a:cubicBezTo>
                  <a:pt x="0" y="1371600"/>
                  <a:pt x="6928" y="1298864"/>
                  <a:pt x="51955" y="1271155"/>
                </a:cubicBezTo>
                <a:cubicBezTo>
                  <a:pt x="96982" y="1243446"/>
                  <a:pt x="259774" y="1288473"/>
                  <a:pt x="322119" y="1250373"/>
                </a:cubicBezTo>
                <a:cubicBezTo>
                  <a:pt x="384465" y="1212273"/>
                  <a:pt x="394855" y="1226128"/>
                  <a:pt x="426028" y="1042555"/>
                </a:cubicBezTo>
                <a:cubicBezTo>
                  <a:pt x="457201" y="858982"/>
                  <a:pt x="488373" y="297872"/>
                  <a:pt x="509155" y="148936"/>
                </a:cubicBezTo>
                <a:cubicBezTo>
                  <a:pt x="529937" y="0"/>
                  <a:pt x="540328" y="74468"/>
                  <a:pt x="550719" y="148936"/>
                </a:cubicBezTo>
              </a:path>
            </a:pathLst>
          </a:custGeom>
          <a:solidFill>
            <a:srgbClr val="FF0000">
              <a:alpha val="50000"/>
            </a:srgb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57188"/>
            <a:ext cx="9144000" cy="1371600"/>
          </a:xfrm>
        </p:spPr>
        <p:txBody>
          <a:bodyPr/>
          <a:lstStyle/>
          <a:p>
            <a:pPr eaLnBrk="1" hangingPunct="1">
              <a:defRPr/>
            </a:pPr>
            <a:r>
              <a:rPr lang="en-US" sz="4000" dirty="0">
                <a:solidFill>
                  <a:schemeClr val="bg2">
                    <a:lumMod val="75000"/>
                  </a:schemeClr>
                </a:solidFill>
              </a:rPr>
              <a:t>Individual spoon with perforations in unloading areas</a:t>
            </a:r>
            <a:endParaRPr lang="ru-RU" sz="4000" dirty="0" smtClean="0">
              <a:solidFill>
                <a:schemeClr val="bg2">
                  <a:lumMod val="75000"/>
                </a:schemeClr>
              </a:solidFill>
            </a:endParaRPr>
          </a:p>
        </p:txBody>
      </p:sp>
      <p:sp>
        <p:nvSpPr>
          <p:cNvPr id="58371" name="Rectangle 3"/>
          <p:cNvSpPr>
            <a:spLocks noGrp="1" noChangeArrowheads="1"/>
          </p:cNvSpPr>
          <p:nvPr>
            <p:ph type="body" idx="1"/>
          </p:nvPr>
        </p:nvSpPr>
        <p:spPr/>
        <p:txBody>
          <a:bodyPr/>
          <a:lstStyle/>
          <a:p>
            <a:pPr eaLnBrk="1" hangingPunct="1"/>
            <a:endParaRPr lang="ru-RU" smtClean="0"/>
          </a:p>
        </p:txBody>
      </p:sp>
      <p:pic>
        <p:nvPicPr>
          <p:cNvPr id="58372" name="Picture 4" descr="Индивидуальная ложка для изготовления полного съемного протеза на имплантатах"/>
          <p:cNvPicPr>
            <a:picLocks noChangeAspect="1" noChangeArrowheads="1"/>
          </p:cNvPicPr>
          <p:nvPr/>
        </p:nvPicPr>
        <p:blipFill>
          <a:blip r:embed="rId3"/>
          <a:srcRect/>
          <a:stretch>
            <a:fillRect/>
          </a:stretch>
        </p:blipFill>
        <p:spPr bwMode="auto">
          <a:xfrm>
            <a:off x="1320800" y="2000250"/>
            <a:ext cx="6465888" cy="4857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solidFill>
                  <a:schemeClr val="bg2">
                    <a:lumMod val="75000"/>
                  </a:schemeClr>
                </a:solidFill>
                <a:latin typeface="Verdana" pitchFamily="34" charset="0"/>
              </a:rPr>
              <a:t>Examination and diagnostics in the oral cavity</a:t>
            </a:r>
            <a:endParaRPr lang="ru-RU" dirty="0" smtClean="0">
              <a:solidFill>
                <a:schemeClr val="bg2">
                  <a:lumMod val="75000"/>
                </a:schemeClr>
              </a:solidFill>
              <a:latin typeface="Verdana" pitchFamily="34" charset="0"/>
            </a:endParaRPr>
          </a:p>
        </p:txBody>
      </p:sp>
      <p:pic>
        <p:nvPicPr>
          <p:cNvPr id="11267" name="Picture 5" descr="D:\Глухота\Практические навыки\P1010119.JPG"/>
          <p:cNvPicPr>
            <a:picLocks noChangeAspect="1" noChangeArrowheads="1"/>
          </p:cNvPicPr>
          <p:nvPr/>
        </p:nvPicPr>
        <p:blipFill>
          <a:blip r:embed="rId3"/>
          <a:srcRect/>
          <a:stretch>
            <a:fillRect/>
          </a:stretch>
        </p:blipFill>
        <p:spPr bwMode="auto">
          <a:xfrm>
            <a:off x="1143000" y="1844675"/>
            <a:ext cx="6686550"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dirty="0" smtClean="0"/>
              <a:t> </a:t>
            </a:r>
            <a:r>
              <a:rPr lang="en-US" dirty="0">
                <a:solidFill>
                  <a:schemeClr val="bg2"/>
                </a:solidFill>
              </a:rPr>
              <a:t>Examination of the edentulous maxilla</a:t>
            </a:r>
            <a:endParaRPr lang="ru-RU" dirty="0" smtClean="0">
              <a:solidFill>
                <a:schemeClr val="bg2"/>
              </a:solidFill>
            </a:endParaRPr>
          </a:p>
        </p:txBody>
      </p:sp>
      <p:pic>
        <p:nvPicPr>
          <p:cNvPr id="12291" name="Picture 4" descr="kop_01"/>
          <p:cNvPicPr>
            <a:picLocks noGrp="1" noChangeAspect="1" noChangeArrowheads="1"/>
          </p:cNvPicPr>
          <p:nvPr>
            <p:ph idx="1"/>
          </p:nvPr>
        </p:nvPicPr>
        <p:blipFill>
          <a:blip r:embed="rId3"/>
          <a:srcRect/>
          <a:stretch>
            <a:fillRect/>
          </a:stretch>
        </p:blipFill>
        <p:spPr>
          <a:xfrm>
            <a:off x="1500188" y="1735138"/>
            <a:ext cx="6215062" cy="46609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457200" y="381000"/>
            <a:ext cx="8229600" cy="6288088"/>
          </a:xfrm>
        </p:spPr>
        <p:txBody>
          <a:bodyPr/>
          <a:lstStyle/>
          <a:p>
            <a:pPr>
              <a:defRPr/>
            </a:pPr>
            <a:endParaRPr lang="ru-RU" sz="2400" b="0" u="sng" dirty="0">
              <a:solidFill>
                <a:schemeClr val="tx2">
                  <a:lumMod val="50000"/>
                </a:schemeClr>
              </a:solidFill>
              <a:latin typeface="Calibri" pitchFamily="34" charset="0"/>
            </a:endParaRPr>
          </a:p>
        </p:txBody>
      </p:sp>
      <p:pic>
        <p:nvPicPr>
          <p:cNvPr id="13315" name="Picture 3" descr="C:\Documents and Settings\Ортопедия\Рабочий стол\Безимени-8.jpg"/>
          <p:cNvPicPr>
            <a:picLocks noChangeAspect="1" noChangeArrowheads="1"/>
          </p:cNvPicPr>
          <p:nvPr/>
        </p:nvPicPr>
        <p:blipFill>
          <a:blip r:embed="rId3"/>
          <a:srcRect/>
          <a:stretch>
            <a:fillRect/>
          </a:stretch>
        </p:blipFill>
        <p:spPr bwMode="auto">
          <a:xfrm>
            <a:off x="4972050" y="0"/>
            <a:ext cx="4171950" cy="3667125"/>
          </a:xfrm>
          <a:prstGeom prst="rect">
            <a:avLst/>
          </a:prstGeom>
          <a:noFill/>
          <a:ln w="9525">
            <a:noFill/>
            <a:miter lim="800000"/>
            <a:headEnd/>
            <a:tailEnd/>
          </a:ln>
        </p:spPr>
      </p:pic>
      <p:sp>
        <p:nvSpPr>
          <p:cNvPr id="9" name="Полилиния 8"/>
          <p:cNvSpPr/>
          <p:nvPr/>
        </p:nvSpPr>
        <p:spPr>
          <a:xfrm>
            <a:off x="7000875" y="642938"/>
            <a:ext cx="928688" cy="785812"/>
          </a:xfrm>
          <a:custGeom>
            <a:avLst/>
            <a:gdLst>
              <a:gd name="connsiteX0" fmla="*/ 295939 w 1577163"/>
              <a:gd name="connsiteY0" fmla="*/ 579475 h 972879"/>
              <a:gd name="connsiteX1" fmla="*/ 657446 w 1577163"/>
              <a:gd name="connsiteY1" fmla="*/ 483782 h 972879"/>
              <a:gd name="connsiteX2" fmla="*/ 933893 w 1577163"/>
              <a:gd name="connsiteY2" fmla="*/ 366823 h 972879"/>
              <a:gd name="connsiteX3" fmla="*/ 1135911 w 1577163"/>
              <a:gd name="connsiteY3" fmla="*/ 58479 h 972879"/>
              <a:gd name="connsiteX4" fmla="*/ 1210339 w 1577163"/>
              <a:gd name="connsiteY4" fmla="*/ 15949 h 972879"/>
              <a:gd name="connsiteX5" fmla="*/ 1359195 w 1577163"/>
              <a:gd name="connsiteY5" fmla="*/ 58479 h 972879"/>
              <a:gd name="connsiteX6" fmla="*/ 1486786 w 1577163"/>
              <a:gd name="connsiteY6" fmla="*/ 228600 h 972879"/>
              <a:gd name="connsiteX7" fmla="*/ 1486786 w 1577163"/>
              <a:gd name="connsiteY7" fmla="*/ 590107 h 972879"/>
              <a:gd name="connsiteX8" fmla="*/ 944525 w 1577163"/>
              <a:gd name="connsiteY8" fmla="*/ 909084 h 972879"/>
              <a:gd name="connsiteX9" fmla="*/ 285307 w 1577163"/>
              <a:gd name="connsiteY9" fmla="*/ 962247 h 972879"/>
              <a:gd name="connsiteX10" fmla="*/ 40758 w 1577163"/>
              <a:gd name="connsiteY10" fmla="*/ 845289 h 972879"/>
              <a:gd name="connsiteX11" fmla="*/ 40758 w 1577163"/>
              <a:gd name="connsiteY11" fmla="*/ 664535 h 972879"/>
              <a:gd name="connsiteX12" fmla="*/ 295939 w 1577163"/>
              <a:gd name="connsiteY12" fmla="*/ 579475 h 9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63" h="972879">
                <a:moveTo>
                  <a:pt x="295939" y="579475"/>
                </a:moveTo>
                <a:cubicBezTo>
                  <a:pt x="398720" y="549350"/>
                  <a:pt x="551120" y="519224"/>
                  <a:pt x="657446" y="483782"/>
                </a:cubicBezTo>
                <a:cubicBezTo>
                  <a:pt x="763772" y="448340"/>
                  <a:pt x="854149" y="437707"/>
                  <a:pt x="933893" y="366823"/>
                </a:cubicBezTo>
                <a:cubicBezTo>
                  <a:pt x="1013637" y="295939"/>
                  <a:pt x="1089837" y="116958"/>
                  <a:pt x="1135911" y="58479"/>
                </a:cubicBezTo>
                <a:cubicBezTo>
                  <a:pt x="1181985" y="0"/>
                  <a:pt x="1173125" y="15949"/>
                  <a:pt x="1210339" y="15949"/>
                </a:cubicBezTo>
                <a:cubicBezTo>
                  <a:pt x="1247553" y="15949"/>
                  <a:pt x="1313120" y="23037"/>
                  <a:pt x="1359195" y="58479"/>
                </a:cubicBezTo>
                <a:cubicBezTo>
                  <a:pt x="1405270" y="93921"/>
                  <a:pt x="1465521" y="139995"/>
                  <a:pt x="1486786" y="228600"/>
                </a:cubicBezTo>
                <a:cubicBezTo>
                  <a:pt x="1508051" y="317205"/>
                  <a:pt x="1577163" y="476693"/>
                  <a:pt x="1486786" y="590107"/>
                </a:cubicBezTo>
                <a:cubicBezTo>
                  <a:pt x="1396409" y="703521"/>
                  <a:pt x="1144772" y="847061"/>
                  <a:pt x="944525" y="909084"/>
                </a:cubicBezTo>
                <a:cubicBezTo>
                  <a:pt x="744279" y="971107"/>
                  <a:pt x="435935" y="972879"/>
                  <a:pt x="285307" y="962247"/>
                </a:cubicBezTo>
                <a:cubicBezTo>
                  <a:pt x="134679" y="951615"/>
                  <a:pt x="81516" y="894908"/>
                  <a:pt x="40758" y="845289"/>
                </a:cubicBezTo>
                <a:cubicBezTo>
                  <a:pt x="0" y="795670"/>
                  <a:pt x="1772" y="707065"/>
                  <a:pt x="40758" y="664535"/>
                </a:cubicBezTo>
                <a:cubicBezTo>
                  <a:pt x="79744" y="622005"/>
                  <a:pt x="193158" y="609600"/>
                  <a:pt x="295939" y="579475"/>
                </a:cubicBezTo>
                <a:close/>
              </a:path>
            </a:pathLst>
          </a:cu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317" name="Picture 4" descr="C:\Documents and Settings\Ортопедия\Рабочий стол\Рисунок1.png"/>
          <p:cNvPicPr>
            <a:picLocks noChangeAspect="1" noChangeArrowheads="1"/>
          </p:cNvPicPr>
          <p:nvPr/>
        </p:nvPicPr>
        <p:blipFill>
          <a:blip r:embed="rId4"/>
          <a:srcRect/>
          <a:stretch>
            <a:fillRect/>
          </a:stretch>
        </p:blipFill>
        <p:spPr bwMode="auto">
          <a:xfrm>
            <a:off x="0" y="0"/>
            <a:ext cx="4500563" cy="5581650"/>
          </a:xfrm>
          <a:prstGeom prst="rect">
            <a:avLst/>
          </a:prstGeom>
          <a:noFill/>
          <a:ln w="9525">
            <a:noFill/>
            <a:miter lim="800000"/>
            <a:headEnd/>
            <a:tailEnd/>
          </a:ln>
        </p:spPr>
      </p:pic>
      <p:pic>
        <p:nvPicPr>
          <p:cNvPr id="6" name="Picture 3" descr="C:\Documents and Settings\Ортопедия\Рабочий стол\Рисунок1.png"/>
          <p:cNvPicPr>
            <a:picLocks noChangeAspect="1" noChangeArrowheads="1"/>
          </p:cNvPicPr>
          <p:nvPr/>
        </p:nvPicPr>
        <p:blipFill>
          <a:blip r:embed="rId5"/>
          <a:srcRect/>
          <a:stretch>
            <a:fillRect/>
          </a:stretch>
        </p:blipFill>
        <p:spPr bwMode="auto">
          <a:xfrm>
            <a:off x="5203825" y="3643313"/>
            <a:ext cx="3208338" cy="3443287"/>
          </a:xfrm>
          <a:prstGeom prst="rect">
            <a:avLst/>
          </a:prstGeom>
          <a:noFill/>
          <a:ln w="9525">
            <a:noFill/>
            <a:miter lim="800000"/>
            <a:headEnd/>
            <a:tailEnd/>
          </a:ln>
        </p:spPr>
      </p:pic>
      <p:sp>
        <p:nvSpPr>
          <p:cNvPr id="7" name="Овал 6"/>
          <p:cNvSpPr/>
          <p:nvPr/>
        </p:nvSpPr>
        <p:spPr>
          <a:xfrm>
            <a:off x="6500813" y="4786313"/>
            <a:ext cx="500062" cy="1571625"/>
          </a:xfrm>
          <a:prstGeom prst="ellipse">
            <a:avLst/>
          </a:prstGeom>
          <a:noFill/>
          <a:ln w="7302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par>
                          <p:cTn id="8" fill="hold">
                            <p:stCondLst>
                              <p:cond delay="2000"/>
                            </p:stCondLst>
                            <p:childTnLst>
                              <p:par>
                                <p:cTn id="9" presetID="23" presetClass="emph" presetSubtype="0" repeatCount="indefinite" fill="hold" grpId="0" nodeType="afterEffect">
                                  <p:stCondLst>
                                    <p:cond delay="0"/>
                                  </p:stCondLst>
                                  <p:childTnLst>
                                    <p:animClr clrSpc="hsl" dir="cw">
                                      <p:cBhvr override="childStyle">
                                        <p:cTn id="10" dur="5000" fill="hold"/>
                                        <p:tgtEl>
                                          <p:spTgt spid="7"/>
                                        </p:tgtEl>
                                        <p:attrNameLst>
                                          <p:attrName>style.color</p:attrName>
                                        </p:attrNameLst>
                                      </p:cBhvr>
                                      <p:by>
                                        <p:hsl h="10842353" s="0" l="0"/>
                                      </p:by>
                                    </p:animClr>
                                    <p:animClr clrSpc="hsl" dir="cw">
                                      <p:cBhvr>
                                        <p:cTn id="11" dur="5000" fill="hold"/>
                                        <p:tgtEl>
                                          <p:spTgt spid="7"/>
                                        </p:tgtEl>
                                        <p:attrNameLst>
                                          <p:attrName>fillcolor</p:attrName>
                                        </p:attrNameLst>
                                      </p:cBhvr>
                                      <p:by>
                                        <p:hsl h="10842353" s="0" l="0"/>
                                      </p:by>
                                    </p:animClr>
                                    <p:animClr clrSpc="hsl" dir="cw">
                                      <p:cBhvr>
                                        <p:cTn id="12" dur="5000" fill="hold"/>
                                        <p:tgtEl>
                                          <p:spTgt spid="7"/>
                                        </p:tgtEl>
                                        <p:attrNameLst>
                                          <p:attrName>stroke.color</p:attrName>
                                        </p:attrNameLst>
                                      </p:cBhvr>
                                      <p:by>
                                        <p:hsl h="10842353" s="0" l="0"/>
                                      </p:by>
                                    </p:animClr>
                                    <p:set>
                                      <p:cBhvr>
                                        <p:cTn id="13"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4738" y="-146050"/>
            <a:ext cx="4048125" cy="6178550"/>
          </a:xfrm>
        </p:spPr>
        <p:txBody>
          <a:bodyPr/>
          <a:lstStyle/>
          <a:p>
            <a:pPr algn="l">
              <a:defRPr/>
            </a:pPr>
            <a:r>
              <a:rPr lang="ru-RU" sz="2000" dirty="0" smtClean="0">
                <a:solidFill>
                  <a:schemeClr val="tx2">
                    <a:lumMod val="50000"/>
                  </a:schemeClr>
                </a:solidFill>
                <a:latin typeface="Arial" pitchFamily="34" charset="0"/>
                <a:cs typeface="Arial" pitchFamily="34" charset="0"/>
              </a:rPr>
              <a:t>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уздечка верхней губы;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щечная уздечка;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щечная уздечка;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a:r>
            <a:br>
              <a:rPr lang="ru-RU"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уздечка языка;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щечная уздечка; </a:t>
            </a:r>
            <a:r>
              <a:rPr lang="en-US" sz="2000" dirty="0" smtClean="0">
                <a:solidFill>
                  <a:schemeClr val="tx2">
                    <a:lumMod val="50000"/>
                  </a:schemeClr>
                </a:solidFill>
                <a:latin typeface="Arial" pitchFamily="34" charset="0"/>
                <a:cs typeface="Arial" pitchFamily="34" charset="0"/>
              </a:rPr>
              <a:t/>
            </a:r>
            <a:br>
              <a:rPr lang="en-US" sz="2000" dirty="0" smtClean="0">
                <a:solidFill>
                  <a:schemeClr val="tx2">
                    <a:lumMod val="50000"/>
                  </a:schemeClr>
                </a:solidFill>
                <a:latin typeface="Arial" pitchFamily="34" charset="0"/>
                <a:cs typeface="Arial" pitchFamily="34" charset="0"/>
              </a:rPr>
            </a:br>
            <a:r>
              <a:rPr lang="ru-RU" sz="2000" dirty="0" smtClean="0">
                <a:solidFill>
                  <a:schemeClr val="tx2">
                    <a:lumMod val="50000"/>
                  </a:schemeClr>
                </a:solidFill>
                <a:latin typeface="Arial" pitchFamily="34" charset="0"/>
                <a:cs typeface="Arial" pitchFamily="34" charset="0"/>
              </a:rPr>
              <a:t>    уздечка нижней губы</a:t>
            </a:r>
            <a:r>
              <a:rPr lang="ru-RU" sz="1600" dirty="0" smtClean="0">
                <a:solidFill>
                  <a:schemeClr val="tx2">
                    <a:lumMod val="50000"/>
                  </a:schemeClr>
                </a:solidFill>
                <a:latin typeface="Arial" pitchFamily="34" charset="0"/>
                <a:cs typeface="Arial" pitchFamily="34" charset="0"/>
              </a:rPr>
              <a:t/>
            </a:r>
            <a:br>
              <a:rPr lang="ru-RU" sz="1600" dirty="0" smtClean="0">
                <a:solidFill>
                  <a:schemeClr val="tx2">
                    <a:lumMod val="50000"/>
                  </a:schemeClr>
                </a:solidFill>
                <a:latin typeface="Arial" pitchFamily="34" charset="0"/>
                <a:cs typeface="Arial" pitchFamily="34" charset="0"/>
              </a:rPr>
            </a:br>
            <a:r>
              <a:rPr lang="ru-RU" sz="1600" dirty="0" smtClean="0">
                <a:solidFill>
                  <a:schemeClr val="tx2">
                    <a:lumMod val="50000"/>
                  </a:schemeClr>
                </a:solidFill>
                <a:latin typeface="Arial" pitchFamily="34" charset="0"/>
                <a:cs typeface="Arial" pitchFamily="34" charset="0"/>
              </a:rPr>
              <a:t/>
            </a:r>
            <a:br>
              <a:rPr lang="ru-RU" sz="1600" dirty="0" smtClean="0">
                <a:solidFill>
                  <a:schemeClr val="tx2">
                    <a:lumMod val="50000"/>
                  </a:schemeClr>
                </a:solidFill>
                <a:latin typeface="Arial" pitchFamily="34" charset="0"/>
                <a:cs typeface="Arial" pitchFamily="34" charset="0"/>
              </a:rPr>
            </a:br>
            <a:r>
              <a:rPr lang="ru-RU" sz="1600" dirty="0" smtClean="0">
                <a:solidFill>
                  <a:schemeClr val="tx2">
                    <a:lumMod val="50000"/>
                  </a:schemeClr>
                </a:solidFill>
                <a:latin typeface="Arial" pitchFamily="34" charset="0"/>
                <a:cs typeface="Arial" pitchFamily="34" charset="0"/>
              </a:rPr>
              <a:t/>
            </a:r>
            <a:br>
              <a:rPr lang="ru-RU" sz="1600" dirty="0" smtClean="0">
                <a:solidFill>
                  <a:schemeClr val="tx2">
                    <a:lumMod val="50000"/>
                  </a:schemeClr>
                </a:solidFill>
                <a:latin typeface="Arial" pitchFamily="34" charset="0"/>
                <a:cs typeface="Arial" pitchFamily="34" charset="0"/>
              </a:rPr>
            </a:br>
            <a:endParaRPr lang="ru-RU" sz="1600" dirty="0">
              <a:solidFill>
                <a:schemeClr val="tx2">
                  <a:lumMod val="50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a:xfrm>
            <a:off x="3124200" y="6245225"/>
            <a:ext cx="2895600" cy="476250"/>
          </a:xfrm>
        </p:spPr>
        <p:txBody>
          <a:bodyPr/>
          <a:lstStyle/>
          <a:p>
            <a:pPr algn="ctr">
              <a:defRPr/>
            </a:pPr>
            <a:fld id="{0ACC3411-4299-494D-93C4-108072F1D956}" type="slidenum">
              <a:rPr lang="ru-RU" smtClean="0"/>
              <a:pPr algn="ctr">
                <a:defRPr/>
              </a:pPr>
              <a:t>9</a:t>
            </a:fld>
            <a:endParaRPr lang="ru-RU" dirty="0"/>
          </a:p>
        </p:txBody>
      </p:sp>
      <p:pic>
        <p:nvPicPr>
          <p:cNvPr id="14340" name="Picture 4" descr="C:\Documents and Settings\Ортопедия\Рабочий стол\Рисунок1.png"/>
          <p:cNvPicPr>
            <a:picLocks noChangeAspect="1" noChangeArrowheads="1"/>
          </p:cNvPicPr>
          <p:nvPr/>
        </p:nvPicPr>
        <p:blipFill>
          <a:blip r:embed="rId3"/>
          <a:srcRect/>
          <a:stretch>
            <a:fillRect/>
          </a:stretch>
        </p:blipFill>
        <p:spPr bwMode="auto">
          <a:xfrm>
            <a:off x="0" y="0"/>
            <a:ext cx="5151438" cy="6389688"/>
          </a:xfrm>
          <a:prstGeom prst="rect">
            <a:avLst/>
          </a:prstGeom>
          <a:noFill/>
          <a:ln w="9525">
            <a:noFill/>
            <a:miter lim="800000"/>
            <a:headEnd/>
            <a:tailEnd/>
          </a:ln>
        </p:spPr>
      </p:pic>
      <p:cxnSp>
        <p:nvCxnSpPr>
          <p:cNvPr id="8" name="Прямая соединительная линия 7"/>
          <p:cNvCxnSpPr/>
          <p:nvPr/>
        </p:nvCxnSpPr>
        <p:spPr>
          <a:xfrm>
            <a:off x="2733675" y="714375"/>
            <a:ext cx="2563813" cy="444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3827463" y="1320800"/>
            <a:ext cx="1489075" cy="3651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438275" y="2019300"/>
            <a:ext cx="4248150" cy="27781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2590800" y="4733925"/>
            <a:ext cx="2609850" cy="158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3752850" y="5010150"/>
            <a:ext cx="1447800" cy="571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2581275" y="5410200"/>
            <a:ext cx="2619375" cy="381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816</TotalTime>
  <Words>3736</Words>
  <Application>Microsoft Office PowerPoint</Application>
  <PresentationFormat>Экран (4:3)</PresentationFormat>
  <Paragraphs>266</Paragraphs>
  <Slides>52</Slides>
  <Notes>50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52</vt:i4>
      </vt:variant>
    </vt:vector>
  </HeadingPairs>
  <TitlesOfParts>
    <vt:vector size="59" baseType="lpstr">
      <vt:lpstr>Arial</vt:lpstr>
      <vt:lpstr>Calibri</vt:lpstr>
      <vt:lpstr>Tahoma</vt:lpstr>
      <vt:lpstr>Times New Roman</vt:lpstr>
      <vt:lpstr>Verdana</vt:lpstr>
      <vt:lpstr>Wingdings</vt:lpstr>
      <vt:lpstr>Текстура</vt:lpstr>
      <vt:lpstr>Презентация PowerPoint</vt:lpstr>
      <vt:lpstr>Презентация PowerPoint</vt:lpstr>
      <vt:lpstr>Subjective examination </vt:lpstr>
      <vt:lpstr>Презентация PowerPoint</vt:lpstr>
      <vt:lpstr>Patient examination</vt:lpstr>
      <vt:lpstr>Examination and diagnostics in the oral cavity</vt:lpstr>
      <vt:lpstr> Examination of the edentulous maxilla</vt:lpstr>
      <vt:lpstr>Презентация PowerPoint</vt:lpstr>
      <vt:lpstr>                 уздечка верхней губы;               щечная уздечка;                      щечная уздечка;                                уздечка языка;      щечная уздечка;      уздечка нижней губы   </vt:lpstr>
      <vt:lpstr>Lund compliance zones</vt:lpstr>
      <vt:lpstr>Scheme of buffer zones according to E.I. Gavrilov</vt:lpstr>
      <vt:lpstr>Examination of the edentulous lower jaw</vt:lpstr>
      <vt:lpstr>Презентация PowerPoint</vt:lpstr>
      <vt:lpstr>Презентация PowerPoint</vt:lpstr>
      <vt:lpstr>Auscultation of the joint</vt:lpstr>
      <vt:lpstr> Palpation of the joint and masticatory muscles </vt:lpstr>
      <vt:lpstr>Special research methods</vt:lpstr>
      <vt:lpstr>Anthropometric studies</vt:lpstr>
      <vt:lpstr>Anthropometric studies</vt:lpstr>
      <vt:lpstr>Measurements of anthropometric landmarks</vt:lpstr>
      <vt:lpstr>According to Kantarovich</vt:lpstr>
      <vt:lpstr> According to Wordsworth-White</vt:lpstr>
      <vt:lpstr>According to Jupitz</vt:lpstr>
      <vt:lpstr>Masticationography</vt:lpstr>
      <vt:lpstr>Kimogram of one chewing period</vt:lpstr>
      <vt:lpstr>Myography</vt:lpstr>
      <vt:lpstr>X-ray examination</vt:lpstr>
      <vt:lpstr>X-ray in frontal and lateral projection</vt:lpstr>
      <vt:lpstr>Teleradiogram</vt:lpstr>
      <vt:lpstr>Example of an orthopantomogram</vt:lpstr>
      <vt:lpstr>Layered and three-dimensional tomography</vt:lpstr>
      <vt:lpstr>Individual trays for functional impressions</vt:lpstr>
      <vt:lpstr>Ready-made functional impressions</vt:lpstr>
      <vt:lpstr>The choice of impression materials is very large</vt:lpstr>
      <vt:lpstr>Zone "A"</vt:lpstr>
      <vt:lpstr>Functional tests</vt:lpstr>
      <vt:lpstr>Speech tests</vt:lpstr>
      <vt:lpstr>Speech tests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Classification of functional impressions by pressure on the prosthetic bed. </vt:lpstr>
      <vt:lpstr>Compression impression</vt:lpstr>
      <vt:lpstr>Презентация PowerPoint</vt:lpstr>
      <vt:lpstr>Individual spoon with perforations in unloading areas</vt:lpstr>
    </vt:vector>
  </TitlesOfParts>
  <Company>Ортопедическая стоматология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Ортопедия</dc:creator>
  <cp:lastModifiedBy>User</cp:lastModifiedBy>
  <cp:revision>96</cp:revision>
  <dcterms:created xsi:type="dcterms:W3CDTF">2008-10-04T03:48:42Z</dcterms:created>
  <dcterms:modified xsi:type="dcterms:W3CDTF">2023-11-10T06:30:13Z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0008005a2b000000000001024110</vt:lpwstr>
  </property>
</Properties>
</file>