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6" r:id="rId33"/>
    <p:sldId id="287" r:id="rId34"/>
    <p:sldId id="297" r:id="rId35"/>
    <p:sldId id="298" r:id="rId36"/>
    <p:sldId id="288" r:id="rId37"/>
    <p:sldId id="299" r:id="rId38"/>
    <p:sldId id="300" r:id="rId39"/>
    <p:sldId id="289" r:id="rId40"/>
    <p:sldId id="290" r:id="rId41"/>
    <p:sldId id="291" r:id="rId42"/>
    <p:sldId id="292" r:id="rId43"/>
    <p:sldId id="29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y-ra.com/imgs/1398161428image005.png"/>
          <p:cNvPicPr>
            <a:picLocks noChangeAspect="1" noChangeArrowheads="1"/>
          </p:cNvPicPr>
          <p:nvPr/>
        </p:nvPicPr>
        <p:blipFill>
          <a:blip r:embed="rId2" cstate="print"/>
          <a:srcRect l="4131" r="6197" b="7479"/>
          <a:stretch>
            <a:fillRect/>
          </a:stretch>
        </p:blipFill>
        <p:spPr bwMode="auto">
          <a:xfrm>
            <a:off x="204143" y="692696"/>
            <a:ext cx="4432389" cy="5472608"/>
          </a:xfrm>
          <a:prstGeom prst="rect">
            <a:avLst/>
          </a:prstGeom>
          <a:noFill/>
        </p:spPr>
      </p:pic>
      <p:sp>
        <p:nvSpPr>
          <p:cNvPr id="2" name="Заголовок 1"/>
          <p:cNvSpPr>
            <a:spLocks noGrp="1"/>
          </p:cNvSpPr>
          <p:nvPr>
            <p:ph type="ctrTitle"/>
          </p:nvPr>
        </p:nvSpPr>
        <p:spPr>
          <a:xfrm>
            <a:off x="4644008" y="332656"/>
            <a:ext cx="4104456" cy="4176464"/>
          </a:xfrm>
        </p:spPr>
        <p:txBody>
          <a:bodyPr>
            <a:normAutofit/>
          </a:bodyPr>
          <a:lstStyle/>
          <a:p>
            <a:r>
              <a:rPr lang="en-US" sz="3600" b="1" dirty="0"/>
              <a:t>BIOMECHANICS OF THE LOWER JAW</a:t>
            </a:r>
            <a:endParaRPr lang="ru-RU" dirty="0"/>
          </a:p>
        </p:txBody>
      </p:sp>
      <p:sp>
        <p:nvSpPr>
          <p:cNvPr id="3" name="Подзаголовок 2"/>
          <p:cNvSpPr>
            <a:spLocks noGrp="1"/>
          </p:cNvSpPr>
          <p:nvPr>
            <p:ph type="subTitle" idx="1"/>
          </p:nvPr>
        </p:nvSpPr>
        <p:spPr>
          <a:xfrm>
            <a:off x="5004048" y="3501008"/>
            <a:ext cx="3672408" cy="2736304"/>
          </a:xfrm>
        </p:spPr>
        <p:txBody>
          <a:bodyPr/>
          <a:lstStyle/>
          <a:p>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TMJ</a:t>
            </a:r>
            <a:endParaRPr lang="ru-RU" dirty="0"/>
          </a:p>
        </p:txBody>
      </p:sp>
      <p:sp>
        <p:nvSpPr>
          <p:cNvPr id="3" name="Содержимое 2"/>
          <p:cNvSpPr>
            <a:spLocks noGrp="1"/>
          </p:cNvSpPr>
          <p:nvPr>
            <p:ph idx="1"/>
          </p:nvPr>
        </p:nvSpPr>
        <p:spPr/>
        <p:txBody>
          <a:bodyPr/>
          <a:lstStyle/>
          <a:p>
            <a:endParaRPr lang="ru-RU"/>
          </a:p>
        </p:txBody>
      </p:sp>
      <p:pic>
        <p:nvPicPr>
          <p:cNvPr id="5122" name="Picture 2" descr="https://refdb.ru/images/1451/2901851/23181f8e.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1256" y="1556792"/>
            <a:ext cx="9082744" cy="4464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kimelkinsmassage.com/wp-content/uploads/2014/11/Myofacial-Pain.jpg"/>
          <p:cNvPicPr>
            <a:picLocks noChangeAspect="1" noChangeArrowheads="1"/>
          </p:cNvPicPr>
          <p:nvPr/>
        </p:nvPicPr>
        <p:blipFill>
          <a:blip r:embed="rId2" cstate="print"/>
          <a:srcRect/>
          <a:stretch>
            <a:fillRect/>
          </a:stretch>
        </p:blipFill>
        <p:spPr bwMode="auto">
          <a:xfrm>
            <a:off x="2915816" y="1052736"/>
            <a:ext cx="6048672" cy="5588948"/>
          </a:xfrm>
          <a:prstGeom prst="rect">
            <a:avLst/>
          </a:prstGeom>
          <a:noFill/>
          <a:effectLst>
            <a:outerShdw dist="50800" sx="1000" sy="1000" algn="ctr" rotWithShape="0">
              <a:srgbClr val="000000">
                <a:alpha val="43137"/>
              </a:srgbClr>
            </a:outerShdw>
          </a:effectLst>
        </p:spPr>
      </p:pic>
      <p:sp>
        <p:nvSpPr>
          <p:cNvPr id="2" name="Заголовок 1"/>
          <p:cNvSpPr>
            <a:spLocks noGrp="1"/>
          </p:cNvSpPr>
          <p:nvPr>
            <p:ph type="title"/>
          </p:nvPr>
        </p:nvSpPr>
        <p:spPr>
          <a:xfrm>
            <a:off x="2292896" y="0"/>
            <a:ext cx="6851104" cy="864096"/>
          </a:xfrm>
        </p:spPr>
        <p:txBody>
          <a:bodyPr/>
          <a:lstStyle/>
          <a:p>
            <a:r>
              <a:rPr lang="en-US" dirty="0"/>
              <a:t>Chewing muscles</a:t>
            </a:r>
            <a:endParaRPr lang="ru-RU" dirty="0"/>
          </a:p>
        </p:txBody>
      </p:sp>
      <p:sp>
        <p:nvSpPr>
          <p:cNvPr id="3" name="Содержимое 2"/>
          <p:cNvSpPr>
            <a:spLocks noGrp="1"/>
          </p:cNvSpPr>
          <p:nvPr>
            <p:ph idx="1"/>
          </p:nvPr>
        </p:nvSpPr>
        <p:spPr>
          <a:xfrm flipH="1">
            <a:off x="179512" y="404664"/>
            <a:ext cx="3096344" cy="6264696"/>
          </a:xfrm>
        </p:spPr>
        <p:txBody>
          <a:bodyPr>
            <a:noAutofit/>
          </a:bodyPr>
          <a:lstStyle/>
          <a:p>
            <a:r>
              <a:rPr lang="en-US" sz="2400" dirty="0"/>
              <a:t>- muscles of the head that provide the chewing process. There are 4 muscles of mastication: - Masseter muscle - Temporalis muscle - Medial </a:t>
            </a:r>
            <a:r>
              <a:rPr lang="en-US" sz="2400" dirty="0" err="1"/>
              <a:t>pterygoid</a:t>
            </a:r>
            <a:r>
              <a:rPr lang="en-US" sz="2400" dirty="0"/>
              <a:t> muscle - Lateral </a:t>
            </a:r>
            <a:r>
              <a:rPr lang="en-US" sz="2400" dirty="0" err="1"/>
              <a:t>pterygoid</a:t>
            </a:r>
            <a:r>
              <a:rPr lang="en-US" sz="2400" dirty="0"/>
              <a:t> muscle</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67544" y="260648"/>
            <a:ext cx="72008"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5220072" y="620688"/>
            <a:ext cx="3466728" cy="5505475"/>
          </a:xfrm>
        </p:spPr>
        <p:txBody>
          <a:bodyPr>
            <a:normAutofit fontScale="70000" lnSpcReduction="20000"/>
          </a:bodyPr>
          <a:lstStyle/>
          <a:p>
            <a:r>
              <a:rPr lang="en-US" dirty="0"/>
              <a:t>A - the temporal muscle is covered by fascia: 1 - zygomatic bone; 2 - upper jaw; 3— superficial part of the masticatory muscle; 4—intermediate part of the masticatory muscle; 5 - zygomatic arch; 6 - superficial plate of the temporal fascia; 7—temporomandibular joint; 8—fiber in the temporal </a:t>
            </a:r>
            <a:r>
              <a:rPr lang="en-US" dirty="0" err="1"/>
              <a:t>interaponeurotic</a:t>
            </a:r>
            <a:r>
              <a:rPr lang="en-US" dirty="0"/>
              <a:t> space; 9 - superficial plate of the temporal fascia</a:t>
            </a: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6630" t="2922" r="3780"/>
          <a:stretch>
            <a:fillRect/>
          </a:stretch>
        </p:blipFill>
        <p:spPr bwMode="auto">
          <a:xfrm>
            <a:off x="179512" y="1052736"/>
            <a:ext cx="53255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08720"/>
            <a:ext cx="324128" cy="369332"/>
          </a:xfrm>
          <a:prstGeom prst="rect">
            <a:avLst/>
          </a:prstGeom>
        </p:spPr>
        <p:txBody>
          <a:bodyPr wrap="none">
            <a:spAutoFit/>
          </a:bodyPr>
          <a:lstStyle/>
          <a:p>
            <a:r>
              <a:rPr lang="ru-RU" b="1" dirty="0" smtClean="0"/>
              <a:t>А</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188640"/>
            <a:ext cx="144016" cy="216024"/>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83968" y="404664"/>
            <a:ext cx="4536504" cy="6120680"/>
          </a:xfrm>
        </p:spPr>
        <p:txBody>
          <a:bodyPr>
            <a:noAutofit/>
          </a:bodyPr>
          <a:lstStyle/>
          <a:p>
            <a:r>
              <a:rPr lang="en-US" sz="2500" dirty="0"/>
              <a:t>B—temporal and masticatory muscles after removal of the temporal fascia: 1—temporal muscle; 2 - chewing muscle;</a:t>
            </a:r>
          </a:p>
          <a:p>
            <a:r>
              <a:rPr lang="en-US" sz="2500" dirty="0"/>
              <a:t>B - temporal muscle (zygomatic arch and part of the masticatory muscle have been removed): 1 - temporal muscle; 2 - coronoid process of the lower jaw; 3 - chewing muscle; 4 - temporomandibular joint</a:t>
            </a:r>
            <a:endParaRPr lang="ru-RU" sz="25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4189"/>
          <a:stretch>
            <a:fillRect/>
          </a:stretch>
        </p:blipFill>
        <p:spPr bwMode="auto">
          <a:xfrm>
            <a:off x="395536" y="109532"/>
            <a:ext cx="3779912" cy="674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404664"/>
            <a:ext cx="312906" cy="369332"/>
          </a:xfrm>
          <a:prstGeom prst="rect">
            <a:avLst/>
          </a:prstGeom>
        </p:spPr>
        <p:txBody>
          <a:bodyPr wrap="none">
            <a:spAutoFit/>
          </a:bodyPr>
          <a:lstStyle/>
          <a:p>
            <a:r>
              <a:rPr lang="ru-RU" b="1" dirty="0" smtClean="0"/>
              <a:t>Б</a:t>
            </a:r>
            <a:endParaRPr lang="ru-RU" b="1" dirty="0"/>
          </a:p>
        </p:txBody>
      </p:sp>
      <p:sp>
        <p:nvSpPr>
          <p:cNvPr id="7" name="Прямоугольник 6"/>
          <p:cNvSpPr/>
          <p:nvPr/>
        </p:nvSpPr>
        <p:spPr>
          <a:xfrm>
            <a:off x="323528" y="3573016"/>
            <a:ext cx="314510" cy="369332"/>
          </a:xfrm>
          <a:prstGeom prst="rect">
            <a:avLst/>
          </a:prstGeom>
        </p:spPr>
        <p:txBody>
          <a:bodyPr wrap="none">
            <a:spAutoFit/>
          </a:bodyPr>
          <a:lstStyle/>
          <a:p>
            <a:r>
              <a:rPr lang="ru-RU" b="1" dirty="0" smtClean="0"/>
              <a:t>В</a:t>
            </a: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5436096" y="476672"/>
            <a:ext cx="3250704" cy="6192688"/>
          </a:xfrm>
        </p:spPr>
        <p:txBody>
          <a:bodyPr>
            <a:normAutofit fontScale="70000" lnSpcReduction="20000"/>
          </a:bodyPr>
          <a:lstStyle/>
          <a:p>
            <a:r>
              <a:rPr lang="ru-RU" dirty="0" smtClean="0"/>
              <a:t> </a:t>
            </a:r>
            <a:r>
              <a:rPr lang="en-US" dirty="0"/>
              <a:t>Masticatory and temporal muscles (the zygomatic arch is sawed off and pulled back with the masticatory muscle): 1 - temporal muscle; 2 - coronoid process of the lower jaw; 3 - intermediate part of the masticatory muscle; 4 - deep part of the masticatory muscle; 5 — zygomatic arch (sawed off); 6 - lateral </a:t>
            </a:r>
            <a:r>
              <a:rPr lang="en-US" dirty="0" err="1"/>
              <a:t>pterygoid</a:t>
            </a:r>
            <a:r>
              <a:rPr lang="en-US" dirty="0"/>
              <a:t> muscle; 7 - condylar process of the lower jaw; 8 - temporomandibular joint; 9 - articular disc</a:t>
            </a:r>
            <a:r>
              <a:rPr lang="ru-RU" dirty="0" smtClean="0"/>
              <a:t> </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5868144" cy="61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288" y="1556792"/>
            <a:ext cx="6408712" cy="511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75856" y="260648"/>
            <a:ext cx="5410944" cy="1156990"/>
          </a:xfrm>
        </p:spPr>
        <p:txBody>
          <a:bodyPr>
            <a:normAutofit fontScale="90000"/>
          </a:bodyPr>
          <a:lstStyle/>
          <a:p>
            <a:r>
              <a:rPr lang="en-US" dirty="0"/>
              <a:t>Chewing muscles, rear view:</a:t>
            </a:r>
            <a:endParaRPr lang="ru-RU" dirty="0"/>
          </a:p>
        </p:txBody>
      </p:sp>
      <p:sp>
        <p:nvSpPr>
          <p:cNvPr id="3" name="Содержимое 2"/>
          <p:cNvSpPr>
            <a:spLocks noGrp="1"/>
          </p:cNvSpPr>
          <p:nvPr>
            <p:ph idx="1"/>
          </p:nvPr>
        </p:nvSpPr>
        <p:spPr>
          <a:xfrm>
            <a:off x="0" y="332656"/>
            <a:ext cx="3059832" cy="6264696"/>
          </a:xfrm>
        </p:spPr>
        <p:txBody>
          <a:bodyPr>
            <a:normAutofit fontScale="55000" lnSpcReduction="20000"/>
          </a:bodyPr>
          <a:lstStyle/>
          <a:p>
            <a:r>
              <a:rPr lang="en-US" dirty="0"/>
              <a:t>1 - temporal muscle; 2 - chewing muscle; 3 - medial </a:t>
            </a:r>
            <a:r>
              <a:rPr lang="en-US" dirty="0" err="1"/>
              <a:t>pterygoid</a:t>
            </a:r>
            <a:r>
              <a:rPr lang="en-US" dirty="0"/>
              <a:t> muscle; 4—lower head of the lateral </a:t>
            </a:r>
            <a:r>
              <a:rPr lang="en-US" dirty="0" err="1"/>
              <a:t>pterygoid</a:t>
            </a:r>
            <a:r>
              <a:rPr lang="en-US" dirty="0"/>
              <a:t> muscle; 5 - upper head of the lateral </a:t>
            </a:r>
            <a:r>
              <a:rPr lang="en-US" dirty="0" err="1"/>
              <a:t>pterygoid</a:t>
            </a:r>
            <a:r>
              <a:rPr lang="en-US" dirty="0"/>
              <a:t> muscle; 6 - articular disc; 7 - zygomatic arch. The anterior bundles of the temporal muscle go down and back, the middle bundles go vertically down, the posterior bundles go from back to front and slightly down.</a:t>
            </a:r>
          </a:p>
          <a:p>
            <a:r>
              <a:rPr lang="en-US" dirty="0"/>
              <a:t>Function: the anterior and middle muscle bundles lift the lower jaw, the posterior ones pull it back.</a:t>
            </a:r>
          </a:p>
          <a:p>
            <a:r>
              <a:rPr lang="en-US" dirty="0"/>
              <a:t>Innervation: deep temporal nerves.</a:t>
            </a:r>
            <a:r>
              <a:rPr lang="ru-RU" dirty="0" smtClean="0"/>
              <a:t/>
            </a:r>
            <a:br>
              <a:rPr lang="ru-RU" dirty="0" smtClean="0"/>
            </a:br>
            <a:r>
              <a:rPr lang="ru-RU" sz="2800" dirty="0" smtClean="0"/>
              <a:t/>
            </a:r>
            <a:br>
              <a:rPr lang="ru-RU" sz="2800"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en-US" dirty="0"/>
              <a:t>Bite</a:t>
            </a:r>
            <a:endParaRPr lang="ru-RU" dirty="0"/>
          </a:p>
        </p:txBody>
      </p:sp>
      <p:sp>
        <p:nvSpPr>
          <p:cNvPr id="3" name="Содержимое 2"/>
          <p:cNvSpPr>
            <a:spLocks noGrp="1"/>
          </p:cNvSpPr>
          <p:nvPr>
            <p:ph idx="1"/>
          </p:nvPr>
        </p:nvSpPr>
        <p:spPr>
          <a:xfrm>
            <a:off x="251520" y="836712"/>
            <a:ext cx="8640960" cy="1584176"/>
          </a:xfrm>
        </p:spPr>
        <p:txBody>
          <a:bodyPr>
            <a:normAutofit/>
          </a:bodyPr>
          <a:lstStyle/>
          <a:p>
            <a:r>
              <a:rPr lang="en-US" sz="2400" dirty="0"/>
              <a:t>Occlusion is the relationship of the dentition with maximum contact and complete closure of the teeth of the upper and lower jaws. The type of bite is determined by the nature of the closure of the dentition in the position of central occlusion.</a:t>
            </a:r>
            <a:endParaRPr lang="ru-RU" sz="2400" dirty="0"/>
          </a:p>
        </p:txBody>
      </p:sp>
      <p:pic>
        <p:nvPicPr>
          <p:cNvPr id="45058" name="Picture 2" descr="http://topdent.ru/uploads/content/582/glubokij-prikus-foto-posle.jpg"/>
          <p:cNvPicPr>
            <a:picLocks noChangeAspect="1" noChangeArrowheads="1"/>
          </p:cNvPicPr>
          <p:nvPr/>
        </p:nvPicPr>
        <p:blipFill>
          <a:blip r:embed="rId2" cstate="print"/>
          <a:srcRect/>
          <a:stretch>
            <a:fillRect/>
          </a:stretch>
        </p:blipFill>
        <p:spPr bwMode="auto">
          <a:xfrm>
            <a:off x="1115616" y="2564904"/>
            <a:ext cx="6624736" cy="40896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4139952" cy="994122"/>
          </a:xfrm>
        </p:spPr>
        <p:txBody>
          <a:bodyPr>
            <a:normAutofit fontScale="90000"/>
          </a:bodyPr>
          <a:lstStyle/>
          <a:p>
            <a:r>
              <a:rPr lang="en-US" dirty="0"/>
              <a:t>Physiological types of occlusion</a:t>
            </a:r>
            <a:endParaRPr lang="ru-RU" dirty="0"/>
          </a:p>
        </p:txBody>
      </p:sp>
      <p:sp>
        <p:nvSpPr>
          <p:cNvPr id="3" name="Содержимое 2"/>
          <p:cNvSpPr>
            <a:spLocks noGrp="1"/>
          </p:cNvSpPr>
          <p:nvPr>
            <p:ph idx="1"/>
          </p:nvPr>
        </p:nvSpPr>
        <p:spPr>
          <a:xfrm>
            <a:off x="179512" y="1700808"/>
            <a:ext cx="3816424" cy="792087"/>
          </a:xfrm>
        </p:spPr>
        <p:txBody>
          <a:bodyPr>
            <a:normAutofit/>
          </a:bodyPr>
          <a:lstStyle/>
          <a:p>
            <a:r>
              <a:rPr lang="en-US" dirty="0"/>
              <a:t>A- </a:t>
            </a:r>
            <a:r>
              <a:rPr lang="en-US" dirty="0" err="1"/>
              <a:t>orthognathic</a:t>
            </a:r>
            <a:endParaRPr lang="ru-RU" dirty="0"/>
          </a:p>
        </p:txBody>
      </p:sp>
      <p:pic>
        <p:nvPicPr>
          <p:cNvPr id="44034" name="Picture 2" descr="http://y-ra.com/imgs/1398161428image002.jpg"/>
          <p:cNvPicPr>
            <a:picLocks noChangeAspect="1" noChangeArrowheads="1"/>
          </p:cNvPicPr>
          <p:nvPr/>
        </p:nvPicPr>
        <p:blipFill>
          <a:blip r:embed="rId2" cstate="print"/>
          <a:srcRect l="1417" r="67087" b="51018"/>
          <a:stretch>
            <a:fillRect/>
          </a:stretch>
        </p:blipFill>
        <p:spPr bwMode="auto">
          <a:xfrm>
            <a:off x="4355976" y="0"/>
            <a:ext cx="4285588" cy="3024336"/>
          </a:xfrm>
          <a:prstGeom prst="rect">
            <a:avLst/>
          </a:prstGeom>
          <a:noFill/>
        </p:spPr>
      </p:pic>
      <p:sp>
        <p:nvSpPr>
          <p:cNvPr id="5" name="Прямоугольник 4"/>
          <p:cNvSpPr/>
          <p:nvPr/>
        </p:nvSpPr>
        <p:spPr>
          <a:xfrm>
            <a:off x="251520" y="2887682"/>
            <a:ext cx="8712968" cy="3693319"/>
          </a:xfrm>
          <a:prstGeom prst="rect">
            <a:avLst/>
          </a:prstGeom>
        </p:spPr>
        <p:txBody>
          <a:bodyPr wrap="square">
            <a:spAutoFit/>
          </a:bodyPr>
          <a:lstStyle/>
          <a:p>
            <a:pPr marL="108000" indent="-342900"/>
            <a:r>
              <a:rPr lang="en-US" dirty="0"/>
              <a:t>1. Each tooth comes into contact with two antagonists, of which one is called the main one, and the other is called the secondary one. Each upper tooth intersects with the lower and posterior tooth of the same name, and each lower tooth intersects with the upper and in front of the same name.</a:t>
            </a:r>
          </a:p>
          <a:p>
            <a:pPr marL="108000" indent="-342900"/>
            <a:r>
              <a:rPr lang="en-US" dirty="0"/>
              <a:t>  2. The upper incisors overlap the lower ones by 1/3 of the crown height. The lower incisors, with their cutting edges, contact the palatal surface of the upper ones.</a:t>
            </a:r>
          </a:p>
          <a:p>
            <a:pPr marL="108000" indent="-342900"/>
            <a:r>
              <a:rPr lang="en-US" dirty="0"/>
              <a:t>3. When the dentitions close, the lines between the central incisors (central lines) of the upper and lower jaws lie in the same sagittal plane.</a:t>
            </a:r>
          </a:p>
          <a:p>
            <a:pPr marL="108000" indent="-342900"/>
            <a:r>
              <a:rPr lang="en-US" dirty="0"/>
              <a:t>4. In the transverse plane, the buccal tubercles of the upper lateral teeth are located outward from the same tubercles of the lower teeth, and the palatal tubercles of the upper teeth are located in the longitudinal grooves of the lower ones.</a:t>
            </a:r>
          </a:p>
          <a:p>
            <a:pPr marL="108000" indent="-342900"/>
            <a:r>
              <a:rPr lang="en-US" dirty="0"/>
              <a:t>5. In the sagittal direction, the anterior buccal tubercle 6 | 6 is located in the transverse groove between the buccal tubercles</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95536" y="260648"/>
            <a:ext cx="5328592" cy="676672"/>
          </a:xfrm>
        </p:spPr>
        <p:txBody>
          <a:bodyPr/>
          <a:lstStyle/>
          <a:p>
            <a:r>
              <a:rPr lang="en-US" dirty="0"/>
              <a:t>B – direct bite</a:t>
            </a:r>
            <a:endParaRPr lang="ru-RU" dirty="0"/>
          </a:p>
        </p:txBody>
      </p:sp>
      <p:pic>
        <p:nvPicPr>
          <p:cNvPr id="43010" name="Picture 2" descr="http://y-ra.com/imgs/1398161428image002.jpg"/>
          <p:cNvPicPr>
            <a:picLocks noChangeAspect="1" noChangeArrowheads="1"/>
          </p:cNvPicPr>
          <p:nvPr/>
        </p:nvPicPr>
        <p:blipFill>
          <a:blip r:embed="rId2" cstate="print"/>
          <a:srcRect l="33071" r="34488" b="51018"/>
          <a:stretch>
            <a:fillRect/>
          </a:stretch>
        </p:blipFill>
        <p:spPr bwMode="auto">
          <a:xfrm>
            <a:off x="5183445" y="692696"/>
            <a:ext cx="3960555" cy="2713587"/>
          </a:xfrm>
          <a:prstGeom prst="rect">
            <a:avLst/>
          </a:prstGeom>
          <a:noFill/>
        </p:spPr>
      </p:pic>
      <p:pic>
        <p:nvPicPr>
          <p:cNvPr id="43012" name="Picture 4" descr="Спорная правильность прямого прикуса"/>
          <p:cNvPicPr>
            <a:picLocks noChangeAspect="1" noChangeArrowheads="1"/>
          </p:cNvPicPr>
          <p:nvPr/>
        </p:nvPicPr>
        <p:blipFill>
          <a:blip r:embed="rId3" cstate="print"/>
          <a:srcRect/>
          <a:stretch>
            <a:fillRect/>
          </a:stretch>
        </p:blipFill>
        <p:spPr bwMode="auto">
          <a:xfrm>
            <a:off x="4716016" y="3429000"/>
            <a:ext cx="4176464" cy="3136990"/>
          </a:xfrm>
          <a:prstGeom prst="rect">
            <a:avLst/>
          </a:prstGeom>
          <a:noFill/>
        </p:spPr>
      </p:pic>
      <p:pic>
        <p:nvPicPr>
          <p:cNvPr id="43014" name="Picture 6" descr="схема прямого прикуса"/>
          <p:cNvPicPr>
            <a:picLocks noChangeAspect="1" noChangeArrowheads="1"/>
          </p:cNvPicPr>
          <p:nvPr/>
        </p:nvPicPr>
        <p:blipFill>
          <a:blip r:embed="rId4" cstate="print"/>
          <a:srcRect/>
          <a:stretch>
            <a:fillRect/>
          </a:stretch>
        </p:blipFill>
        <p:spPr bwMode="auto">
          <a:xfrm>
            <a:off x="0" y="3638549"/>
            <a:ext cx="4286250" cy="3219451"/>
          </a:xfrm>
          <a:prstGeom prst="rect">
            <a:avLst/>
          </a:prstGeom>
          <a:noFill/>
        </p:spPr>
      </p:pic>
      <p:sp>
        <p:nvSpPr>
          <p:cNvPr id="7" name="Прямоугольник 6"/>
          <p:cNvSpPr/>
          <p:nvPr/>
        </p:nvSpPr>
        <p:spPr>
          <a:xfrm>
            <a:off x="179512" y="764704"/>
            <a:ext cx="5256584" cy="3046988"/>
          </a:xfrm>
          <a:prstGeom prst="rect">
            <a:avLst/>
          </a:prstGeom>
        </p:spPr>
        <p:txBody>
          <a:bodyPr wrap="square">
            <a:spAutoFit/>
          </a:bodyPr>
          <a:lstStyle/>
          <a:p>
            <a:r>
              <a:rPr lang="en-US" sz="2400" dirty="0"/>
              <a:t>In contrast to the </a:t>
            </a:r>
            <a:r>
              <a:rPr lang="en-US" sz="2400" dirty="0" err="1"/>
              <a:t>orthognathic</a:t>
            </a:r>
            <a:r>
              <a:rPr lang="en-US" sz="2400" dirty="0"/>
              <a:t> bite, with a direct bite, the cutting edges of the upper anterior teeth do not overlap the lower ones of the same name, but are butted with them. The closure of the lateral teeth is no different from their closure in an </a:t>
            </a:r>
            <a:r>
              <a:rPr lang="en-US" sz="2400" dirty="0" err="1"/>
              <a:t>orthognathic</a:t>
            </a:r>
            <a:r>
              <a:rPr lang="en-US" sz="2400" dirty="0"/>
              <a:t> bite, only they have lower cusps.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Content</a:t>
            </a:r>
            <a:endParaRPr lang="ru-RU" dirty="0"/>
          </a:p>
        </p:txBody>
      </p:sp>
      <p:sp>
        <p:nvSpPr>
          <p:cNvPr id="3" name="Содержимое 2"/>
          <p:cNvSpPr>
            <a:spLocks noGrp="1"/>
          </p:cNvSpPr>
          <p:nvPr>
            <p:ph idx="1"/>
          </p:nvPr>
        </p:nvSpPr>
        <p:spPr/>
        <p:txBody>
          <a:bodyPr/>
          <a:lstStyle/>
          <a:p>
            <a:pPr>
              <a:buNone/>
            </a:pPr>
            <a:r>
              <a:rPr lang="ru-RU" dirty="0" smtClean="0"/>
              <a:t>1. </a:t>
            </a:r>
            <a:r>
              <a:rPr lang="en-US" dirty="0"/>
              <a:t>Introduction</a:t>
            </a:r>
          </a:p>
          <a:p>
            <a:pPr>
              <a:buNone/>
            </a:pPr>
            <a:r>
              <a:rPr lang="en-US" dirty="0"/>
              <a:t>2. Biomechanics of the TMJ</a:t>
            </a:r>
          </a:p>
          <a:p>
            <a:pPr>
              <a:buNone/>
            </a:pPr>
            <a:r>
              <a:rPr lang="en-US" dirty="0"/>
              <a:t>3. Structure of the TMJ</a:t>
            </a:r>
          </a:p>
          <a:p>
            <a:pPr>
              <a:buNone/>
            </a:pPr>
            <a:r>
              <a:rPr lang="en-US" dirty="0"/>
              <a:t>4. Chewing muscles</a:t>
            </a:r>
          </a:p>
          <a:p>
            <a:pPr>
              <a:buNone/>
            </a:pPr>
            <a:r>
              <a:rPr lang="en-US" dirty="0"/>
              <a:t>5. Bite</a:t>
            </a:r>
          </a:p>
          <a:p>
            <a:pPr>
              <a:buNone/>
            </a:pPr>
            <a:r>
              <a:rPr lang="en-US" dirty="0"/>
              <a:t>6. Occlusion</a:t>
            </a:r>
          </a:p>
          <a:p>
            <a:pPr>
              <a:buNone/>
            </a:pPr>
            <a:r>
              <a:rPr lang="en-US" dirty="0"/>
              <a:t>7. Biomechanics of the lower jaw</a:t>
            </a:r>
            <a:r>
              <a:rPr lang="ru-RU" dirty="0" smtClean="0"/>
              <a:t>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3744416" cy="1656184"/>
          </a:xfrm>
        </p:spPr>
        <p:txBody>
          <a:bodyPr>
            <a:normAutofit fontScale="90000"/>
          </a:bodyPr>
          <a:lstStyle/>
          <a:p>
            <a:r>
              <a:rPr lang="en-US" sz="3600" dirty="0"/>
              <a:t>B - Alveolar </a:t>
            </a:r>
            <a:r>
              <a:rPr lang="en-US" sz="3600" dirty="0" err="1"/>
              <a:t>biprognathia</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042792" cy="4925144"/>
          </a:xfrm>
        </p:spPr>
        <p:txBody>
          <a:bodyPr>
            <a:normAutofit fontScale="85000" lnSpcReduction="20000"/>
          </a:bodyPr>
          <a:lstStyle/>
          <a:p>
            <a:r>
              <a:rPr lang="en-US" dirty="0"/>
              <a:t>With alveolar </a:t>
            </a:r>
            <a:r>
              <a:rPr lang="en-US" dirty="0" err="1"/>
              <a:t>biprognathia</a:t>
            </a:r>
            <a:r>
              <a:rPr lang="en-US" dirty="0"/>
              <a:t>, both the upper and lower frontal teeth are tilted towards the vestibule (vestibular). However, in contrast to an abnormal bite - </a:t>
            </a:r>
            <a:r>
              <a:rPr lang="en-US" dirty="0" err="1"/>
              <a:t>prognathia</a:t>
            </a:r>
            <a:r>
              <a:rPr lang="en-US" dirty="0"/>
              <a:t> - with such an inclination, either the cutting tubercle contact is maintained, or the teeth are closed by the cutting edges.</a:t>
            </a:r>
            <a:endParaRPr lang="ru-RU" dirty="0"/>
          </a:p>
        </p:txBody>
      </p:sp>
      <p:pic>
        <p:nvPicPr>
          <p:cNvPr id="41986" name="Picture 2" descr="http://y-ra.com/imgs/1398161428image002.jpg"/>
          <p:cNvPicPr>
            <a:picLocks noChangeAspect="1" noChangeArrowheads="1"/>
          </p:cNvPicPr>
          <p:nvPr/>
        </p:nvPicPr>
        <p:blipFill>
          <a:blip r:embed="rId2" cstate="print"/>
          <a:srcRect l="65197" b="49977"/>
          <a:stretch>
            <a:fillRect/>
          </a:stretch>
        </p:blipFill>
        <p:spPr bwMode="auto">
          <a:xfrm>
            <a:off x="4860032" y="0"/>
            <a:ext cx="3888432" cy="2536009"/>
          </a:xfrm>
          <a:prstGeom prst="rect">
            <a:avLst/>
          </a:prstGeom>
          <a:noFill/>
        </p:spPr>
      </p:pic>
      <p:pic>
        <p:nvPicPr>
          <p:cNvPr id="41988" name="Picture 4" descr="http://ok-t.ru/studopedia/baza12/3067682612.files/image096.jpg"/>
          <p:cNvPicPr>
            <a:picLocks noChangeAspect="1" noChangeArrowheads="1"/>
          </p:cNvPicPr>
          <p:nvPr/>
        </p:nvPicPr>
        <p:blipFill>
          <a:blip r:embed="rId3" cstate="print"/>
          <a:srcRect l="53050" t="51644" b="-4695"/>
          <a:stretch>
            <a:fillRect/>
          </a:stretch>
        </p:blipFill>
        <p:spPr bwMode="auto">
          <a:xfrm>
            <a:off x="5292080" y="4077072"/>
            <a:ext cx="3456384" cy="29420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3826768" cy="1052736"/>
          </a:xfrm>
        </p:spPr>
        <p:txBody>
          <a:bodyPr>
            <a:normAutofit/>
          </a:bodyPr>
          <a:lstStyle/>
          <a:p>
            <a:r>
              <a:rPr lang="en-US" sz="4000" dirty="0"/>
              <a:t>B - </a:t>
            </a:r>
            <a:r>
              <a:rPr lang="en-US" sz="4000" dirty="0" err="1"/>
              <a:t>Opistognathia</a:t>
            </a:r>
            <a:endParaRPr lang="ru-RU" dirty="0"/>
          </a:p>
        </p:txBody>
      </p:sp>
      <p:sp>
        <p:nvSpPr>
          <p:cNvPr id="3" name="Содержимое 2"/>
          <p:cNvSpPr>
            <a:spLocks noGrp="1"/>
          </p:cNvSpPr>
          <p:nvPr>
            <p:ph idx="1"/>
          </p:nvPr>
        </p:nvSpPr>
        <p:spPr>
          <a:xfrm>
            <a:off x="457200" y="1196752"/>
            <a:ext cx="3610744" cy="4929411"/>
          </a:xfrm>
        </p:spPr>
        <p:txBody>
          <a:bodyPr>
            <a:normAutofit lnSpcReduction="10000"/>
          </a:bodyPr>
          <a:lstStyle/>
          <a:p>
            <a:r>
              <a:rPr lang="en-US" dirty="0"/>
              <a:t>In </a:t>
            </a:r>
            <a:r>
              <a:rPr lang="en-US" dirty="0" err="1"/>
              <a:t>opisthognathia</a:t>
            </a:r>
            <a:r>
              <a:rPr lang="en-US" dirty="0"/>
              <a:t>, both the upper and lower front teeth are tilted toward the oral cavity (orally). However, the contact of the anterior teeth is maintained.</a:t>
            </a:r>
            <a:endParaRPr lang="ru-RU" dirty="0"/>
          </a:p>
        </p:txBody>
      </p:sp>
      <p:pic>
        <p:nvPicPr>
          <p:cNvPr id="40962" name="Picture 2" descr="http://player.myshared.ru/1235771/data/images/img71.jpg"/>
          <p:cNvPicPr>
            <a:picLocks noChangeAspect="1" noChangeArrowheads="1"/>
          </p:cNvPicPr>
          <p:nvPr/>
        </p:nvPicPr>
        <p:blipFill>
          <a:blip r:embed="rId2" cstate="print"/>
          <a:srcRect l="51294" t="50619" r="1350"/>
          <a:stretch>
            <a:fillRect/>
          </a:stretch>
        </p:blipFill>
        <p:spPr bwMode="auto">
          <a:xfrm>
            <a:off x="4788024" y="332656"/>
            <a:ext cx="3938772" cy="3285729"/>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1024" t="75591" r="9921" b="5669"/>
          <a:stretch>
            <a:fillRect/>
          </a:stretch>
        </p:blipFill>
        <p:spPr bwMode="auto">
          <a:xfrm>
            <a:off x="3995936" y="3717032"/>
            <a:ext cx="48011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b="1" dirty="0"/>
              <a:t>Malocclusions</a:t>
            </a:r>
            <a:endParaRPr lang="ru-RU" b="1" dirty="0"/>
          </a:p>
        </p:txBody>
      </p:sp>
      <p:sp>
        <p:nvSpPr>
          <p:cNvPr id="3" name="Содержимое 2"/>
          <p:cNvSpPr>
            <a:spLocks noGrp="1"/>
          </p:cNvSpPr>
          <p:nvPr>
            <p:ph idx="1"/>
          </p:nvPr>
        </p:nvSpPr>
        <p:spPr>
          <a:xfrm>
            <a:off x="457200" y="1124744"/>
            <a:ext cx="3754760" cy="5256583"/>
          </a:xfrm>
        </p:spPr>
        <p:txBody>
          <a:bodyPr>
            <a:normAutofit fontScale="55000" lnSpcReduction="20000"/>
          </a:bodyPr>
          <a:lstStyle/>
          <a:p>
            <a:r>
              <a:rPr lang="en-US" sz="4600" b="1" dirty="0"/>
              <a:t>A - </a:t>
            </a:r>
            <a:r>
              <a:rPr lang="en-US" sz="4600" b="1" dirty="0" err="1"/>
              <a:t>prognathia</a:t>
            </a:r>
            <a:endParaRPr lang="en-US" sz="4600" b="1" dirty="0"/>
          </a:p>
          <a:p>
            <a:r>
              <a:rPr lang="en-US" sz="4600" b="1" dirty="0"/>
              <a:t>(Distal bite) is one of the most common malocclusions, which is characterized by an underdeveloped lower jaw or an overdeveloped upper jaw. In the presence of this malocclusion, during the closure of both jaws, the upper front teeth are significantly pushed forward in relation to the lower ones.</a:t>
            </a:r>
            <a:endParaRPr lang="ru-RU" sz="3400" dirty="0"/>
          </a:p>
        </p:txBody>
      </p:sp>
      <p:pic>
        <p:nvPicPr>
          <p:cNvPr id="39938" name="Picture 2" descr="http://clinic.my1.ru/Stomatologia/prognatia.jpg"/>
          <p:cNvPicPr>
            <a:picLocks noChangeAspect="1" noChangeArrowheads="1"/>
          </p:cNvPicPr>
          <p:nvPr/>
        </p:nvPicPr>
        <p:blipFill>
          <a:blip r:embed="rId2" cstate="print"/>
          <a:srcRect/>
          <a:stretch>
            <a:fillRect/>
          </a:stretch>
        </p:blipFill>
        <p:spPr bwMode="auto">
          <a:xfrm>
            <a:off x="4067944" y="1052736"/>
            <a:ext cx="4875501" cy="3237335"/>
          </a:xfrm>
          <a:prstGeom prst="rect">
            <a:avLst/>
          </a:prstGeom>
          <a:noFill/>
        </p:spPr>
      </p:pic>
      <p:pic>
        <p:nvPicPr>
          <p:cNvPr id="39940" name="Picture 4" descr="http://refereed.ru/files/17/images_22/image097.jpg"/>
          <p:cNvPicPr>
            <a:picLocks noChangeAspect="1" noChangeArrowheads="1"/>
          </p:cNvPicPr>
          <p:nvPr/>
        </p:nvPicPr>
        <p:blipFill>
          <a:blip r:embed="rId3" cstate="print"/>
          <a:srcRect l="3588" r="53818" b="70429"/>
          <a:stretch>
            <a:fillRect/>
          </a:stretch>
        </p:blipFill>
        <p:spPr bwMode="auto">
          <a:xfrm>
            <a:off x="4788024" y="4077072"/>
            <a:ext cx="3456370" cy="25670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refereed.ru/files/17/images_22/image097.jpg"/>
          <p:cNvPicPr>
            <a:picLocks noChangeAspect="1" noChangeArrowheads="1"/>
          </p:cNvPicPr>
          <p:nvPr/>
        </p:nvPicPr>
        <p:blipFill>
          <a:blip r:embed="rId2" cstate="print"/>
          <a:srcRect l="57406" t="-3354" r="-3588" b="70429"/>
          <a:stretch>
            <a:fillRect/>
          </a:stretch>
        </p:blipFill>
        <p:spPr bwMode="auto">
          <a:xfrm>
            <a:off x="827584" y="4112001"/>
            <a:ext cx="3600400" cy="2745999"/>
          </a:xfrm>
          <a:prstGeom prst="rect">
            <a:avLst/>
          </a:prstGeom>
          <a:noFill/>
        </p:spPr>
      </p:pic>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980728"/>
            <a:ext cx="4186808" cy="3672408"/>
          </a:xfrm>
        </p:spPr>
        <p:txBody>
          <a:bodyPr>
            <a:normAutofit fontScale="85000" lnSpcReduction="10000"/>
          </a:bodyPr>
          <a:lstStyle/>
          <a:p>
            <a:pPr marL="45720" indent="0">
              <a:buNone/>
            </a:pPr>
            <a:r>
              <a:rPr lang="en-US" b="1" i="1" u="sng" dirty="0"/>
              <a:t>Mesial occlusion is a malocclusion in which the upper jaw is underdeveloped and the lower jaw is overdeveloped and, thus, the lower jaw protrudes significantly forward in relation to the upper jaw.</a:t>
            </a:r>
            <a:endParaRPr lang="ru-RU" dirty="0"/>
          </a:p>
        </p:txBody>
      </p:sp>
      <p:pic>
        <p:nvPicPr>
          <p:cNvPr id="38916" name="Picture 4" descr="http://detki-33.ru/_fr/10/9015768.jpg"/>
          <p:cNvPicPr>
            <a:picLocks noChangeAspect="1" noChangeArrowheads="1"/>
          </p:cNvPicPr>
          <p:nvPr/>
        </p:nvPicPr>
        <p:blipFill>
          <a:blip r:embed="rId3" cstate="print"/>
          <a:srcRect l="13110" t="45506" r="42520" b="21805"/>
          <a:stretch>
            <a:fillRect/>
          </a:stretch>
        </p:blipFill>
        <p:spPr bwMode="auto">
          <a:xfrm>
            <a:off x="4932040" y="3933056"/>
            <a:ext cx="3960440" cy="2181070"/>
          </a:xfrm>
          <a:prstGeom prst="rect">
            <a:avLst/>
          </a:prstGeom>
          <a:noFill/>
        </p:spPr>
      </p:pic>
      <p:sp>
        <p:nvSpPr>
          <p:cNvPr id="6" name="Прямоугольник 5"/>
          <p:cNvSpPr/>
          <p:nvPr/>
        </p:nvSpPr>
        <p:spPr>
          <a:xfrm>
            <a:off x="467544" y="260648"/>
            <a:ext cx="2110642" cy="584775"/>
          </a:xfrm>
          <a:prstGeom prst="rect">
            <a:avLst/>
          </a:prstGeom>
        </p:spPr>
        <p:txBody>
          <a:bodyPr wrap="none">
            <a:spAutoFit/>
          </a:bodyPr>
          <a:lstStyle/>
          <a:p>
            <a:r>
              <a:rPr lang="en-US" sz="3200" b="1" dirty="0"/>
              <a:t>B - progeny</a:t>
            </a:r>
            <a:endParaRPr lang="ru-RU" sz="3200" b="1" dirty="0"/>
          </a:p>
        </p:txBody>
      </p:sp>
      <p:pic>
        <p:nvPicPr>
          <p:cNvPr id="38918" name="Picture 6" descr="http://de.academic.ru/pictures/dewiki/75/KNJA-Hered._Progenie_Vater.JPG"/>
          <p:cNvPicPr>
            <a:picLocks noChangeAspect="1" noChangeArrowheads="1"/>
          </p:cNvPicPr>
          <p:nvPr/>
        </p:nvPicPr>
        <p:blipFill>
          <a:blip r:embed="rId4" cstate="print"/>
          <a:srcRect/>
          <a:stretch>
            <a:fillRect/>
          </a:stretch>
        </p:blipFill>
        <p:spPr bwMode="auto">
          <a:xfrm>
            <a:off x="4860032" y="1268760"/>
            <a:ext cx="3982765" cy="22006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66728" cy="850106"/>
          </a:xfrm>
        </p:spPr>
        <p:txBody>
          <a:bodyPr>
            <a:normAutofit/>
          </a:bodyPr>
          <a:lstStyle/>
          <a:p>
            <a:r>
              <a:rPr lang="en-US" sz="3200" b="1" dirty="0"/>
              <a:t>Open bite</a:t>
            </a:r>
            <a:endParaRPr lang="ru-RU" sz="3200" b="1" dirty="0"/>
          </a:p>
        </p:txBody>
      </p:sp>
      <p:sp>
        <p:nvSpPr>
          <p:cNvPr id="3" name="Содержимое 2"/>
          <p:cNvSpPr>
            <a:spLocks noGrp="1"/>
          </p:cNvSpPr>
          <p:nvPr>
            <p:ph idx="1"/>
          </p:nvPr>
        </p:nvSpPr>
        <p:spPr>
          <a:xfrm>
            <a:off x="251520" y="1196752"/>
            <a:ext cx="2808312" cy="5256584"/>
          </a:xfrm>
        </p:spPr>
        <p:txBody>
          <a:bodyPr>
            <a:normAutofit fontScale="85000" lnSpcReduction="10000"/>
          </a:bodyPr>
          <a:lstStyle/>
          <a:p>
            <a:r>
              <a:rPr lang="ru-RU" dirty="0" smtClean="0"/>
              <a:t>-  </a:t>
            </a:r>
            <a:r>
              <a:rPr lang="en-US" dirty="0"/>
              <a:t>This is a malocclusion pathology in which part of the teeth of both jaws (most often the front teeth, less often the lateral teeth) do not close at all, forming a gap between them.</a:t>
            </a:r>
            <a:endParaRPr lang="ru-RU" dirty="0"/>
          </a:p>
        </p:txBody>
      </p:sp>
      <p:pic>
        <p:nvPicPr>
          <p:cNvPr id="37890" name="Picture 2" descr="http://www.lmorthodontics.com/wp-content/uploads/2013/03/openbite.jpg"/>
          <p:cNvPicPr>
            <a:picLocks noChangeAspect="1" noChangeArrowheads="1"/>
          </p:cNvPicPr>
          <p:nvPr/>
        </p:nvPicPr>
        <p:blipFill>
          <a:blip r:embed="rId2" cstate="print"/>
          <a:srcRect l="4012" r="6420"/>
          <a:stretch>
            <a:fillRect/>
          </a:stretch>
        </p:blipFill>
        <p:spPr bwMode="auto">
          <a:xfrm>
            <a:off x="3203848" y="3342960"/>
            <a:ext cx="5739943" cy="3515040"/>
          </a:xfrm>
          <a:prstGeom prst="rect">
            <a:avLst/>
          </a:prstGeom>
          <a:noFill/>
        </p:spPr>
      </p:pic>
      <p:pic>
        <p:nvPicPr>
          <p:cNvPr id="37892" name="Picture 4" descr="http://ibreket.ru/wp-content/uploads/2015/09/normal_______2.jpg"/>
          <p:cNvPicPr>
            <a:picLocks noChangeAspect="1" noChangeArrowheads="1"/>
          </p:cNvPicPr>
          <p:nvPr/>
        </p:nvPicPr>
        <p:blipFill>
          <a:blip r:embed="rId3" cstate="print"/>
          <a:srcRect l="4724" t="16063" r="2835" b="16063"/>
          <a:stretch>
            <a:fillRect/>
          </a:stretch>
        </p:blipFill>
        <p:spPr bwMode="auto">
          <a:xfrm>
            <a:off x="3347864" y="1268760"/>
            <a:ext cx="5282872" cy="19394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347048" cy="634082"/>
          </a:xfrm>
        </p:spPr>
        <p:txBody>
          <a:bodyPr/>
          <a:lstStyle/>
          <a:p>
            <a:r>
              <a:rPr lang="en-US" sz="3200" b="1" dirty="0"/>
              <a:t>Deep bite</a:t>
            </a:r>
            <a:endParaRPr lang="ru-RU" b="1" dirty="0"/>
          </a:p>
        </p:txBody>
      </p:sp>
      <p:sp>
        <p:nvSpPr>
          <p:cNvPr id="3" name="Содержимое 2"/>
          <p:cNvSpPr>
            <a:spLocks noGrp="1"/>
          </p:cNvSpPr>
          <p:nvPr>
            <p:ph idx="1"/>
          </p:nvPr>
        </p:nvSpPr>
        <p:spPr>
          <a:xfrm>
            <a:off x="323528" y="908720"/>
            <a:ext cx="8208912" cy="1512168"/>
          </a:xfrm>
        </p:spPr>
        <p:txBody>
          <a:bodyPr>
            <a:normAutofit fontScale="70000" lnSpcReduction="20000"/>
          </a:bodyPr>
          <a:lstStyle/>
          <a:p>
            <a:r>
              <a:rPr lang="ru-RU" dirty="0" smtClean="0"/>
              <a:t>- </a:t>
            </a:r>
            <a:r>
              <a:rPr lang="en-US" dirty="0"/>
              <a:t>This is one of the most common malocclusions, in which, during the closure of the jaws, the incisors of the upper dentition overlap the incisors of the lower dentition by more than half their length, and the lower incisors do not rest on the dental cusps of the upper ones.</a:t>
            </a:r>
            <a:endParaRPr lang="ru-RU" dirty="0"/>
          </a:p>
        </p:txBody>
      </p:sp>
      <p:pic>
        <p:nvPicPr>
          <p:cNvPr id="36866" name="Picture 2" descr="http://ortostom.net/sites/default/files/field/image/10_11.jpg"/>
          <p:cNvPicPr>
            <a:picLocks noChangeAspect="1" noChangeArrowheads="1"/>
          </p:cNvPicPr>
          <p:nvPr/>
        </p:nvPicPr>
        <p:blipFill>
          <a:blip r:embed="rId2" cstate="print">
            <a:duotone>
              <a:prstClr val="black"/>
              <a:srgbClr val="D9C3A5">
                <a:tint val="50000"/>
                <a:satMod val="180000"/>
              </a:srgbClr>
            </a:duotone>
            <a:lum bright="2000" contrast="53000"/>
          </a:blip>
          <a:srcRect t="11509" b="14386"/>
          <a:stretch>
            <a:fillRect/>
          </a:stretch>
        </p:blipFill>
        <p:spPr bwMode="auto">
          <a:xfrm>
            <a:off x="827584" y="2348880"/>
            <a:ext cx="7232501" cy="410084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610744" cy="1066130"/>
          </a:xfrm>
        </p:spPr>
        <p:txBody>
          <a:bodyPr>
            <a:normAutofit/>
          </a:bodyPr>
          <a:lstStyle/>
          <a:p>
            <a:r>
              <a:rPr lang="en-US" sz="3600" b="1" dirty="0" err="1"/>
              <a:t>Crossbite</a:t>
            </a:r>
            <a:endParaRPr lang="ru-RU" dirty="0"/>
          </a:p>
        </p:txBody>
      </p:sp>
      <p:sp>
        <p:nvSpPr>
          <p:cNvPr id="3" name="Содержимое 2"/>
          <p:cNvSpPr>
            <a:spLocks noGrp="1"/>
          </p:cNvSpPr>
          <p:nvPr>
            <p:ph idx="1"/>
          </p:nvPr>
        </p:nvSpPr>
        <p:spPr>
          <a:xfrm>
            <a:off x="457200" y="1340768"/>
            <a:ext cx="8435280" cy="1512168"/>
          </a:xfrm>
        </p:spPr>
        <p:txBody>
          <a:bodyPr>
            <a:normAutofit lnSpcReduction="10000"/>
          </a:bodyPr>
          <a:lstStyle/>
          <a:p>
            <a:r>
              <a:rPr lang="ru-RU" dirty="0" smtClean="0"/>
              <a:t>– </a:t>
            </a:r>
            <a:r>
              <a:rPr lang="en-US" dirty="0"/>
              <a:t>This is a malocclusion pathology, which is characterized by poor development of one side of any jaw.</a:t>
            </a:r>
            <a:r>
              <a:rPr lang="ru-RU" dirty="0" smtClean="0"/>
              <a:t>.</a:t>
            </a:r>
            <a:endParaRPr lang="ru-RU" dirty="0" smtClean="0"/>
          </a:p>
          <a:p>
            <a:endParaRPr lang="ru-RU" dirty="0"/>
          </a:p>
        </p:txBody>
      </p:sp>
      <p:pic>
        <p:nvPicPr>
          <p:cNvPr id="35842" name="Picture 2" descr="http://refereed.ru/files/17/images_22/image097.jpg"/>
          <p:cNvPicPr>
            <a:picLocks noChangeAspect="1" noChangeArrowheads="1"/>
          </p:cNvPicPr>
          <p:nvPr/>
        </p:nvPicPr>
        <p:blipFill>
          <a:blip r:embed="rId2" cstate="print"/>
          <a:srcRect t="33537" r="53818" b="33537"/>
          <a:stretch>
            <a:fillRect/>
          </a:stretch>
        </p:blipFill>
        <p:spPr bwMode="auto">
          <a:xfrm>
            <a:off x="0" y="2996952"/>
            <a:ext cx="3834907" cy="2924944"/>
          </a:xfrm>
          <a:prstGeom prst="rect">
            <a:avLst/>
          </a:prstGeom>
          <a:noFill/>
        </p:spPr>
      </p:pic>
      <p:pic>
        <p:nvPicPr>
          <p:cNvPr id="35844" name="Picture 4" descr="http://plomba911.ru/wp-content/uploads/2015/11/anomalii-prikusa-18.jpg"/>
          <p:cNvPicPr>
            <a:picLocks noChangeAspect="1" noChangeArrowheads="1"/>
          </p:cNvPicPr>
          <p:nvPr/>
        </p:nvPicPr>
        <p:blipFill>
          <a:blip r:embed="rId3" cstate="print"/>
          <a:srcRect/>
          <a:stretch>
            <a:fillRect/>
          </a:stretch>
        </p:blipFill>
        <p:spPr bwMode="auto">
          <a:xfrm>
            <a:off x="3905250" y="2924174"/>
            <a:ext cx="5238750" cy="3933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2602632" cy="936104"/>
          </a:xfrm>
        </p:spPr>
        <p:txBody>
          <a:bodyPr>
            <a:normAutofit/>
          </a:bodyPr>
          <a:lstStyle/>
          <a:p>
            <a:r>
              <a:rPr lang="en-US" sz="3200" b="1" dirty="0"/>
              <a:t>Dystopia</a:t>
            </a:r>
            <a:endParaRPr lang="ru-RU" sz="3200" b="1" dirty="0"/>
          </a:p>
        </p:txBody>
      </p:sp>
      <p:sp>
        <p:nvSpPr>
          <p:cNvPr id="3" name="Содержимое 2"/>
          <p:cNvSpPr>
            <a:spLocks noGrp="1"/>
          </p:cNvSpPr>
          <p:nvPr>
            <p:ph idx="1"/>
          </p:nvPr>
        </p:nvSpPr>
        <p:spPr>
          <a:xfrm>
            <a:off x="323528" y="1052736"/>
            <a:ext cx="3672408" cy="2808312"/>
          </a:xfrm>
        </p:spPr>
        <p:txBody>
          <a:bodyPr>
            <a:normAutofit fontScale="85000" lnSpcReduction="10000"/>
          </a:bodyPr>
          <a:lstStyle/>
          <a:p>
            <a:r>
              <a:rPr lang="ru-RU" dirty="0" smtClean="0"/>
              <a:t>– </a:t>
            </a:r>
            <a:r>
              <a:rPr lang="en-US" dirty="0"/>
              <a:t>This is a malocclusion in which the teeth are located out of place in the dentition, shifting from their normal position to the side.</a:t>
            </a:r>
            <a:endParaRPr lang="ru-RU" dirty="0"/>
          </a:p>
        </p:txBody>
      </p:sp>
      <p:pic>
        <p:nvPicPr>
          <p:cNvPr id="34818" name="Picture 2" descr="http://www.panamaclinicexpress.com/nov2012/misplaced-before.jpg"/>
          <p:cNvPicPr>
            <a:picLocks noChangeAspect="1" noChangeArrowheads="1"/>
          </p:cNvPicPr>
          <p:nvPr/>
        </p:nvPicPr>
        <p:blipFill>
          <a:blip r:embed="rId2" cstate="print"/>
          <a:srcRect/>
          <a:stretch>
            <a:fillRect/>
          </a:stretch>
        </p:blipFill>
        <p:spPr bwMode="auto">
          <a:xfrm>
            <a:off x="4067944" y="620688"/>
            <a:ext cx="4781517" cy="2868910"/>
          </a:xfrm>
          <a:prstGeom prst="rect">
            <a:avLst/>
          </a:prstGeom>
          <a:noFill/>
        </p:spPr>
      </p:pic>
      <p:pic>
        <p:nvPicPr>
          <p:cNvPr id="34820" name="Picture 4" descr="http://www.voksp.ru/wp-content/uploads/2011/09/distopiya.jpg"/>
          <p:cNvPicPr>
            <a:picLocks noChangeAspect="1" noChangeArrowheads="1"/>
          </p:cNvPicPr>
          <p:nvPr/>
        </p:nvPicPr>
        <p:blipFill>
          <a:blip r:embed="rId3" cstate="print"/>
          <a:srcRect/>
          <a:stretch>
            <a:fillRect/>
          </a:stretch>
        </p:blipFill>
        <p:spPr bwMode="auto">
          <a:xfrm>
            <a:off x="75835" y="3861048"/>
            <a:ext cx="9068165" cy="25797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098576" cy="922114"/>
          </a:xfrm>
        </p:spPr>
        <p:txBody>
          <a:bodyPr>
            <a:normAutofit/>
          </a:bodyPr>
          <a:lstStyle/>
          <a:p>
            <a:r>
              <a:rPr lang="en-US" sz="3200" b="1" dirty="0" err="1"/>
              <a:t>Diastema</a:t>
            </a:r>
            <a:endParaRPr lang="ru-RU" sz="3200" dirty="0"/>
          </a:p>
        </p:txBody>
      </p:sp>
      <p:sp>
        <p:nvSpPr>
          <p:cNvPr id="3" name="Содержимое 2"/>
          <p:cNvSpPr>
            <a:spLocks noGrp="1"/>
          </p:cNvSpPr>
          <p:nvPr>
            <p:ph idx="1"/>
          </p:nvPr>
        </p:nvSpPr>
        <p:spPr>
          <a:xfrm>
            <a:off x="323528" y="1268760"/>
            <a:ext cx="4248472" cy="5112568"/>
          </a:xfrm>
        </p:spPr>
        <p:txBody>
          <a:bodyPr>
            <a:normAutofit fontScale="85000" lnSpcReduction="10000"/>
          </a:bodyPr>
          <a:lstStyle/>
          <a:p>
            <a:r>
              <a:rPr lang="en-US" dirty="0"/>
              <a:t>- this is a common anomaly in the position of the teeth, which is characterized by the appearance of a gap (gap) between the central incisors with a width of 1 to 6 millimeters (most often observed between the incisors of the upper dentition, but sometimes in the lower dentition).</a:t>
            </a:r>
            <a:endParaRPr lang="ru-RU" dirty="0"/>
          </a:p>
        </p:txBody>
      </p:sp>
      <p:pic>
        <p:nvPicPr>
          <p:cNvPr id="33794" name="Picture 2" descr="http://vashstom.ru/wp-content/uploads/2013/07/IMG_2583.jpg"/>
          <p:cNvPicPr>
            <a:picLocks noChangeAspect="1" noChangeArrowheads="1"/>
          </p:cNvPicPr>
          <p:nvPr/>
        </p:nvPicPr>
        <p:blipFill>
          <a:blip r:embed="rId2" cstate="print"/>
          <a:srcRect/>
          <a:stretch>
            <a:fillRect/>
          </a:stretch>
        </p:blipFill>
        <p:spPr bwMode="auto">
          <a:xfrm>
            <a:off x="4644008" y="188640"/>
            <a:ext cx="4286250" cy="2857500"/>
          </a:xfrm>
          <a:prstGeom prst="rect">
            <a:avLst/>
          </a:prstGeom>
          <a:noFill/>
        </p:spPr>
      </p:pic>
      <p:pic>
        <p:nvPicPr>
          <p:cNvPr id="33796" name="Picture 4" descr="http://nadent.ru/images/articles/156-75aa91fe.jpg"/>
          <p:cNvPicPr>
            <a:picLocks noChangeAspect="1" noChangeArrowheads="1"/>
          </p:cNvPicPr>
          <p:nvPr/>
        </p:nvPicPr>
        <p:blipFill>
          <a:blip r:embed="rId3" cstate="print"/>
          <a:srcRect/>
          <a:stretch>
            <a:fillRect/>
          </a:stretch>
        </p:blipFill>
        <p:spPr bwMode="auto">
          <a:xfrm>
            <a:off x="4644007" y="3284984"/>
            <a:ext cx="4296477" cy="32223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778098"/>
          </a:xfrm>
        </p:spPr>
        <p:txBody>
          <a:bodyPr/>
          <a:lstStyle/>
          <a:p>
            <a:r>
              <a:rPr lang="en-US" b="1" dirty="0"/>
              <a:t>Occlusion</a:t>
            </a:r>
            <a:endParaRPr lang="ru-RU" b="1" dirty="0"/>
          </a:p>
        </p:txBody>
      </p:sp>
      <p:sp>
        <p:nvSpPr>
          <p:cNvPr id="3" name="Содержимое 2"/>
          <p:cNvSpPr>
            <a:spLocks noGrp="1"/>
          </p:cNvSpPr>
          <p:nvPr>
            <p:ph idx="1"/>
          </p:nvPr>
        </p:nvSpPr>
        <p:spPr>
          <a:xfrm>
            <a:off x="457200" y="1052737"/>
            <a:ext cx="8363272" cy="1296143"/>
          </a:xfrm>
        </p:spPr>
        <p:txBody>
          <a:bodyPr>
            <a:normAutofit fontScale="92500" lnSpcReduction="20000"/>
          </a:bodyPr>
          <a:lstStyle/>
          <a:p>
            <a:r>
              <a:rPr lang="ru-RU" dirty="0" smtClean="0"/>
              <a:t>— </a:t>
            </a:r>
            <a:r>
              <a:rPr lang="en-US" dirty="0"/>
              <a:t>a particular type of closure of the dentition, meaning the position of the lower jaw in which a certain number of teeth are in contact.</a:t>
            </a:r>
            <a:endParaRPr lang="ru-RU" dirty="0"/>
          </a:p>
        </p:txBody>
      </p:sp>
      <p:pic>
        <p:nvPicPr>
          <p:cNvPr id="32770" name="Picture 2" descr="http://www.ecodent.kz/img/misk/14.png"/>
          <p:cNvPicPr>
            <a:picLocks noChangeAspect="1" noChangeArrowheads="1"/>
          </p:cNvPicPr>
          <p:nvPr/>
        </p:nvPicPr>
        <p:blipFill>
          <a:blip r:embed="rId2" cstate="print"/>
          <a:srcRect t="4140" b="6210"/>
          <a:stretch>
            <a:fillRect/>
          </a:stretch>
        </p:blipFill>
        <p:spPr bwMode="auto">
          <a:xfrm>
            <a:off x="185023" y="1988840"/>
            <a:ext cx="8958977" cy="46531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Introduction</a:t>
            </a:r>
            <a:endParaRPr lang="ru-RU" dirty="0"/>
          </a:p>
        </p:txBody>
      </p:sp>
      <p:sp>
        <p:nvSpPr>
          <p:cNvPr id="3" name="Содержимое 2"/>
          <p:cNvSpPr>
            <a:spLocks noGrp="1"/>
          </p:cNvSpPr>
          <p:nvPr>
            <p:ph idx="1"/>
          </p:nvPr>
        </p:nvSpPr>
        <p:spPr/>
        <p:txBody>
          <a:bodyPr>
            <a:normAutofit lnSpcReduction="10000"/>
          </a:bodyPr>
          <a:lstStyle/>
          <a:p>
            <a:r>
              <a:rPr lang="en-US" dirty="0"/>
              <a:t>Biomechanics is the science of human and animal movements. It studies movements from the point of view of the laws of mechanics, inherent in all mechanical movements of material bodies without exception. There are no special laws of mechanics that are specific to animal organisms. Biomechanics, as the science of movements, studies objective patterns revealed during research.</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Types of occlusion</a:t>
            </a:r>
            <a:endParaRPr lang="ru-RU" b="1" dirty="0"/>
          </a:p>
        </p:txBody>
      </p:sp>
      <p:sp>
        <p:nvSpPr>
          <p:cNvPr id="3" name="Содержимое 2"/>
          <p:cNvSpPr>
            <a:spLocks noGrp="1"/>
          </p:cNvSpPr>
          <p:nvPr>
            <p:ph idx="1"/>
          </p:nvPr>
        </p:nvSpPr>
        <p:spPr>
          <a:xfrm flipV="1">
            <a:off x="457200" y="1196753"/>
            <a:ext cx="45719" cy="403448"/>
          </a:xfrm>
        </p:spPr>
        <p:txBody>
          <a:bodyPr>
            <a:normAutofit/>
          </a:bodyPr>
          <a:lstStyle/>
          <a:p>
            <a:r>
              <a:rPr lang="ru-RU" sz="800" dirty="0" smtClean="0"/>
              <a:t>.</a:t>
            </a:r>
            <a:endParaRPr lang="ru-RU" sz="800" dirty="0"/>
          </a:p>
        </p:txBody>
      </p:sp>
      <p:pic>
        <p:nvPicPr>
          <p:cNvPr id="31746" name="Picture 2" descr="http://ortofil.ru/images/oclvid.jpg"/>
          <p:cNvPicPr>
            <a:picLocks noChangeAspect="1" noChangeArrowheads="1"/>
          </p:cNvPicPr>
          <p:nvPr/>
        </p:nvPicPr>
        <p:blipFill>
          <a:blip r:embed="rId2" cstate="print"/>
          <a:srcRect b="66401"/>
          <a:stretch>
            <a:fillRect/>
          </a:stretch>
        </p:blipFill>
        <p:spPr bwMode="auto">
          <a:xfrm>
            <a:off x="1259632" y="1556792"/>
            <a:ext cx="2857500" cy="1980869"/>
          </a:xfrm>
          <a:prstGeom prst="rect">
            <a:avLst/>
          </a:prstGeom>
          <a:noFill/>
        </p:spPr>
      </p:pic>
      <p:pic>
        <p:nvPicPr>
          <p:cNvPr id="5" name="Picture 2" descr="http://ortofil.ru/images/oclvid.jpg"/>
          <p:cNvPicPr>
            <a:picLocks noChangeAspect="1" noChangeArrowheads="1"/>
          </p:cNvPicPr>
          <p:nvPr/>
        </p:nvPicPr>
        <p:blipFill>
          <a:blip r:embed="rId2" cstate="print"/>
          <a:srcRect t="33430" b="34345"/>
          <a:stretch>
            <a:fillRect/>
          </a:stretch>
        </p:blipFill>
        <p:spPr bwMode="auto">
          <a:xfrm>
            <a:off x="5004048" y="1484784"/>
            <a:ext cx="2857500" cy="1900055"/>
          </a:xfrm>
          <a:prstGeom prst="rect">
            <a:avLst/>
          </a:prstGeom>
          <a:noFill/>
        </p:spPr>
      </p:pic>
      <p:pic>
        <p:nvPicPr>
          <p:cNvPr id="6" name="Picture 2" descr="http://ortofil.ru/images/oclvid.jpg"/>
          <p:cNvPicPr>
            <a:picLocks noChangeAspect="1" noChangeArrowheads="1"/>
          </p:cNvPicPr>
          <p:nvPr/>
        </p:nvPicPr>
        <p:blipFill>
          <a:blip r:embed="rId2" cstate="print"/>
          <a:srcRect t="65943"/>
          <a:stretch>
            <a:fillRect/>
          </a:stretch>
        </p:blipFill>
        <p:spPr bwMode="auto">
          <a:xfrm>
            <a:off x="3203848" y="4221088"/>
            <a:ext cx="2857500" cy="20079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r>
              <a:rPr lang="en-US" sz="2700" b="1" dirty="0"/>
              <a:t>The nature of the contacts of the posterior teeth during movements of the lower jaw is influenced by several different factors.</a:t>
            </a:r>
            <a:endParaRPr lang="ru-RU" b="1" dirty="0"/>
          </a:p>
        </p:txBody>
      </p:sp>
      <p:sp>
        <p:nvSpPr>
          <p:cNvPr id="3" name="Содержимое 2"/>
          <p:cNvSpPr>
            <a:spLocks noGrp="1"/>
          </p:cNvSpPr>
          <p:nvPr>
            <p:ph idx="1"/>
          </p:nvPr>
        </p:nvSpPr>
        <p:spPr>
          <a:xfrm>
            <a:off x="323528" y="1412776"/>
            <a:ext cx="8363272" cy="4713387"/>
          </a:xfrm>
        </p:spPr>
        <p:txBody>
          <a:bodyPr>
            <a:normAutofit fontScale="70000" lnSpcReduction="20000"/>
          </a:bodyPr>
          <a:lstStyle/>
          <a:p>
            <a:r>
              <a:rPr lang="en-US" dirty="0"/>
              <a:t>They are called "occlusion factors". These include: articular path; Bennett's movement is the lateral movement of the working articular head, on average 1 mm; occlusal plane - the average level of the chewing surfaces in relation to the horizontal; curve of </a:t>
            </a:r>
            <a:r>
              <a:rPr lang="en-US" dirty="0" err="1"/>
              <a:t>Spee</a:t>
            </a:r>
            <a:r>
              <a:rPr lang="en-US" dirty="0"/>
              <a:t> - distal and superior curvature of the occlusal plane; Wilson curve - curvature of the occlusal plane, viewed in the frontal plane; morphology of the chewing surface of the posterior teeth - the height of the cusps, the depth of the pits, the direction of the marginal protrusions and grooves, as well as the angle of inclination of the slopes of the cusps constitute the elements of the morphology of the occlusal surface, which affect the nature of the contact of the posterior teeth during movements of the lower jaw; incisive path - the path taken by the lower incisors when moving the lower jaw forward; distance between articular heads</a:t>
            </a:r>
            <a:r>
              <a:rPr lang="ru-RU" dirty="0" smtClean="0"/>
              <a:t>.</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228919"/>
            <a:ext cx="61664"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8" t="3711" r="4055"/>
          <a:stretch>
            <a:fillRect/>
          </a:stretch>
        </p:blipFill>
        <p:spPr bwMode="auto">
          <a:xfrm>
            <a:off x="0" y="-14825"/>
            <a:ext cx="9144000" cy="68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251520" y="1124745"/>
            <a:ext cx="72008" cy="72008"/>
          </a:xfrm>
        </p:spPr>
        <p:txBody>
          <a:bodyPr>
            <a:normAutofit fontScale="25000" lnSpcReduction="20000"/>
          </a:bodyPr>
          <a:lstStyle/>
          <a:p>
            <a:r>
              <a:rPr lang="ru-RU" sz="800" dirty="0" smtClean="0"/>
              <a:t>.</a:t>
            </a:r>
            <a:endParaRPr lang="ru-RU" sz="800" dirty="0"/>
          </a:p>
        </p:txBody>
      </p:sp>
      <p:pic>
        <p:nvPicPr>
          <p:cNvPr id="29698" name="Picture 2" descr="http://stom-portal.ru/images/stories/ortopedia/biomehanika/articulyacia/bokowoe.png"/>
          <p:cNvPicPr>
            <a:picLocks noChangeAspect="1" noChangeArrowheads="1"/>
          </p:cNvPicPr>
          <p:nvPr/>
        </p:nvPicPr>
        <p:blipFill>
          <a:blip r:embed="rId2" cstate="print"/>
          <a:srcRect/>
          <a:stretch>
            <a:fillRect/>
          </a:stretch>
        </p:blipFill>
        <p:spPr bwMode="auto">
          <a:xfrm>
            <a:off x="251520" y="260648"/>
            <a:ext cx="8312434" cy="61926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27000" contrast="44000"/>
            <a:extLst>
              <a:ext uri="{28A0092B-C50C-407E-A947-70E740481C1C}">
                <a14:useLocalDpi xmlns:a14="http://schemas.microsoft.com/office/drawing/2010/main" val="0"/>
              </a:ext>
            </a:extLst>
          </a:blip>
          <a:srcRect/>
          <a:stretch>
            <a:fillRect/>
          </a:stretch>
        </p:blipFill>
        <p:spPr bwMode="auto">
          <a:xfrm>
            <a:off x="827584" y="2060848"/>
            <a:ext cx="7904892" cy="457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H="1" flipV="1">
            <a:off x="323528" y="0"/>
            <a:ext cx="133672"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395536" y="260648"/>
            <a:ext cx="8147248" cy="2260848"/>
          </a:xfrm>
        </p:spPr>
        <p:txBody>
          <a:bodyPr>
            <a:normAutofit fontScale="92500"/>
          </a:bodyPr>
          <a:lstStyle/>
          <a:p>
            <a:r>
              <a:rPr lang="en-US" i="1" u="sng" dirty="0"/>
              <a:t>The occlusal plane runs from the cutting edge of the central incisor of the mandible to the top of the distal buccal cusp of the second (third) molar or to the middle of the </a:t>
            </a:r>
            <a:r>
              <a:rPr lang="en-US" i="1" u="sng" dirty="0" err="1"/>
              <a:t>retromolar</a:t>
            </a:r>
            <a:r>
              <a:rPr lang="en-US" i="1" u="sng" dirty="0"/>
              <a:t> cusp</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rgbClr val="D9C3A5">
                <a:tint val="50000"/>
                <a:satMod val="180000"/>
              </a:srgbClr>
            </a:duotone>
            <a:lum bright="-12000" contrast="33000"/>
            <a:extLst>
              <a:ext uri="{28A0092B-C50C-407E-A947-70E740481C1C}">
                <a14:useLocalDpi xmlns:a14="http://schemas.microsoft.com/office/drawing/2010/main" val="0"/>
              </a:ext>
            </a:extLst>
          </a:blip>
          <a:srcRect/>
          <a:stretch>
            <a:fillRect/>
          </a:stretch>
        </p:blipFill>
        <p:spPr bwMode="auto">
          <a:xfrm>
            <a:off x="2483768" y="2420888"/>
            <a:ext cx="6264696" cy="422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8235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260649"/>
            <a:ext cx="7931224" cy="2880320"/>
          </a:xfrm>
        </p:spPr>
        <p:txBody>
          <a:bodyPr>
            <a:normAutofit lnSpcReduction="10000"/>
          </a:bodyPr>
          <a:lstStyle/>
          <a:p>
            <a:r>
              <a:rPr lang="en-US" dirty="0"/>
              <a:t>A line drawn along the cutting edges of the anterior teeth and the buccal tubercles of the chewing teeth forms a segment of the circle, convexly facing downwards, and is called the curve of </a:t>
            </a:r>
            <a:r>
              <a:rPr lang="en-US" dirty="0" err="1"/>
              <a:t>Spee</a:t>
            </a:r>
            <a:r>
              <a:rPr lang="en-US" dirty="0"/>
              <a:t> (sagittal compensatory curve)</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600200"/>
            <a:ext cx="154360" cy="45719"/>
          </a:xfrm>
        </p:spPr>
        <p:txBody>
          <a:bodyPr>
            <a:normAutofit fontScale="25000" lnSpcReduction="20000"/>
          </a:bodyPr>
          <a:lstStyle/>
          <a:p>
            <a:r>
              <a:rPr lang="ru-RU" sz="800" dirty="0" smtClean="0"/>
              <a:t>.</a:t>
            </a:r>
            <a:endParaRPr lang="ru-RU" sz="800" dirty="0"/>
          </a:p>
        </p:txBody>
      </p:sp>
      <p:pic>
        <p:nvPicPr>
          <p:cNvPr id="28674" name="Picture 2" descr="http://www.studfiles.ru/html/2706/709/html_TaDphBhFxy.6wdy/htmlconvd-R6nyDa_html_216afe2f.png"/>
          <p:cNvPicPr>
            <a:picLocks noChangeAspect="1" noChangeArrowheads="1"/>
          </p:cNvPicPr>
          <p:nvPr/>
        </p:nvPicPr>
        <p:blipFill>
          <a:blip r:embed="rId2" cstate="print"/>
          <a:srcRect l="15748" r="10827"/>
          <a:stretch>
            <a:fillRect/>
          </a:stretch>
        </p:blipFill>
        <p:spPr bwMode="auto">
          <a:xfrm>
            <a:off x="539552" y="908720"/>
            <a:ext cx="4060955" cy="5125530"/>
          </a:xfrm>
          <a:prstGeom prst="rect">
            <a:avLst/>
          </a:prstGeom>
          <a:noFill/>
        </p:spPr>
      </p:pic>
      <p:pic>
        <p:nvPicPr>
          <p:cNvPr id="28676" name="Picture 4" descr="http://y-ra.com/imgs/1388241301image029.jpg"/>
          <p:cNvPicPr>
            <a:picLocks noChangeAspect="1" noChangeArrowheads="1"/>
          </p:cNvPicPr>
          <p:nvPr/>
        </p:nvPicPr>
        <p:blipFill>
          <a:blip r:embed="rId3" cstate="print"/>
          <a:srcRect l="15953" r="4908" b="8358"/>
          <a:stretch>
            <a:fillRect/>
          </a:stretch>
        </p:blipFill>
        <p:spPr bwMode="auto">
          <a:xfrm>
            <a:off x="5148064" y="836712"/>
            <a:ext cx="3672408" cy="5619810"/>
          </a:xfrm>
          <a:prstGeom prst="rect">
            <a:avLst/>
          </a:prstGeom>
          <a:noFill/>
        </p:spPr>
      </p:pic>
      <p:sp>
        <p:nvSpPr>
          <p:cNvPr id="7" name="Прямоугольник 6"/>
          <p:cNvSpPr/>
          <p:nvPr/>
        </p:nvSpPr>
        <p:spPr>
          <a:xfrm>
            <a:off x="611560" y="6093296"/>
            <a:ext cx="2592288" cy="400110"/>
          </a:xfrm>
          <a:prstGeom prst="rect">
            <a:avLst/>
          </a:prstGeom>
        </p:spPr>
        <p:txBody>
          <a:bodyPr wrap="square">
            <a:spAutoFit/>
          </a:bodyPr>
          <a:lstStyle/>
          <a:p>
            <a:r>
              <a:rPr lang="ru-RU" sz="2000" b="1" dirty="0" smtClean="0"/>
              <a:t>Кривая </a:t>
            </a:r>
            <a:r>
              <a:rPr lang="ru-RU" sz="2000" b="1" dirty="0" err="1" smtClean="0"/>
              <a:t>Шпее</a:t>
            </a:r>
            <a:r>
              <a:rPr lang="ru-RU" sz="2000" b="1" dirty="0" smtClean="0"/>
              <a:t> </a:t>
            </a:r>
            <a:endParaRPr lang="ru-RU"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188640"/>
            <a:ext cx="216024" cy="7200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779912" y="260648"/>
            <a:ext cx="5112568" cy="6336704"/>
          </a:xfrm>
        </p:spPr>
        <p:txBody>
          <a:bodyPr>
            <a:noAutofit/>
          </a:bodyPr>
          <a:lstStyle/>
          <a:p>
            <a:r>
              <a:rPr lang="en-US" sz="2100" dirty="0"/>
              <a:t>In addition to the sagittal occlusal curve, transversal occlusal curves (Wilson-</a:t>
            </a:r>
            <a:r>
              <a:rPr lang="en-US" sz="2100" dirty="0" err="1"/>
              <a:t>Plizhe</a:t>
            </a:r>
            <a:r>
              <a:rPr lang="en-US" sz="2100" dirty="0"/>
              <a:t> curve) are distinguished, which pass through the chewing surfaces of premolars and molars of the right and left sides in the transverse direction. The curve is formed as a result of different levels of location of the buccal and palatal cusps due to the inclination of the teeth towards the cheek in the upper jaw and towards the tongue in the lower jaw (with a different radius of curvature for each symmetrical pair of teeth). The Wilson-</a:t>
            </a:r>
            <a:r>
              <a:rPr lang="en-US" sz="2100" dirty="0" err="1"/>
              <a:t>Plage</a:t>
            </a:r>
            <a:r>
              <a:rPr lang="en-US" sz="2100" dirty="0"/>
              <a:t> curve of the lower dentition has a concavity downwards, starting from the first premolar.</a:t>
            </a:r>
            <a:endParaRPr lang="ru-RU" sz="21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032448" cy="38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zub52.ru.images.1c-bitrix-cdn.ru/upload/iblock/0f3/0f326bfd5a55aa6aabcb523f360a7c56.jpg?144308429346833"/>
          <p:cNvPicPr>
            <a:picLocks noChangeAspect="1" noChangeArrowheads="1"/>
          </p:cNvPicPr>
          <p:nvPr/>
        </p:nvPicPr>
        <p:blipFill>
          <a:blip r:embed="rId2" cstate="print"/>
          <a:srcRect/>
          <a:stretch>
            <a:fillRect/>
          </a:stretch>
        </p:blipFill>
        <p:spPr bwMode="auto">
          <a:xfrm>
            <a:off x="4644008" y="3573016"/>
            <a:ext cx="3034308" cy="3034308"/>
          </a:xfrm>
          <a:prstGeom prst="rect">
            <a:avLst/>
          </a:prstGeom>
          <a:noFill/>
        </p:spPr>
      </p:pic>
      <p:sp>
        <p:nvSpPr>
          <p:cNvPr id="2" name="Заголовок 1"/>
          <p:cNvSpPr>
            <a:spLocks noGrp="1"/>
          </p:cNvSpPr>
          <p:nvPr>
            <p:ph type="title"/>
          </p:nvPr>
        </p:nvSpPr>
        <p:spPr>
          <a:xfrm>
            <a:off x="457200" y="274638"/>
            <a:ext cx="154360" cy="130026"/>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3610744" cy="5616624"/>
          </a:xfrm>
        </p:spPr>
        <p:txBody>
          <a:bodyPr>
            <a:normAutofit/>
          </a:bodyPr>
          <a:lstStyle/>
          <a:p>
            <a:r>
              <a:rPr lang="en-US" dirty="0"/>
              <a:t>To simulate the movement of the jaws, special devices are used - articulators.</a:t>
            </a:r>
          </a:p>
          <a:p>
            <a:r>
              <a:rPr lang="en-US" dirty="0"/>
              <a:t>  They imitate all kinds of movements of the lower jaw.</a:t>
            </a:r>
            <a:endParaRPr lang="ru-RU" dirty="0"/>
          </a:p>
        </p:txBody>
      </p:sp>
      <p:pic>
        <p:nvPicPr>
          <p:cNvPr id="54274" name="Picture 2" descr="http://www.xn----7sblccd2bu4bf7h.xn--p1ai/img/staty/okkluzionnye_kappy/okkluziya_articulyator_big.jpg"/>
          <p:cNvPicPr>
            <a:picLocks noChangeAspect="1" noChangeArrowheads="1"/>
          </p:cNvPicPr>
          <p:nvPr/>
        </p:nvPicPr>
        <p:blipFill>
          <a:blip r:embed="rId3" cstate="print"/>
          <a:srcRect/>
          <a:stretch>
            <a:fillRect/>
          </a:stretch>
        </p:blipFill>
        <p:spPr bwMode="auto">
          <a:xfrm>
            <a:off x="4139952" y="260648"/>
            <a:ext cx="4563073" cy="342230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0"/>
            <a:ext cx="205680" cy="274638"/>
          </a:xfrm>
        </p:spPr>
        <p:txBody>
          <a:bodyPr>
            <a:normAutofit/>
          </a:bodyPr>
          <a:lstStyle/>
          <a:p>
            <a:r>
              <a:rPr lang="ru-RU" sz="800" dirty="0" smtClean="0"/>
              <a:t>.</a:t>
            </a:r>
            <a:endParaRPr lang="ru-RU" sz="800" dirty="0"/>
          </a:p>
        </p:txBody>
      </p:sp>
      <p:sp>
        <p:nvSpPr>
          <p:cNvPr id="3" name="Содержимое 2"/>
          <p:cNvSpPr>
            <a:spLocks noGrp="1"/>
          </p:cNvSpPr>
          <p:nvPr>
            <p:ph idx="1"/>
          </p:nvPr>
        </p:nvSpPr>
        <p:spPr>
          <a:xfrm>
            <a:off x="4211960" y="188640"/>
            <a:ext cx="3347864" cy="792088"/>
          </a:xfrm>
        </p:spPr>
        <p:txBody>
          <a:bodyPr>
            <a:normAutofit/>
          </a:bodyPr>
          <a:lstStyle/>
          <a:p>
            <a:r>
              <a:rPr lang="ru-RU" dirty="0" smtClean="0"/>
              <a:t>резцовый путь</a:t>
            </a:r>
            <a:endParaRPr lang="ru-RU" dirty="0"/>
          </a:p>
        </p:txBody>
      </p:sp>
      <p:pic>
        <p:nvPicPr>
          <p:cNvPr id="27650" name="Picture 2" descr="http://ortostom.net/sites/default/files/field/image/16.jpg"/>
          <p:cNvPicPr>
            <a:picLocks noChangeAspect="1" noChangeArrowheads="1"/>
          </p:cNvPicPr>
          <p:nvPr/>
        </p:nvPicPr>
        <p:blipFill>
          <a:blip r:embed="rId2" cstate="print">
            <a:lum bright="-19000" contrast="59000"/>
          </a:blip>
          <a:srcRect l="8697" t="12407" r="1739" b="9925"/>
          <a:stretch>
            <a:fillRect/>
          </a:stretch>
        </p:blipFill>
        <p:spPr bwMode="auto">
          <a:xfrm>
            <a:off x="323528" y="620688"/>
            <a:ext cx="6040601" cy="3672408"/>
          </a:xfrm>
          <a:prstGeom prst="rect">
            <a:avLst/>
          </a:prstGeom>
          <a:noFill/>
        </p:spPr>
      </p:pic>
      <p:sp>
        <p:nvSpPr>
          <p:cNvPr id="5" name="Прямоугольник 4"/>
          <p:cNvSpPr/>
          <p:nvPr/>
        </p:nvSpPr>
        <p:spPr>
          <a:xfrm>
            <a:off x="611560" y="4365104"/>
            <a:ext cx="7992888" cy="1815882"/>
          </a:xfrm>
          <a:prstGeom prst="rect">
            <a:avLst/>
          </a:prstGeom>
        </p:spPr>
        <p:txBody>
          <a:bodyPr wrap="square">
            <a:spAutoFit/>
          </a:bodyPr>
          <a:lstStyle/>
          <a:p>
            <a:r>
              <a:rPr lang="en-US" sz="2800" dirty="0"/>
              <a:t>Sagittal movements of the lower jaw characterize the advancement of the lower jaw forward, i.e. a complex of movements in the sagittal plane within the boundaries of movement of the </a:t>
            </a:r>
            <a:r>
              <a:rPr lang="en-US" sz="2800" dirty="0" err="1"/>
              <a:t>interincisal</a:t>
            </a:r>
            <a:r>
              <a:rPr lang="en-US" sz="2800" dirty="0"/>
              <a:t> point.</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228919"/>
            <a:ext cx="133672"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323528" y="260648"/>
            <a:ext cx="8568952" cy="2232248"/>
          </a:xfrm>
        </p:spPr>
        <p:txBody>
          <a:bodyPr>
            <a:normAutofit fontScale="77500" lnSpcReduction="20000"/>
          </a:bodyPr>
          <a:lstStyle/>
          <a:p>
            <a:r>
              <a:rPr lang="ru-RU" dirty="0" smtClean="0"/>
              <a:t>   </a:t>
            </a:r>
            <a:r>
              <a:rPr lang="en-US" dirty="0"/>
              <a:t>Studying the movements of the lower jaw makes it possible to get an idea of their normality. This, in turn, makes it possible to identify disorders and their impact on the activity of muscles, joints, teeth closure and periodontal condition. The laws on the movements of the lower jaw are used in the design of special devices - articulators, which reproduce them</a:t>
            </a:r>
            <a:r>
              <a:rPr lang="ru-RU" dirty="0" smtClean="0"/>
              <a:t>.</a:t>
            </a:r>
            <a:endParaRPr lang="ru-RU" dirty="0"/>
          </a:p>
        </p:txBody>
      </p:sp>
      <p:pic>
        <p:nvPicPr>
          <p:cNvPr id="11266" name="Picture 2" descr="http://www.medgut.ru/upload/medialibrary/d92/%D0%B0%D1%80%D1%82%D0%B8%D0%BA%D1%83%D0%BB%D1%8F%D1%82%D0%BE%D1%80%20%D0%B3%D0%B8%D0%BF%D1%81%D0%BE%D0%B2%D0%B0%D1%8F%20%D0%BC%D0%BE%D0%B4%D0%B5%D0%BB%D1%8C.JPG"/>
          <p:cNvPicPr>
            <a:picLocks noChangeAspect="1" noChangeArrowheads="1"/>
          </p:cNvPicPr>
          <p:nvPr/>
        </p:nvPicPr>
        <p:blipFill>
          <a:blip r:embed="rId2" cstate="print"/>
          <a:srcRect l="11811" r="22146"/>
          <a:stretch>
            <a:fillRect/>
          </a:stretch>
        </p:blipFill>
        <p:spPr bwMode="auto">
          <a:xfrm>
            <a:off x="4644008" y="2492896"/>
            <a:ext cx="4147752" cy="4104456"/>
          </a:xfrm>
          <a:prstGeom prst="rect">
            <a:avLst/>
          </a:prstGeom>
          <a:noFill/>
        </p:spPr>
      </p:pic>
      <p:pic>
        <p:nvPicPr>
          <p:cNvPr id="11268" name="Picture 4" descr="http://shop.whipmix.com/media/catalog/product/cache/1/image/9df78eab33525d08d6e5fb8d27136e95/d/e/denar_d5a.jpg"/>
          <p:cNvPicPr>
            <a:picLocks noChangeAspect="1" noChangeArrowheads="1"/>
          </p:cNvPicPr>
          <p:nvPr/>
        </p:nvPicPr>
        <p:blipFill>
          <a:blip r:embed="rId3" cstate="print"/>
          <a:srcRect/>
          <a:stretch>
            <a:fillRect/>
          </a:stretch>
        </p:blipFill>
        <p:spPr bwMode="auto">
          <a:xfrm>
            <a:off x="323528" y="2492896"/>
            <a:ext cx="4114381" cy="40584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352" cy="5801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476672"/>
            <a:ext cx="8219256" cy="5649491"/>
          </a:xfrm>
        </p:spPr>
        <p:txBody>
          <a:bodyPr>
            <a:normAutofit fontScale="77500" lnSpcReduction="20000"/>
          </a:bodyPr>
          <a:lstStyle/>
          <a:p>
            <a:r>
              <a:rPr lang="en-US" dirty="0"/>
              <a:t>The forward movement of the lower jaw is carried out by bilateral contraction of the lateral </a:t>
            </a:r>
            <a:r>
              <a:rPr lang="en-US" dirty="0" err="1"/>
              <a:t>pterygoid</a:t>
            </a:r>
            <a:r>
              <a:rPr lang="en-US" dirty="0"/>
              <a:t> muscles, partially the temporal and medial </a:t>
            </a:r>
            <a:r>
              <a:rPr lang="en-US" dirty="0" err="1"/>
              <a:t>pterygoid</a:t>
            </a:r>
            <a:r>
              <a:rPr lang="en-US" dirty="0"/>
              <a:t> muscles. The movement of the head of the mandible can be divided into two phases. In the first, the disc together with the head slides along the surface of the articular tubercle. In the second phase, the sliding of the head is accompanied by its articulated movement around its own transverse axis passing through the heads.</a:t>
            </a:r>
          </a:p>
          <a:p>
            <a:r>
              <a:rPr lang="en-US" dirty="0"/>
              <a:t>The distance that the head of the mandible travels when it moves forward is called the sagittal articular path. It is on average 7-10 mm. The angle formed by the intersection of the line of the sagittal articular path with the occlusal plane is called the angle of the sagittal articular path. Depending on the severity of the articular tubercle and the tubercles of the lateral teeth, this angle varies, but on average it is 33°.</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t="51297"/>
          <a:stretch>
            <a:fillRect/>
          </a:stretch>
        </p:blipFill>
        <p:spPr bwMode="auto">
          <a:xfrm>
            <a:off x="4719578" y="1268760"/>
            <a:ext cx="4424422" cy="3888432"/>
          </a:xfrm>
          <a:prstGeom prst="rect">
            <a:avLst/>
          </a:prstGeom>
          <a:noFill/>
        </p:spPr>
      </p:pic>
      <p:pic>
        <p:nvPicPr>
          <p:cNvPr id="53250" name="Picture 2" descr="http://neostom.ru/file/%D0%B1%D0%B8%D0%BE%D0%BC%D0%B5%D1%85%D0%B0%D0%BD%D0%B8%D0%BA%D0%B0%20%D0%BD%D0%B8%D0%B6%D0%BD%D0%B5%D0%B9%20%D1%87%D0%B5%D0%BB%D1%8E%D1%81%D1%82%D0%B8%20%D0%BF%D1%80%D0%B8%20%D0%B4%D0%B2%D0%B8%D0%B6%D0%B5%D0%BD%D0%B8%D0%B8%20%D0%B8%D0%B7%20%D1%86%D0%B5%D0%BD%D1%82%D1%80%D0%B0%D0%BB%D1%8C%D0%BD%D0%BE%D0%B9%20%D0%BE%D0%BA%D0%BA%D0%BB%D1%8E%D0%B7%D0%B8%D0%B8.jpeg"/>
          <p:cNvPicPr>
            <a:picLocks noChangeAspect="1" noChangeArrowheads="1"/>
          </p:cNvPicPr>
          <p:nvPr/>
        </p:nvPicPr>
        <p:blipFill>
          <a:blip r:embed="rId2" cstate="print"/>
          <a:srcRect b="51297"/>
          <a:stretch>
            <a:fillRect/>
          </a:stretch>
        </p:blipFill>
        <p:spPr bwMode="auto">
          <a:xfrm>
            <a:off x="0" y="1052736"/>
            <a:ext cx="5048250" cy="4272420"/>
          </a:xfrm>
          <a:prstGeom prst="rect">
            <a:avLst/>
          </a:prstGeom>
          <a:noFill/>
        </p:spPr>
      </p:pic>
      <p:sp>
        <p:nvSpPr>
          <p:cNvPr id="2" name="Заголовок 1"/>
          <p:cNvSpPr>
            <a:spLocks noGrp="1"/>
          </p:cNvSpPr>
          <p:nvPr>
            <p:ph type="title"/>
          </p:nvPr>
        </p:nvSpPr>
        <p:spPr>
          <a:xfrm>
            <a:off x="457200" y="0"/>
            <a:ext cx="8291264" cy="1052736"/>
          </a:xfrm>
        </p:spPr>
        <p:txBody>
          <a:bodyPr>
            <a:noAutofit/>
          </a:bodyPr>
          <a:lstStyle/>
          <a:p>
            <a:r>
              <a:rPr lang="en-US" sz="2800" b="1" dirty="0"/>
              <a:t>Biomechanics of the lower jaw when moving from central to anterior occlusion</a:t>
            </a:r>
            <a:r>
              <a:rPr lang="ru-RU" sz="2800" b="1" dirty="0" smtClean="0"/>
              <a:t>:</a:t>
            </a:r>
            <a:endParaRPr lang="ru-RU" sz="2800" dirty="0"/>
          </a:p>
        </p:txBody>
      </p:sp>
      <p:sp>
        <p:nvSpPr>
          <p:cNvPr id="3" name="Содержимое 2"/>
          <p:cNvSpPr>
            <a:spLocks noGrp="1"/>
          </p:cNvSpPr>
          <p:nvPr>
            <p:ph idx="1"/>
          </p:nvPr>
        </p:nvSpPr>
        <p:spPr>
          <a:xfrm>
            <a:off x="179512" y="5517232"/>
            <a:ext cx="8964488" cy="1340768"/>
          </a:xfrm>
        </p:spPr>
        <p:txBody>
          <a:bodyPr>
            <a:normAutofit fontScale="47500" lnSpcReduction="20000"/>
          </a:bodyPr>
          <a:lstStyle/>
          <a:p>
            <a:r>
              <a:rPr lang="en-US" sz="4300" b="1" dirty="0"/>
              <a:t>Biomechanics of the lower jaw when moving from central to anterior occlusion: O-O1 - sagittal articular path, M-M1 - sagittal path of the molar, P-P1 - sagittal </a:t>
            </a:r>
            <a:r>
              <a:rPr lang="en-US" sz="4300" b="1" dirty="0" err="1"/>
              <a:t>incisal</a:t>
            </a:r>
            <a:r>
              <a:rPr lang="en-US" sz="4300" b="1" dirty="0"/>
              <a:t> path; 1 - angle of the sagittal articular path, 2 - angle of the sagittal incisive path, 3 - separation (</a:t>
            </a:r>
            <a:r>
              <a:rPr lang="en-US" sz="4300" b="1" dirty="0" err="1"/>
              <a:t>disocclusion</a:t>
            </a:r>
            <a:r>
              <a:rPr lang="en-US" sz="4300" b="1" dirty="0"/>
              <a:t> between molars</a:t>
            </a:r>
            <a:r>
              <a:rPr lang="ru-RU" sz="4300" b="1" dirty="0" smtClean="0"/>
              <a:t>)</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284984"/>
            <a:ext cx="383426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flipV="1">
            <a:off x="457200" y="228919"/>
            <a:ext cx="45719"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611560" y="260649"/>
            <a:ext cx="8064896" cy="3816423"/>
          </a:xfrm>
        </p:spPr>
        <p:txBody>
          <a:bodyPr>
            <a:normAutofit/>
          </a:bodyPr>
          <a:lstStyle/>
          <a:p>
            <a:r>
              <a:rPr lang="en-US" sz="1600" dirty="0"/>
              <a:t>Transversal (lateral) movements of the mandible are carried out as a result of predominantly unilateral contraction of the lateral </a:t>
            </a:r>
            <a:r>
              <a:rPr lang="en-US" sz="1600" dirty="0" err="1"/>
              <a:t>pterygoid</a:t>
            </a:r>
            <a:r>
              <a:rPr lang="en-US" sz="1600" dirty="0"/>
              <a:t> muscle. When the lower jaw moves to the right, the left lateral </a:t>
            </a:r>
            <a:r>
              <a:rPr lang="en-US" sz="1600" dirty="0" err="1"/>
              <a:t>pterygoid</a:t>
            </a:r>
            <a:r>
              <a:rPr lang="en-US" sz="1600" dirty="0"/>
              <a:t> muscle contracts and vice versa. In this case, the head of the lower jaw on the working side (displacement side) rotates around a vertical axis. On the opposite balancing side (the side of the contracted muscle), the head of the lower jaw slides along with the disc along the articular surface of the tubercle downward, forward and somewhat inward, making a lateral articular path. The angle formed between the lines of the sagittal and transverse articular path is called the angle of the transversal articular path. In the literature, it is known as the “Bennett angle” and is equal, on average, to 17°. Transversal movements are characterized by certain changes in the position of the teeth. The curves of the lateral movements of the anterior teeth at the </a:t>
            </a:r>
            <a:r>
              <a:rPr lang="en-US" sz="1600" dirty="0" err="1"/>
              <a:t>interincisal</a:t>
            </a:r>
            <a:r>
              <a:rPr lang="en-US" sz="1600" dirty="0"/>
              <a:t> point intersect at an obtuse angle. This angle is called the Gothic or transversal </a:t>
            </a:r>
            <a:r>
              <a:rPr lang="en-US" sz="1600" dirty="0" err="1"/>
              <a:t>incisal</a:t>
            </a:r>
            <a:r>
              <a:rPr lang="en-US" sz="1600" dirty="0"/>
              <a:t> path angle. It determines the span of the incisors during lateral movements of the lower jaw and is on average 100-110°.</a:t>
            </a:r>
            <a:endParaRPr lang="ru-RU"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154360" cy="45719"/>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188640"/>
            <a:ext cx="8003232" cy="1728191"/>
          </a:xfrm>
        </p:spPr>
        <p:txBody>
          <a:bodyPr>
            <a:normAutofit fontScale="92500" lnSpcReduction="20000"/>
          </a:bodyPr>
          <a:lstStyle/>
          <a:p>
            <a:r>
              <a:rPr lang="en-US" dirty="0"/>
              <a:t>The angle of the lateral </a:t>
            </a:r>
            <a:r>
              <a:rPr lang="en-US" dirty="0" err="1"/>
              <a:t>incisal</a:t>
            </a:r>
            <a:r>
              <a:rPr lang="en-US" dirty="0"/>
              <a:t> path (Gothic angle) is the angle between the line of displacement of the </a:t>
            </a:r>
            <a:r>
              <a:rPr lang="en-US" dirty="0" err="1"/>
              <a:t>incisal</a:t>
            </a:r>
            <a:r>
              <a:rPr lang="en-US"/>
              <a:t> point to the right or left - 110° - 120°</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4647"/>
          <a:stretch>
            <a:fillRect/>
          </a:stretch>
        </p:blipFill>
        <p:spPr bwMode="auto">
          <a:xfrm>
            <a:off x="1403648" y="1844824"/>
            <a:ext cx="5832648" cy="46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95536" y="188640"/>
            <a:ext cx="61664"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457200" y="548680"/>
            <a:ext cx="8219256" cy="5904656"/>
          </a:xfrm>
        </p:spPr>
        <p:txBody>
          <a:bodyPr>
            <a:normAutofit fontScale="92500" lnSpcReduction="10000"/>
          </a:bodyPr>
          <a:lstStyle/>
          <a:p>
            <a:r>
              <a:rPr lang="ru-RU" dirty="0" smtClean="0"/>
              <a:t>        </a:t>
            </a:r>
            <a:r>
              <a:rPr lang="en-US" dirty="0"/>
              <a:t>Movements of the lower jaw occur as a result of a complex interaction of the masticatory muscles, TMJ and teeth, coordinated and controlled by the central nervous system. Reflex and voluntary movements of the lower jaw are regulated by the neuromuscular system and are carried out sequentially. Initial movements, such as biting and placing a piece of food in the mouth, are voluntary. Subsequent rhythmic chewing and swallowing occurs unconsciously. The lower jaw moves in three directions: vertical, sagittal and transversal. Any movement of the lower jaw occurs with simultaneous sliding and rotation of its heads</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944216"/>
          </a:xfrm>
        </p:spPr>
        <p:txBody>
          <a:bodyPr>
            <a:normAutofit/>
          </a:bodyPr>
          <a:lstStyle/>
          <a:p>
            <a:r>
              <a:rPr lang="en-US" sz="3600" dirty="0"/>
              <a:t>Scheme of forward and downward movements of the heads of the lower jaw</a:t>
            </a:r>
            <a:endParaRPr lang="ru-RU" dirty="0"/>
          </a:p>
        </p:txBody>
      </p:sp>
      <p:pic>
        <p:nvPicPr>
          <p:cNvPr id="5" name="Picture 2" descr="http://neostom.ru/file/%D0%B1%D0%B8%D0%BE%D0%BC%D0%B5%D1%85%D0%B0%D0%BD%D0%B8%D0%BA%D0%B0%20%D0%BD%D0%B8%D0%B6%D0%BD%D0%B5%D0%B9%20%D1%87%D0%B5%D0%BB%D1%8E%D1%81%D1%82%D0%B8.jpeg"/>
          <p:cNvPicPr>
            <a:picLocks noGrp="1" noChangeAspect="1" noChangeArrowheads="1"/>
          </p:cNvPicPr>
          <p:nvPr>
            <p:ph idx="1"/>
          </p:nvPr>
        </p:nvPicPr>
        <p:blipFill>
          <a:blip r:embed="rId2" cstate="print"/>
          <a:srcRect/>
          <a:stretch>
            <a:fillRect/>
          </a:stretch>
        </p:blipFill>
        <p:spPr bwMode="auto">
          <a:xfrm>
            <a:off x="1763688" y="1988840"/>
            <a:ext cx="5544616" cy="45403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228919"/>
            <a:ext cx="205680" cy="45719"/>
          </a:xfrm>
        </p:spPr>
        <p:txBody>
          <a:bodyPr>
            <a:normAutofit fontScale="90000"/>
          </a:bodyPr>
          <a:lstStyle/>
          <a:p>
            <a:r>
              <a:rPr lang="ru-RU" sz="800" dirty="0" smtClean="0"/>
              <a:t>.</a:t>
            </a:r>
            <a:endParaRPr lang="ru-RU" sz="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23528" y="188640"/>
            <a:ext cx="133672" cy="85998"/>
          </a:xfrm>
        </p:spPr>
        <p:txBody>
          <a:bodyPr>
            <a:normAutofit fontScale="90000"/>
          </a:bodyPr>
          <a:lstStyle/>
          <a:p>
            <a:r>
              <a:rPr lang="ru-RU" sz="800" dirty="0" smtClean="0"/>
              <a:t>.</a:t>
            </a:r>
            <a:endParaRPr lang="ru-RU" sz="800" dirty="0"/>
          </a:p>
        </p:txBody>
      </p:sp>
      <p:sp>
        <p:nvSpPr>
          <p:cNvPr id="3" name="Содержимое 2"/>
          <p:cNvSpPr>
            <a:spLocks noGrp="1"/>
          </p:cNvSpPr>
          <p:nvPr>
            <p:ph idx="1"/>
          </p:nvPr>
        </p:nvSpPr>
        <p:spPr>
          <a:xfrm>
            <a:off x="179512" y="286938"/>
            <a:ext cx="144016" cy="45719"/>
          </a:xfrm>
        </p:spPr>
        <p:txBody>
          <a:bodyPr>
            <a:normAutofit fontScale="25000" lnSpcReduction="20000"/>
          </a:bodyPr>
          <a:lstStyle/>
          <a:p>
            <a:r>
              <a:rPr lang="ru-RU" sz="800" dirty="0" smtClean="0"/>
              <a:t>.</a:t>
            </a:r>
            <a:endParaRPr lang="ru-RU" sz="800" dirty="0"/>
          </a:p>
        </p:txBody>
      </p:sp>
      <p:pic>
        <p:nvPicPr>
          <p:cNvPr id="7171" name="Picture 3" descr="C:\Users\Вика\Desktop\img3.jpg"/>
          <p:cNvPicPr>
            <a:picLocks noChangeAspect="1" noChangeArrowheads="1"/>
          </p:cNvPicPr>
          <p:nvPr/>
        </p:nvPicPr>
        <p:blipFill>
          <a:blip r:embed="rId2" cstate="print"/>
          <a:srcRect l="4724" t="4724" r="8858" b="22047"/>
          <a:stretch>
            <a:fillRect/>
          </a:stretch>
        </p:blipFill>
        <p:spPr bwMode="auto">
          <a:xfrm>
            <a:off x="-1" y="332656"/>
            <a:ext cx="9177785" cy="60486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 dirty="0" smtClean="0"/>
              <a:t>.</a:t>
            </a:r>
            <a:endParaRPr lang="ru-RU" sz="800" dirty="0"/>
          </a:p>
        </p:txBody>
      </p:sp>
      <p:sp>
        <p:nvSpPr>
          <p:cNvPr id="3" name="Содержимое 2"/>
          <p:cNvSpPr>
            <a:spLocks noGrp="1"/>
          </p:cNvSpPr>
          <p:nvPr>
            <p:ph idx="1"/>
          </p:nvPr>
        </p:nvSpPr>
        <p:spPr>
          <a:xfrm flipH="1" flipV="1">
            <a:off x="251520" y="1052737"/>
            <a:ext cx="205680" cy="547464"/>
          </a:xfrm>
        </p:spPr>
        <p:txBody>
          <a:bodyPr>
            <a:normAutofit/>
          </a:bodyPr>
          <a:lstStyle/>
          <a:p>
            <a:r>
              <a:rPr lang="ru-RU" sz="800" dirty="0" smtClean="0"/>
              <a:t>.</a:t>
            </a:r>
            <a:endParaRPr lang="ru-RU" sz="800" dirty="0"/>
          </a:p>
        </p:txBody>
      </p:sp>
      <p:pic>
        <p:nvPicPr>
          <p:cNvPr id="6146" name="Picture 2" descr="http://www.xn--80aochgjk.xn--p1ai/wp-content/uploads/2014/02/imag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2362</Words>
  <Application>Microsoft Office PowerPoint</Application>
  <PresentationFormat>Экран (4:3)</PresentationFormat>
  <Paragraphs>103</Paragraphs>
  <Slides>43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43</vt:i4>
      </vt:variant>
    </vt:vector>
  </HeadingPairs>
  <TitlesOfParts>
    <vt:vector size="46" baseType="lpstr">
      <vt:lpstr>Arial</vt:lpstr>
      <vt:lpstr>Calibri</vt:lpstr>
      <vt:lpstr>Тема Office</vt:lpstr>
      <vt:lpstr>BIOMECHANICS OF THE LOWER JAW</vt:lpstr>
      <vt:lpstr>Content</vt:lpstr>
      <vt:lpstr>Introduction</vt:lpstr>
      <vt:lpstr>.</vt:lpstr>
      <vt:lpstr>.</vt:lpstr>
      <vt:lpstr>Scheme of forward and downward movements of the heads of the lower jaw</vt:lpstr>
      <vt:lpstr>.</vt:lpstr>
      <vt:lpstr>.</vt:lpstr>
      <vt:lpstr>.</vt:lpstr>
      <vt:lpstr>TMJ</vt:lpstr>
      <vt:lpstr>Chewing muscles</vt:lpstr>
      <vt:lpstr>.</vt:lpstr>
      <vt:lpstr>.</vt:lpstr>
      <vt:lpstr>.</vt:lpstr>
      <vt:lpstr>Chewing muscles, rear view:</vt:lpstr>
      <vt:lpstr>Презентация PowerPoint</vt:lpstr>
      <vt:lpstr>Bite</vt:lpstr>
      <vt:lpstr>Physiological types of occlusion</vt:lpstr>
      <vt:lpstr>.</vt:lpstr>
      <vt:lpstr>B - Alveolar biprognathia </vt:lpstr>
      <vt:lpstr>B - Opistognathia</vt:lpstr>
      <vt:lpstr>Malocclusions</vt:lpstr>
      <vt:lpstr>.</vt:lpstr>
      <vt:lpstr>Open bite</vt:lpstr>
      <vt:lpstr>Deep bite</vt:lpstr>
      <vt:lpstr>Crossbite</vt:lpstr>
      <vt:lpstr>Dystopia</vt:lpstr>
      <vt:lpstr>Diastema</vt:lpstr>
      <vt:lpstr>Occlusion</vt:lpstr>
      <vt:lpstr>Types of occlusion</vt:lpstr>
      <vt:lpstr>The nature of the contacts of the posterior teeth during movements of the lower jaw is influenced by several different factors.</vt:lpstr>
      <vt:lpstr>.</vt:lpstr>
      <vt:lpstr>.</vt:lpstr>
      <vt:lpstr>.</vt:lpstr>
      <vt:lpstr>.</vt:lpstr>
      <vt:lpstr>.</vt:lpstr>
      <vt:lpstr>.</vt:lpstr>
      <vt:lpstr>.</vt:lpstr>
      <vt:lpstr>.</vt:lpstr>
      <vt:lpstr>.</vt:lpstr>
      <vt:lpstr>Biomechanics of the lower jaw when moving from central to anterior occlusion:</vt:lpstr>
      <vt:lpstr>.</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БИОМЕХАНИКА НИЖНЕЙ ЧЕЛЮСТИ</dc:title>
  <dc:creator>Вика</dc:creator>
  <cp:lastModifiedBy>User</cp:lastModifiedBy>
  <cp:revision>33</cp:revision>
  <dcterms:created xsi:type="dcterms:W3CDTF">2015-12-28T16:49:55Z</dcterms:created>
  <dcterms:modified xsi:type="dcterms:W3CDTF">2023-11-10T07:11:26Z</dcterms:modified>
</cp:coreProperties>
</file>