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259" r:id="rId4"/>
    <p:sldId id="261" r:id="rId5"/>
    <p:sldId id="260" r:id="rId6"/>
    <p:sldId id="262" r:id="rId7"/>
    <p:sldId id="263" r:id="rId8"/>
    <p:sldId id="264" r:id="rId9"/>
    <p:sldId id="267" r:id="rId10"/>
    <p:sldId id="269" r:id="rId11"/>
    <p:sldId id="270" r:id="rId12"/>
    <p:sldId id="266" r:id="rId13"/>
    <p:sldId id="268" r:id="rId14"/>
    <p:sldId id="271" r:id="rId15"/>
    <p:sldId id="272" r:id="rId16"/>
    <p:sldId id="265" r:id="rId17"/>
    <p:sldId id="273" r:id="rId18"/>
    <p:sldId id="274" r:id="rId19"/>
    <p:sldId id="288" r:id="rId20"/>
    <p:sldId id="289" r:id="rId21"/>
    <p:sldId id="295" r:id="rId22"/>
    <p:sldId id="287" r:id="rId23"/>
    <p:sldId id="291" r:id="rId24"/>
    <p:sldId id="290" r:id="rId25"/>
    <p:sldId id="276" r:id="rId26"/>
    <p:sldId id="275" r:id="rId27"/>
    <p:sldId id="277" r:id="rId28"/>
    <p:sldId id="278" r:id="rId29"/>
    <p:sldId id="279" r:id="rId30"/>
    <p:sldId id="280" r:id="rId31"/>
    <p:sldId id="28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70" d="100"/>
          <a:sy n="70"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8B1B-EF3E-4A0D-B833-7E5A871DA67E}" type="datetimeFigureOut">
              <a:rPr lang="ru-RU" smtClean="0"/>
              <a:pPr/>
              <a:t>14.11.2023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8823F-A02E-4C11-9617-65303DA2FA35}" type="slidenum">
              <a:rPr lang="ru-RU" smtClean="0"/>
              <a:pPr/>
              <a:t>‹#›</a:t>
            </a:fld>
            <a:endParaRPr lang="ru-RU"/>
          </a:p>
        </p:txBody>
      </p:sp>
    </p:spTree>
    <p:extLst>
      <p:ext uri="{BB962C8B-B14F-4D97-AF65-F5344CB8AC3E}">
        <p14:creationId xmlns:p14="http://schemas.microsoft.com/office/powerpoint/2010/main" val="126676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AAFF21C-F11F-4E02-AA2F-F3235475193C}" type="datetimeFigureOut">
              <a:rPr lang="ru-RU" smtClean="0"/>
              <a:pPr/>
              <a:t>14.11.2023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A4260BB-4453-4A96-8DC2-E4B8C2C8104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4AAFF21C-F11F-4E02-AA2F-F3235475193C}" type="datetimeFigureOut">
              <a:rPr lang="ru-RU" smtClean="0"/>
              <a:pPr/>
              <a:t>14.11.2023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A4260BB-4453-4A96-8DC2-E4B8C2C810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AAFF21C-F11F-4E02-AA2F-F3235475193C}" type="datetimeFigureOut">
              <a:rPr lang="ru-RU" smtClean="0"/>
              <a:pPr/>
              <a:t>14.11.2023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FA4260BB-4453-4A96-8DC2-E4B8C2C8104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4AAFF21C-F11F-4E02-AA2F-F3235475193C}" type="datetimeFigureOut">
              <a:rPr lang="ru-RU" smtClean="0"/>
              <a:pPr/>
              <a:t>14.11.2023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4260BB-4453-4A96-8DC2-E4B8C2C810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4AAFF21C-F11F-4E02-AA2F-F3235475193C}" type="datetimeFigureOut">
              <a:rPr lang="ru-RU" smtClean="0"/>
              <a:pPr/>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4260BB-4453-4A96-8DC2-E4B8C2C8104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AAFF21C-F11F-4E02-AA2F-F3235475193C}" type="datetimeFigureOut">
              <a:rPr lang="ru-RU" smtClean="0"/>
              <a:pPr/>
              <a:t>14.11.2023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A4260BB-4453-4A96-8DC2-E4B8C2C810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533400"/>
            <a:ext cx="6858048" cy="2868168"/>
          </a:xfrm>
        </p:spPr>
        <p:txBody>
          <a:bodyPr/>
          <a:lstStyle/>
          <a:p>
            <a:pPr algn="ctr"/>
            <a:r>
              <a:rPr lang="ru-RU" sz="2800" dirty="0" smtClean="0"/>
              <a:t/>
            </a:r>
            <a:br>
              <a:rPr lang="ru-RU" sz="2800" dirty="0" smtClean="0"/>
            </a:br>
            <a:r>
              <a:rPr lang="en-US" sz="2800" dirty="0"/>
              <a:t>Topic: orthopedic treatment for complete absence of teeth</a:t>
            </a:r>
            <a:endParaRPr lang="ru-RU" sz="2800" dirty="0"/>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75831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58825" y="188913"/>
            <a:ext cx="7213600" cy="6192837"/>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buFont typeface="Wingdings" pitchFamily="2" charset="2"/>
              <a:buNone/>
            </a:pPr>
            <a:r>
              <a:rPr lang="en-US" b="1" dirty="0">
                <a:solidFill>
                  <a:schemeClr val="tx2">
                    <a:lumMod val="75000"/>
                  </a:schemeClr>
                </a:solidFill>
                <a:latin typeface="Arial" charset="0"/>
                <a:cs typeface="Arial" charset="0"/>
              </a:rPr>
              <a:t>THEM. </a:t>
            </a:r>
            <a:r>
              <a:rPr lang="en-US" b="1" dirty="0" err="1">
                <a:solidFill>
                  <a:schemeClr val="tx2">
                    <a:lumMod val="75000"/>
                  </a:schemeClr>
                </a:solidFill>
                <a:latin typeface="Arial" charset="0"/>
                <a:cs typeface="Arial" charset="0"/>
              </a:rPr>
              <a:t>Oksman</a:t>
            </a:r>
            <a:r>
              <a:rPr lang="en-US" b="1" dirty="0">
                <a:solidFill>
                  <a:schemeClr val="tx2">
                    <a:lumMod val="75000"/>
                  </a:schemeClr>
                </a:solidFill>
                <a:latin typeface="Arial" charset="0"/>
                <a:cs typeface="Arial" charset="0"/>
              </a:rPr>
              <a:t> identified 4 types of toothless jaws</a:t>
            </a:r>
            <a:r>
              <a:rPr lang="ru-RU" b="1" dirty="0" smtClean="0">
                <a:solidFill>
                  <a:schemeClr val="tx2">
                    <a:lumMod val="75000"/>
                  </a:schemeClr>
                </a:solidFill>
                <a:latin typeface="Arial" charset="0"/>
                <a:cs typeface="Arial" charset="0"/>
              </a:rPr>
              <a:t>:</a:t>
            </a:r>
            <a:endParaRPr lang="ru-RU" b="1" dirty="0" smtClean="0">
              <a:solidFill>
                <a:schemeClr val="tx2">
                  <a:lumMod val="75000"/>
                </a:schemeClr>
              </a:solidFill>
              <a:latin typeface="Arial" charset="0"/>
              <a:cs typeface="Arial" charset="0"/>
            </a:endParaRPr>
          </a:p>
          <a:p>
            <a:pPr>
              <a:buFont typeface="Wingdings" pitchFamily="2" charset="2"/>
              <a:buNone/>
            </a:pPr>
            <a:endParaRPr lang="ru-RU" dirty="0" smtClean="0"/>
          </a:p>
        </p:txBody>
      </p:sp>
      <p:pic>
        <p:nvPicPr>
          <p:cNvPr id="5" name="Picture 2" descr="C:\Documents and Settings\Ортопедия\Рабочий стол\Безимени-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8" y="1052736"/>
            <a:ext cx="6858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2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920880" cy="5909310"/>
          </a:xfrm>
          <a:prstGeom prst="rect">
            <a:avLst/>
          </a:prstGeom>
        </p:spPr>
        <p:txBody>
          <a:bodyPr wrap="square">
            <a:spAutoFit/>
          </a:bodyPr>
          <a:lstStyle/>
          <a:p>
            <a:pPr algn="ctr">
              <a:lnSpc>
                <a:spcPct val="90000"/>
              </a:lnSpc>
              <a:buFont typeface="Wingdings" pitchFamily="2" charset="2"/>
              <a:buNone/>
              <a:tabLst>
                <a:tab pos="452438" algn="l"/>
              </a:tabLst>
            </a:pPr>
            <a:r>
              <a:rPr lang="en-US" sz="2800" b="1" dirty="0" err="1">
                <a:solidFill>
                  <a:schemeClr val="tx2">
                    <a:lumMod val="75000"/>
                  </a:schemeClr>
                </a:solidFill>
              </a:rPr>
              <a:t>V.Yu</a:t>
            </a:r>
            <a:r>
              <a:rPr lang="en-US" sz="2800" b="1" dirty="0">
                <a:solidFill>
                  <a:schemeClr val="tx2">
                    <a:lumMod val="75000"/>
                  </a:schemeClr>
                </a:solidFill>
              </a:rPr>
              <a:t>. </a:t>
            </a:r>
            <a:r>
              <a:rPr lang="en-US" sz="2800" b="1" dirty="0" err="1">
                <a:solidFill>
                  <a:schemeClr val="tx2">
                    <a:lumMod val="75000"/>
                  </a:schemeClr>
                </a:solidFill>
              </a:rPr>
              <a:t>Courlandic</a:t>
            </a:r>
            <a:r>
              <a:rPr lang="en-US" sz="2800" b="1" dirty="0">
                <a:solidFill>
                  <a:schemeClr val="tx2">
                    <a:lumMod val="75000"/>
                  </a:schemeClr>
                </a:solidFill>
              </a:rPr>
              <a:t> 5 types:</a:t>
            </a:r>
          </a:p>
          <a:p>
            <a:pPr algn="ctr">
              <a:lnSpc>
                <a:spcPct val="90000"/>
              </a:lnSpc>
              <a:buFont typeface="Wingdings" pitchFamily="2" charset="2"/>
              <a:buNone/>
              <a:tabLst>
                <a:tab pos="452438" algn="l"/>
              </a:tabLst>
            </a:pPr>
            <a:endParaRPr lang="en-US" sz="2800" b="1" dirty="0">
              <a:solidFill>
                <a:schemeClr val="tx2">
                  <a:lumMod val="75000"/>
                </a:schemeClr>
              </a:solidFill>
            </a:endParaRPr>
          </a:p>
          <a:p>
            <a:pPr algn="ctr">
              <a:lnSpc>
                <a:spcPct val="90000"/>
              </a:lnSpc>
              <a:buFont typeface="Wingdings" pitchFamily="2" charset="2"/>
              <a:buNone/>
              <a:tabLst>
                <a:tab pos="452438" algn="l"/>
              </a:tabLst>
            </a:pPr>
            <a:r>
              <a:rPr lang="en-US" sz="2800" b="1" dirty="0">
                <a:solidFill>
                  <a:schemeClr val="tx2">
                    <a:lumMod val="75000"/>
                  </a:schemeClr>
                </a:solidFill>
              </a:rPr>
              <a:t>Type I: the alveolar ridge protrudes above the level of muscle attachments on the vestibular and lingual sides.</a:t>
            </a:r>
          </a:p>
          <a:p>
            <a:pPr algn="ctr">
              <a:lnSpc>
                <a:spcPct val="90000"/>
              </a:lnSpc>
              <a:buFont typeface="Wingdings" pitchFamily="2" charset="2"/>
              <a:buNone/>
              <a:tabLst>
                <a:tab pos="452438" algn="l"/>
              </a:tabLst>
            </a:pPr>
            <a:r>
              <a:rPr lang="en-US" sz="2800" b="1" dirty="0">
                <a:solidFill>
                  <a:schemeClr val="tx2">
                    <a:lumMod val="75000"/>
                  </a:schemeClr>
                </a:solidFill>
              </a:rPr>
              <a:t>Type II: the alveolar ridge and the body of the jaw are atrophied to the level of the muscle attachment points on the vestibular and lingual sides.</a:t>
            </a:r>
          </a:p>
          <a:p>
            <a:pPr algn="ctr">
              <a:lnSpc>
                <a:spcPct val="90000"/>
              </a:lnSpc>
              <a:buFont typeface="Wingdings" pitchFamily="2" charset="2"/>
              <a:buNone/>
              <a:tabLst>
                <a:tab pos="452438" algn="l"/>
              </a:tabLst>
            </a:pPr>
            <a:r>
              <a:rPr lang="en-US" sz="2800" b="1" dirty="0">
                <a:solidFill>
                  <a:schemeClr val="tx2">
                    <a:lumMod val="75000"/>
                  </a:schemeClr>
                </a:solidFill>
              </a:rPr>
              <a:t>Type III: atrophy of the jaw body below the muscle attachments.</a:t>
            </a:r>
          </a:p>
          <a:p>
            <a:pPr algn="ctr">
              <a:lnSpc>
                <a:spcPct val="90000"/>
              </a:lnSpc>
              <a:buFont typeface="Wingdings" pitchFamily="2" charset="2"/>
              <a:buNone/>
              <a:tabLst>
                <a:tab pos="452438" algn="l"/>
              </a:tabLst>
            </a:pPr>
            <a:r>
              <a:rPr lang="en-US" sz="2800" b="1" dirty="0">
                <a:solidFill>
                  <a:schemeClr val="tx2">
                    <a:lumMod val="75000"/>
                  </a:schemeClr>
                </a:solidFill>
              </a:rPr>
              <a:t>Type IV: severe atrophy in the area of the chewing teeth.</a:t>
            </a:r>
          </a:p>
          <a:p>
            <a:pPr algn="ctr">
              <a:lnSpc>
                <a:spcPct val="90000"/>
              </a:lnSpc>
              <a:buFont typeface="Wingdings" pitchFamily="2" charset="2"/>
              <a:buNone/>
              <a:tabLst>
                <a:tab pos="452438" algn="l"/>
              </a:tabLst>
            </a:pPr>
            <a:r>
              <a:rPr lang="en-US" sz="2800" b="1" dirty="0">
                <a:solidFill>
                  <a:schemeClr val="tx2">
                    <a:lumMod val="75000"/>
                  </a:schemeClr>
                </a:solidFill>
              </a:rPr>
              <a:t>Type V: severe atrophy in the area of the front teeth.</a:t>
            </a:r>
            <a:endParaRPr lang="ru-RU" sz="2800" dirty="0"/>
          </a:p>
        </p:txBody>
      </p:sp>
    </p:spTree>
    <p:extLst>
      <p:ext uri="{BB962C8B-B14F-4D97-AF65-F5344CB8AC3E}">
        <p14:creationId xmlns:p14="http://schemas.microsoft.com/office/powerpoint/2010/main" val="119599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751344"/>
            <a:ext cx="7488832" cy="5816977"/>
          </a:xfrm>
          <a:prstGeom prst="rect">
            <a:avLst/>
          </a:prstGeom>
        </p:spPr>
        <p:txBody>
          <a:bodyPr wrap="square">
            <a:spAutoFit/>
          </a:bodyPr>
          <a:lstStyle/>
          <a:p>
            <a:pPr algn="ctr">
              <a:defRPr/>
            </a:pPr>
            <a:r>
              <a:rPr lang="ru-RU" dirty="0">
                <a:solidFill>
                  <a:schemeClr val="bg2">
                    <a:lumMod val="75000"/>
                    <a:lumOff val="25000"/>
                  </a:schemeClr>
                </a:solidFill>
                <a:latin typeface="Calibri" pitchFamily="34" charset="0"/>
              </a:rPr>
              <a:t>И.М. </a:t>
            </a:r>
            <a:r>
              <a:rPr lang="ru-RU" dirty="0" err="1">
                <a:solidFill>
                  <a:schemeClr val="bg2">
                    <a:lumMod val="75000"/>
                    <a:lumOff val="25000"/>
                  </a:schemeClr>
                </a:solidFill>
                <a:latin typeface="Calibri" pitchFamily="34" charset="0"/>
              </a:rPr>
              <a:t>Оксман</a:t>
            </a:r>
            <a:r>
              <a:rPr lang="ru-RU" dirty="0">
                <a:solidFill>
                  <a:schemeClr val="bg2">
                    <a:lumMod val="75000"/>
                    <a:lumOff val="25000"/>
                  </a:schemeClr>
                </a:solidFill>
                <a:latin typeface="Calibri" pitchFamily="34" charset="0"/>
              </a:rPr>
              <a:t> в 1967 году предложил свою классификацию для в/ч и н/ч:</a:t>
            </a: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defRPr/>
            </a:pPr>
            <a:endParaRPr lang="ru-RU" dirty="0">
              <a:solidFill>
                <a:schemeClr val="tx2"/>
              </a:solidFill>
            </a:endParaRPr>
          </a:p>
          <a:p>
            <a:pPr algn="ctr">
              <a:defRPr/>
            </a:pPr>
            <a:r>
              <a:rPr lang="ru-RU" dirty="0">
                <a:solidFill>
                  <a:schemeClr val="tx2"/>
                </a:solidFill>
              </a:rPr>
              <a:t/>
            </a:r>
            <a:br>
              <a:rPr lang="ru-RU" dirty="0">
                <a:solidFill>
                  <a:schemeClr val="tx2"/>
                </a:solidFill>
              </a:rPr>
            </a:br>
            <a:endParaRPr lang="ru-RU" dirty="0" smtClean="0">
              <a:solidFill>
                <a:schemeClr val="tx2"/>
              </a:solidFill>
            </a:endParaRPr>
          </a:p>
          <a:p>
            <a:pPr algn="ctr">
              <a:defRPr/>
            </a:pPr>
            <a:endParaRPr lang="ru-RU" dirty="0">
              <a:solidFill>
                <a:schemeClr val="tx2"/>
              </a:solidFill>
            </a:endParaRPr>
          </a:p>
          <a:p>
            <a:pPr algn="ctr">
              <a:defRPr/>
            </a:pPr>
            <a:endParaRPr lang="ru-RU" dirty="0" smtClean="0">
              <a:solidFill>
                <a:schemeClr val="tx2"/>
              </a:solidFill>
            </a:endParaRPr>
          </a:p>
          <a:p>
            <a:pPr algn="ctr">
              <a:defRPr/>
            </a:pPr>
            <a:r>
              <a:rPr lang="en-US" sz="2400" b="1" dirty="0">
                <a:solidFill>
                  <a:schemeClr val="tx2">
                    <a:lumMod val="75000"/>
                  </a:schemeClr>
                </a:solidFill>
              </a:rPr>
              <a:t>The best fixation of the prosthesis can be achieved with the first degree of atrophy.</a:t>
            </a:r>
            <a:endParaRPr lang="ru-RU" sz="2400" b="1" dirty="0">
              <a:solidFill>
                <a:schemeClr val="tx2">
                  <a:lumMod val="75000"/>
                </a:schemeClr>
              </a:solidFill>
            </a:endParaRPr>
          </a:p>
        </p:txBody>
      </p:sp>
      <p:pic>
        <p:nvPicPr>
          <p:cNvPr id="6" name="Picture 2" descr="C:\Documents and Settings\Ортопедия\Рабочий стол\Рисунок1 копи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48680"/>
            <a:ext cx="58007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246063"/>
            <a:ext cx="8229600" cy="1677987"/>
          </a:xfrm>
          <a:prstGeom prst="rect">
            <a:avLst/>
          </a:prstGeom>
        </p:spPr>
        <p:txBody>
          <a:bodyPr>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defRPr/>
            </a:pPr>
            <a:r>
              <a:rPr lang="en-US" sz="1800" dirty="0">
                <a:solidFill>
                  <a:schemeClr val="tx2">
                    <a:satMod val="130000"/>
                  </a:schemeClr>
                </a:solidFill>
              </a:rPr>
              <a:t>Alveolar ridge shapes</a:t>
            </a:r>
          </a:p>
          <a:p>
            <a:pPr algn="ctr">
              <a:defRPr/>
            </a:pPr>
            <a:r>
              <a:rPr lang="en-US" sz="1800" dirty="0">
                <a:solidFill>
                  <a:schemeClr val="tx2">
                    <a:satMod val="130000"/>
                  </a:schemeClr>
                </a:solidFill>
              </a:rPr>
              <a:t>a – triangular-pointed, b – truncated cone, c – rectangular, d – spiky, e – semi-oval, f – flattened,</a:t>
            </a:r>
          </a:p>
          <a:p>
            <a:pPr algn="ctr">
              <a:defRPr/>
            </a:pPr>
            <a:r>
              <a:rPr lang="en-US" sz="1800" dirty="0">
                <a:solidFill>
                  <a:schemeClr val="tx2">
                    <a:satMod val="130000"/>
                  </a:schemeClr>
                </a:solidFill>
              </a:rPr>
              <a:t>g - pineal</a:t>
            </a:r>
            <a:r>
              <a:rPr lang="ru-RU" sz="1600" b="0" dirty="0" smtClean="0">
                <a:solidFill>
                  <a:schemeClr val="tx2">
                    <a:satMod val="130000"/>
                  </a:schemeClr>
                </a:solidFill>
              </a:rPr>
              <a:t/>
            </a:r>
            <a:br>
              <a:rPr lang="ru-RU" sz="1600" b="0" dirty="0" smtClean="0">
                <a:solidFill>
                  <a:schemeClr val="tx2">
                    <a:satMod val="130000"/>
                  </a:schemeClr>
                </a:solidFill>
              </a:rPr>
            </a:br>
            <a:endParaRPr lang="ru-RU" sz="1600" b="0" dirty="0">
              <a:solidFill>
                <a:schemeClr val="tx2">
                  <a:satMod val="130000"/>
                </a:schemeClr>
              </a:solidFill>
            </a:endParaRPr>
          </a:p>
        </p:txBody>
      </p:sp>
      <p:sp>
        <p:nvSpPr>
          <p:cNvPr id="5" name="Номер слайда 3"/>
          <p:cNvSpPr>
            <a:spLocks noGrp="1"/>
          </p:cNvSpPr>
          <p:nvPr>
            <p:ph type="sldNum" sz="quarter" idx="12"/>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E5B8BAA-F518-439E-983B-FCA401C5310E}" type="slidenum">
              <a:rPr lang="ru-RU" sz="1200">
                <a:latin typeface="Arial" charset="0"/>
              </a:rPr>
              <a:pPr eaLnBrk="1" hangingPunct="1"/>
              <a:t>13</a:t>
            </a:fld>
            <a:endParaRPr lang="ru-RU" sz="1200">
              <a:latin typeface="Arial" charset="0"/>
            </a:endParaRPr>
          </a:p>
        </p:txBody>
      </p:sp>
      <p:pic>
        <p:nvPicPr>
          <p:cNvPr id="6" name="Picture 3" descr="C:\Documents and Settings\Ортопедия\Рабочий стол\Безимени-11 копи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60550"/>
            <a:ext cx="741045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3528" y="280988"/>
            <a:ext cx="749935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defRPr/>
            </a:pPr>
            <a:r>
              <a:rPr lang="ru-RU" dirty="0" smtClean="0">
                <a:solidFill>
                  <a:schemeClr val="tx2">
                    <a:satMod val="130000"/>
                  </a:schemeClr>
                </a:solidFill>
              </a:rPr>
              <a:t>«</a:t>
            </a:r>
            <a:r>
              <a:rPr lang="en-US" dirty="0">
                <a:solidFill>
                  <a:schemeClr val="tx2">
                    <a:satMod val="130000"/>
                  </a:schemeClr>
                </a:solidFill>
              </a:rPr>
              <a:t>Dangling Comb" (TERM PROPOSED BY Supple</a:t>
            </a:r>
            <a:r>
              <a:rPr lang="ru-RU" sz="2000" b="0" dirty="0" smtClean="0">
                <a:solidFill>
                  <a:schemeClr val="tx2">
                    <a:satMod val="130000"/>
                  </a:schemeClr>
                </a:solidFill>
                <a:latin typeface="Arial Black" pitchFamily="34" charset="0"/>
              </a:rPr>
              <a:t>)</a:t>
            </a:r>
            <a:endParaRPr lang="ru-RU" dirty="0">
              <a:solidFill>
                <a:schemeClr val="tx2">
                  <a:satMod val="130000"/>
                </a:schemeClr>
              </a:solidFill>
            </a:endParaRPr>
          </a:p>
        </p:txBody>
      </p:sp>
      <p:sp>
        <p:nvSpPr>
          <p:cNvPr id="3" name="Номер слайда 3"/>
          <p:cNvSpPr>
            <a:spLocks noGrp="1"/>
          </p:cNvSpPr>
          <p:nvPr>
            <p:ph type="sldNum" sz="quarter" idx="12"/>
          </p:nvPr>
        </p:nvSpPr>
        <p:spPr bwMode="auto">
          <a:xfrm>
            <a:off x="7472040"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fld id="{555C50B7-FC55-44D4-9E51-E0A6CBE05D8D}" type="slidenum">
              <a:rPr lang="ru-RU" sz="1200">
                <a:latin typeface="Arial" charset="0"/>
              </a:rPr>
              <a:pPr algn="ctr" eaLnBrk="1" hangingPunct="1"/>
              <a:t>14</a:t>
            </a:fld>
            <a:endParaRPr lang="ru-RU" sz="1200">
              <a:latin typeface="Arial"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23988"/>
            <a:ext cx="720725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36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7239000" cy="792088"/>
          </a:xfrm>
        </p:spPr>
        <p:txBody>
          <a:bodyPr>
            <a:normAutofit/>
          </a:bodyPr>
          <a:lstStyle/>
          <a:p>
            <a:pPr algn="ctr"/>
            <a:r>
              <a:rPr lang="en-US" sz="2400" dirty="0"/>
              <a:t>Features of examination of patients with complete absence of teeth:</a:t>
            </a:r>
            <a:endParaRPr lang="ru-RU" sz="2400" dirty="0"/>
          </a:p>
        </p:txBody>
      </p:sp>
      <p:sp>
        <p:nvSpPr>
          <p:cNvPr id="5" name="Объект 4"/>
          <p:cNvSpPr>
            <a:spLocks noGrp="1"/>
          </p:cNvSpPr>
          <p:nvPr>
            <p:ph idx="1"/>
          </p:nvPr>
        </p:nvSpPr>
        <p:spPr>
          <a:xfrm>
            <a:off x="179512" y="1052736"/>
            <a:ext cx="7992888" cy="5688632"/>
          </a:xfrm>
        </p:spPr>
        <p:txBody>
          <a:bodyPr>
            <a:normAutofit/>
          </a:bodyPr>
          <a:lstStyle/>
          <a:p>
            <a:r>
              <a:rPr lang="en-US" dirty="0"/>
              <a:t>Determination of the degree of jaw atrophy and the shape of the alveolar process in the upper jaw and the alveolar part in the lower jaw: narrow or wide. Atrophy of the alveolar ridge in the upper jaw is more pronounced on the vestibular side, as a result of which the alveolar arch decreases. In the lower jaw, atrophy affects the lingual side more. The characteristic atrophy of the upper and lower jaws contributes to the formation of senile progeny, which is expressed in a sharp discrepancy in the sizes of the alveolar arches of the upper and lower jaws.</a:t>
            </a:r>
            <a:endParaRPr lang="ru-RU" dirty="0"/>
          </a:p>
        </p:txBody>
      </p:sp>
    </p:spTree>
    <p:extLst>
      <p:ext uri="{BB962C8B-B14F-4D97-AF65-F5344CB8AC3E}">
        <p14:creationId xmlns:p14="http://schemas.microsoft.com/office/powerpoint/2010/main" val="339745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0113" y="5157788"/>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800" dirty="0">
                <a:latin typeface="Verdana" pitchFamily="34" charset="0"/>
              </a:rPr>
              <a:t>Profile of the facial skeleton: a—before loss of teeth; b - after tooth loss.</a:t>
            </a:r>
            <a:endParaRPr lang="ru-RU" sz="1800" dirty="0">
              <a:latin typeface="Verdana" pitchFamily="34" charset="0"/>
            </a:endParaRPr>
          </a:p>
        </p:txBody>
      </p:sp>
      <p:sp>
        <p:nvSpPr>
          <p:cNvPr id="5" name="Text Box 6"/>
          <p:cNvSpPr txBox="1">
            <a:spLocks noChangeArrowheads="1"/>
          </p:cNvSpPr>
          <p:nvPr/>
        </p:nvSpPr>
        <p:spPr bwMode="auto">
          <a:xfrm>
            <a:off x="1692275" y="4797425"/>
            <a:ext cx="1152525" cy="366713"/>
          </a:xfrm>
          <a:prstGeom prst="rect">
            <a:avLst/>
          </a:prstGeom>
          <a:noFill/>
          <a:ln w="9525">
            <a:noFill/>
            <a:miter lim="800000"/>
            <a:headEnd/>
            <a:tailEnd/>
          </a:ln>
          <a:effectLst/>
        </p:spPr>
        <p:txBody>
          <a:bodyPr>
            <a:spAutoFit/>
          </a:bodyPr>
          <a:lstStyle/>
          <a:p>
            <a:pPr>
              <a:spcBef>
                <a:spcPct val="50000"/>
              </a:spcBef>
              <a:defRPr/>
            </a:pPr>
            <a:r>
              <a:rPr lang="ru-RU" sz="1800" dirty="0">
                <a:solidFill>
                  <a:schemeClr val="bg2">
                    <a:lumMod val="50000"/>
                    <a:lumOff val="50000"/>
                  </a:schemeClr>
                </a:solidFill>
                <a:latin typeface="Verdana" pitchFamily="34" charset="0"/>
              </a:rPr>
              <a:t>а</a:t>
            </a:r>
          </a:p>
        </p:txBody>
      </p:sp>
      <p:sp>
        <p:nvSpPr>
          <p:cNvPr id="6" name="Text Box 7"/>
          <p:cNvSpPr txBox="1">
            <a:spLocks noChangeArrowheads="1"/>
          </p:cNvSpPr>
          <p:nvPr/>
        </p:nvSpPr>
        <p:spPr bwMode="auto">
          <a:xfrm>
            <a:off x="5076825" y="4868863"/>
            <a:ext cx="1296988" cy="366712"/>
          </a:xfrm>
          <a:prstGeom prst="rect">
            <a:avLst/>
          </a:prstGeom>
          <a:noFill/>
          <a:ln w="9525">
            <a:noFill/>
            <a:miter lim="800000"/>
            <a:headEnd/>
            <a:tailEnd/>
          </a:ln>
          <a:effectLst/>
        </p:spPr>
        <p:txBody>
          <a:bodyPr>
            <a:spAutoFit/>
          </a:bodyPr>
          <a:lstStyle/>
          <a:p>
            <a:pPr>
              <a:spcBef>
                <a:spcPct val="50000"/>
              </a:spcBef>
              <a:defRPr/>
            </a:pPr>
            <a:r>
              <a:rPr lang="ru-RU" sz="1800" dirty="0">
                <a:solidFill>
                  <a:schemeClr val="bg2">
                    <a:lumMod val="50000"/>
                    <a:lumOff val="50000"/>
                  </a:schemeClr>
                </a:solidFill>
                <a:latin typeface="Verdana" pitchFamily="34" charset="0"/>
              </a:rPr>
              <a:t>б</a:t>
            </a:r>
          </a:p>
        </p:txBody>
      </p:sp>
      <p:sp>
        <p:nvSpPr>
          <p:cNvPr id="8" name="Полилиния 7"/>
          <p:cNvSpPr/>
          <p:nvPr/>
        </p:nvSpPr>
        <p:spPr>
          <a:xfrm>
            <a:off x="3648075" y="2619375"/>
            <a:ext cx="1876425" cy="1362075"/>
          </a:xfrm>
          <a:custGeom>
            <a:avLst/>
            <a:gdLst>
              <a:gd name="connsiteX0" fmla="*/ 203994 w 1772036"/>
              <a:gd name="connsiteY0" fmla="*/ 867340 h 1343590"/>
              <a:gd name="connsiteX1" fmla="*/ 175419 w 1772036"/>
              <a:gd name="connsiteY1" fmla="*/ 886390 h 1343590"/>
              <a:gd name="connsiteX2" fmla="*/ 146844 w 1772036"/>
              <a:gd name="connsiteY2" fmla="*/ 895915 h 1343590"/>
              <a:gd name="connsiteX3" fmla="*/ 127794 w 1772036"/>
              <a:gd name="connsiteY3" fmla="*/ 924490 h 1343590"/>
              <a:gd name="connsiteX4" fmla="*/ 70644 w 1772036"/>
              <a:gd name="connsiteY4" fmla="*/ 972115 h 1343590"/>
              <a:gd name="connsiteX5" fmla="*/ 61119 w 1772036"/>
              <a:gd name="connsiteY5" fmla="*/ 1000690 h 1343590"/>
              <a:gd name="connsiteX6" fmla="*/ 23019 w 1772036"/>
              <a:gd name="connsiteY6" fmla="*/ 1057840 h 1343590"/>
              <a:gd name="connsiteX7" fmla="*/ 23019 w 1772036"/>
              <a:gd name="connsiteY7" fmla="*/ 1191190 h 1343590"/>
              <a:gd name="connsiteX8" fmla="*/ 89694 w 1772036"/>
              <a:gd name="connsiteY8" fmla="*/ 1210240 h 1343590"/>
              <a:gd name="connsiteX9" fmla="*/ 156369 w 1772036"/>
              <a:gd name="connsiteY9" fmla="*/ 1276915 h 1343590"/>
              <a:gd name="connsiteX10" fmla="*/ 261144 w 1772036"/>
              <a:gd name="connsiteY10" fmla="*/ 1286440 h 1343590"/>
              <a:gd name="connsiteX11" fmla="*/ 794544 w 1772036"/>
              <a:gd name="connsiteY11" fmla="*/ 1286440 h 1343590"/>
              <a:gd name="connsiteX12" fmla="*/ 946944 w 1772036"/>
              <a:gd name="connsiteY12" fmla="*/ 1295965 h 1343590"/>
              <a:gd name="connsiteX13" fmla="*/ 975519 w 1772036"/>
              <a:gd name="connsiteY13" fmla="*/ 1305490 h 1343590"/>
              <a:gd name="connsiteX14" fmla="*/ 1032669 w 1772036"/>
              <a:gd name="connsiteY14" fmla="*/ 1343590 h 1343590"/>
              <a:gd name="connsiteX15" fmla="*/ 1137444 w 1772036"/>
              <a:gd name="connsiteY15" fmla="*/ 1334065 h 1343590"/>
              <a:gd name="connsiteX16" fmla="*/ 1194594 w 1772036"/>
              <a:gd name="connsiteY16" fmla="*/ 1315015 h 1343590"/>
              <a:gd name="connsiteX17" fmla="*/ 1280319 w 1772036"/>
              <a:gd name="connsiteY17" fmla="*/ 1257865 h 1343590"/>
              <a:gd name="connsiteX18" fmla="*/ 1337469 w 1772036"/>
              <a:gd name="connsiteY18" fmla="*/ 1210240 h 1343590"/>
              <a:gd name="connsiteX19" fmla="*/ 1394619 w 1772036"/>
              <a:gd name="connsiteY19" fmla="*/ 1172140 h 1343590"/>
              <a:gd name="connsiteX20" fmla="*/ 1423194 w 1772036"/>
              <a:gd name="connsiteY20" fmla="*/ 1114990 h 1343590"/>
              <a:gd name="connsiteX21" fmla="*/ 1451769 w 1772036"/>
              <a:gd name="connsiteY21" fmla="*/ 1038790 h 1343590"/>
              <a:gd name="connsiteX22" fmla="*/ 1461294 w 1772036"/>
              <a:gd name="connsiteY22" fmla="*/ 838765 h 1343590"/>
              <a:gd name="connsiteX23" fmla="*/ 1470819 w 1772036"/>
              <a:gd name="connsiteY23" fmla="*/ 781615 h 1343590"/>
              <a:gd name="connsiteX24" fmla="*/ 1508919 w 1772036"/>
              <a:gd name="connsiteY24" fmla="*/ 724465 h 1343590"/>
              <a:gd name="connsiteX25" fmla="*/ 1527969 w 1772036"/>
              <a:gd name="connsiteY25" fmla="*/ 686365 h 1343590"/>
              <a:gd name="connsiteX26" fmla="*/ 1575594 w 1772036"/>
              <a:gd name="connsiteY26" fmla="*/ 600640 h 1343590"/>
              <a:gd name="connsiteX27" fmla="*/ 1585119 w 1772036"/>
              <a:gd name="connsiteY27" fmla="*/ 562540 h 1343590"/>
              <a:gd name="connsiteX28" fmla="*/ 1594644 w 1772036"/>
              <a:gd name="connsiteY28" fmla="*/ 514915 h 1343590"/>
              <a:gd name="connsiteX29" fmla="*/ 1651794 w 1772036"/>
              <a:gd name="connsiteY29" fmla="*/ 400615 h 1343590"/>
              <a:gd name="connsiteX30" fmla="*/ 1661319 w 1772036"/>
              <a:gd name="connsiteY30" fmla="*/ 362515 h 1343590"/>
              <a:gd name="connsiteX31" fmla="*/ 1670844 w 1772036"/>
              <a:gd name="connsiteY31" fmla="*/ 295840 h 1343590"/>
              <a:gd name="connsiteX32" fmla="*/ 1689894 w 1772036"/>
              <a:gd name="connsiteY32" fmla="*/ 267265 h 1343590"/>
              <a:gd name="connsiteX33" fmla="*/ 1699419 w 1772036"/>
              <a:gd name="connsiteY33" fmla="*/ 229165 h 1343590"/>
              <a:gd name="connsiteX34" fmla="*/ 1718469 w 1772036"/>
              <a:gd name="connsiteY34" fmla="*/ 200590 h 1343590"/>
              <a:gd name="connsiteX35" fmla="*/ 1737519 w 1772036"/>
              <a:gd name="connsiteY35" fmla="*/ 162490 h 1343590"/>
              <a:gd name="connsiteX36" fmla="*/ 1747044 w 1772036"/>
              <a:gd name="connsiteY36" fmla="*/ 105340 h 1343590"/>
              <a:gd name="connsiteX37" fmla="*/ 1747044 w 1772036"/>
              <a:gd name="connsiteY37" fmla="*/ 19615 h 1343590"/>
              <a:gd name="connsiteX38" fmla="*/ 1718469 w 1772036"/>
              <a:gd name="connsiteY38" fmla="*/ 565 h 1343590"/>
              <a:gd name="connsiteX39" fmla="*/ 1623219 w 1772036"/>
              <a:gd name="connsiteY39" fmla="*/ 10090 h 1343590"/>
              <a:gd name="connsiteX40" fmla="*/ 1594644 w 1772036"/>
              <a:gd name="connsiteY40" fmla="*/ 67240 h 1343590"/>
              <a:gd name="connsiteX41" fmla="*/ 1575594 w 1772036"/>
              <a:gd name="connsiteY41" fmla="*/ 95815 h 1343590"/>
              <a:gd name="connsiteX42" fmla="*/ 1556544 w 1772036"/>
              <a:gd name="connsiteY42" fmla="*/ 152965 h 1343590"/>
              <a:gd name="connsiteX43" fmla="*/ 1518444 w 1772036"/>
              <a:gd name="connsiteY43" fmla="*/ 210115 h 1343590"/>
              <a:gd name="connsiteX44" fmla="*/ 1489869 w 1772036"/>
              <a:gd name="connsiteY44" fmla="*/ 267265 h 1343590"/>
              <a:gd name="connsiteX45" fmla="*/ 1461294 w 1772036"/>
              <a:gd name="connsiteY45" fmla="*/ 286315 h 1343590"/>
              <a:gd name="connsiteX46" fmla="*/ 1423194 w 1772036"/>
              <a:gd name="connsiteY46" fmla="*/ 343465 h 1343590"/>
              <a:gd name="connsiteX47" fmla="*/ 1318419 w 1772036"/>
              <a:gd name="connsiteY47" fmla="*/ 314890 h 1343590"/>
              <a:gd name="connsiteX48" fmla="*/ 1289844 w 1772036"/>
              <a:gd name="connsiteY48" fmla="*/ 305365 h 1343590"/>
              <a:gd name="connsiteX49" fmla="*/ 1242219 w 1772036"/>
              <a:gd name="connsiteY49" fmla="*/ 248215 h 1343590"/>
              <a:gd name="connsiteX50" fmla="*/ 1232694 w 1772036"/>
              <a:gd name="connsiteY50" fmla="*/ 210115 h 1343590"/>
              <a:gd name="connsiteX51" fmla="*/ 1213644 w 1772036"/>
              <a:gd name="connsiteY51" fmla="*/ 152965 h 1343590"/>
              <a:gd name="connsiteX52" fmla="*/ 1175544 w 1772036"/>
              <a:gd name="connsiteY52" fmla="*/ 162490 h 1343590"/>
              <a:gd name="connsiteX53" fmla="*/ 1146969 w 1772036"/>
              <a:gd name="connsiteY53" fmla="*/ 191065 h 1343590"/>
              <a:gd name="connsiteX54" fmla="*/ 1089819 w 1772036"/>
              <a:gd name="connsiteY54" fmla="*/ 248215 h 1343590"/>
              <a:gd name="connsiteX55" fmla="*/ 1070769 w 1772036"/>
              <a:gd name="connsiteY55" fmla="*/ 305365 h 1343590"/>
              <a:gd name="connsiteX56" fmla="*/ 1061244 w 1772036"/>
              <a:gd name="connsiteY56" fmla="*/ 333940 h 1343590"/>
              <a:gd name="connsiteX57" fmla="*/ 1051719 w 1772036"/>
              <a:gd name="connsiteY57" fmla="*/ 581590 h 1343590"/>
              <a:gd name="connsiteX58" fmla="*/ 1042194 w 1772036"/>
              <a:gd name="connsiteY58" fmla="*/ 610165 h 1343590"/>
              <a:gd name="connsiteX59" fmla="*/ 1004094 w 1772036"/>
              <a:gd name="connsiteY59" fmla="*/ 667315 h 1343590"/>
              <a:gd name="connsiteX60" fmla="*/ 994569 w 1772036"/>
              <a:gd name="connsiteY60" fmla="*/ 705415 h 1343590"/>
              <a:gd name="connsiteX61" fmla="*/ 937419 w 1772036"/>
              <a:gd name="connsiteY61" fmla="*/ 819715 h 1343590"/>
              <a:gd name="connsiteX62" fmla="*/ 908844 w 1772036"/>
              <a:gd name="connsiteY62" fmla="*/ 829240 h 1343590"/>
              <a:gd name="connsiteX63" fmla="*/ 880269 w 1772036"/>
              <a:gd name="connsiteY63" fmla="*/ 848290 h 1343590"/>
              <a:gd name="connsiteX64" fmla="*/ 785019 w 1772036"/>
              <a:gd name="connsiteY64" fmla="*/ 857815 h 1343590"/>
              <a:gd name="connsiteX65" fmla="*/ 584994 w 1772036"/>
              <a:gd name="connsiteY65" fmla="*/ 867340 h 1343590"/>
              <a:gd name="connsiteX66" fmla="*/ 203994 w 1772036"/>
              <a:gd name="connsiteY66" fmla="*/ 867340 h 134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72036" h="1343590">
                <a:moveTo>
                  <a:pt x="203994" y="867340"/>
                </a:moveTo>
                <a:cubicBezTo>
                  <a:pt x="135732" y="870515"/>
                  <a:pt x="185658" y="881270"/>
                  <a:pt x="175419" y="886390"/>
                </a:cubicBezTo>
                <a:cubicBezTo>
                  <a:pt x="166439" y="890880"/>
                  <a:pt x="154684" y="889643"/>
                  <a:pt x="146844" y="895915"/>
                </a:cubicBezTo>
                <a:cubicBezTo>
                  <a:pt x="137905" y="903066"/>
                  <a:pt x="135123" y="915696"/>
                  <a:pt x="127794" y="924490"/>
                </a:cubicBezTo>
                <a:cubicBezTo>
                  <a:pt x="104875" y="951992"/>
                  <a:pt x="98741" y="953384"/>
                  <a:pt x="70644" y="972115"/>
                </a:cubicBezTo>
                <a:cubicBezTo>
                  <a:pt x="67469" y="981640"/>
                  <a:pt x="65995" y="991913"/>
                  <a:pt x="61119" y="1000690"/>
                </a:cubicBezTo>
                <a:cubicBezTo>
                  <a:pt x="50000" y="1020704"/>
                  <a:pt x="23019" y="1057840"/>
                  <a:pt x="23019" y="1057840"/>
                </a:cubicBezTo>
                <a:cubicBezTo>
                  <a:pt x="17659" y="1089999"/>
                  <a:pt x="0" y="1162416"/>
                  <a:pt x="23019" y="1191190"/>
                </a:cubicBezTo>
                <a:cubicBezTo>
                  <a:pt x="37458" y="1209239"/>
                  <a:pt x="67469" y="1203890"/>
                  <a:pt x="89694" y="1210240"/>
                </a:cubicBezTo>
                <a:cubicBezTo>
                  <a:pt x="117266" y="1251598"/>
                  <a:pt x="113133" y="1270738"/>
                  <a:pt x="156369" y="1276915"/>
                </a:cubicBezTo>
                <a:cubicBezTo>
                  <a:pt x="191086" y="1281875"/>
                  <a:pt x="226219" y="1283265"/>
                  <a:pt x="261144" y="1286440"/>
                </a:cubicBezTo>
                <a:cubicBezTo>
                  <a:pt x="472499" y="1328711"/>
                  <a:pt x="243371" y="1286440"/>
                  <a:pt x="794544" y="1286440"/>
                </a:cubicBezTo>
                <a:cubicBezTo>
                  <a:pt x="845443" y="1286440"/>
                  <a:pt x="896144" y="1292790"/>
                  <a:pt x="946944" y="1295965"/>
                </a:cubicBezTo>
                <a:cubicBezTo>
                  <a:pt x="956469" y="1299140"/>
                  <a:pt x="966742" y="1300614"/>
                  <a:pt x="975519" y="1305490"/>
                </a:cubicBezTo>
                <a:cubicBezTo>
                  <a:pt x="995533" y="1316609"/>
                  <a:pt x="1032669" y="1343590"/>
                  <a:pt x="1032669" y="1343590"/>
                </a:cubicBezTo>
                <a:cubicBezTo>
                  <a:pt x="1067594" y="1340415"/>
                  <a:pt x="1102909" y="1340159"/>
                  <a:pt x="1137444" y="1334065"/>
                </a:cubicBezTo>
                <a:cubicBezTo>
                  <a:pt x="1157219" y="1330575"/>
                  <a:pt x="1177886" y="1326154"/>
                  <a:pt x="1194594" y="1315015"/>
                </a:cubicBezTo>
                <a:lnTo>
                  <a:pt x="1280319" y="1257865"/>
                </a:lnTo>
                <a:cubicBezTo>
                  <a:pt x="1382429" y="1189792"/>
                  <a:pt x="1227460" y="1295803"/>
                  <a:pt x="1337469" y="1210240"/>
                </a:cubicBezTo>
                <a:cubicBezTo>
                  <a:pt x="1355541" y="1196184"/>
                  <a:pt x="1394619" y="1172140"/>
                  <a:pt x="1394619" y="1172140"/>
                </a:cubicBezTo>
                <a:cubicBezTo>
                  <a:pt x="1431228" y="1117226"/>
                  <a:pt x="1399533" y="1170199"/>
                  <a:pt x="1423194" y="1114990"/>
                </a:cubicBezTo>
                <a:cubicBezTo>
                  <a:pt x="1453079" y="1045258"/>
                  <a:pt x="1434208" y="1109034"/>
                  <a:pt x="1451769" y="1038790"/>
                </a:cubicBezTo>
                <a:cubicBezTo>
                  <a:pt x="1454944" y="972115"/>
                  <a:pt x="1456363" y="905333"/>
                  <a:pt x="1461294" y="838765"/>
                </a:cubicBezTo>
                <a:cubicBezTo>
                  <a:pt x="1462721" y="819505"/>
                  <a:pt x="1463391" y="799442"/>
                  <a:pt x="1470819" y="781615"/>
                </a:cubicBezTo>
                <a:cubicBezTo>
                  <a:pt x="1479625" y="760481"/>
                  <a:pt x="1498680" y="744943"/>
                  <a:pt x="1508919" y="724465"/>
                </a:cubicBezTo>
                <a:cubicBezTo>
                  <a:pt x="1515269" y="711765"/>
                  <a:pt x="1522696" y="699548"/>
                  <a:pt x="1527969" y="686365"/>
                </a:cubicBezTo>
                <a:cubicBezTo>
                  <a:pt x="1559049" y="608666"/>
                  <a:pt x="1527608" y="648626"/>
                  <a:pt x="1575594" y="600640"/>
                </a:cubicBezTo>
                <a:cubicBezTo>
                  <a:pt x="1578769" y="587940"/>
                  <a:pt x="1582279" y="575319"/>
                  <a:pt x="1585119" y="562540"/>
                </a:cubicBezTo>
                <a:cubicBezTo>
                  <a:pt x="1588631" y="546736"/>
                  <a:pt x="1587945" y="529653"/>
                  <a:pt x="1594644" y="514915"/>
                </a:cubicBezTo>
                <a:cubicBezTo>
                  <a:pt x="1646378" y="401100"/>
                  <a:pt x="1623315" y="514530"/>
                  <a:pt x="1651794" y="400615"/>
                </a:cubicBezTo>
                <a:cubicBezTo>
                  <a:pt x="1654969" y="387915"/>
                  <a:pt x="1658977" y="375395"/>
                  <a:pt x="1661319" y="362515"/>
                </a:cubicBezTo>
                <a:cubicBezTo>
                  <a:pt x="1665335" y="340426"/>
                  <a:pt x="1664393" y="317344"/>
                  <a:pt x="1670844" y="295840"/>
                </a:cubicBezTo>
                <a:cubicBezTo>
                  <a:pt x="1674133" y="284875"/>
                  <a:pt x="1683544" y="276790"/>
                  <a:pt x="1689894" y="267265"/>
                </a:cubicBezTo>
                <a:cubicBezTo>
                  <a:pt x="1693069" y="254565"/>
                  <a:pt x="1694262" y="241197"/>
                  <a:pt x="1699419" y="229165"/>
                </a:cubicBezTo>
                <a:cubicBezTo>
                  <a:pt x="1703928" y="218643"/>
                  <a:pt x="1712789" y="210529"/>
                  <a:pt x="1718469" y="200590"/>
                </a:cubicBezTo>
                <a:cubicBezTo>
                  <a:pt x="1725514" y="188262"/>
                  <a:pt x="1731169" y="175190"/>
                  <a:pt x="1737519" y="162490"/>
                </a:cubicBezTo>
                <a:cubicBezTo>
                  <a:pt x="1740694" y="143440"/>
                  <a:pt x="1742854" y="124193"/>
                  <a:pt x="1747044" y="105340"/>
                </a:cubicBezTo>
                <a:cubicBezTo>
                  <a:pt x="1755493" y="67317"/>
                  <a:pt x="1772036" y="69599"/>
                  <a:pt x="1747044" y="19615"/>
                </a:cubicBezTo>
                <a:cubicBezTo>
                  <a:pt x="1741924" y="9376"/>
                  <a:pt x="1727994" y="6915"/>
                  <a:pt x="1718469" y="565"/>
                </a:cubicBezTo>
                <a:cubicBezTo>
                  <a:pt x="1686719" y="3740"/>
                  <a:pt x="1653490" y="0"/>
                  <a:pt x="1623219" y="10090"/>
                </a:cubicBezTo>
                <a:cubicBezTo>
                  <a:pt x="1606841" y="15549"/>
                  <a:pt x="1600561" y="55405"/>
                  <a:pt x="1594644" y="67240"/>
                </a:cubicBezTo>
                <a:cubicBezTo>
                  <a:pt x="1589524" y="77479"/>
                  <a:pt x="1580243" y="85354"/>
                  <a:pt x="1575594" y="95815"/>
                </a:cubicBezTo>
                <a:cubicBezTo>
                  <a:pt x="1567439" y="114165"/>
                  <a:pt x="1567683" y="136257"/>
                  <a:pt x="1556544" y="152965"/>
                </a:cubicBezTo>
                <a:cubicBezTo>
                  <a:pt x="1543844" y="172015"/>
                  <a:pt x="1525684" y="188395"/>
                  <a:pt x="1518444" y="210115"/>
                </a:cubicBezTo>
                <a:cubicBezTo>
                  <a:pt x="1510697" y="233356"/>
                  <a:pt x="1508333" y="248801"/>
                  <a:pt x="1489869" y="267265"/>
                </a:cubicBezTo>
                <a:cubicBezTo>
                  <a:pt x="1481774" y="275360"/>
                  <a:pt x="1470819" y="279965"/>
                  <a:pt x="1461294" y="286315"/>
                </a:cubicBezTo>
                <a:cubicBezTo>
                  <a:pt x="1454761" y="305913"/>
                  <a:pt x="1449139" y="336979"/>
                  <a:pt x="1423194" y="343465"/>
                </a:cubicBezTo>
                <a:cubicBezTo>
                  <a:pt x="1407808" y="347312"/>
                  <a:pt x="1326517" y="317589"/>
                  <a:pt x="1318419" y="314890"/>
                </a:cubicBezTo>
                <a:lnTo>
                  <a:pt x="1289844" y="305365"/>
                </a:lnTo>
                <a:cubicBezTo>
                  <a:pt x="1272680" y="288201"/>
                  <a:pt x="1252165" y="271422"/>
                  <a:pt x="1242219" y="248215"/>
                </a:cubicBezTo>
                <a:cubicBezTo>
                  <a:pt x="1237062" y="236183"/>
                  <a:pt x="1236456" y="222654"/>
                  <a:pt x="1232694" y="210115"/>
                </a:cubicBezTo>
                <a:cubicBezTo>
                  <a:pt x="1226924" y="190881"/>
                  <a:pt x="1213644" y="152965"/>
                  <a:pt x="1213644" y="152965"/>
                </a:cubicBezTo>
                <a:cubicBezTo>
                  <a:pt x="1200944" y="156140"/>
                  <a:pt x="1186910" y="155995"/>
                  <a:pt x="1175544" y="162490"/>
                </a:cubicBezTo>
                <a:cubicBezTo>
                  <a:pt x="1163848" y="169173"/>
                  <a:pt x="1157317" y="182441"/>
                  <a:pt x="1146969" y="191065"/>
                </a:cubicBezTo>
                <a:cubicBezTo>
                  <a:pt x="1091257" y="237491"/>
                  <a:pt x="1144577" y="175204"/>
                  <a:pt x="1089819" y="248215"/>
                </a:cubicBezTo>
                <a:lnTo>
                  <a:pt x="1070769" y="305365"/>
                </a:lnTo>
                <a:lnTo>
                  <a:pt x="1061244" y="333940"/>
                </a:lnTo>
                <a:cubicBezTo>
                  <a:pt x="1058069" y="416490"/>
                  <a:pt x="1057403" y="499175"/>
                  <a:pt x="1051719" y="581590"/>
                </a:cubicBezTo>
                <a:cubicBezTo>
                  <a:pt x="1051028" y="591606"/>
                  <a:pt x="1047070" y="601388"/>
                  <a:pt x="1042194" y="610165"/>
                </a:cubicBezTo>
                <a:cubicBezTo>
                  <a:pt x="1031075" y="630179"/>
                  <a:pt x="1004094" y="667315"/>
                  <a:pt x="1004094" y="667315"/>
                </a:cubicBezTo>
                <a:cubicBezTo>
                  <a:pt x="1000919" y="680015"/>
                  <a:pt x="998331" y="692876"/>
                  <a:pt x="994569" y="705415"/>
                </a:cubicBezTo>
                <a:cubicBezTo>
                  <a:pt x="987994" y="727331"/>
                  <a:pt x="964179" y="810795"/>
                  <a:pt x="937419" y="819715"/>
                </a:cubicBezTo>
                <a:cubicBezTo>
                  <a:pt x="927894" y="822890"/>
                  <a:pt x="917824" y="824750"/>
                  <a:pt x="908844" y="829240"/>
                </a:cubicBezTo>
                <a:cubicBezTo>
                  <a:pt x="898605" y="834360"/>
                  <a:pt x="891423" y="845716"/>
                  <a:pt x="880269" y="848290"/>
                </a:cubicBezTo>
                <a:cubicBezTo>
                  <a:pt x="849178" y="855465"/>
                  <a:pt x="816861" y="855761"/>
                  <a:pt x="785019" y="857815"/>
                </a:cubicBezTo>
                <a:cubicBezTo>
                  <a:pt x="718407" y="862113"/>
                  <a:pt x="651735" y="866228"/>
                  <a:pt x="584994" y="867340"/>
                </a:cubicBezTo>
                <a:cubicBezTo>
                  <a:pt x="461186" y="869403"/>
                  <a:pt x="272256" y="864165"/>
                  <a:pt x="203994" y="8673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 name="Picture 2" descr="C:\Documents and Settings\Ортопедия\Рабочий стол\Рисунок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163" y="219075"/>
            <a:ext cx="6796087"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0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dir="cw">
                                      <p:cBhvr override="childStyle">
                                        <p:cTn id="6" dur="5000" fill="hold"/>
                                        <p:tgtEl>
                                          <p:spTgt spid="8"/>
                                        </p:tgtEl>
                                        <p:attrNameLst>
                                          <p:attrName>style.color</p:attrName>
                                        </p:attrNameLst>
                                      </p:cBhvr>
                                      <p:by>
                                        <p:hsl h="10842353" s="0" l="0"/>
                                      </p:by>
                                    </p:animClr>
                                    <p:animClr clrSpc="hsl" dir="cw">
                                      <p:cBhvr>
                                        <p:cTn id="7" dur="5000" fill="hold"/>
                                        <p:tgtEl>
                                          <p:spTgt spid="8"/>
                                        </p:tgtEl>
                                        <p:attrNameLst>
                                          <p:attrName>fillcolor</p:attrName>
                                        </p:attrNameLst>
                                      </p:cBhvr>
                                      <p:by>
                                        <p:hsl h="10842353" s="0" l="0"/>
                                      </p:by>
                                    </p:animClr>
                                    <p:animClr clrSpc="hsl" dir="cw">
                                      <p:cBhvr>
                                        <p:cTn id="8" dur="5000" fill="hold"/>
                                        <p:tgtEl>
                                          <p:spTgt spid="8"/>
                                        </p:tgtEl>
                                        <p:attrNameLst>
                                          <p:attrName>stroke.color</p:attrName>
                                        </p:attrNameLst>
                                      </p:cBhvr>
                                      <p:by>
                                        <p:hsl h="10842353" s="0" l="0"/>
                                      </p:by>
                                    </p:animClr>
                                    <p:set>
                                      <p:cBhvr>
                                        <p:cTn id="9" dur="5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770"/>
            <a:ext cx="7239000" cy="732696"/>
          </a:xfrm>
        </p:spPr>
        <p:txBody>
          <a:bodyPr>
            <a:normAutofit/>
          </a:bodyPr>
          <a:lstStyle/>
          <a:p>
            <a:pPr algn="ctr"/>
            <a:r>
              <a:rPr lang="en-US" sz="2400" dirty="0"/>
              <a:t>Features of examination of patients with complete absence of teeth:</a:t>
            </a:r>
            <a:endParaRPr lang="ru-RU" sz="2400" dirty="0"/>
          </a:p>
        </p:txBody>
      </p:sp>
      <p:sp>
        <p:nvSpPr>
          <p:cNvPr id="3" name="Объект 2"/>
          <p:cNvSpPr>
            <a:spLocks noGrp="1"/>
          </p:cNvSpPr>
          <p:nvPr>
            <p:ph idx="1"/>
          </p:nvPr>
        </p:nvSpPr>
        <p:spPr>
          <a:xfrm>
            <a:off x="0" y="692696"/>
            <a:ext cx="8388424" cy="5763040"/>
          </a:xfrm>
        </p:spPr>
        <p:txBody>
          <a:bodyPr/>
          <a:lstStyle/>
          <a:p>
            <a:r>
              <a:rPr lang="en-US" dirty="0"/>
              <a:t>Study of the shape of the hard palate: high, medium depth, flat. With a sharp atrophy of the alveolar ridges and a massive torus, the hard palate takes on a convex shape. Fixation of the prosthesis significantly worsens with deep and flat palates.</a:t>
            </a:r>
          </a:p>
          <a:p>
            <a:r>
              <a:rPr lang="en-US" dirty="0"/>
              <a:t>Study of the topography of the soft palate</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11574"/>
            <a:ext cx="31099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4725144"/>
            <a:ext cx="3024336" cy="646331"/>
          </a:xfrm>
          <a:prstGeom prst="rect">
            <a:avLst/>
          </a:prstGeom>
          <a:noFill/>
        </p:spPr>
        <p:txBody>
          <a:bodyPr wrap="square" rtlCol="0">
            <a:spAutoFit/>
          </a:bodyPr>
          <a:lstStyle/>
          <a:p>
            <a:pPr algn="ctr"/>
            <a:r>
              <a:rPr lang="en-US" dirty="0"/>
              <a:t>Line A configuration options</a:t>
            </a:r>
            <a:endParaRPr lang="ru-RU" dirty="0"/>
          </a:p>
        </p:txBody>
      </p:sp>
    </p:spTree>
    <p:extLst>
      <p:ext uri="{BB962C8B-B14F-4D97-AF65-F5344CB8AC3E}">
        <p14:creationId xmlns:p14="http://schemas.microsoft.com/office/powerpoint/2010/main" val="229265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20040"/>
            <a:ext cx="7239000" cy="516672"/>
          </a:xfrm>
        </p:spPr>
        <p:txBody>
          <a:bodyPr>
            <a:normAutofit fontScale="90000"/>
          </a:bodyPr>
          <a:lstStyle/>
          <a:p>
            <a:pPr algn="ctr"/>
            <a:r>
              <a:rPr lang="en-US" sz="2400" dirty="0"/>
              <a:t>Features of examination of patients with complete absence of teeth:</a:t>
            </a:r>
            <a:endParaRPr lang="ru-RU" sz="2400" dirty="0"/>
          </a:p>
        </p:txBody>
      </p:sp>
      <p:sp>
        <p:nvSpPr>
          <p:cNvPr id="4" name="Объект 3"/>
          <p:cNvSpPr>
            <a:spLocks noGrp="1"/>
          </p:cNvSpPr>
          <p:nvPr>
            <p:ph idx="1"/>
          </p:nvPr>
        </p:nvSpPr>
        <p:spPr>
          <a:xfrm>
            <a:off x="395536" y="1265791"/>
            <a:ext cx="7776864" cy="5619024"/>
          </a:xfrm>
        </p:spPr>
        <p:txBody>
          <a:bodyPr/>
          <a:lstStyle/>
          <a:p>
            <a:r>
              <a:rPr lang="en-US" dirty="0"/>
              <a:t>Determination of mucosal zones according to the degree of compliance, mobility according to the clinical condition:</a:t>
            </a:r>
          </a:p>
          <a:p>
            <a:r>
              <a:rPr lang="en-US" dirty="0"/>
              <a:t>Compliance values in different zones: alveolar ridge zone 0.6 - 0.9 mm; zone of the incisive papilla 0.7 - 1.0 mm; alveolar ridge zone 0.5 - 0.7 mm; zone of the median seam 0.5 - 0.9 mm; zone of transition of the alveolar ridge to the palatine vault 1.0 - 1.9 mm; line "A" zone 1.6 - 2.5 mm.</a:t>
            </a:r>
            <a:endParaRPr lang="ru-RU" dirty="0" smtClean="0"/>
          </a:p>
        </p:txBody>
      </p:sp>
    </p:spTree>
    <p:extLst>
      <p:ext uri="{BB962C8B-B14F-4D97-AF65-F5344CB8AC3E}">
        <p14:creationId xmlns:p14="http://schemas.microsoft.com/office/powerpoint/2010/main" val="143867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239000" cy="764704"/>
          </a:xfrm>
        </p:spPr>
        <p:txBody>
          <a:bodyPr>
            <a:normAutofit fontScale="90000"/>
          </a:bodyPr>
          <a:lstStyle/>
          <a:p>
            <a:pPr algn="ctr"/>
            <a:r>
              <a:rPr lang="ru-RU" sz="2400" b="0" dirty="0" smtClean="0">
                <a:solidFill>
                  <a:srgbClr val="000000"/>
                </a:solidFill>
                <a:latin typeface="Times New Roman"/>
              </a:rPr>
              <a:t/>
            </a:r>
            <a:br>
              <a:rPr lang="ru-RU" sz="2400" b="0" dirty="0" smtClean="0">
                <a:solidFill>
                  <a:srgbClr val="000000"/>
                </a:solidFill>
                <a:latin typeface="Times New Roman"/>
              </a:rPr>
            </a:br>
            <a:r>
              <a:rPr lang="en-US" sz="2400" b="0" dirty="0">
                <a:solidFill>
                  <a:srgbClr val="000000"/>
                </a:solidFill>
                <a:latin typeface="Times New Roman"/>
              </a:rPr>
              <a:t>Compliance of the mucous membrane of the upper jaw according to Lund:</a:t>
            </a:r>
            <a:endParaRPr lang="ru-RU" sz="2400" b="0" dirty="0"/>
          </a:p>
        </p:txBody>
      </p:sp>
      <p:sp>
        <p:nvSpPr>
          <p:cNvPr id="4" name="Объект 3"/>
          <p:cNvSpPr>
            <a:spLocks noGrp="1"/>
          </p:cNvSpPr>
          <p:nvPr>
            <p:ph idx="1"/>
          </p:nvPr>
        </p:nvSpPr>
        <p:spPr>
          <a:xfrm>
            <a:off x="457200" y="908720"/>
            <a:ext cx="7239000" cy="6120680"/>
          </a:xfrm>
        </p:spPr>
        <p:txBody>
          <a:bodyPr>
            <a:normAutofit lnSpcReduction="10000"/>
          </a:bodyPr>
          <a:lstStyle/>
          <a:p>
            <a:pPr indent="457200"/>
            <a:r>
              <a:rPr lang="ru-RU" dirty="0" smtClean="0">
                <a:solidFill>
                  <a:srgbClr val="000000"/>
                </a:solidFill>
                <a:latin typeface="Times New Roman"/>
              </a:rPr>
              <a:t>-</a:t>
            </a:r>
            <a:r>
              <a:rPr lang="ru-RU" dirty="0">
                <a:solidFill>
                  <a:srgbClr val="000000"/>
                </a:solidFill>
                <a:latin typeface="Times New Roman"/>
              </a:rPr>
              <a:t> </a:t>
            </a:r>
            <a:r>
              <a:rPr lang="en-US" b="1" dirty="0">
                <a:solidFill>
                  <a:srgbClr val="000000"/>
                </a:solidFill>
                <a:latin typeface="Times New Roman"/>
              </a:rPr>
              <a:t>1st zone: sagittal suture area - median fibrous zone. Compliance is minimal. Does not have a </a:t>
            </a:r>
            <a:r>
              <a:rPr lang="en-US" b="1" dirty="0" err="1">
                <a:solidFill>
                  <a:srgbClr val="000000"/>
                </a:solidFill>
                <a:latin typeface="Times New Roman"/>
              </a:rPr>
              <a:t>submucosal</a:t>
            </a:r>
            <a:r>
              <a:rPr lang="en-US" b="1" dirty="0">
                <a:solidFill>
                  <a:srgbClr val="000000"/>
                </a:solidFill>
                <a:latin typeface="Times New Roman"/>
              </a:rPr>
              <a:t> layer. 0.5-1 mm. - 2nd zone: alveolar process - peripheral fibrous zone. The mucous membrane has almost no </a:t>
            </a:r>
            <a:r>
              <a:rPr lang="en-US" b="1" dirty="0" err="1">
                <a:solidFill>
                  <a:srgbClr val="000000"/>
                </a:solidFill>
                <a:latin typeface="Times New Roman"/>
              </a:rPr>
              <a:t>submucosal</a:t>
            </a:r>
            <a:r>
              <a:rPr lang="en-US" b="1" dirty="0">
                <a:solidFill>
                  <a:srgbClr val="000000"/>
                </a:solidFill>
                <a:latin typeface="Times New Roman"/>
              </a:rPr>
              <a:t> layer. 0.5-1 mm. Spring properties due to connective tissue bundles of the mucous membrane. - 3rd zone: the anterior and middle third of the hard palate - a fatty zone that has a medium degree of compliance. 1-2 mm. - 4th zone: the posterior third of the hard palate (</a:t>
            </a:r>
            <a:r>
              <a:rPr lang="en-US" b="1" dirty="0" err="1">
                <a:solidFill>
                  <a:srgbClr val="000000"/>
                </a:solidFill>
                <a:latin typeface="Times New Roman"/>
              </a:rPr>
              <a:t>paratorussal</a:t>
            </a:r>
            <a:r>
              <a:rPr lang="en-US" b="1" dirty="0">
                <a:solidFill>
                  <a:srgbClr val="000000"/>
                </a:solidFill>
                <a:latin typeface="Times New Roman"/>
              </a:rPr>
              <a:t> region) - glandular zone. It has a </a:t>
            </a:r>
            <a:r>
              <a:rPr lang="en-US" b="1" dirty="0" err="1">
                <a:solidFill>
                  <a:srgbClr val="000000"/>
                </a:solidFill>
                <a:latin typeface="Times New Roman"/>
              </a:rPr>
              <a:t>submucosal</a:t>
            </a:r>
            <a:r>
              <a:rPr lang="en-US" b="1" dirty="0">
                <a:solidFill>
                  <a:srgbClr val="000000"/>
                </a:solidFill>
                <a:latin typeface="Times New Roman"/>
              </a:rPr>
              <a:t> layer rich in mucous glands and adipose tissue. Has the greatest degree of flexibility. 3-4 mm.</a:t>
            </a:r>
            <a:r>
              <a:rPr lang="ru-RU" dirty="0">
                <a:solidFill>
                  <a:srgbClr val="000000"/>
                </a:solidFill>
                <a:latin typeface="Times New Roman"/>
              </a:rPr>
              <a:t/>
            </a:r>
            <a:br>
              <a:rPr lang="ru-RU" dirty="0">
                <a:solidFill>
                  <a:srgbClr val="000000"/>
                </a:solidFill>
                <a:latin typeface="Times New Roman"/>
              </a:rPr>
            </a:br>
            <a:endParaRPr lang="ru-RU" dirty="0">
              <a:solidFill>
                <a:srgbClr val="000000"/>
              </a:solidFill>
              <a:latin typeface="Times New Roman"/>
            </a:endParaRPr>
          </a:p>
          <a:p>
            <a:endParaRPr lang="ru-RU" dirty="0"/>
          </a:p>
        </p:txBody>
      </p:sp>
    </p:spTree>
    <p:extLst>
      <p:ext uri="{BB962C8B-B14F-4D97-AF65-F5344CB8AC3E}">
        <p14:creationId xmlns:p14="http://schemas.microsoft.com/office/powerpoint/2010/main" val="126054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a:t>Dental prosthetics is a field of dentistry whose object is the replacement of dental defects, missing teeth or parts of the jaw with removable or fixed dentures</a:t>
            </a:r>
            <a:r>
              <a:rPr lang="ru-RU" dirty="0" smtClean="0"/>
              <a:t>.</a:t>
            </a:r>
            <a:endParaRPr lang="ru-RU" dirty="0"/>
          </a:p>
        </p:txBody>
      </p:sp>
    </p:spTree>
    <p:extLst>
      <p:ext uri="{BB962C8B-B14F-4D97-AF65-F5344CB8AC3E}">
        <p14:creationId xmlns:p14="http://schemas.microsoft.com/office/powerpoint/2010/main" val="48250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mbt.web.ur.ru/Metodicy/st_pdv3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6" y="0"/>
            <a:ext cx="5846887" cy="35730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557" y="3284984"/>
            <a:ext cx="5450843"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59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35527" y="150813"/>
            <a:ext cx="82296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en-US" sz="3200" dirty="0">
                <a:solidFill>
                  <a:schemeClr val="tx2">
                    <a:lumMod val="25000"/>
                  </a:schemeClr>
                </a:solidFill>
                <a:latin typeface="Arial" pitchFamily="34" charset="0"/>
                <a:cs typeface="Arial" pitchFamily="34" charset="0"/>
              </a:rPr>
              <a:t>Lund compliance zones</a:t>
            </a:r>
            <a:endParaRPr lang="ru-RU" sz="3200" dirty="0">
              <a:solidFill>
                <a:schemeClr val="tx2">
                  <a:lumMod val="25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bwMode="auto">
          <a:xfrm>
            <a:off x="8292102"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F527421-2C30-4809-B04C-373D9248A546}" type="slidenum">
              <a:rPr lang="ru-RU" sz="1200">
                <a:latin typeface="Arial" charset="0"/>
              </a:rPr>
              <a:pPr eaLnBrk="1" hangingPunct="1"/>
              <a:t>21</a:t>
            </a:fld>
            <a:endParaRPr lang="ru-RU" sz="1200">
              <a:latin typeface="Arial" charset="0"/>
            </a:endParaRPr>
          </a:p>
        </p:txBody>
      </p:sp>
      <p:pic>
        <p:nvPicPr>
          <p:cNvPr id="4" name="Picture 2" descr="C:\Documents and Settings\Ортопедия\Рабочий стол\Безимени-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0" y="1143000"/>
            <a:ext cx="5543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660027" y="2914650"/>
            <a:ext cx="24765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TextBox 5"/>
          <p:cNvSpPr txBox="1"/>
          <p:nvPr/>
        </p:nvSpPr>
        <p:spPr>
          <a:xfrm>
            <a:off x="5964827" y="2828925"/>
            <a:ext cx="2657475" cy="2338388"/>
          </a:xfrm>
          <a:prstGeom prst="rect">
            <a:avLst/>
          </a:prstGeom>
          <a:noFill/>
        </p:spPr>
        <p:txBody>
          <a:bodyPr>
            <a:spAutoFit/>
          </a:bodyPr>
          <a:lstStyle/>
          <a:p>
            <a:pPr>
              <a:defRPr/>
            </a:pPr>
            <a:r>
              <a:rPr lang="ru-RU" sz="1800" b="1" dirty="0">
                <a:solidFill>
                  <a:schemeClr val="tx2">
                    <a:lumMod val="50000"/>
                  </a:schemeClr>
                </a:solidFill>
              </a:rPr>
              <a:t>Фиброзная зона</a:t>
            </a:r>
          </a:p>
          <a:p>
            <a:pPr>
              <a:defRPr/>
            </a:pPr>
            <a:endParaRPr lang="ru-RU" dirty="0">
              <a:solidFill>
                <a:schemeClr val="tx2">
                  <a:lumMod val="50000"/>
                </a:schemeClr>
              </a:solidFill>
            </a:endParaRPr>
          </a:p>
          <a:p>
            <a:pPr>
              <a:defRPr/>
            </a:pPr>
            <a:r>
              <a:rPr lang="ru-RU" sz="1800" b="1" dirty="0">
                <a:solidFill>
                  <a:schemeClr val="tx2">
                    <a:lumMod val="50000"/>
                  </a:schemeClr>
                </a:solidFill>
              </a:rPr>
              <a:t>Зона жировой ткани</a:t>
            </a:r>
          </a:p>
          <a:p>
            <a:pPr>
              <a:defRPr/>
            </a:pPr>
            <a:endParaRPr lang="ru-RU" sz="1800" b="1" dirty="0">
              <a:solidFill>
                <a:schemeClr val="tx2">
                  <a:lumMod val="50000"/>
                </a:schemeClr>
              </a:solidFill>
            </a:endParaRPr>
          </a:p>
          <a:p>
            <a:pPr>
              <a:defRPr/>
            </a:pPr>
            <a:r>
              <a:rPr lang="ru-RU" sz="1800" b="1" dirty="0">
                <a:solidFill>
                  <a:schemeClr val="tx2">
                    <a:lumMod val="50000"/>
                  </a:schemeClr>
                </a:solidFill>
              </a:rPr>
              <a:t>Железистая зона</a:t>
            </a:r>
          </a:p>
          <a:p>
            <a:pPr>
              <a:defRPr/>
            </a:pPr>
            <a:endParaRPr lang="ru-RU" dirty="0">
              <a:solidFill>
                <a:schemeClr val="tx2">
                  <a:lumMod val="50000"/>
                </a:schemeClr>
              </a:solidFill>
            </a:endParaRPr>
          </a:p>
          <a:p>
            <a:pPr>
              <a:defRPr/>
            </a:pPr>
            <a:endParaRPr lang="ru-RU" dirty="0">
              <a:solidFill>
                <a:schemeClr val="tx2">
                  <a:lumMod val="50000"/>
                </a:schemeClr>
              </a:solidFill>
            </a:endParaRPr>
          </a:p>
        </p:txBody>
      </p:sp>
      <p:sp>
        <p:nvSpPr>
          <p:cNvPr id="7" name="Прямоугольник 6"/>
          <p:cNvSpPr/>
          <p:nvPr/>
        </p:nvSpPr>
        <p:spPr>
          <a:xfrm>
            <a:off x="5660027" y="3552825"/>
            <a:ext cx="24765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5669552" y="4095750"/>
            <a:ext cx="24765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5805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372656"/>
          </a:xfrm>
        </p:spPr>
        <p:txBody>
          <a:bodyPr>
            <a:normAutofit fontScale="90000"/>
          </a:bodyPr>
          <a:lstStyle/>
          <a:p>
            <a:pPr algn="ctr"/>
            <a:r>
              <a:rPr lang="en-US" sz="2400" dirty="0"/>
              <a:t>Features of examination of patients with complete absence of teeth</a:t>
            </a:r>
            <a:r>
              <a:rPr lang="ru-RU" sz="2400" dirty="0" smtClean="0"/>
              <a:t>:</a:t>
            </a:r>
            <a:endParaRPr lang="ru-RU" sz="2400" dirty="0"/>
          </a:p>
        </p:txBody>
      </p:sp>
      <p:sp>
        <p:nvSpPr>
          <p:cNvPr id="3" name="Объект 2"/>
          <p:cNvSpPr>
            <a:spLocks noGrp="1"/>
          </p:cNvSpPr>
          <p:nvPr>
            <p:ph idx="1"/>
          </p:nvPr>
        </p:nvSpPr>
        <p:spPr>
          <a:xfrm>
            <a:off x="457200" y="908720"/>
            <a:ext cx="7239000" cy="5547016"/>
          </a:xfrm>
        </p:spPr>
        <p:txBody>
          <a:bodyPr/>
          <a:lstStyle/>
          <a:p>
            <a:r>
              <a:rPr lang="en-US" dirty="0"/>
              <a:t>On the lower jaw, the severity of internal oblique lines is noted: sharp, flat, pronounced, unexpressed, painful, painless on palpation</a:t>
            </a:r>
          </a:p>
          <a:p>
            <a:r>
              <a:rPr lang="en-US" dirty="0"/>
              <a:t>The mucous tubercles are of great importance: dense, immobile, well pliable, mobile, soft</a:t>
            </a:r>
          </a:p>
          <a:p>
            <a:r>
              <a:rPr lang="en-US" dirty="0"/>
              <a:t>Presence of </a:t>
            </a:r>
            <a:r>
              <a:rPr lang="en-US" dirty="0" err="1"/>
              <a:t>exostoses</a:t>
            </a:r>
            <a:endParaRPr lang="ru-RU" dirty="0"/>
          </a:p>
        </p:txBody>
      </p:sp>
    </p:spTree>
    <p:extLst>
      <p:ext uri="{BB962C8B-B14F-4D97-AF65-F5344CB8AC3E}">
        <p14:creationId xmlns:p14="http://schemas.microsoft.com/office/powerpoint/2010/main" val="10703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mbt.web.ur.ru/Metodicy/st_an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965593"/>
            <a:ext cx="561662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320040"/>
            <a:ext cx="7239000" cy="588680"/>
          </a:xfrm>
        </p:spPr>
        <p:txBody>
          <a:bodyPr>
            <a:normAutofit fontScale="90000"/>
          </a:bodyPr>
          <a:lstStyle/>
          <a:p>
            <a:pPr algn="ctr"/>
            <a:r>
              <a:rPr lang="en-US" sz="2400" dirty="0"/>
              <a:t>Methodological principles for studying the condition of the oral mucosa</a:t>
            </a:r>
            <a:r>
              <a:rPr lang="ru-RU" sz="2400" dirty="0" smtClean="0"/>
              <a:t>:</a:t>
            </a:r>
            <a:endParaRPr lang="ru-RU" sz="2400" dirty="0"/>
          </a:p>
        </p:txBody>
      </p:sp>
      <p:sp>
        <p:nvSpPr>
          <p:cNvPr id="5" name="Объект 4"/>
          <p:cNvSpPr>
            <a:spLocks noGrp="1"/>
          </p:cNvSpPr>
          <p:nvPr>
            <p:ph idx="1"/>
          </p:nvPr>
        </p:nvSpPr>
        <p:spPr/>
        <p:txBody>
          <a:bodyPr/>
          <a:lstStyle/>
          <a:p>
            <a:r>
              <a:rPr lang="en-US" b="1" i="1" dirty="0"/>
              <a:t>Sensors DK "Lira-100" - a device for measuring the compliance of the oral mucosa</a:t>
            </a:r>
            <a:r>
              <a:rPr lang="ru-RU" b="1" i="1" dirty="0" smtClean="0"/>
              <a:t>.</a:t>
            </a:r>
            <a:endParaRPr lang="ru-RU" dirty="0"/>
          </a:p>
        </p:txBody>
      </p:sp>
    </p:spTree>
    <p:extLst>
      <p:ext uri="{BB962C8B-B14F-4D97-AF65-F5344CB8AC3E}">
        <p14:creationId xmlns:p14="http://schemas.microsoft.com/office/powerpoint/2010/main" val="6831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mbt.web.ur.ru/Metodicy/st_pdv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7848872"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0"/>
            <a:ext cx="7242048" cy="980728"/>
          </a:xfrm>
        </p:spPr>
        <p:txBody>
          <a:bodyPr>
            <a:normAutofit fontScale="90000"/>
          </a:bodyPr>
          <a:lstStyle/>
          <a:p>
            <a:pPr algn="ctr"/>
            <a:r>
              <a:rPr lang="en-US" sz="2400" i="1" dirty="0"/>
              <a:t>An example of generating a conclusion to determine the compliance and structure of the mucous membrane according to a schedule.</a:t>
            </a:r>
            <a:endParaRPr lang="ru-RU" sz="2400" dirty="0"/>
          </a:p>
        </p:txBody>
      </p:sp>
    </p:spTree>
    <p:extLst>
      <p:ext uri="{BB962C8B-B14F-4D97-AF65-F5344CB8AC3E}">
        <p14:creationId xmlns:p14="http://schemas.microsoft.com/office/powerpoint/2010/main" val="278119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44664"/>
          </a:xfrm>
        </p:spPr>
        <p:txBody>
          <a:bodyPr>
            <a:normAutofit fontScale="90000"/>
          </a:bodyPr>
          <a:lstStyle/>
          <a:p>
            <a:pPr algn="ctr"/>
            <a:r>
              <a:rPr lang="en-US" sz="2400" dirty="0"/>
              <a:t>Fixation and stabilization of complete removable laminar dentures:</a:t>
            </a:r>
            <a:endParaRPr lang="ru-RU" sz="2400" dirty="0"/>
          </a:p>
        </p:txBody>
      </p:sp>
      <p:sp>
        <p:nvSpPr>
          <p:cNvPr id="3" name="Объект 2"/>
          <p:cNvSpPr>
            <a:spLocks noGrp="1"/>
          </p:cNvSpPr>
          <p:nvPr>
            <p:ph idx="1"/>
          </p:nvPr>
        </p:nvSpPr>
        <p:spPr>
          <a:xfrm>
            <a:off x="0" y="1052736"/>
            <a:ext cx="8172400" cy="6264696"/>
          </a:xfrm>
        </p:spPr>
        <p:txBody>
          <a:bodyPr>
            <a:normAutofit fontScale="77500" lnSpcReduction="20000"/>
          </a:bodyPr>
          <a:lstStyle/>
          <a:p>
            <a:r>
              <a:rPr lang="en-US" dirty="0"/>
              <a:t>Mechanical - retention, currently used little. Based on the use of various mechanical devices (springs, staples, ligatures) to strengthen prostheses.</a:t>
            </a:r>
          </a:p>
          <a:p>
            <a:r>
              <a:rPr lang="en-US" dirty="0"/>
              <a:t>Surgical – auxiliary, aimed at preparing the oral cavity for orthopedic treatment.</a:t>
            </a:r>
          </a:p>
          <a:p>
            <a:r>
              <a:rPr lang="en-US" dirty="0"/>
              <a:t>Anatomical - the degree of fixation of the prosthesis depends on the anatomical and physiological conditions of the prosthetic bed.</a:t>
            </a:r>
          </a:p>
          <a:p>
            <a:r>
              <a:rPr lang="en-US" dirty="0"/>
              <a:t>Physical – to hold dentures on toothless jaws, physical phenomena such as:</a:t>
            </a:r>
          </a:p>
          <a:p>
            <a:r>
              <a:rPr lang="en-US" dirty="0"/>
              <a:t>adhesion - the emergence of a connection between the surface layers of two dissimilar bodies brought into contact;</a:t>
            </a:r>
          </a:p>
          <a:p>
            <a:r>
              <a:rPr lang="en-US" dirty="0"/>
              <a:t>cohesion is the adhesion of molecules, atoms, ions in a physical body, caused by intermolecular influence and chemical bonding.</a:t>
            </a:r>
          </a:p>
          <a:p>
            <a:r>
              <a:rPr lang="en-US" dirty="0" err="1"/>
              <a:t>Physico</a:t>
            </a:r>
            <a:r>
              <a:rPr lang="en-US" dirty="0"/>
              <a:t>-biological - the prosthesis is fixed due to adhesion and functional suction, but for this it is necessary to achieve complete compliance with the surface of the tissues of the prosthetic bed. The strength of adhesion depends on the accuracy of the repetition of the </a:t>
            </a:r>
            <a:r>
              <a:rPr lang="en-US" dirty="0" err="1"/>
              <a:t>microrelief</a:t>
            </a:r>
            <a:r>
              <a:rPr lang="en-US" dirty="0"/>
              <a:t> of the mucous membrane and the area of the prosthetic bed:</a:t>
            </a:r>
          </a:p>
          <a:p>
            <a:r>
              <a:rPr lang="en-US" dirty="0"/>
              <a:t>valve zone - the edges of the prosthesis in contact with the mucous membrane of the oral cavity ensures the formation of a closing valve along the periphery of the prosthesis and creates conditions for fixing it on the jaw.</a:t>
            </a:r>
            <a:endParaRPr lang="ru-RU" sz="2400" dirty="0"/>
          </a:p>
        </p:txBody>
      </p:sp>
    </p:spTree>
    <p:extLst>
      <p:ext uri="{BB962C8B-B14F-4D97-AF65-F5344CB8AC3E}">
        <p14:creationId xmlns:p14="http://schemas.microsoft.com/office/powerpoint/2010/main" val="393261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1187624" y="801853"/>
            <a:ext cx="622935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title"/>
          </p:nvPr>
        </p:nvSpPr>
        <p:spPr>
          <a:xfrm>
            <a:off x="395536" y="-341147"/>
            <a:ext cx="7242048" cy="1143000"/>
          </a:xfrm>
        </p:spPr>
        <p:txBody>
          <a:bodyPr>
            <a:normAutofit/>
          </a:bodyPr>
          <a:lstStyle/>
          <a:p>
            <a:pPr algn="ctr"/>
            <a:r>
              <a:rPr lang="en-US" sz="2400" dirty="0"/>
              <a:t>Options for the boundaries of the prosthesis on the upper jaw</a:t>
            </a:r>
            <a:r>
              <a:rPr lang="ru-RU" sz="2400" dirty="0" smtClean="0"/>
              <a:t>:</a:t>
            </a:r>
            <a:endParaRPr lang="ru-RU" sz="2400" dirty="0"/>
          </a:p>
        </p:txBody>
      </p:sp>
    </p:spTree>
    <p:extLst>
      <p:ext uri="{BB962C8B-B14F-4D97-AF65-F5344CB8AC3E}">
        <p14:creationId xmlns:p14="http://schemas.microsoft.com/office/powerpoint/2010/main" val="366112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239000" cy="372656"/>
          </a:xfrm>
        </p:spPr>
        <p:txBody>
          <a:bodyPr>
            <a:normAutofit/>
          </a:bodyPr>
          <a:lstStyle/>
          <a:p>
            <a:pPr algn="ctr"/>
            <a:r>
              <a:rPr lang="en-US" sz="2400" dirty="0"/>
              <a:t>Auxiliary fixation methods</a:t>
            </a:r>
            <a:r>
              <a:rPr lang="ru-RU" sz="2400" dirty="0" smtClean="0"/>
              <a:t>:</a:t>
            </a:r>
            <a:endParaRPr lang="ru-RU" sz="2400" dirty="0"/>
          </a:p>
        </p:txBody>
      </p:sp>
      <p:sp>
        <p:nvSpPr>
          <p:cNvPr id="3" name="Объект 2"/>
          <p:cNvSpPr>
            <a:spLocks noGrp="1"/>
          </p:cNvSpPr>
          <p:nvPr>
            <p:ph idx="1"/>
          </p:nvPr>
        </p:nvSpPr>
        <p:spPr>
          <a:xfrm>
            <a:off x="457200" y="1052736"/>
            <a:ext cx="7239000" cy="4752528"/>
          </a:xfrm>
        </p:spPr>
        <p:txBody>
          <a:bodyPr/>
          <a:lstStyle/>
          <a:p>
            <a:r>
              <a:rPr lang="en-US" dirty="0"/>
              <a:t>Using magnets, implants, applying adhesive powder, film, gel to the base</a:t>
            </a:r>
          </a:p>
          <a:p>
            <a:r>
              <a:rPr lang="en-US" dirty="0" err="1"/>
              <a:t>Polyoxyethylene</a:t>
            </a:r>
            <a:r>
              <a:rPr lang="en-US" dirty="0"/>
              <a:t>-based adhesives, conditioners (plasticizer and polymer), creams, powders, gaskets</a:t>
            </a:r>
            <a:endParaRPr lang="ru-RU" dirty="0"/>
          </a:p>
        </p:txBody>
      </p:sp>
    </p:spTree>
    <p:extLst>
      <p:ext uri="{BB962C8B-B14F-4D97-AF65-F5344CB8AC3E}">
        <p14:creationId xmlns:p14="http://schemas.microsoft.com/office/powerpoint/2010/main" val="341888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239000" cy="764704"/>
          </a:xfrm>
        </p:spPr>
        <p:txBody>
          <a:bodyPr>
            <a:normAutofit fontScale="90000"/>
          </a:bodyPr>
          <a:lstStyle/>
          <a:p>
            <a:pPr algn="ctr"/>
            <a:r>
              <a:rPr lang="en-US" sz="2400" dirty="0"/>
              <a:t>Clinical and technological stages of manufacturing complete removable dentures</a:t>
            </a:r>
            <a:r>
              <a:rPr lang="ru-RU" sz="2400" dirty="0" smtClean="0"/>
              <a:t>:</a:t>
            </a:r>
            <a:endParaRPr lang="ru-RU" sz="2400" dirty="0"/>
          </a:p>
        </p:txBody>
      </p:sp>
      <p:sp>
        <p:nvSpPr>
          <p:cNvPr id="3" name="Объект 2"/>
          <p:cNvSpPr>
            <a:spLocks noGrp="1"/>
          </p:cNvSpPr>
          <p:nvPr>
            <p:ph idx="1"/>
          </p:nvPr>
        </p:nvSpPr>
        <p:spPr>
          <a:xfrm>
            <a:off x="107504" y="836712"/>
            <a:ext cx="8064896" cy="6021288"/>
          </a:xfrm>
        </p:spPr>
        <p:txBody>
          <a:bodyPr>
            <a:normAutofit lnSpcReduction="10000"/>
          </a:bodyPr>
          <a:lstStyle/>
          <a:p>
            <a:r>
              <a:rPr lang="en-US" dirty="0"/>
              <a:t>Patient examination. Taking an anatomical impression.</a:t>
            </a:r>
          </a:p>
          <a:p>
            <a:r>
              <a:rPr lang="en-US" dirty="0"/>
              <a:t>Model casting. Making a custom spoon.</a:t>
            </a:r>
          </a:p>
          <a:p>
            <a:r>
              <a:rPr lang="en-US" dirty="0"/>
              <a:t>Fitting an individual spoon in the oral cavity. Taking impressions.</a:t>
            </a:r>
          </a:p>
          <a:p>
            <a:r>
              <a:rPr lang="en-US" dirty="0"/>
              <a:t>Casting models, making a wax base with bite ridges.</a:t>
            </a:r>
          </a:p>
          <a:p>
            <a:r>
              <a:rPr lang="en-US" dirty="0"/>
              <a:t>Determination of </a:t>
            </a:r>
            <a:r>
              <a:rPr lang="en-US" dirty="0" err="1"/>
              <a:t>interalveolar</a:t>
            </a:r>
            <a:r>
              <a:rPr lang="en-US" dirty="0"/>
              <a:t> height and central relationship of the jaws.</a:t>
            </a:r>
          </a:p>
          <a:p>
            <a:r>
              <a:rPr lang="en-US" dirty="0"/>
              <a:t>Fixation in articulators. Installation of artificial teeth.</a:t>
            </a:r>
          </a:p>
          <a:p>
            <a:r>
              <a:rPr lang="en-US" dirty="0"/>
              <a:t>Checking the wax structure in the oral cavity.</a:t>
            </a:r>
          </a:p>
          <a:p>
            <a:r>
              <a:rPr lang="en-US" dirty="0"/>
              <a:t>Replacing wax construction with plastic</a:t>
            </a:r>
          </a:p>
          <a:p>
            <a:r>
              <a:rPr lang="en-US" dirty="0"/>
              <a:t>Fitting and delivery of the finished prosthesis</a:t>
            </a:r>
            <a:r>
              <a:rPr lang="ru-RU" dirty="0" smtClean="0"/>
              <a:t>.</a:t>
            </a:r>
            <a:endParaRPr lang="ru-RU" dirty="0"/>
          </a:p>
        </p:txBody>
      </p:sp>
    </p:spTree>
    <p:extLst>
      <p:ext uri="{BB962C8B-B14F-4D97-AF65-F5344CB8AC3E}">
        <p14:creationId xmlns:p14="http://schemas.microsoft.com/office/powerpoint/2010/main" val="426765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44664"/>
          </a:xfrm>
        </p:spPr>
        <p:txBody>
          <a:bodyPr>
            <a:normAutofit fontScale="90000"/>
          </a:bodyPr>
          <a:lstStyle/>
          <a:p>
            <a:pPr algn="ctr"/>
            <a:r>
              <a:rPr lang="en-US" sz="2400" dirty="0"/>
              <a:t>Determination of the central ratio of the jaws:</a:t>
            </a:r>
            <a:endParaRPr lang="ru-RU" sz="2400" dirty="0"/>
          </a:p>
        </p:txBody>
      </p:sp>
      <p:sp>
        <p:nvSpPr>
          <p:cNvPr id="3" name="Объект 2"/>
          <p:cNvSpPr>
            <a:spLocks noGrp="1"/>
          </p:cNvSpPr>
          <p:nvPr>
            <p:ph idx="1"/>
          </p:nvPr>
        </p:nvSpPr>
        <p:spPr>
          <a:xfrm>
            <a:off x="457200" y="908720"/>
            <a:ext cx="7239000" cy="5547016"/>
          </a:xfrm>
        </p:spPr>
        <p:txBody>
          <a:bodyPr>
            <a:normAutofit fontScale="77500" lnSpcReduction="20000"/>
          </a:bodyPr>
          <a:lstStyle/>
          <a:p>
            <a:r>
              <a:rPr lang="en-US" dirty="0"/>
              <a:t>Visual inspection. Measuring third face relationships with measuring instruments.</a:t>
            </a:r>
          </a:p>
          <a:p>
            <a:r>
              <a:rPr lang="en-US" dirty="0"/>
              <a:t>Inspection of models. The wax bases should fit tightly to the model, and their edges should exactly correspond to the boundaries of the future prosthesis; the edges should not be sharp. The midline and the midline of the alveolar process should be drawn onto the base of the model.</a:t>
            </a:r>
          </a:p>
          <a:p>
            <a:r>
              <a:rPr lang="en-US" dirty="0"/>
              <a:t>Introducing a wax base into the oral cavity and applying it to the HF, while the upper lip should not tense, protrude, or sink. For optimal setting of the height of the upper teeth, the edge of the upper roller should protrude 2 mm from under the lip.</a:t>
            </a:r>
          </a:p>
          <a:p>
            <a:r>
              <a:rPr lang="en-US" dirty="0"/>
              <a:t>Determination of the prosthetic plane using Schwartz rulers and the </a:t>
            </a:r>
            <a:r>
              <a:rPr lang="en-US" dirty="0" err="1"/>
              <a:t>Larin</a:t>
            </a:r>
            <a:r>
              <a:rPr lang="en-US" dirty="0"/>
              <a:t> apparatus. The prosthetic plane in the frontal region should be ║pupillary line, and in the lateral region - the nasal line</a:t>
            </a:r>
          </a:p>
          <a:p>
            <a:r>
              <a:rPr lang="en-US" dirty="0"/>
              <a:t>Creation of a prosthetic plane in the lateral sections: 1 ruler - under the upper roller, and the other - at the level of the lower paradise of the nose and ear canal (</a:t>
            </a:r>
            <a:r>
              <a:rPr lang="en-US" dirty="0" err="1"/>
              <a:t>Kamper</a:t>
            </a:r>
            <a:r>
              <a:rPr lang="en-US" dirty="0"/>
              <a:t> horizontal)</a:t>
            </a:r>
            <a:endParaRPr lang="ru-RU" dirty="0"/>
          </a:p>
        </p:txBody>
      </p:sp>
    </p:spTree>
    <p:extLst>
      <p:ext uri="{BB962C8B-B14F-4D97-AF65-F5344CB8AC3E}">
        <p14:creationId xmlns:p14="http://schemas.microsoft.com/office/powerpoint/2010/main" val="392764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859"/>
            <a:ext cx="7239000" cy="588680"/>
          </a:xfrm>
        </p:spPr>
        <p:txBody>
          <a:bodyPr>
            <a:normAutofit fontScale="90000"/>
          </a:bodyPr>
          <a:lstStyle/>
          <a:p>
            <a:pPr algn="ctr"/>
            <a:r>
              <a:rPr lang="ru-RU" sz="2400" dirty="0" smtClean="0"/>
              <a:t/>
            </a:r>
            <a:br>
              <a:rPr lang="ru-RU" sz="2400" dirty="0" smtClean="0"/>
            </a:br>
            <a:r>
              <a:rPr lang="en-US" sz="2400" dirty="0"/>
              <a:t>Indications for prosthetics with removable dentures</a:t>
            </a:r>
            <a:r>
              <a:rPr lang="ru-RU" sz="2400" dirty="0" smtClean="0"/>
              <a:t>:</a:t>
            </a:r>
            <a:endParaRPr lang="ru-RU" sz="2400" dirty="0"/>
          </a:p>
        </p:txBody>
      </p:sp>
      <p:sp>
        <p:nvSpPr>
          <p:cNvPr id="3" name="Объект 2"/>
          <p:cNvSpPr>
            <a:spLocks noGrp="1"/>
          </p:cNvSpPr>
          <p:nvPr>
            <p:ph idx="1"/>
          </p:nvPr>
        </p:nvSpPr>
        <p:spPr>
          <a:xfrm>
            <a:off x="0" y="764704"/>
            <a:ext cx="8172400" cy="5835048"/>
          </a:xfrm>
        </p:spPr>
        <p:txBody>
          <a:bodyPr>
            <a:noAutofit/>
          </a:bodyPr>
          <a:lstStyle/>
          <a:p>
            <a:r>
              <a:rPr lang="en-US" sz="2000" b="1" dirty="0"/>
              <a:t>Complete absence of a tooth (</a:t>
            </a:r>
            <a:r>
              <a:rPr lang="en-US" sz="2000" b="1" dirty="0" err="1"/>
              <a:t>edentia</a:t>
            </a:r>
            <a:r>
              <a:rPr lang="en-US" sz="2000" b="1" dirty="0"/>
              <a:t>). This defect is the most common indication for prosthetics. The method of prosthetics will depend on the characteristics of the defect. Thus, an included defect (“hole” between the remaining teeth) can be treated with removable and fixed dentures of a variety of designs, as well as using artificial tooth implantation methods.</a:t>
            </a:r>
          </a:p>
          <a:p>
            <a:endParaRPr lang="en-US" sz="2000" b="1" dirty="0"/>
          </a:p>
          <a:p>
            <a:r>
              <a:rPr lang="en-US" sz="2000" b="1" dirty="0"/>
              <a:t>Multiple dental defects. The older the patient, the more defects he has, which means more indications for prosthetics. All types of prosthetics are used: removable and fixed dentures, implants. The choice of design (bridge, clasp, plate prosthesis, crown, root implant, etc.) will depend on many factors and therefore is determined by the orthopedic dentist together with the patient</a:t>
            </a:r>
            <a:r>
              <a:rPr lang="ru-RU" sz="2000" dirty="0" smtClean="0"/>
              <a:t>.</a:t>
            </a:r>
            <a:endParaRPr lang="ru-RU" sz="2000" dirty="0"/>
          </a:p>
        </p:txBody>
      </p:sp>
    </p:spTree>
    <p:extLst>
      <p:ext uri="{BB962C8B-B14F-4D97-AF65-F5344CB8AC3E}">
        <p14:creationId xmlns:p14="http://schemas.microsoft.com/office/powerpoint/2010/main" val="93035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239000" cy="504056"/>
          </a:xfrm>
        </p:spPr>
        <p:txBody>
          <a:bodyPr>
            <a:normAutofit fontScale="90000"/>
          </a:bodyPr>
          <a:lstStyle/>
          <a:p>
            <a:pPr algn="ctr"/>
            <a:r>
              <a:rPr lang="en-US" sz="2400" dirty="0"/>
              <a:t>Determination of the central ratio of the jaws:</a:t>
            </a:r>
            <a:endParaRPr lang="ru-RU" sz="2400" dirty="0"/>
          </a:p>
        </p:txBody>
      </p:sp>
      <p:sp>
        <p:nvSpPr>
          <p:cNvPr id="3" name="Объект 2"/>
          <p:cNvSpPr>
            <a:spLocks noGrp="1"/>
          </p:cNvSpPr>
          <p:nvPr>
            <p:ph idx="1"/>
          </p:nvPr>
        </p:nvSpPr>
        <p:spPr>
          <a:xfrm>
            <a:off x="0" y="908720"/>
            <a:ext cx="8172400" cy="5832648"/>
          </a:xfrm>
        </p:spPr>
        <p:txBody>
          <a:bodyPr>
            <a:normAutofit lnSpcReduction="10000"/>
          </a:bodyPr>
          <a:lstStyle/>
          <a:p>
            <a:r>
              <a:rPr lang="en-US" dirty="0"/>
              <a:t>Smoothing of the prosthetic plane using the </a:t>
            </a:r>
            <a:r>
              <a:rPr lang="en-US" dirty="0" err="1"/>
              <a:t>Naisha</a:t>
            </a:r>
            <a:r>
              <a:rPr lang="en-US" dirty="0"/>
              <a:t> apparatus.</a:t>
            </a:r>
          </a:p>
          <a:p>
            <a:r>
              <a:rPr lang="en-US" dirty="0"/>
              <a:t>Fitting the lower roller to the upper one - the lower roller must be adjusted in such a way that when the jaws are closed, the distance between the marked points (using the </a:t>
            </a:r>
            <a:r>
              <a:rPr lang="en-US" dirty="0" err="1"/>
              <a:t>Larin</a:t>
            </a:r>
            <a:r>
              <a:rPr lang="en-US" dirty="0"/>
              <a:t> apparatus) is 2-3 mm less than with physiological rest; the lower occlusal roller must be identical around the perimeter top.</a:t>
            </a:r>
          </a:p>
          <a:p>
            <a:r>
              <a:rPr lang="en-US" dirty="0"/>
              <a:t>Fixation of the central relationship of the jaws using brackets, separation discs, a heated spatula, or liquid plaster.</a:t>
            </a:r>
          </a:p>
          <a:p>
            <a:r>
              <a:rPr lang="en-US" dirty="0"/>
              <a:t>Drawing guide lines for setting the upper teeth: midline, canine line, smile line.</a:t>
            </a:r>
            <a:endParaRPr lang="ru-RU" dirty="0"/>
          </a:p>
        </p:txBody>
      </p:sp>
    </p:spTree>
    <p:extLst>
      <p:ext uri="{BB962C8B-B14F-4D97-AF65-F5344CB8AC3E}">
        <p14:creationId xmlns:p14="http://schemas.microsoft.com/office/powerpoint/2010/main" val="239695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2-tub-kz.yandex.net/i?id=246464519-15-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772816"/>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320040"/>
            <a:ext cx="7242048" cy="948720"/>
          </a:xfrm>
        </p:spPr>
        <p:txBody>
          <a:bodyPr>
            <a:normAutofit/>
          </a:bodyPr>
          <a:lstStyle/>
          <a:p>
            <a:pPr algn="ctr"/>
            <a:r>
              <a:rPr lang="en-US" sz="2400" dirty="0"/>
              <a:t>Determination of the central relationship of the jaws</a:t>
            </a:r>
            <a:endParaRPr lang="ru-RU" sz="2400" dirty="0"/>
          </a:p>
        </p:txBody>
      </p:sp>
    </p:spTree>
    <p:extLst>
      <p:ext uri="{BB962C8B-B14F-4D97-AF65-F5344CB8AC3E}">
        <p14:creationId xmlns:p14="http://schemas.microsoft.com/office/powerpoint/2010/main" val="291887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28640"/>
          </a:xfrm>
        </p:spPr>
        <p:txBody>
          <a:bodyPr>
            <a:normAutofit fontScale="90000"/>
          </a:bodyPr>
          <a:lstStyle/>
          <a:p>
            <a:pPr algn="ctr"/>
            <a:r>
              <a:rPr lang="en-US" sz="2400" dirty="0"/>
              <a:t>Contraindications</a:t>
            </a:r>
            <a:r>
              <a:rPr lang="ru-RU" sz="2400" dirty="0" smtClean="0"/>
              <a:t>:</a:t>
            </a:r>
            <a:endParaRPr lang="ru-RU" sz="2400" dirty="0"/>
          </a:p>
        </p:txBody>
      </p:sp>
      <p:sp>
        <p:nvSpPr>
          <p:cNvPr id="3" name="Объект 2"/>
          <p:cNvSpPr>
            <a:spLocks noGrp="1"/>
          </p:cNvSpPr>
          <p:nvPr>
            <p:ph idx="1"/>
          </p:nvPr>
        </p:nvSpPr>
        <p:spPr>
          <a:xfrm>
            <a:off x="0" y="548680"/>
            <a:ext cx="8172400" cy="6309320"/>
          </a:xfrm>
        </p:spPr>
        <p:txBody>
          <a:bodyPr>
            <a:normAutofit fontScale="62500" lnSpcReduction="20000"/>
          </a:bodyPr>
          <a:lstStyle/>
          <a:p>
            <a:r>
              <a:rPr lang="en-US" b="1" dirty="0"/>
              <a:t>Temporary contraindications to dental prosthetics:</a:t>
            </a:r>
          </a:p>
          <a:p>
            <a:r>
              <a:rPr lang="en-US" b="1" dirty="0"/>
              <a:t>acute diseases of the whole body or oral cavity;</a:t>
            </a:r>
          </a:p>
          <a:p>
            <a:r>
              <a:rPr lang="en-US" b="1" dirty="0"/>
              <a:t>stages of rehabilitation and recovery;</a:t>
            </a:r>
          </a:p>
          <a:p>
            <a:r>
              <a:rPr lang="en-US" b="1" dirty="0"/>
              <a:t>pregnancy;</a:t>
            </a:r>
          </a:p>
          <a:p>
            <a:r>
              <a:rPr lang="en-US" b="1" dirty="0"/>
              <a:t>drug addiction;</a:t>
            </a:r>
          </a:p>
          <a:p>
            <a:r>
              <a:rPr lang="en-US" b="1" dirty="0"/>
              <a:t>condition after radiation therapy and some others.</a:t>
            </a:r>
          </a:p>
          <a:p>
            <a:r>
              <a:rPr lang="en-US" b="1" dirty="0"/>
              <a:t>Contraindications are also divided into local and general.</a:t>
            </a:r>
          </a:p>
          <a:p>
            <a:r>
              <a:rPr lang="en-US" b="1" dirty="0"/>
              <a:t>Local contraindications include:</a:t>
            </a:r>
          </a:p>
          <a:p>
            <a:r>
              <a:rPr lang="en-US" b="1" dirty="0"/>
              <a:t>Insufficient oral hygiene</a:t>
            </a:r>
          </a:p>
          <a:p>
            <a:r>
              <a:rPr lang="en-US" b="1" dirty="0"/>
              <a:t>Diseases of the bone tissue of the jaw (for example, osteoporosis, osteomyelitis)</a:t>
            </a:r>
          </a:p>
          <a:p>
            <a:r>
              <a:rPr lang="en-US" b="1" dirty="0"/>
              <a:t>Acute inflammatory diseases of the oral cavity and some others</a:t>
            </a:r>
          </a:p>
          <a:p>
            <a:r>
              <a:rPr lang="en-US" b="1" dirty="0"/>
              <a:t>General contraindications include:</a:t>
            </a:r>
          </a:p>
          <a:p>
            <a:r>
              <a:rPr lang="en-US" b="1" dirty="0"/>
              <a:t>Some conditions or diseases that are grounds for refusing surgery.</a:t>
            </a:r>
          </a:p>
          <a:p>
            <a:r>
              <a:rPr lang="en-US" b="1" dirty="0"/>
              <a:t>Any contraindications to local anesthesia.</a:t>
            </a:r>
          </a:p>
          <a:p>
            <a:r>
              <a:rPr lang="en-US" b="1" dirty="0"/>
              <a:t>Some diseases are in the acute stage (severe diseases of the cardiovascular system, respiratory organs, severe diabetes mellitus, oncology, etc.).</a:t>
            </a:r>
          </a:p>
          <a:p>
            <a:r>
              <a:rPr lang="en-US" b="1" dirty="0"/>
              <a:t>Certain types of drug therapy (for example, anticoagulants, </a:t>
            </a:r>
            <a:r>
              <a:rPr lang="en-US" b="1" dirty="0" err="1"/>
              <a:t>cytostatics</a:t>
            </a:r>
            <a:r>
              <a:rPr lang="en-US" b="1" dirty="0"/>
              <a:t>).</a:t>
            </a:r>
          </a:p>
          <a:p>
            <a:r>
              <a:rPr lang="en-US" b="1" dirty="0"/>
              <a:t>Mental illnesses.</a:t>
            </a:r>
          </a:p>
          <a:p>
            <a:r>
              <a:rPr lang="en-US" b="1" dirty="0"/>
              <a:t>Acute stress.</a:t>
            </a:r>
          </a:p>
          <a:p>
            <a:r>
              <a:rPr lang="en-US" b="1" dirty="0"/>
              <a:t>Severe exhaustion (cachexia).</a:t>
            </a:r>
            <a:endParaRPr lang="ru-RU" dirty="0"/>
          </a:p>
        </p:txBody>
      </p:sp>
    </p:spTree>
    <p:extLst>
      <p:ext uri="{BB962C8B-B14F-4D97-AF65-F5344CB8AC3E}">
        <p14:creationId xmlns:p14="http://schemas.microsoft.com/office/powerpoint/2010/main" val="69366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7696200" cy="6048672"/>
          </a:xfrm>
        </p:spPr>
        <p:txBody>
          <a:bodyPr>
            <a:normAutofit/>
          </a:bodyPr>
          <a:lstStyle/>
          <a:p>
            <a:pPr algn="ctr"/>
            <a:r>
              <a:rPr lang="en-US" sz="2800" dirty="0"/>
              <a:t>From all of the above, we can draw a simple conclusion: indications and contraindications for prosthetics are determined by the main medical postulate - “do no harm”, and only then by the need for treatment to prevent the development of other diseases and complications. These problems can be solved only with close cooperation and mutual understanding between the doctor and the patient.</a:t>
            </a:r>
            <a:endParaRPr lang="ru-RU" dirty="0"/>
          </a:p>
        </p:txBody>
      </p:sp>
    </p:spTree>
    <p:extLst>
      <p:ext uri="{BB962C8B-B14F-4D97-AF65-F5344CB8AC3E}">
        <p14:creationId xmlns:p14="http://schemas.microsoft.com/office/powerpoint/2010/main" val="143489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7239000" cy="1143000"/>
          </a:xfrm>
        </p:spPr>
        <p:txBody>
          <a:bodyPr>
            <a:normAutofit/>
          </a:bodyPr>
          <a:lstStyle/>
          <a:p>
            <a:pPr algn="ctr"/>
            <a:r>
              <a:rPr lang="en-US" sz="2400" dirty="0"/>
              <a:t>Classification of removable dentures:</a:t>
            </a:r>
            <a:endParaRPr lang="ru-RU" sz="2400" dirty="0"/>
          </a:p>
        </p:txBody>
      </p:sp>
      <p:sp>
        <p:nvSpPr>
          <p:cNvPr id="3" name="Объект 2"/>
          <p:cNvSpPr>
            <a:spLocks noGrp="1"/>
          </p:cNvSpPr>
          <p:nvPr>
            <p:ph idx="1"/>
          </p:nvPr>
        </p:nvSpPr>
        <p:spPr>
          <a:xfrm>
            <a:off x="0" y="908720"/>
            <a:ext cx="8676456" cy="6336703"/>
          </a:xfrm>
        </p:spPr>
        <p:txBody>
          <a:bodyPr>
            <a:normAutofit/>
          </a:bodyPr>
          <a:lstStyle/>
          <a:p>
            <a:r>
              <a:rPr lang="en-US" dirty="0"/>
              <a:t>Complete removable plate dentures;</a:t>
            </a:r>
          </a:p>
          <a:p>
            <a:r>
              <a:rPr lang="en-US" dirty="0"/>
              <a:t>Partial removable dentures, which come in several types:</a:t>
            </a:r>
          </a:p>
          <a:p>
            <a:r>
              <a:rPr lang="en-US" dirty="0"/>
              <a:t>     plate prostheses;</a:t>
            </a:r>
          </a:p>
          <a:p>
            <a:r>
              <a:rPr lang="en-US" dirty="0"/>
              <a:t>     clasp dentures;</a:t>
            </a:r>
          </a:p>
          <a:p>
            <a:r>
              <a:rPr lang="en-US" dirty="0"/>
              <a:t>     immediate prostheses;</a:t>
            </a:r>
          </a:p>
          <a:p>
            <a:r>
              <a:rPr lang="en-US" dirty="0"/>
              <a:t>     conditionally removable dentures.</a:t>
            </a:r>
          </a:p>
          <a:p>
            <a:r>
              <a:rPr lang="en-US" dirty="0"/>
              <a:t>     removable sectors or segments of the dentition;</a:t>
            </a:r>
          </a:p>
          <a:p>
            <a:endParaRPr lang="en-US" dirty="0"/>
          </a:p>
          <a:p>
            <a:r>
              <a:rPr lang="en-US" dirty="0"/>
              <a:t>It is also possible to classify according to the place of support of the prosthesis: periodontal, gingival, periodontal-gingival, implant-supported</a:t>
            </a:r>
            <a:endParaRPr lang="ru-RU" dirty="0"/>
          </a:p>
        </p:txBody>
      </p:sp>
    </p:spTree>
    <p:extLst>
      <p:ext uri="{BB962C8B-B14F-4D97-AF65-F5344CB8AC3E}">
        <p14:creationId xmlns:p14="http://schemas.microsoft.com/office/powerpoint/2010/main" val="20581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680"/>
            <a:ext cx="7239000" cy="588680"/>
          </a:xfrm>
        </p:spPr>
        <p:txBody>
          <a:bodyPr>
            <a:normAutofit/>
          </a:bodyPr>
          <a:lstStyle/>
          <a:p>
            <a:r>
              <a:rPr lang="en-US" sz="2400" dirty="0"/>
              <a:t>Complete removable plate dentures</a:t>
            </a:r>
            <a:endParaRPr lang="ru-RU" sz="2400" dirty="0"/>
          </a:p>
        </p:txBody>
      </p:sp>
      <p:sp>
        <p:nvSpPr>
          <p:cNvPr id="3" name="Объект 2"/>
          <p:cNvSpPr>
            <a:spLocks noGrp="1"/>
          </p:cNvSpPr>
          <p:nvPr>
            <p:ph idx="1"/>
          </p:nvPr>
        </p:nvSpPr>
        <p:spPr>
          <a:xfrm>
            <a:off x="107504" y="836712"/>
            <a:ext cx="8064896" cy="5619024"/>
          </a:xfrm>
        </p:spPr>
        <p:txBody>
          <a:bodyPr>
            <a:normAutofit/>
          </a:bodyPr>
          <a:lstStyle/>
          <a:p>
            <a:r>
              <a:rPr lang="en-US" dirty="0"/>
              <a:t>Often they are the only alternative to prosthetics in the complete absence of teeth in both or one of the jaws. In this case, the full denture is attached due to the suction effect of the gums.</a:t>
            </a:r>
          </a:p>
          <a:p>
            <a:r>
              <a:rPr lang="en-US" dirty="0"/>
              <a:t>Such dentures are made from imported dental acrylic plastics using the following methods:</a:t>
            </a:r>
          </a:p>
          <a:p>
            <a:r>
              <a:rPr lang="en-US" dirty="0"/>
              <a:t>     injection molding method;</a:t>
            </a:r>
          </a:p>
          <a:p>
            <a:r>
              <a:rPr lang="en-US" dirty="0"/>
              <a:t>     hot cold compression polymerization method;</a:t>
            </a:r>
          </a:p>
          <a:p>
            <a:r>
              <a:rPr lang="en-US" dirty="0"/>
              <a:t>     by cold compression polymerization.</a:t>
            </a:r>
            <a:endParaRPr lang="ru-RU" dirty="0"/>
          </a:p>
        </p:txBody>
      </p:sp>
    </p:spTree>
    <p:extLst>
      <p:ext uri="{BB962C8B-B14F-4D97-AF65-F5344CB8AC3E}">
        <p14:creationId xmlns:p14="http://schemas.microsoft.com/office/powerpoint/2010/main" val="188663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239000" cy="300648"/>
          </a:xfrm>
        </p:spPr>
        <p:txBody>
          <a:bodyPr>
            <a:noAutofit/>
          </a:bodyPr>
          <a:lstStyle/>
          <a:p>
            <a:pPr algn="ctr"/>
            <a:r>
              <a:rPr lang="en-US" sz="2400" dirty="0"/>
              <a:t>Clinic for complete tooth loss</a:t>
            </a:r>
            <a:r>
              <a:rPr lang="ru-RU" sz="2400" dirty="0" smtClean="0"/>
              <a:t>:</a:t>
            </a:r>
            <a:endParaRPr lang="ru-RU" sz="2400" dirty="0"/>
          </a:p>
        </p:txBody>
      </p:sp>
      <p:sp>
        <p:nvSpPr>
          <p:cNvPr id="3" name="Объект 2"/>
          <p:cNvSpPr>
            <a:spLocks noGrp="1"/>
          </p:cNvSpPr>
          <p:nvPr>
            <p:ph idx="1"/>
          </p:nvPr>
        </p:nvSpPr>
        <p:spPr>
          <a:xfrm>
            <a:off x="0" y="548680"/>
            <a:ext cx="8172400" cy="5979064"/>
          </a:xfrm>
        </p:spPr>
        <p:txBody>
          <a:bodyPr>
            <a:normAutofit lnSpcReduction="10000"/>
          </a:bodyPr>
          <a:lstStyle/>
          <a:p>
            <a:r>
              <a:rPr lang="en-US" dirty="0"/>
              <a:t>According to statistical data, the number of people who have completely lost their teeth per 1000 people of the surveyed population is: 40-49 years old - 10 people, 50-59 years old - 55 people, 60 or more years old - 250 people.</a:t>
            </a:r>
          </a:p>
          <a:p>
            <a:endParaRPr lang="en-US" dirty="0"/>
          </a:p>
          <a:p>
            <a:r>
              <a:rPr lang="en-US" dirty="0"/>
              <a:t>After the loss of teeth and the development of atrophic processes in the jaws and soft tissues, new interactions of elements of the </a:t>
            </a:r>
            <a:r>
              <a:rPr lang="en-US" dirty="0" err="1"/>
              <a:t>dentoalveolar</a:t>
            </a:r>
            <a:r>
              <a:rPr lang="en-US" dirty="0"/>
              <a:t> system arise, therefore the clinical picture represents the following state of the oral cavity - senile progeny, atrophy of the alveolar processes, loss of </a:t>
            </a:r>
            <a:r>
              <a:rPr lang="en-US" dirty="0" err="1"/>
              <a:t>interalveolar</a:t>
            </a:r>
            <a:r>
              <a:rPr lang="en-US" dirty="0"/>
              <a:t> height, changes in the appearance of the patient, dysfunction of chewing and speech .</a:t>
            </a:r>
            <a:endParaRPr lang="ru-RU" dirty="0"/>
          </a:p>
        </p:txBody>
      </p:sp>
    </p:spTree>
    <p:extLst>
      <p:ext uri="{BB962C8B-B14F-4D97-AF65-F5344CB8AC3E}">
        <p14:creationId xmlns:p14="http://schemas.microsoft.com/office/powerpoint/2010/main" val="173817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310605"/>
            <a:ext cx="9220002" cy="1143000"/>
          </a:xfrm>
        </p:spPr>
        <p:txBody>
          <a:bodyPr>
            <a:normAutofit/>
          </a:bodyPr>
          <a:lstStyle/>
          <a:p>
            <a:pPr algn="ctr" fontAlgn="auto">
              <a:spcAft>
                <a:spcPts val="0"/>
              </a:spcAft>
              <a:defRPr/>
            </a:pPr>
            <a:r>
              <a:rPr lang="en-US" sz="2400" dirty="0">
                <a:solidFill>
                  <a:schemeClr val="tx2">
                    <a:lumMod val="25000"/>
                  </a:schemeClr>
                </a:solidFill>
                <a:latin typeface="Arial" pitchFamily="34" charset="0"/>
                <a:cs typeface="Arial" pitchFamily="34" charset="0"/>
              </a:rPr>
              <a:t>CLASSIFICATION OF THE MUCOUS MEMBRANE OF THE PROSTHETIC BED BY SUPPLE</a:t>
            </a:r>
            <a:endParaRPr lang="ru-RU" sz="2400" dirty="0">
              <a:solidFill>
                <a:schemeClr val="tx2">
                  <a:satMod val="130000"/>
                </a:schemeClr>
              </a:solidFill>
            </a:endParaRPr>
          </a:p>
        </p:txBody>
      </p:sp>
      <p:sp>
        <p:nvSpPr>
          <p:cNvPr id="5" name="Номер слайда 2"/>
          <p:cNvSpPr>
            <a:spLocks noGrp="1"/>
          </p:cNvSpPr>
          <p:nvPr>
            <p:ph type="sldNum" sz="quarter" idx="12"/>
          </p:nvPr>
        </p:nvSpPr>
        <p:spPr bwMode="auto">
          <a:xfrm>
            <a:off x="8899327" y="6341517"/>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BC37350-992A-48DB-A700-1C2AA4C88249}" type="slidenum">
              <a:rPr lang="ru-RU" sz="1200">
                <a:latin typeface="Arial" charset="0"/>
              </a:rPr>
              <a:pPr eaLnBrk="1" hangingPunct="1"/>
              <a:t>9</a:t>
            </a:fld>
            <a:endParaRPr lang="ru-RU" sz="1200">
              <a:latin typeface="Arial"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67813239"/>
              </p:ext>
            </p:extLst>
          </p:nvPr>
        </p:nvGraphicFramePr>
        <p:xfrm>
          <a:off x="251521" y="1556792"/>
          <a:ext cx="7920879" cy="4968553"/>
        </p:xfrm>
        <a:graphic>
          <a:graphicData uri="http://schemas.openxmlformats.org/drawingml/2006/table">
            <a:tbl>
              <a:tblPr/>
              <a:tblGrid>
                <a:gridCol w="1368151">
                  <a:extLst>
                    <a:ext uri="{9D8B030D-6E8A-4147-A177-3AD203B41FA5}">
                      <a16:colId xmlns:a16="http://schemas.microsoft.com/office/drawing/2014/main" xmlns="" val="20000"/>
                    </a:ext>
                  </a:extLst>
                </a:gridCol>
                <a:gridCol w="6552728">
                  <a:extLst>
                    <a:ext uri="{9D8B030D-6E8A-4147-A177-3AD203B41FA5}">
                      <a16:colId xmlns:a16="http://schemas.microsoft.com/office/drawing/2014/main" xmlns="" val="20001"/>
                    </a:ext>
                  </a:extLst>
                </a:gridCol>
              </a:tblGrid>
              <a:tr h="1382115">
                <a:tc>
                  <a:txBody>
                    <a:bodyPr/>
                    <a:lstStyle/>
                    <a:p>
                      <a:pPr indent="180340" algn="just">
                        <a:lnSpc>
                          <a:spcPct val="115000"/>
                        </a:lnSpc>
                        <a:spcAft>
                          <a:spcPts val="0"/>
                        </a:spcAft>
                      </a:pPr>
                      <a:endParaRPr lang="ru-RU" sz="1600" dirty="0">
                        <a:solidFill>
                          <a:schemeClr val="tx2">
                            <a:lumMod val="50000"/>
                          </a:schemeClr>
                        </a:solidFill>
                        <a:latin typeface="Arial" pitchFamily="34" charset="0"/>
                        <a:ea typeface="Calibri"/>
                        <a:cs typeface="Arial" pitchFamily="34" charset="0"/>
                      </a:endParaRPr>
                    </a:p>
                    <a:p>
                      <a:pPr indent="180340"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1 CLASS</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Perfect mouth. Well-defined alveolar processes, covered with a slightly pliable mucous membrane, pale pink in color, without pathological processes.</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195480">
                <a:tc>
                  <a:txBody>
                    <a:bodyPr/>
                    <a:lstStyle/>
                    <a:p>
                      <a:pPr indent="180340"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2nd CLASS</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Hard mouth. Atrophied, dense, dry mucous membrane, the attachment points of the folds are somewhat closer to the crest of the alveolar process than in class 1</a:t>
                      </a:r>
                      <a:r>
                        <a:rPr lang="ru-RU" sz="1600" dirty="0" smtClean="0">
                          <a:solidFill>
                            <a:schemeClr val="tx2">
                              <a:lumMod val="50000"/>
                            </a:schemeClr>
                          </a:solidFill>
                          <a:latin typeface="Arial" pitchFamily="34" charset="0"/>
                          <a:ea typeface="Calibri"/>
                          <a:cs typeface="Arial" pitchFamily="34" charset="0"/>
                        </a:rPr>
                        <a:t>.</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796986">
                <a:tc>
                  <a:txBody>
                    <a:bodyPr/>
                    <a:lstStyle/>
                    <a:p>
                      <a:pPr indent="180340"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3 CLASS</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Soft mouth. Hypertrophied, loose mucous membrane, low alveolar processes.</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593972">
                <a:tc>
                  <a:txBody>
                    <a:bodyPr/>
                    <a:lstStyle/>
                    <a:p>
                      <a:pPr indent="180340"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4TH GRADE</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600" dirty="0" smtClean="0">
                          <a:solidFill>
                            <a:schemeClr val="tx2">
                              <a:lumMod val="50000"/>
                            </a:schemeClr>
                          </a:solidFill>
                          <a:latin typeface="Arial" pitchFamily="34" charset="0"/>
                          <a:ea typeface="Calibri"/>
                          <a:cs typeface="Arial" pitchFamily="34" charset="0"/>
                        </a:rPr>
                        <a:t>Loose comb. There are movable strands of the mucous membrane, located longitudinally and easily shifting with slight pressure from the impression mass; the strands can be pinched</a:t>
                      </a:r>
                      <a:r>
                        <a:rPr lang="ru-RU" sz="1600" dirty="0" smtClean="0">
                          <a:solidFill>
                            <a:schemeClr val="tx2">
                              <a:lumMod val="50000"/>
                            </a:schemeClr>
                          </a:solidFill>
                          <a:latin typeface="Arial" pitchFamily="34" charset="0"/>
                          <a:ea typeface="Calibri"/>
                          <a:cs typeface="Arial" pitchFamily="34" charset="0"/>
                        </a:rPr>
                        <a:t>.</a:t>
                      </a:r>
                      <a:endParaRPr lang="ru-RU" sz="1400" dirty="0">
                        <a:solidFill>
                          <a:schemeClr val="tx2">
                            <a:lumMod val="50000"/>
                          </a:schemeClr>
                        </a:solidFill>
                        <a:latin typeface="Arial" pitchFamily="34" charset="0"/>
                        <a:ea typeface="Calibri"/>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45510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707</TotalTime>
  <Words>2054</Words>
  <Application>Microsoft Office PowerPoint</Application>
  <PresentationFormat>Экран (4:3)</PresentationFormat>
  <Paragraphs>153</Paragraphs>
  <Slides>31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vt:lpstr>
      <vt:lpstr>Arial Black</vt:lpstr>
      <vt:lpstr>Calibri</vt:lpstr>
      <vt:lpstr>Times New Roman</vt:lpstr>
      <vt:lpstr>Trebuchet MS</vt:lpstr>
      <vt:lpstr>Verdana</vt:lpstr>
      <vt:lpstr>Wingdings</vt:lpstr>
      <vt:lpstr>Wingdings 2</vt:lpstr>
      <vt:lpstr>Изящная</vt:lpstr>
      <vt:lpstr> Topic: orthopedic treatment for complete absence of teeth</vt:lpstr>
      <vt:lpstr>Презентация PowerPoint</vt:lpstr>
      <vt:lpstr> Indications for prosthetics with removable dentures:</vt:lpstr>
      <vt:lpstr>Contraindications:</vt:lpstr>
      <vt:lpstr>Презентация PowerPoint</vt:lpstr>
      <vt:lpstr>Classification of removable dentures:</vt:lpstr>
      <vt:lpstr>Complete removable plate dentures</vt:lpstr>
      <vt:lpstr>Clinic for complete tooth loss:</vt:lpstr>
      <vt:lpstr>CLASSIFICATION OF THE MUCOUS MEMBRANE OF THE PROSTHETIC BED BY SUPPLE</vt:lpstr>
      <vt:lpstr>Презентация PowerPoint</vt:lpstr>
      <vt:lpstr>Презентация PowerPoint</vt:lpstr>
      <vt:lpstr>Презентация PowerPoint</vt:lpstr>
      <vt:lpstr>Презентация PowerPoint</vt:lpstr>
      <vt:lpstr>Презентация PowerPoint</vt:lpstr>
      <vt:lpstr>Features of examination of patients with complete absence of teeth:</vt:lpstr>
      <vt:lpstr>Презентация PowerPoint</vt:lpstr>
      <vt:lpstr>Features of examination of patients with complete absence of teeth:</vt:lpstr>
      <vt:lpstr>Features of examination of patients with complete absence of teeth:</vt:lpstr>
      <vt:lpstr> Compliance of the mucous membrane of the upper jaw according to Lund:</vt:lpstr>
      <vt:lpstr>Презентация PowerPoint</vt:lpstr>
      <vt:lpstr>Презентация PowerPoint</vt:lpstr>
      <vt:lpstr>Features of examination of patients with complete absence of teeth:</vt:lpstr>
      <vt:lpstr>Methodological principles for studying the condition of the oral mucosa:</vt:lpstr>
      <vt:lpstr>An example of generating a conclusion to determine the compliance and structure of the mucous membrane according to a schedule.</vt:lpstr>
      <vt:lpstr>Fixation and stabilization of complete removable laminar dentures:</vt:lpstr>
      <vt:lpstr>Options for the boundaries of the prosthesis on the upper jaw:</vt:lpstr>
      <vt:lpstr>Auxiliary fixation methods:</vt:lpstr>
      <vt:lpstr>Clinical and technological stages of manufacturing complete removable dentures:</vt:lpstr>
      <vt:lpstr>Determination of the central ratio of the jaws:</vt:lpstr>
      <vt:lpstr>Determination of the central ratio of the jaws:</vt:lpstr>
      <vt:lpstr>Determination of the central relationship of the jaws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Айгерим</dc:creator>
  <cp:lastModifiedBy>User</cp:lastModifiedBy>
  <cp:revision>105</cp:revision>
  <dcterms:created xsi:type="dcterms:W3CDTF">2012-03-25T04:36:43Z</dcterms:created>
  <dcterms:modified xsi:type="dcterms:W3CDTF">2023-11-14T06:59:02Z</dcterms:modified>
</cp:coreProperties>
</file>