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7" r:id="rId3"/>
    <p:sldId id="268" r:id="rId4"/>
    <p:sldId id="269" r:id="rId5"/>
    <p:sldId id="271" r:id="rId6"/>
    <p:sldId id="274" r:id="rId7"/>
    <p:sldId id="272" r:id="rId8"/>
    <p:sldId id="273" r:id="rId9"/>
    <p:sldId id="275" r:id="rId10"/>
    <p:sldId id="270" r:id="rId11"/>
    <p:sldId id="277" r:id="rId12"/>
    <p:sldId id="278" r:id="rId13"/>
    <p:sldId id="279" r:id="rId14"/>
    <p:sldId id="280" r:id="rId15"/>
    <p:sldId id="281" r:id="rId16"/>
    <p:sldId id="282" r:id="rId17"/>
    <p:sldId id="283" r:id="rId18"/>
    <p:sldId id="285" r:id="rId19"/>
    <p:sldId id="286" r:id="rId20"/>
    <p:sldId id="284" r:id="rId21"/>
    <p:sldId id="263"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97561E8-8F64-4EE2-A72A-6591E553A632}" type="datetimeFigureOut">
              <a:rPr lang="ru-RU" smtClean="0"/>
              <a:pPr/>
              <a:t>14.11.2023</a:t>
            </a:fld>
            <a:endParaRPr lang="ru-R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ru-R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656134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459095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1485724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5" name="Footer Placeholder 4"/>
          <p:cNvSpPr>
            <a:spLocks noGrp="1"/>
          </p:cNvSpPr>
          <p:nvPr>
            <p:ph type="ftr" sz="quarter" idx="11"/>
          </p:nvPr>
        </p:nvSpPr>
        <p:spPr/>
        <p:txBody>
          <a:bodyPr/>
          <a:lstStyle/>
          <a:p>
            <a:endParaRPr lang="ru-R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3461026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2231235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2133157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8" name="Footer Placeholder 7"/>
          <p:cNvSpPr>
            <a:spLocks noGrp="1"/>
          </p:cNvSpPr>
          <p:nvPr>
            <p:ph type="ftr" sz="quarter" idx="11"/>
          </p:nvPr>
        </p:nvSpPr>
        <p:spPr>
          <a:xfrm>
            <a:off x="561111" y="6391838"/>
            <a:ext cx="3644282" cy="304801"/>
          </a:xfrm>
        </p:spPr>
        <p:txBody>
          <a:bodyPr/>
          <a:lstStyle/>
          <a:p>
            <a:endParaRPr lang="ru-RU"/>
          </a:p>
        </p:txBody>
      </p:sp>
      <p:sp>
        <p:nvSpPr>
          <p:cNvPr id="9" name="Slide Number Placeholder 8"/>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3582143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97561E8-8F64-4EE2-A72A-6591E553A632}" type="datetimeFigureOut">
              <a:rPr lang="ru-RU" smtClean="0"/>
              <a:pPr/>
              <a:t>14.11.2023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321784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97561E8-8F64-4EE2-A72A-6591E553A632}" type="datetimeFigureOut">
              <a:rPr lang="ru-RU" smtClean="0"/>
              <a:pPr/>
              <a:t>14.11.2023</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2767654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1932510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5" name="Footer Placeholder 4"/>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1982386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3888312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2105455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996415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1259747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272660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smtClean="0"/>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7561E8-8F64-4EE2-A72A-6591E553A632}" type="datetimeFigureOut">
              <a:rPr lang="ru-RU" smtClean="0"/>
              <a:pPr/>
              <a:t>14.11.2023</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A638FC4-FE03-4B29-BE05-C69384C16429}" type="slidenum">
              <a:rPr lang="ru-RU" smtClean="0"/>
              <a:pPr/>
              <a:t>‹#›</a:t>
            </a:fld>
            <a:endParaRPr lang="ru-RU"/>
          </a:p>
        </p:txBody>
      </p:sp>
    </p:spTree>
    <p:extLst>
      <p:ext uri="{BB962C8B-B14F-4D97-AF65-F5344CB8AC3E}">
        <p14:creationId xmlns:p14="http://schemas.microsoft.com/office/powerpoint/2010/main" val="3388391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97561E8-8F64-4EE2-A72A-6591E553A632}" type="datetimeFigureOut">
              <a:rPr lang="ru-RU" smtClean="0"/>
              <a:pPr/>
              <a:t>14.11.2023</a:t>
            </a:fld>
            <a:endParaRPr lang="ru-R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ru-R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A638FC4-FE03-4B29-BE05-C69384C16429}" type="slidenum">
              <a:rPr lang="ru-RU" smtClean="0"/>
              <a:pPr/>
              <a:t>‹#›</a:t>
            </a:fld>
            <a:endParaRPr lang="ru-RU"/>
          </a:p>
        </p:txBody>
      </p:sp>
    </p:spTree>
    <p:extLst>
      <p:ext uri="{BB962C8B-B14F-4D97-AF65-F5344CB8AC3E}">
        <p14:creationId xmlns:p14="http://schemas.microsoft.com/office/powerpoint/2010/main" val="3165571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Rectangle 1"/>
          <p:cNvSpPr>
            <a:spLocks noGrp="1" noChangeArrowheads="1"/>
          </p:cNvSpPr>
          <p:nvPr>
            <p:ph idx="1"/>
          </p:nvPr>
        </p:nvSpPr>
        <p:spPr bwMode="auto">
          <a:xfrm>
            <a:off x="412330" y="2416739"/>
            <a:ext cx="11259717"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defTabSz="914400">
              <a:buClrTx/>
              <a:buSzTx/>
              <a:buNone/>
            </a:pPr>
            <a:r>
              <a:rPr lang="en-US" altLang="ru-RU" sz="1600" dirty="0">
                <a:solidFill>
                  <a:srgbClr val="000000"/>
                </a:solidFill>
                <a:cs typeface="Arial" panose="020B0604020202020204" pitchFamily="34" charset="0"/>
              </a:rPr>
              <a:t>Orthopedic treatment for periodontal diseases is carried out with the aim of preventing, eliminating or weakening the functional overload of the </a:t>
            </a:r>
            <a:r>
              <a:rPr lang="en-US" altLang="ru-RU" sz="1600" dirty="0" err="1">
                <a:solidFill>
                  <a:srgbClr val="000000"/>
                </a:solidFill>
                <a:cs typeface="Arial" panose="020B0604020202020204" pitchFamily="34" charset="0"/>
              </a:rPr>
              <a:t>periodontium</a:t>
            </a:r>
            <a:r>
              <a:rPr lang="en-US" altLang="ru-RU" sz="1600" dirty="0">
                <a:solidFill>
                  <a:srgbClr val="000000"/>
                </a:solidFill>
                <a:cs typeface="Arial" panose="020B0604020202020204" pitchFamily="34" charset="0"/>
              </a:rPr>
              <a:t>, which at a certain stage of the disease is one of the main pathological factors determining the course of the disease. Elimination or reduction of functional overload puts the </a:t>
            </a:r>
            <a:r>
              <a:rPr lang="en-US" altLang="ru-RU" sz="1600" dirty="0" err="1">
                <a:solidFill>
                  <a:srgbClr val="000000"/>
                </a:solidFill>
                <a:cs typeface="Arial" panose="020B0604020202020204" pitchFamily="34" charset="0"/>
              </a:rPr>
              <a:t>periodontium</a:t>
            </a:r>
            <a:r>
              <a:rPr lang="en-US" altLang="ru-RU" sz="1600" dirty="0">
                <a:solidFill>
                  <a:srgbClr val="000000"/>
                </a:solidFill>
                <a:cs typeface="Arial" panose="020B0604020202020204" pitchFamily="34" charset="0"/>
              </a:rPr>
              <a:t> in new conditions, under which inflammation and dystrophy develop more slowly. Thanks to this, therapeutic interventions become more effective.</a:t>
            </a:r>
          </a:p>
          <a:p>
            <a:pPr marL="0" lvl="0" indent="0" defTabSz="914400">
              <a:buClrTx/>
              <a:buSzTx/>
              <a:buNone/>
            </a:pPr>
            <a:r>
              <a:rPr lang="en-US" altLang="ru-RU" sz="1600" dirty="0">
                <a:solidFill>
                  <a:srgbClr val="000000"/>
                </a:solidFill>
                <a:cs typeface="Arial" panose="020B0604020202020204" pitchFamily="34" charset="0"/>
              </a:rPr>
              <a:t>To reduce the functional overload of the teeth and make it easier for the affected </a:t>
            </a:r>
            <a:r>
              <a:rPr lang="en-US" altLang="ru-RU" sz="1600" dirty="0" err="1">
                <a:solidFill>
                  <a:srgbClr val="000000"/>
                </a:solidFill>
                <a:cs typeface="Arial" panose="020B0604020202020204" pitchFamily="34" charset="0"/>
              </a:rPr>
              <a:t>periodontium</a:t>
            </a:r>
            <a:r>
              <a:rPr lang="en-US" altLang="ru-RU" sz="1600" dirty="0">
                <a:solidFill>
                  <a:srgbClr val="000000"/>
                </a:solidFill>
                <a:cs typeface="Arial" panose="020B0604020202020204" pitchFamily="34" charset="0"/>
              </a:rPr>
              <a:t> to perform its function, it is necessary:</a:t>
            </a:r>
          </a:p>
          <a:p>
            <a:pPr marL="0" lvl="0" indent="0" defTabSz="914400">
              <a:buClrTx/>
              <a:buSzTx/>
              <a:buNone/>
            </a:pPr>
            <a:r>
              <a:rPr lang="en-US" altLang="ru-RU" sz="1600" dirty="0">
                <a:solidFill>
                  <a:srgbClr val="000000"/>
                </a:solidFill>
                <a:cs typeface="Arial" panose="020B0604020202020204" pitchFamily="34" charset="0"/>
              </a:rPr>
              <a:t>•  restore the lost unity to the dental system and transform the dentition from separately acting elements into an inextricable whole;</a:t>
            </a:r>
          </a:p>
          <a:p>
            <a:pPr marL="0" lvl="0" indent="0" defTabSz="914400">
              <a:buClrTx/>
              <a:buSzTx/>
              <a:buNone/>
            </a:pPr>
            <a:r>
              <a:rPr lang="en-US" altLang="ru-RU" sz="1600" dirty="0">
                <a:solidFill>
                  <a:srgbClr val="000000"/>
                </a:solidFill>
                <a:cs typeface="Arial" panose="020B0604020202020204" pitchFamily="34" charset="0"/>
              </a:rPr>
              <a:t>•  take measures to ensure the correct distribution of chewing pressure on the remaining teeth and relieve the teeth with the most affected periodontal disease at the expense of teeth in which it is better preserved;</a:t>
            </a:r>
          </a:p>
          <a:p>
            <a:pPr marL="0" lvl="0" indent="0" defTabSz="914400">
              <a:buClrTx/>
              <a:buSzTx/>
              <a:buNone/>
            </a:pPr>
            <a:r>
              <a:rPr lang="en-US" altLang="ru-RU" sz="1600" dirty="0">
                <a:solidFill>
                  <a:srgbClr val="000000"/>
                </a:solidFill>
                <a:cs typeface="Arial" panose="020B0604020202020204" pitchFamily="34" charset="0"/>
              </a:rPr>
              <a:t>•  protect teeth from the traumatic effects of horizontal overload;</a:t>
            </a:r>
          </a:p>
          <a:p>
            <a:pPr marL="0" lvl="0" indent="0" defTabSz="914400">
              <a:buClrTx/>
              <a:buSzTx/>
              <a:buNone/>
            </a:pPr>
            <a:r>
              <a:rPr lang="en-US" altLang="ru-RU" sz="1600" dirty="0">
                <a:solidFill>
                  <a:srgbClr val="000000"/>
                </a:solidFill>
                <a:cs typeface="Arial" panose="020B0604020202020204" pitchFamily="34" charset="0"/>
              </a:rPr>
              <a:t>•  with partial loss of teeth, in addition, it is necessary to evenly distribute the functional load between the remaining teeth and the mucous membrane of the prosthetic bed.</a:t>
            </a:r>
          </a:p>
          <a:p>
            <a:pPr marL="0" lvl="0" indent="0" defTabSz="914400">
              <a:buClrTx/>
              <a:buSzTx/>
              <a:buNone/>
            </a:pPr>
            <a:r>
              <a:rPr lang="en-US" altLang="ru-RU" sz="1600" dirty="0">
                <a:solidFill>
                  <a:srgbClr val="000000"/>
                </a:solidFill>
                <a:cs typeface="Arial" panose="020B0604020202020204" pitchFamily="34" charset="0"/>
              </a:rPr>
              <a:t>Treatment is carried out comprehensively using general and local therapeutic measures. Local treatment measures are therapeutic, physiotherapeutic, surgical and orthopedic in nature.</a:t>
            </a:r>
            <a:endParaRPr kumimoji="0" lang="ru-RU" altLang="ru-RU"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7015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Rectangle 1"/>
          <p:cNvSpPr>
            <a:spLocks noGrp="1" noChangeArrowheads="1"/>
          </p:cNvSpPr>
          <p:nvPr>
            <p:ph idx="1"/>
          </p:nvPr>
        </p:nvSpPr>
        <p:spPr bwMode="auto">
          <a:xfrm>
            <a:off x="242047" y="2743784"/>
            <a:ext cx="11672047"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defTabSz="914400">
              <a:buClrTx/>
              <a:buSzTx/>
              <a:buNone/>
            </a:pPr>
            <a:r>
              <a:rPr lang="en-US" altLang="ru-RU" sz="1000" dirty="0">
                <a:solidFill>
                  <a:srgbClr val="000000"/>
                </a:solidFill>
                <a:cs typeface="Arial" panose="020B0604020202020204" pitchFamily="34" charset="0"/>
              </a:rPr>
              <a:t>Patients with periodontal diseases and disruption of the continuity of the dentition should be divided into 2 groups. The first includes patients with included, the second - with unilateral or bilateral terminal defects. When the defect is located in the anterior part of the dentition, prosthetics can be carried out using bridges fixed on crowns. If there is a large defect in the anterior region, the remaining lateral teeth are splinted with non-removable splints, and the defect is replaced with a removable denture.</a:t>
            </a:r>
          </a:p>
          <a:p>
            <a:pPr marL="0" lvl="0" indent="0" defTabSz="914400">
              <a:buClrTx/>
              <a:buSzTx/>
              <a:buNone/>
            </a:pPr>
            <a:r>
              <a:rPr lang="en-US" altLang="ru-RU" sz="1000" dirty="0">
                <a:solidFill>
                  <a:srgbClr val="000000"/>
                </a:solidFill>
                <a:cs typeface="Arial" panose="020B0604020202020204" pitchFamily="34" charset="0"/>
              </a:rPr>
              <a:t>For small and medium unilateral and bilateral included lateral defects, splinting is carried out with bridge-like prostheses mounted on crowns, taking into account the functionality of the supporting teeth. The edges of the crowns should not extend under the gum, leaving the gum pocket open for medical and surgical therapy. It is advisable to manufacture equator crowns in the lateral areas of the dentition.</a:t>
            </a:r>
          </a:p>
          <a:p>
            <a:pPr marL="0" lvl="0" indent="0" defTabSz="914400">
              <a:buClrTx/>
              <a:buSzTx/>
              <a:buNone/>
            </a:pPr>
            <a:r>
              <a:rPr lang="en-US" altLang="ru-RU" sz="1000" dirty="0">
                <a:solidFill>
                  <a:srgbClr val="000000"/>
                </a:solidFill>
                <a:cs typeface="Arial" panose="020B0604020202020204" pitchFamily="34" charset="0"/>
              </a:rPr>
              <a:t>If teeth are highly mobile, it is necessary to include additional elements in the design of the clasp denture in the form of continuous multi-link clasps, reversible clasps (Jackson), double clasps (according to </a:t>
            </a:r>
            <a:r>
              <a:rPr lang="en-US" altLang="ru-RU" sz="1000" dirty="0" err="1">
                <a:solidFill>
                  <a:srgbClr val="000000"/>
                </a:solidFill>
                <a:cs typeface="Arial" panose="020B0604020202020204" pitchFamily="34" charset="0"/>
              </a:rPr>
              <a:t>Bonville</a:t>
            </a:r>
            <a:r>
              <a:rPr lang="en-US" altLang="ru-RU" sz="1000" dirty="0">
                <a:solidFill>
                  <a:srgbClr val="000000"/>
                </a:solidFill>
                <a:cs typeface="Arial" panose="020B0604020202020204" pitchFamily="34" charset="0"/>
              </a:rPr>
              <a:t>), claw-shaped processes, and masticatory pressure absorbers. The purpose of the shock absorber is to reduce or completely remove the vertical, horizontal and overturning components of chewing pressure transmitted from the saddle part of the denture to the supporting teeth. The longer the spring branches and the higher the modulus of elasticity of the alloy, the greater the magnitude of the damping moment. The load absorber can be a spring branch from the clasp arm to the base frame. An arc of a splinting prosthesis or a Roach clasp can be a kind of spring or load absorber.</a:t>
            </a:r>
          </a:p>
          <a:p>
            <a:pPr marL="0" lvl="0" indent="0" defTabSz="914400">
              <a:buClrTx/>
              <a:buSzTx/>
              <a:buNone/>
            </a:pPr>
            <a:r>
              <a:rPr lang="en-US" altLang="ru-RU" sz="1000" dirty="0">
                <a:solidFill>
                  <a:srgbClr val="000000"/>
                </a:solidFill>
                <a:cs typeface="Arial" panose="020B0604020202020204" pitchFamily="34" charset="0"/>
              </a:rPr>
              <a:t>Combined types of splints are used - fixed dentures fixed on a group of anterior teeth and premolars, and a clasp denture that replaces a group of molars. The fixed and removable parts can be connected using various </a:t>
            </a:r>
            <a:r>
              <a:rPr lang="en-US" altLang="ru-RU" sz="1000" dirty="0" err="1">
                <a:solidFill>
                  <a:srgbClr val="000000"/>
                </a:solidFill>
                <a:cs typeface="Arial" panose="020B0604020202020204" pitchFamily="34" charset="0"/>
              </a:rPr>
              <a:t>clampless</a:t>
            </a:r>
            <a:r>
              <a:rPr lang="en-US" altLang="ru-RU" sz="1000" dirty="0">
                <a:solidFill>
                  <a:srgbClr val="000000"/>
                </a:solidFill>
                <a:cs typeface="Arial" panose="020B0604020202020204" pitchFamily="34" charset="0"/>
              </a:rPr>
              <a:t> fixation systems (locking, telescopic, etc.).</a:t>
            </a:r>
          </a:p>
          <a:p>
            <a:pPr marL="0" lvl="0" indent="0" defTabSz="914400">
              <a:buClrTx/>
              <a:buSzTx/>
              <a:buNone/>
            </a:pPr>
            <a:r>
              <a:rPr lang="en-US" altLang="ru-RU" sz="1000" dirty="0">
                <a:solidFill>
                  <a:srgbClr val="000000"/>
                </a:solidFill>
                <a:cs typeface="Arial" panose="020B0604020202020204" pitchFamily="34" charset="0"/>
              </a:rPr>
              <a:t>Periodontitis in combination with dentition defects aggravates the pathological process in the periodontal tissues of the remaining teeth. If orthopedic treatment is not carried out in a timely manner, all teeth will be lost. Orthopedic treatment is carried out using various prosthetic splints.</a:t>
            </a:r>
          </a:p>
          <a:p>
            <a:pPr marL="0" lvl="0" indent="0" defTabSz="914400">
              <a:buClrTx/>
              <a:buSzTx/>
              <a:buNone/>
            </a:pPr>
            <a:r>
              <a:rPr lang="en-US" altLang="ru-RU" sz="1000" dirty="0">
                <a:solidFill>
                  <a:srgbClr val="000000"/>
                </a:solidFill>
                <a:cs typeface="Arial" panose="020B0604020202020204" pitchFamily="34" charset="0"/>
              </a:rPr>
              <a:t>Fixed prosthetic splints include bridges. In case of periodontitis, bridges are used only in the presence of defects included, taking into account the functional capabilities of the periodontal tissues of the supporting teeth. The use of cantilever bridges should be excluded.</a:t>
            </a:r>
          </a:p>
          <a:p>
            <a:pPr marL="0" lvl="0" indent="0" defTabSz="914400">
              <a:buClrTx/>
              <a:buSzTx/>
              <a:buNone/>
            </a:pPr>
            <a:r>
              <a:rPr lang="en-US" altLang="ru-RU" sz="1000" dirty="0">
                <a:solidFill>
                  <a:srgbClr val="000000"/>
                </a:solidFill>
                <a:cs typeface="Arial" panose="020B0604020202020204" pitchFamily="34" charset="0"/>
              </a:rPr>
              <a:t>Removable solid splinting prostheses are therapeutic designs of arch prostheses.</a:t>
            </a:r>
          </a:p>
          <a:p>
            <a:pPr marL="0" lvl="0" indent="0" defTabSz="914400">
              <a:buClrTx/>
              <a:buSzTx/>
              <a:buNone/>
            </a:pPr>
            <a:r>
              <a:rPr lang="en-US" altLang="ru-RU" sz="1000" dirty="0">
                <a:solidFill>
                  <a:srgbClr val="000000"/>
                </a:solidFill>
                <a:cs typeface="Arial" panose="020B0604020202020204" pitchFamily="34" charset="0"/>
              </a:rPr>
              <a:t>The design of removable splinting dentures and devices that provide horizontal unloading of teeth is based on double-armed and multi-link clasps with vestibular and oral coverage of all teeth. Immersion of the prosthesis into the mucous membrane is prevented by the use of occlusal pads. For these purposes, the Ney clasp system is most often used. Removable splinting dentures, the design of which includes stamped and cast caps and beams that rest on a group of teeth and unite them, simultaneously provide vertical and horizontal unloading of the teeth. The combined splinting method is the use of fixed and removable types of prostheses. The nature of the combination of fixed splints with splinting prostheses depends on the specific clinical picture. The remaining teeth are splinted with some type of permanent splint, and the defect is filled with a clasp or other type of prosthesis.</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2656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793377" y="2603500"/>
            <a:ext cx="10623176" cy="3416300"/>
          </a:xfrm>
        </p:spPr>
        <p:txBody>
          <a:bodyPr>
            <a:noAutofit/>
          </a:bodyPr>
          <a:lstStyle/>
          <a:p>
            <a:r>
              <a:rPr lang="en-US" sz="1200" dirty="0"/>
              <a:t>The clasp prosthesis is divided into: base(s) (sometimes these sections of the prosthesis are called the saddle part), a metal frame and artificial teeth. The base is a part of the clasp prosthesis that carries artificial teeth and replaces part of the alveolar process. The dimensions of the basis depend on the size and topography of the defect. With included defects, the bases are small; with terminal defects, they completely cover the alveolar ridge with maxillary tubercles on the upper jaw, and </a:t>
            </a:r>
            <a:r>
              <a:rPr lang="en-US" sz="1200" dirty="0" err="1"/>
              <a:t>retromolar</a:t>
            </a:r>
            <a:r>
              <a:rPr lang="en-US" sz="1200" dirty="0"/>
              <a:t> tubercles on the lower jaw.</a:t>
            </a:r>
          </a:p>
          <a:p>
            <a:r>
              <a:rPr lang="en-US" sz="1200" dirty="0"/>
              <a:t>The frame of the clasp prosthesis consists of connecting elements (arch and its branches), fixing elements (clasps, locking and telescopic connections, beam fastenings), stabilizing elements (continuous clasp, </a:t>
            </a:r>
            <a:r>
              <a:rPr lang="en-US" sz="1200" dirty="0" err="1"/>
              <a:t>kipmaiders</a:t>
            </a:r>
            <a:r>
              <a:rPr lang="en-US" sz="1200" dirty="0"/>
              <a:t>) and unloading elements (shock absorbers and load crushers).</a:t>
            </a:r>
          </a:p>
          <a:p>
            <a:r>
              <a:rPr lang="en-US" sz="1200" dirty="0"/>
              <a:t>The arch connects the clasp denture saddles and distributes chewing pressure on the supporting teeth and alveolar ridge. The location of the arch is determined by the size, topography of the defect, anatomical features of the hard palate, alveolar ridge, and attachment of the frenulum. The arch located on the upper jaw is called palatine, or palatal. This is a plate 0.6-1.0 mm thick and 5-15 mm wide. With a flat palate, poorly defined alveolar ridges and terminal defects, the arch should be in the form of a wide and thin plate. Its width is at least 2 cm, and its thickness is 0.35-0.6 mm. This arch shape better redistributes the chewing load. When the dentition defect is located in the anterior section, the arch passes in the anterior third of the palate to prevent the prosthesis from tipping over.</a:t>
            </a:r>
            <a:endParaRPr lang="ru-RU" sz="1200" dirty="0"/>
          </a:p>
        </p:txBody>
      </p:sp>
    </p:spTree>
    <p:extLst>
      <p:ext uri="{BB962C8B-B14F-4D97-AF65-F5344CB8AC3E}">
        <p14:creationId xmlns:p14="http://schemas.microsoft.com/office/powerpoint/2010/main" val="3020982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en-US" dirty="0"/>
              <a:t>On the lower jaw, the arch is placed on the lingual side, in the middle of the alveolar ridge. It must be kept away from the mucous membrane so that</a:t>
            </a:r>
          </a:p>
          <a:p>
            <a:r>
              <a:rPr lang="en-US" dirty="0"/>
              <a:t>the moment the prosthesis is immersed in pliable tissue, do not injure the mucous membrane and frenulum of the tongue. However, the greater the distance the arch lags behind the alveolar part, the more it becomes noticeable to the tongue. The arch of the prosthesis on the lower jaw has the shape of a semi-ellipse measuring 4x2 mm. If the soft tissues of the floor of the mouth or the frenulum of the tongue are located high, an extended multi-link clasp without an arc can be used.</a:t>
            </a:r>
          </a:p>
          <a:p>
            <a:r>
              <a:rPr lang="en-US" dirty="0"/>
              <a:t>The arc can be equipped with additional branches. They are directed towards the frontal defects and connect metal beds for attaching artificial teeth. These arches are thinner and narrower in size than the main ones.</a:t>
            </a:r>
          </a:p>
          <a:p>
            <a:r>
              <a:rPr lang="en-US" dirty="0"/>
              <a:t>Stabilizing elements serve to prevent displacement of the prosthesis in the horizontal direction and prevent the lowering of the posterior edge of the upper jaw prosthesis in the presence of bilateral end defects. Continuous and multi-link clasps and stabilizers are used as these elements.</a:t>
            </a:r>
            <a:endParaRPr lang="ru-RU" dirty="0"/>
          </a:p>
        </p:txBody>
      </p:sp>
    </p:spTree>
    <p:extLst>
      <p:ext uri="{BB962C8B-B14F-4D97-AF65-F5344CB8AC3E}">
        <p14:creationId xmlns:p14="http://schemas.microsoft.com/office/powerpoint/2010/main" val="2983654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03624" y="2079065"/>
            <a:ext cx="8825659" cy="3416300"/>
          </a:xfrm>
        </p:spPr>
        <p:txBody>
          <a:bodyPr>
            <a:noAutofit/>
          </a:bodyPr>
          <a:lstStyle/>
          <a:p>
            <a:r>
              <a:rPr lang="en-US" sz="1000" dirty="0"/>
              <a:t>The production of solid removable tires consists of the following steps:</a:t>
            </a:r>
          </a:p>
          <a:p>
            <a:r>
              <a:rPr lang="en-US" sz="1000" dirty="0"/>
              <a:t>1 - study of diagnostic models of jaws;</a:t>
            </a:r>
          </a:p>
          <a:p>
            <a:r>
              <a:rPr lang="en-US" sz="1000" dirty="0"/>
              <a:t>2 - grinding of sections of tooth surfaces to position the occlusal parts of the splints and support-retaining clasps;</a:t>
            </a:r>
          </a:p>
          <a:p>
            <a:r>
              <a:rPr lang="en-US" sz="1000" dirty="0"/>
              <a:t>3 - obtaining impressions and working models, determining central occlusion;</a:t>
            </a:r>
          </a:p>
          <a:p>
            <a:r>
              <a:rPr lang="en-US" sz="1000" dirty="0"/>
              <a:t>4 - study of the working model in a </a:t>
            </a:r>
            <a:r>
              <a:rPr lang="en-US" sz="1000" dirty="0" err="1"/>
              <a:t>parallelometer</a:t>
            </a:r>
            <a:r>
              <a:rPr lang="en-US" sz="1000" dirty="0"/>
              <a:t>, determination of the clinical equator and choice of the route of insertion of the splint or prosthetic splint;</a:t>
            </a:r>
          </a:p>
          <a:p>
            <a:r>
              <a:rPr lang="en-US" sz="1000" dirty="0"/>
              <a:t>5 - planning the design of the tire and drawing a picture of its frame on a plaster model;</a:t>
            </a:r>
          </a:p>
          <a:p>
            <a:r>
              <a:rPr lang="en-US" sz="1000" dirty="0"/>
              <a:t>6 - preparing the model for duplication and obtaining a fireproof model;</a:t>
            </a:r>
          </a:p>
          <a:p>
            <a:r>
              <a:rPr lang="en-US" sz="1000" dirty="0"/>
              <a:t>7 - reproduction of the tire carcass pattern on a fire-resistant model;</a:t>
            </a:r>
          </a:p>
          <a:p>
            <a:r>
              <a:rPr lang="en-US" sz="1000" dirty="0"/>
              <a:t>8 - modeling of the tire carcass;</a:t>
            </a:r>
          </a:p>
          <a:p>
            <a:r>
              <a:rPr lang="en-US" sz="1000" dirty="0"/>
              <a:t>9 - creation of a gating system;</a:t>
            </a:r>
          </a:p>
          <a:p>
            <a:r>
              <a:rPr lang="en-US" sz="1000" dirty="0"/>
              <a:t>10 - applying a refractory coating, obtaining a mold, casting process;</a:t>
            </a:r>
          </a:p>
          <a:p>
            <a:r>
              <a:rPr lang="en-US" sz="1000" dirty="0"/>
              <a:t>11 - finishing of the tire frame and fitting on a super plaster model;</a:t>
            </a:r>
          </a:p>
          <a:p>
            <a:r>
              <a:rPr lang="en-US" sz="1000" dirty="0"/>
              <a:t>12 - checking the splint frame in the oral cavity;</a:t>
            </a:r>
          </a:p>
          <a:p>
            <a:r>
              <a:rPr lang="en-US" sz="1000" dirty="0"/>
              <a:t>13 - final finishing and polishing of the tire;</a:t>
            </a:r>
          </a:p>
          <a:p>
            <a:r>
              <a:rPr lang="en-US" sz="1000" dirty="0"/>
              <a:t>14 - applying a splint to the dentition.</a:t>
            </a:r>
            <a:endParaRPr lang="ru-RU" sz="1000" dirty="0"/>
          </a:p>
        </p:txBody>
      </p:sp>
    </p:spTree>
    <p:extLst>
      <p:ext uri="{BB962C8B-B14F-4D97-AF65-F5344CB8AC3E}">
        <p14:creationId xmlns:p14="http://schemas.microsoft.com/office/powerpoint/2010/main" val="3881041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Rectangle 1"/>
          <p:cNvSpPr>
            <a:spLocks noGrp="1" noChangeArrowheads="1"/>
          </p:cNvSpPr>
          <p:nvPr>
            <p:ph idx="1"/>
          </p:nvPr>
        </p:nvSpPr>
        <p:spPr bwMode="auto">
          <a:xfrm>
            <a:off x="470646" y="2511158"/>
            <a:ext cx="11080377"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defTabSz="914400">
              <a:buClrTx/>
              <a:buSzTx/>
              <a:buNone/>
            </a:pPr>
            <a:r>
              <a:rPr lang="en-US" altLang="ru-RU" sz="1200" dirty="0">
                <a:solidFill>
                  <a:srgbClr val="000000"/>
                </a:solidFill>
                <a:cs typeface="Arial" panose="020B0604020202020204" pitchFamily="34" charset="0"/>
              </a:rPr>
              <a:t>After examining the patient, an approximate drawing of a removable splint is applied to the diagnostic models. The pattern of splinting elements (type of clasp) is selected based on clinical data and the need not only to unite the teeth into a single block, but also to relieve the traumatic effect of the horizontal and vertical components of chewing pressure affecting each tooth and functionally oriented groups of teeth. Having folded the models in the central occlusion, determine the location of the occlusal pads, jumpers connecting the oral and vestibular parts of the splint, and the reversible elements of the clasps. If there is no space on the model, use a red pencil to mark the areas to be sanded off. If you do not create space for the occlusal elements, the reversible elements of the clasps, then the latter will be very thin and will break over time or disrupt the occlusion of the dentition.</a:t>
            </a:r>
          </a:p>
          <a:p>
            <a:pPr marL="0" lvl="0" indent="0" defTabSz="914400">
              <a:buClrTx/>
              <a:buSzTx/>
              <a:buNone/>
            </a:pPr>
            <a:r>
              <a:rPr lang="en-US" altLang="ru-RU" sz="1200" dirty="0">
                <a:solidFill>
                  <a:srgbClr val="000000"/>
                </a:solidFill>
                <a:cs typeface="Arial" panose="020B0604020202020204" pitchFamily="34" charset="0"/>
              </a:rPr>
              <a:t>The areas of the cusps of the antagonist teeth that are in contact with the area where the switching element will pass are ground off. When this is not enough, the zone of transition of the chewing surfaces of the teeth to the </a:t>
            </a:r>
            <a:r>
              <a:rPr lang="en-US" altLang="ru-RU" sz="1200" dirty="0" err="1">
                <a:solidFill>
                  <a:srgbClr val="000000"/>
                </a:solidFill>
                <a:cs typeface="Arial" panose="020B0604020202020204" pitchFamily="34" charset="0"/>
              </a:rPr>
              <a:t>approximal</a:t>
            </a:r>
            <a:r>
              <a:rPr lang="en-US" altLang="ru-RU" sz="1200" dirty="0">
                <a:solidFill>
                  <a:srgbClr val="000000"/>
                </a:solidFill>
                <a:cs typeface="Arial" panose="020B0604020202020204" pitchFamily="34" charset="0"/>
              </a:rPr>
              <a:t> one is ground off. On the models, the zone for removing the cutting edges is marked when making a cast mouth guard for the anterior group of teeth. The enamel layer is ground along the designated areas and its size is controlled during occlusal movements of the lower jaw. The thickness of the jumpers must be at least 1 mm, width - up to 1.5 mm. The longer the clasp arm, the thicker its occlusal part. After grinding the hard tissues of the teeth, impressions and working models are obtained.</a:t>
            </a:r>
          </a:p>
          <a:p>
            <a:pPr marL="0" lvl="0" indent="0" defTabSz="914400">
              <a:buClrTx/>
              <a:buSzTx/>
              <a:buNone/>
            </a:pPr>
            <a:r>
              <a:rPr lang="en-US" altLang="ru-RU" sz="1200" dirty="0">
                <a:solidFill>
                  <a:srgbClr val="000000"/>
                </a:solidFill>
                <a:cs typeface="Arial" panose="020B0604020202020204" pitchFamily="34" charset="0"/>
              </a:rPr>
              <a:t>When manufacturing a removable solid splint, as well as a splinting clasp prosthesis, for the smooth application and preservation of the splinting properties of all elements, it is necessary to determine the path of insertion and application of the splint to the dentition, as well as the zones for the location of the stabilizing and retention parts of the clasps. In the clinic, due to the inclination of the teeth, the line of the clinical equator does not coincide with the anatomical equator of the tooth. If the tooth is inclined orally, then the line of the clinical equator on the lingual side shifts to the occlusal surface, and on the vestibular side it moves down to the gingival margin. A similar situation is observed with one or another tilt of the model. By tilting the model, you can change the axis of inclination of the tooth, and therefore the location of the largest convexity in relation to the vertical plane.</a:t>
            </a:r>
          </a:p>
          <a:p>
            <a:pPr marL="0" lvl="0" indent="0" defTabSz="914400">
              <a:buClrTx/>
              <a:buSzTx/>
              <a:buNone/>
            </a:pPr>
            <a:r>
              <a:rPr lang="en-US" altLang="ru-RU" sz="1200" dirty="0">
                <a:solidFill>
                  <a:srgbClr val="000000"/>
                </a:solidFill>
                <a:cs typeface="Arial" panose="020B0604020202020204" pitchFamily="34" charset="0"/>
              </a:rPr>
              <a:t>Having considered the issue of changing the clinical equator, it is necessary to dwell on determining the general clinical equator line of the dentition or, as it is also called, the general equator line.</a:t>
            </a:r>
            <a:endParaRPr kumimoji="0" lang="ru-RU" altLang="ru-RU" sz="1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96570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97541" y="2388347"/>
            <a:ext cx="11389659" cy="3416300"/>
          </a:xfrm>
        </p:spPr>
        <p:txBody>
          <a:bodyPr>
            <a:noAutofit/>
          </a:bodyPr>
          <a:lstStyle/>
          <a:p>
            <a:pPr marL="0" lvl="0" indent="0" defTabSz="914400" eaLnBrk="0" fontAlgn="base" hangingPunct="0">
              <a:spcBef>
                <a:spcPct val="0"/>
              </a:spcBef>
              <a:spcAft>
                <a:spcPct val="0"/>
              </a:spcAft>
              <a:buClrTx/>
              <a:buSzTx/>
              <a:buNone/>
            </a:pPr>
            <a:r>
              <a:rPr lang="en-US" altLang="ru-RU" sz="1400" dirty="0">
                <a:solidFill>
                  <a:srgbClr val="000000"/>
                </a:solidFill>
                <a:latin typeface="Arial" panose="020B0604020202020204" pitchFamily="34" charset="0"/>
                <a:cs typeface="Arial" panose="020B0604020202020204" pitchFamily="34" charset="0"/>
              </a:rPr>
              <a:t>Having drawn a common equator line, a drawing of the frame of the clasp prosthesis is drawn. The position of the lower edge of the retention part of the clasp arm is determined using a pin measuring the degree of retention. For chromium-cobalt alloys with a clasp arm thickness equal to the thickness of standard wax blanks, it is better to use a retention of 0.5 mm.</a:t>
            </a:r>
          </a:p>
          <a:p>
            <a:pPr marL="0" lvl="0" indent="0" defTabSz="914400" eaLnBrk="0" fontAlgn="base" hangingPunct="0">
              <a:spcBef>
                <a:spcPct val="0"/>
              </a:spcBef>
              <a:spcAft>
                <a:spcPct val="0"/>
              </a:spcAft>
              <a:buClrTx/>
              <a:buSzTx/>
              <a:buNone/>
            </a:pPr>
            <a:r>
              <a:rPr lang="en-US" altLang="ru-RU" sz="1400" dirty="0">
                <a:solidFill>
                  <a:srgbClr val="000000"/>
                </a:solidFill>
                <a:latin typeface="Arial" panose="020B0604020202020204" pitchFamily="34" charset="0"/>
                <a:cs typeface="Arial" panose="020B0604020202020204" pitchFamily="34" charset="0"/>
              </a:rPr>
              <a:t>After </a:t>
            </a:r>
            <a:r>
              <a:rPr lang="en-US" altLang="ru-RU" sz="1400" dirty="0" err="1">
                <a:solidFill>
                  <a:srgbClr val="000000"/>
                </a:solidFill>
                <a:latin typeface="Arial" panose="020B0604020202020204" pitchFamily="34" charset="0"/>
                <a:cs typeface="Arial" panose="020B0604020202020204" pitchFamily="34" charset="0"/>
              </a:rPr>
              <a:t>parallelometry</a:t>
            </a:r>
            <a:r>
              <a:rPr lang="en-US" altLang="ru-RU" sz="1400" dirty="0">
                <a:solidFill>
                  <a:srgbClr val="000000"/>
                </a:solidFill>
                <a:latin typeface="Arial" panose="020B0604020202020204" pitchFamily="34" charset="0"/>
                <a:cs typeface="Arial" panose="020B0604020202020204" pitchFamily="34" charset="0"/>
              </a:rPr>
              <a:t>, drawing a drawing of the prosthesis frame and obtaining grooves indicating the location of the lower edge of the retention part of the clasp arm, a layer of refractory wax is applied to all areas of the working model that have undercuts. Then, in a </a:t>
            </a:r>
            <a:r>
              <a:rPr lang="en-US" altLang="ru-RU" sz="1400" dirty="0" err="1">
                <a:solidFill>
                  <a:srgbClr val="000000"/>
                </a:solidFill>
                <a:latin typeface="Arial" panose="020B0604020202020204" pitchFamily="34" charset="0"/>
                <a:cs typeface="Arial" panose="020B0604020202020204" pitchFamily="34" charset="0"/>
              </a:rPr>
              <a:t>parallelometer</a:t>
            </a:r>
            <a:r>
              <a:rPr lang="en-US" altLang="ru-RU" sz="1400" dirty="0">
                <a:solidFill>
                  <a:srgbClr val="000000"/>
                </a:solidFill>
                <a:latin typeface="Arial" panose="020B0604020202020204" pitchFamily="34" charset="0"/>
                <a:cs typeface="Arial" panose="020B0604020202020204" pitchFamily="34" charset="0"/>
              </a:rPr>
              <a:t>, a pin-knife is used to smooth out the excess in all areas to a vertical cylindrical surface. This preparation of the model prevents the duplicating mass from coming off when the plaster working model is removed from it. The additional layer of wax should not intersect the pattern of the frame contours and the applied grooves. Next, a fireproof model is obtained.</a:t>
            </a:r>
          </a:p>
          <a:p>
            <a:pPr marL="0" lvl="0" indent="0" defTabSz="914400" eaLnBrk="0" fontAlgn="base" hangingPunct="0">
              <a:spcBef>
                <a:spcPct val="0"/>
              </a:spcBef>
              <a:spcAft>
                <a:spcPct val="0"/>
              </a:spcAft>
              <a:buClrTx/>
              <a:buSzTx/>
              <a:buNone/>
            </a:pPr>
            <a:r>
              <a:rPr lang="en-US" altLang="ru-RU" sz="1400" dirty="0">
                <a:solidFill>
                  <a:srgbClr val="000000"/>
                </a:solidFill>
                <a:latin typeface="Arial" panose="020B0604020202020204" pitchFamily="34" charset="0"/>
                <a:cs typeface="Arial" panose="020B0604020202020204" pitchFamily="34" charset="0"/>
              </a:rPr>
              <a:t>All fireproof models require special thermochemical treatment. Heat treatment at a temperature of 120-160 °C is carried out for 30-40 minutes in a drying cabinet, preheated to 40 °C. The dried, uncooled model is placed in a molten (150 °C) fixative for 30-60 s to impart strength and smoothness to the surface layers of the model.</a:t>
            </a:r>
          </a:p>
          <a:p>
            <a:pPr marL="0" lvl="0" indent="0" defTabSz="914400" eaLnBrk="0" fontAlgn="base" hangingPunct="0">
              <a:spcBef>
                <a:spcPct val="0"/>
              </a:spcBef>
              <a:spcAft>
                <a:spcPct val="0"/>
              </a:spcAft>
              <a:buClrTx/>
              <a:buSzTx/>
              <a:buNone/>
            </a:pPr>
            <a:r>
              <a:rPr lang="en-US" altLang="ru-RU" sz="1400" dirty="0">
                <a:solidFill>
                  <a:srgbClr val="000000"/>
                </a:solidFill>
                <a:latin typeface="Arial" panose="020B0604020202020204" pitchFamily="34" charset="0"/>
                <a:cs typeface="Arial" panose="020B0604020202020204" pitchFamily="34" charset="0"/>
              </a:rPr>
              <a:t>In recent years, silicone technical compounds have been used for duplication, which greatly simplifies but also increases the cost of the process.</a:t>
            </a:r>
          </a:p>
          <a:p>
            <a:pPr marL="0" lvl="0" indent="0" defTabSz="914400" eaLnBrk="0" fontAlgn="base" hangingPunct="0">
              <a:spcBef>
                <a:spcPct val="0"/>
              </a:spcBef>
              <a:spcAft>
                <a:spcPct val="0"/>
              </a:spcAft>
              <a:buClrTx/>
              <a:buSzTx/>
              <a:buNone/>
            </a:pPr>
            <a:r>
              <a:rPr lang="en-US" altLang="ru-RU" sz="1400" dirty="0">
                <a:solidFill>
                  <a:srgbClr val="000000"/>
                </a:solidFill>
                <a:latin typeface="Arial" panose="020B0604020202020204" pitchFamily="34" charset="0"/>
                <a:cs typeface="Arial" panose="020B0604020202020204" pitchFamily="34" charset="0"/>
              </a:rPr>
              <a:t>A frame pattern is applied to the fire-resistant model prepared in this way, guided by the pattern on the working plaster model, and the lower boundaries of the retention part are determined by the notches. Then, using a well-known technique, the wax composition of the prosthesis is modeled. The gating system is created from wax arched blanks, brought to the thickest areas. The </a:t>
            </a:r>
            <a:r>
              <a:rPr lang="en-US" altLang="ru-RU" sz="1400" dirty="0" err="1">
                <a:solidFill>
                  <a:srgbClr val="000000"/>
                </a:solidFill>
                <a:latin typeface="Arial" panose="020B0604020202020204" pitchFamily="34" charset="0"/>
                <a:cs typeface="Arial" panose="020B0604020202020204" pitchFamily="34" charset="0"/>
              </a:rPr>
              <a:t>sprue</a:t>
            </a:r>
            <a:r>
              <a:rPr lang="en-US" altLang="ru-RU" sz="1400" dirty="0">
                <a:solidFill>
                  <a:srgbClr val="000000"/>
                </a:solidFill>
                <a:latin typeface="Arial" panose="020B0604020202020204" pitchFamily="34" charset="0"/>
                <a:cs typeface="Arial" panose="020B0604020202020204" pitchFamily="34" charset="0"/>
              </a:rPr>
              <a:t>-forming pins are reduced to the hole existing in the model, which is obtained when casting it with a standard cone. This is followed by the process of applying the lining layer of the casting mold to the frame, molding the model, casting and finishing the frame</a:t>
            </a:r>
            <a:r>
              <a:rPr lang="ru-RU" altLang="ru-RU" sz="1400" dirty="0" smtClean="0">
                <a:solidFill>
                  <a:srgbClr val="000000"/>
                </a:solidFill>
                <a:latin typeface="Arial" panose="020B0604020202020204" pitchFamily="34" charset="0"/>
                <a:cs typeface="Arial" panose="020B0604020202020204" pitchFamily="34" charset="0"/>
              </a:rPr>
              <a:t>.</a:t>
            </a:r>
            <a:endParaRPr lang="ru-RU" altLang="ru-RU" sz="3200" dirty="0">
              <a:solidFill>
                <a:schemeClr val="tx1"/>
              </a:solidFill>
              <a:latin typeface="Arial" panose="020B0604020202020204" pitchFamily="34" charset="0"/>
            </a:endParaRPr>
          </a:p>
          <a:p>
            <a:endParaRPr lang="ru-RU" sz="1400" dirty="0"/>
          </a:p>
        </p:txBody>
      </p:sp>
    </p:spTree>
    <p:extLst>
      <p:ext uri="{BB962C8B-B14F-4D97-AF65-F5344CB8AC3E}">
        <p14:creationId xmlns:p14="http://schemas.microsoft.com/office/powerpoint/2010/main" val="32182986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Rectangle 1"/>
          <p:cNvSpPr>
            <a:spLocks noGrp="1" noChangeArrowheads="1"/>
          </p:cNvSpPr>
          <p:nvPr>
            <p:ph idx="1"/>
          </p:nvPr>
        </p:nvSpPr>
        <p:spPr bwMode="auto">
          <a:xfrm>
            <a:off x="537882" y="2541937"/>
            <a:ext cx="1112071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defTabSz="914400">
              <a:buClrTx/>
              <a:buSzTx/>
              <a:buNone/>
            </a:pPr>
            <a:r>
              <a:rPr lang="en-US" altLang="ru-RU" sz="1400" dirty="0">
                <a:solidFill>
                  <a:srgbClr val="000000"/>
                </a:solidFill>
                <a:cs typeface="Arial" panose="020B0604020202020204" pitchFamily="34" charset="0"/>
              </a:rPr>
              <a:t>Telescopic mount</a:t>
            </a:r>
          </a:p>
          <a:p>
            <a:pPr marL="0" lvl="0" indent="0" defTabSz="914400">
              <a:buClrTx/>
              <a:buSzTx/>
              <a:buNone/>
            </a:pPr>
            <a:r>
              <a:rPr lang="en-US" altLang="ru-RU" sz="1400" dirty="0">
                <a:solidFill>
                  <a:srgbClr val="000000"/>
                </a:solidFill>
                <a:cs typeface="Arial" panose="020B0604020202020204" pitchFamily="34" charset="0"/>
              </a:rPr>
              <a:t>The designs of prostheses with telescopic fastening deserve attention. A telescopic (double) crown consists of outer and inner parts. The outer crown has an anatomical shape and fits over the inner one. This type of fastening consists of two parts: internal and external. The internal part is represented by a metal cap covering the tooth stump - the internal crown. The outer part is a crown with a pronounced anatomical shape. The inner part is strengthened on the tooth with cement, the outer part is rigidly connected to the prosthesis. Based on the principle of transmitting chewing pressure to the supporting teeth, telescopic crowns should be classified as clasp-free fixation systems.</a:t>
            </a:r>
          </a:p>
          <a:p>
            <a:pPr marL="0" lvl="0" indent="0" defTabSz="914400">
              <a:buClrTx/>
              <a:buSzTx/>
              <a:buNone/>
            </a:pPr>
            <a:r>
              <a:rPr lang="en-US" altLang="ru-RU" sz="1400" dirty="0">
                <a:solidFill>
                  <a:srgbClr val="000000"/>
                </a:solidFill>
                <a:cs typeface="Arial" panose="020B0604020202020204" pitchFamily="34" charset="0"/>
              </a:rPr>
              <a:t>Tooth preparation is the same as for a simple cast crown. The processed tooth stump is given a cylindrical or slightly conical shape. On the occlusal and proximal surfaces, the tooth is processed slightly more than for a solid crown in order to obtain enough space for a telescopic (double) crown without disturbing the occlusion and physiological conditions in the interdental space. The outer crown can be 0.5 mm shorter than the inner one. Correctly processed (by milling) telescopic crowns can be easily put on each other. The telescopic system allows for rational fastening of the protective</a:t>
            </a:r>
          </a:p>
          <a:p>
            <a:pPr marL="0" lvl="0" indent="0" defTabSz="914400">
              <a:buClrTx/>
              <a:buSzTx/>
              <a:buNone/>
            </a:pPr>
            <a:r>
              <a:rPr lang="en-US" altLang="ru-RU" sz="1400" dirty="0">
                <a:solidFill>
                  <a:srgbClr val="000000"/>
                </a:solidFill>
                <a:cs typeface="Arial" panose="020B0604020202020204" pitchFamily="34" charset="0"/>
              </a:rPr>
              <a:t>behind the supporting teeth, provides a strong support that encloses the tooth in a ring-like manner. Therefore, this design can also be recommended for mobile teeth. If the external telescopic crown is made as an anatomical one with porcelain or plastic lining, then the aesthetic result is quite good.</a:t>
            </a:r>
          </a:p>
          <a:p>
            <a:pPr marL="0" lvl="0" indent="0" defTabSz="914400">
              <a:buClrTx/>
              <a:buSzTx/>
              <a:buNone/>
            </a:pPr>
            <a:r>
              <a:rPr lang="en-US" altLang="ru-RU" sz="1400" dirty="0">
                <a:solidFill>
                  <a:srgbClr val="000000"/>
                </a:solidFill>
                <a:cs typeface="Arial" panose="020B0604020202020204" pitchFamily="34" charset="0"/>
              </a:rPr>
              <a:t>The telescopic system provides better fastening of the prosthesis than clasps, if the conditions for its use are met. The telescopic system is best used when there are several supporting teeth or only one remains</a:t>
            </a:r>
            <a:r>
              <a:rPr kumimoji="0" lang="ru-RU" altLang="ru-RU" sz="14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a:t>
            </a:r>
            <a:endParaRPr kumimoji="0" lang="ru-RU" altLang="ru-RU" sz="14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67493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32012" y="2321112"/>
            <a:ext cx="10865223" cy="3416300"/>
          </a:xfrm>
        </p:spPr>
        <p:txBody>
          <a:bodyPr>
            <a:noAutofit/>
          </a:bodyPr>
          <a:lstStyle/>
          <a:p>
            <a:pPr marL="0" lvl="0" indent="0" defTabSz="914400" eaLnBrk="0" fontAlgn="base" hangingPunct="0">
              <a:spcBef>
                <a:spcPct val="0"/>
              </a:spcBef>
              <a:spcAft>
                <a:spcPct val="0"/>
              </a:spcAft>
              <a:buClrTx/>
              <a:buSzTx/>
              <a:buNone/>
            </a:pPr>
            <a:r>
              <a:rPr lang="en-US" altLang="ru-RU" sz="1400" dirty="0">
                <a:solidFill>
                  <a:srgbClr val="000000"/>
                </a:solidFill>
                <a:latin typeface="Arial" panose="020B0604020202020204" pitchFamily="34" charset="0"/>
                <a:cs typeface="Arial" panose="020B0604020202020204" pitchFamily="34" charset="0"/>
              </a:rPr>
              <a:t>Lock fastenings</a:t>
            </a:r>
          </a:p>
          <a:p>
            <a:pPr marL="0" lvl="0" indent="0" defTabSz="914400" eaLnBrk="0" fontAlgn="base" hangingPunct="0">
              <a:spcBef>
                <a:spcPct val="0"/>
              </a:spcBef>
              <a:spcAft>
                <a:spcPct val="0"/>
              </a:spcAft>
              <a:buClrTx/>
              <a:buSzTx/>
              <a:buNone/>
            </a:pPr>
            <a:r>
              <a:rPr lang="en-US" altLang="ru-RU" sz="1400" dirty="0">
                <a:solidFill>
                  <a:srgbClr val="000000"/>
                </a:solidFill>
                <a:latin typeface="Arial" panose="020B0604020202020204" pitchFamily="34" charset="0"/>
                <a:cs typeface="Arial" panose="020B0604020202020204" pitchFamily="34" charset="0"/>
              </a:rPr>
              <a:t>Mechanical devices for fastening parts of a denture are called attachments (from the English “attachment” - attaching, joining). Lock fastenings consist of two elements that are inserted into each other. The part fixed to the abutment tooth on inlays and crowns is called the matrix (negative part of the lock), and the inner part, connected to the prosthesis, is called the </a:t>
            </a:r>
            <a:r>
              <a:rPr lang="en-US" altLang="ru-RU" sz="1400" dirty="0" err="1">
                <a:solidFill>
                  <a:srgbClr val="000000"/>
                </a:solidFill>
                <a:latin typeface="Arial" panose="020B0604020202020204" pitchFamily="34" charset="0"/>
                <a:cs typeface="Arial" panose="020B0604020202020204" pitchFamily="34" charset="0"/>
              </a:rPr>
              <a:t>patrix</a:t>
            </a:r>
            <a:r>
              <a:rPr lang="en-US" altLang="ru-RU" sz="1400" dirty="0">
                <a:solidFill>
                  <a:srgbClr val="000000"/>
                </a:solidFill>
                <a:latin typeface="Arial" panose="020B0604020202020204" pitchFamily="34" charset="0"/>
                <a:cs typeface="Arial" panose="020B0604020202020204" pitchFamily="34" charset="0"/>
              </a:rPr>
              <a:t> (positive part of the lock).</a:t>
            </a:r>
          </a:p>
          <a:p>
            <a:pPr marL="0" lvl="0" indent="0" defTabSz="914400" eaLnBrk="0" fontAlgn="base" hangingPunct="0">
              <a:spcBef>
                <a:spcPct val="0"/>
              </a:spcBef>
              <a:spcAft>
                <a:spcPct val="0"/>
              </a:spcAft>
              <a:buClrTx/>
              <a:buSzTx/>
              <a:buNone/>
            </a:pPr>
            <a:r>
              <a:rPr lang="en-US" altLang="ru-RU" sz="1400" dirty="0">
                <a:solidFill>
                  <a:srgbClr val="000000"/>
                </a:solidFill>
                <a:latin typeface="Arial" panose="020B0604020202020204" pitchFamily="34" charset="0"/>
                <a:cs typeface="Arial" panose="020B0604020202020204" pitchFamily="34" charset="0"/>
              </a:rPr>
              <a:t>There are many designs of this kind, it is impossible to list them all. The most famous cross-sectional shapes are ball lock, cylindrical lock, and oval lock. There are rigid, semi-labile and labile fastenings. All existing attachments are divided into two classes: </a:t>
            </a:r>
            <a:r>
              <a:rPr lang="en-US" altLang="ru-RU" sz="1400" dirty="0" err="1">
                <a:solidFill>
                  <a:srgbClr val="000000"/>
                </a:solidFill>
                <a:latin typeface="Arial" panose="020B0604020202020204" pitchFamily="34" charset="0"/>
                <a:cs typeface="Arial" panose="020B0604020202020204" pitchFamily="34" charset="0"/>
              </a:rPr>
              <a:t>intradental</a:t>
            </a:r>
            <a:r>
              <a:rPr lang="en-US" altLang="ru-RU" sz="1400" dirty="0">
                <a:solidFill>
                  <a:srgbClr val="000000"/>
                </a:solidFill>
                <a:latin typeface="Arial" panose="020B0604020202020204" pitchFamily="34" charset="0"/>
                <a:cs typeface="Arial" panose="020B0604020202020204" pitchFamily="34" charset="0"/>
              </a:rPr>
              <a:t> and </a:t>
            </a:r>
            <a:r>
              <a:rPr lang="en-US" altLang="ru-RU" sz="1400" dirty="0" err="1">
                <a:solidFill>
                  <a:srgbClr val="000000"/>
                </a:solidFill>
                <a:latin typeface="Arial" panose="020B0604020202020204" pitchFamily="34" charset="0"/>
                <a:cs typeface="Arial" panose="020B0604020202020204" pitchFamily="34" charset="0"/>
              </a:rPr>
              <a:t>extradental</a:t>
            </a:r>
            <a:r>
              <a:rPr lang="en-US" altLang="ru-RU" sz="1400" dirty="0">
                <a:solidFill>
                  <a:srgbClr val="000000"/>
                </a:solidFill>
                <a:latin typeface="Arial" panose="020B0604020202020204" pitchFamily="34" charset="0"/>
                <a:cs typeface="Arial" panose="020B0604020202020204" pitchFamily="34" charset="0"/>
              </a:rPr>
              <a:t>. The first class of attachments is the most numerous. Their name implies that they are partially located in the crown or root of a natural tooth. The second class includes console and rod devices. Cantilever can be rigid and movable; in turn, movable ones are divided into rotating and elastic, which are called hinges.</a:t>
            </a:r>
          </a:p>
          <a:p>
            <a:pPr marL="0" lvl="0" indent="0" defTabSz="914400" eaLnBrk="0" fontAlgn="base" hangingPunct="0">
              <a:spcBef>
                <a:spcPct val="0"/>
              </a:spcBef>
              <a:spcAft>
                <a:spcPct val="0"/>
              </a:spcAft>
              <a:buClrTx/>
              <a:buSzTx/>
              <a:buNone/>
            </a:pPr>
            <a:r>
              <a:rPr lang="en-US" altLang="ru-RU" sz="1400" dirty="0">
                <a:solidFill>
                  <a:srgbClr val="000000"/>
                </a:solidFill>
                <a:latin typeface="Arial" panose="020B0604020202020204" pitchFamily="34" charset="0"/>
                <a:cs typeface="Arial" panose="020B0604020202020204" pitchFamily="34" charset="0"/>
              </a:rPr>
              <a:t>The forces of overturning and rotation of the prosthesis are harmful to the </a:t>
            </a:r>
            <a:r>
              <a:rPr lang="en-US" altLang="ru-RU" sz="1400" dirty="0" err="1">
                <a:solidFill>
                  <a:srgbClr val="000000"/>
                </a:solidFill>
                <a:latin typeface="Arial" panose="020B0604020202020204" pitchFamily="34" charset="0"/>
                <a:cs typeface="Arial" panose="020B0604020202020204" pitchFamily="34" charset="0"/>
              </a:rPr>
              <a:t>periodontium</a:t>
            </a:r>
            <a:r>
              <a:rPr lang="en-US" altLang="ru-RU" sz="1400" dirty="0">
                <a:solidFill>
                  <a:srgbClr val="000000"/>
                </a:solidFill>
                <a:latin typeface="Arial" panose="020B0604020202020204" pitchFamily="34" charset="0"/>
                <a:cs typeface="Arial" panose="020B0604020202020204" pitchFamily="34" charset="0"/>
              </a:rPr>
              <a:t> of teeth. Locks can be used as guide support elements and as retaining elements. The guiding support element means that the lock, when installed in the prosthesis, gives it only a certain direction. Any locking connection can be used as a retaining support element when small prostheses are included. However, we should not forget that horizontal forces due to the short and rigid arms of the lock are transferred to the supporting teeth. On prostheses that replace end defects, all lock designs provide a rigid connection of the prosthesis with the supporting tooth, with the exception of a wide lock, the location of which on the upper jaw is ineffective.</a:t>
            </a:r>
          </a:p>
          <a:p>
            <a:pPr marL="0" lvl="0" indent="0" defTabSz="914400" eaLnBrk="0" fontAlgn="base" hangingPunct="0">
              <a:spcBef>
                <a:spcPct val="0"/>
              </a:spcBef>
              <a:spcAft>
                <a:spcPct val="0"/>
              </a:spcAft>
              <a:buClrTx/>
              <a:buSzTx/>
              <a:buNone/>
            </a:pPr>
            <a:r>
              <a:rPr lang="en-US" altLang="ru-RU" sz="1400" dirty="0">
                <a:solidFill>
                  <a:srgbClr val="000000"/>
                </a:solidFill>
                <a:latin typeface="Arial" panose="020B0604020202020204" pitchFamily="34" charset="0"/>
                <a:cs typeface="Arial" panose="020B0604020202020204" pitchFamily="34" charset="0"/>
              </a:rPr>
              <a:t>The purpose of using locks is to eliminate fastenings with clasps for aesthetic and hygienic reasons</a:t>
            </a:r>
            <a:endParaRPr lang="ru-RU" sz="1400" dirty="0"/>
          </a:p>
        </p:txBody>
      </p:sp>
    </p:spTree>
    <p:extLst>
      <p:ext uri="{BB962C8B-B14F-4D97-AF65-F5344CB8AC3E}">
        <p14:creationId xmlns:p14="http://schemas.microsoft.com/office/powerpoint/2010/main" val="13936532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Rectangle 1"/>
          <p:cNvSpPr>
            <a:spLocks noGrp="1" noChangeArrowheads="1"/>
          </p:cNvSpPr>
          <p:nvPr>
            <p:ph idx="1"/>
          </p:nvPr>
        </p:nvSpPr>
        <p:spPr bwMode="auto">
          <a:xfrm>
            <a:off x="1154954" y="2753204"/>
            <a:ext cx="9657884"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defTabSz="914400">
              <a:buClrTx/>
              <a:buSzTx/>
              <a:buNone/>
            </a:pPr>
            <a:r>
              <a:rPr lang="en-US" altLang="ru-RU" sz="1200" dirty="0">
                <a:solidFill>
                  <a:srgbClr val="000000"/>
                </a:solidFill>
                <a:cs typeface="Arial" panose="020B0604020202020204" pitchFamily="34" charset="0"/>
              </a:rPr>
              <a:t>There is a significant difference between the action of a clasp and a lock connection. The clasp does not have active force at rest; it is under tension only during the movement of the prosthesis; A slightly different situation develops in locking fastenings. To create friction forces, one of the outer parts must be in a state of tension all the time. Therefore, easily replaceable matrices in the form of polymer inserts have become widespread.</a:t>
            </a:r>
          </a:p>
          <a:p>
            <a:pPr marL="0" lvl="0" indent="0" defTabSz="914400">
              <a:buClrTx/>
              <a:buSzTx/>
              <a:buNone/>
            </a:pPr>
            <a:r>
              <a:rPr lang="en-US" altLang="ru-RU" sz="1200" dirty="0">
                <a:solidFill>
                  <a:srgbClr val="000000"/>
                </a:solidFill>
                <a:cs typeface="Arial" panose="020B0604020202020204" pitchFamily="34" charset="0"/>
              </a:rPr>
              <a:t>Locks require very precise manufacturing in the laboratory and require the use of a </a:t>
            </a:r>
            <a:r>
              <a:rPr lang="en-US" altLang="ru-RU" sz="1200" dirty="0" err="1">
                <a:solidFill>
                  <a:srgbClr val="000000"/>
                </a:solidFill>
                <a:cs typeface="Arial" panose="020B0604020202020204" pitchFamily="34" charset="0"/>
              </a:rPr>
              <a:t>parallelometer</a:t>
            </a:r>
            <a:r>
              <a:rPr lang="en-US" altLang="ru-RU" sz="1200" dirty="0">
                <a:solidFill>
                  <a:srgbClr val="000000"/>
                </a:solidFill>
                <a:cs typeface="Arial" panose="020B0604020202020204" pitchFamily="34" charset="0"/>
              </a:rPr>
              <a:t>. They have an aesthetic advantage since they are installed inside the prosthesis.</a:t>
            </a:r>
          </a:p>
          <a:p>
            <a:pPr marL="0" lvl="0" indent="0" defTabSz="914400">
              <a:buClrTx/>
              <a:buSzTx/>
              <a:buNone/>
            </a:pPr>
            <a:r>
              <a:rPr lang="en-US" altLang="ru-RU" sz="1200" dirty="0">
                <a:solidFill>
                  <a:srgbClr val="000000"/>
                </a:solidFill>
                <a:cs typeface="Arial" panose="020B0604020202020204" pitchFamily="34" charset="0"/>
              </a:rPr>
              <a:t>Beam fastenings</a:t>
            </a:r>
          </a:p>
          <a:p>
            <a:pPr marL="0" lvl="0" indent="0" defTabSz="914400">
              <a:buClrTx/>
              <a:buSzTx/>
              <a:buNone/>
            </a:pPr>
            <a:r>
              <a:rPr lang="en-US" altLang="ru-RU" sz="1200" dirty="0">
                <a:solidFill>
                  <a:srgbClr val="000000"/>
                </a:solidFill>
                <a:cs typeface="Arial" panose="020B0604020202020204" pitchFamily="34" charset="0"/>
              </a:rPr>
              <a:t>Beam fastenings are used for prosthetics of included defects. This design includes a supporting non-removable part in the form of crowns or root caps, between which there is a rod or beam; Accordingly, a metal counter rod is located in the base, exactly repeating the shape of the rod (Fig. 7-11).</a:t>
            </a:r>
          </a:p>
          <a:p>
            <a:pPr marL="0" lvl="0" indent="0" defTabSz="914400">
              <a:buClrTx/>
              <a:buSzTx/>
              <a:buNone/>
            </a:pPr>
            <a:r>
              <a:rPr lang="en-US" altLang="ru-RU" sz="1200" dirty="0">
                <a:solidFill>
                  <a:srgbClr val="000000"/>
                </a:solidFill>
                <a:cs typeface="Arial" panose="020B0604020202020204" pitchFamily="34" charset="0"/>
              </a:rPr>
              <a:t>Thus, a supporting frame is created through which chewing pressure is distributed on the surface of the alveolar ridge and teeth without overloading them. The supporting teeth are protected from the action of horizontal components of chewing pressure by the features of this attachment. Connecting abutment teeth with a bar can be used in both the anterior and posterior teeth (included defects). The Tiller rod is rectangular and flat, and the </a:t>
            </a:r>
            <a:r>
              <a:rPr lang="en-US" altLang="ru-RU" sz="1200" dirty="0" err="1">
                <a:solidFill>
                  <a:srgbClr val="000000"/>
                </a:solidFill>
                <a:cs typeface="Arial" panose="020B0604020202020204" pitchFamily="34" charset="0"/>
              </a:rPr>
              <a:t>Dolder</a:t>
            </a:r>
            <a:r>
              <a:rPr lang="en-US" altLang="ru-RU" sz="1200" dirty="0">
                <a:solidFill>
                  <a:srgbClr val="000000"/>
                </a:solidFill>
                <a:cs typeface="Arial" panose="020B0604020202020204" pitchFamily="34" charset="0"/>
              </a:rPr>
              <a:t> rod is drop-shaped, due to which reliable stabilization and fixation of the prosthesis occurs through the corresponding counter rod, which has only one degree of freedom of movement - vertical, coinciding with the axis of the supporting teeth.</a:t>
            </a:r>
          </a:p>
          <a:p>
            <a:pPr marL="0" lvl="0" indent="0" defTabSz="914400">
              <a:buClrTx/>
              <a:buSzTx/>
              <a:buNone/>
            </a:pPr>
            <a:r>
              <a:rPr lang="en-US" altLang="ru-RU" sz="1200" dirty="0">
                <a:solidFill>
                  <a:srgbClr val="000000"/>
                </a:solidFill>
                <a:cs typeface="Arial" panose="020B0604020202020204" pitchFamily="34" charset="0"/>
              </a:rPr>
              <a:t>Thus, when using a beam fixation system, two prostheses are made (removable and fixed), which must complement each other.</a:t>
            </a:r>
          </a:p>
          <a:p>
            <a:pPr marL="0" lvl="0" indent="0" defTabSz="914400">
              <a:buClrTx/>
              <a:buSzTx/>
              <a:buNone/>
            </a:pPr>
            <a:r>
              <a:rPr lang="en-US" altLang="ru-RU" sz="1200" dirty="0">
                <a:solidFill>
                  <a:srgbClr val="000000"/>
                </a:solidFill>
                <a:cs typeface="Arial" panose="020B0604020202020204" pitchFamily="34" charset="0"/>
              </a:rPr>
              <a:t>The use of beam fastening is possible with high clinical crowns of abutment teeth. With a low height of the crown part, there is no space left for the base of the prosthesis and artificial teeth, and the small area of ​​connection of the beam with the supporting crowns does not provide adequate strength of the connection.</a:t>
            </a:r>
            <a:endParaRPr kumimoji="0" lang="ru-RU" altLang="ru-RU" sz="1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183781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Rectangle 1"/>
          <p:cNvSpPr>
            <a:spLocks noChangeArrowheads="1"/>
          </p:cNvSpPr>
          <p:nvPr/>
        </p:nvSpPr>
        <p:spPr bwMode="auto">
          <a:xfrm>
            <a:off x="434132" y="2191951"/>
            <a:ext cx="11453068"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ru-RU" sz="1400" dirty="0" err="1">
                <a:solidFill>
                  <a:srgbClr val="000000"/>
                </a:solidFill>
                <a:cs typeface="Arial" panose="020B0604020202020204" pitchFamily="34" charset="0"/>
              </a:rPr>
              <a:t>Parallelometry</a:t>
            </a:r>
            <a:r>
              <a:rPr lang="en-US" altLang="ru-RU" sz="1400" dirty="0">
                <a:solidFill>
                  <a:srgbClr val="000000"/>
                </a:solidFill>
                <a:cs typeface="Arial" panose="020B0604020202020204" pitchFamily="34" charset="0"/>
              </a:rPr>
              <a:t> in the manufacture of solid removable splints and prosthetic splints used in the treatment of periodontal diseases</a:t>
            </a:r>
          </a:p>
          <a:p>
            <a:pPr lvl="0"/>
            <a:r>
              <a:rPr lang="en-US" altLang="ru-RU" sz="1400" dirty="0">
                <a:solidFill>
                  <a:srgbClr val="000000"/>
                </a:solidFill>
                <a:cs typeface="Arial" panose="020B0604020202020204" pitchFamily="34" charset="0"/>
              </a:rPr>
              <a:t>Planning the design of a clasp prosthesis consists of:</a:t>
            </a:r>
          </a:p>
          <a:p>
            <a:pPr lvl="0"/>
            <a:r>
              <a:rPr lang="en-US" altLang="ru-RU" sz="1400" dirty="0">
                <a:solidFill>
                  <a:srgbClr val="000000"/>
                </a:solidFill>
                <a:cs typeface="Arial" panose="020B0604020202020204" pitchFamily="34" charset="0"/>
              </a:rPr>
              <a:t>•  in determining the route of insertion and removal of the prosthesis using </a:t>
            </a:r>
            <a:r>
              <a:rPr lang="en-US" altLang="ru-RU" sz="1400" dirty="0" err="1">
                <a:solidFill>
                  <a:srgbClr val="000000"/>
                </a:solidFill>
                <a:cs typeface="Arial" panose="020B0604020202020204" pitchFamily="34" charset="0"/>
              </a:rPr>
              <a:t>parallelometry</a:t>
            </a:r>
            <a:r>
              <a:rPr lang="en-US" altLang="ru-RU" sz="1400" dirty="0">
                <a:solidFill>
                  <a:srgbClr val="000000"/>
                </a:solidFill>
                <a:cs typeface="Arial" panose="020B0604020202020204" pitchFamily="34" charset="0"/>
              </a:rPr>
              <a:t> methods;</a:t>
            </a:r>
          </a:p>
          <a:p>
            <a:pPr lvl="0"/>
            <a:r>
              <a:rPr lang="en-US" altLang="ru-RU" sz="1400" dirty="0">
                <a:solidFill>
                  <a:srgbClr val="000000"/>
                </a:solidFill>
                <a:cs typeface="Arial" panose="020B0604020202020204" pitchFamily="34" charset="0"/>
              </a:rPr>
              <a:t>•  marking the model to find the most convenient location of the clinical equator on the supporting teeth and the corresponding position of the clasps;</a:t>
            </a:r>
          </a:p>
          <a:p>
            <a:pPr lvl="0"/>
            <a:r>
              <a:rPr lang="en-US" altLang="ru-RU" sz="1400" dirty="0">
                <a:solidFill>
                  <a:srgbClr val="000000"/>
                </a:solidFill>
                <a:cs typeface="Arial" panose="020B0604020202020204" pitchFamily="34" charset="0"/>
              </a:rPr>
              <a:t>•  determining the position of the arch on the palate and alveolar ridge of the lower jaw and other elements of the prosthesis.</a:t>
            </a:r>
          </a:p>
          <a:p>
            <a:pPr lvl="0"/>
            <a:r>
              <a:rPr lang="en-US" altLang="ru-RU" sz="1400" dirty="0">
                <a:solidFill>
                  <a:srgbClr val="000000"/>
                </a:solidFill>
                <a:cs typeface="Arial" panose="020B0604020202020204" pitchFamily="34" charset="0"/>
              </a:rPr>
              <a:t>The best route of insertion and removal is considered to be one in which the prosthesis is easily applied and removed and at the same time provides the same retention on each tooth where retention elements are present. The path of insertion and removal of the prosthesis is determined using </a:t>
            </a:r>
            <a:r>
              <a:rPr lang="en-US" altLang="ru-RU" sz="1400" dirty="0" err="1">
                <a:solidFill>
                  <a:srgbClr val="000000"/>
                </a:solidFill>
                <a:cs typeface="Arial" panose="020B0604020202020204" pitchFamily="34" charset="0"/>
              </a:rPr>
              <a:t>parallelometry</a:t>
            </a:r>
            <a:r>
              <a:rPr lang="en-US" altLang="ru-RU" sz="1400" dirty="0">
                <a:solidFill>
                  <a:srgbClr val="000000"/>
                </a:solidFill>
                <a:cs typeface="Arial" panose="020B0604020202020204" pitchFamily="34" charset="0"/>
              </a:rPr>
              <a:t>. All this in general allows you to apply a drawing of the frame of the future prosthesis to the model.</a:t>
            </a:r>
          </a:p>
          <a:p>
            <a:pPr lvl="0"/>
            <a:r>
              <a:rPr lang="en-US" altLang="ru-RU" sz="1400" dirty="0">
                <a:solidFill>
                  <a:srgbClr val="000000"/>
                </a:solidFill>
                <a:cs typeface="Arial" panose="020B0604020202020204" pitchFamily="34" charset="0"/>
              </a:rPr>
              <a:t>A splinting prosthesis may have three, four (or more) clasps that make up the clasp system. All support-retaining clasps and their elements must be located strictly in relation to the clinical equator - the largest perimeter of the tooth, taking into account its inclination.</a:t>
            </a:r>
          </a:p>
          <a:p>
            <a:pPr lvl="0"/>
            <a:r>
              <a:rPr lang="en-US" altLang="ru-RU" sz="1400" dirty="0">
                <a:solidFill>
                  <a:srgbClr val="000000"/>
                </a:solidFill>
                <a:cs typeface="Arial" panose="020B0604020202020204" pitchFamily="34" charset="0"/>
              </a:rPr>
              <a:t>To properly design clasps, it is important to determine the general clinical equator line of the dentition, which is also called the clinical equator.</a:t>
            </a:r>
          </a:p>
          <a:p>
            <a:pPr lvl="0"/>
            <a:r>
              <a:rPr lang="en-US" altLang="ru-RU" sz="1400" dirty="0">
                <a:solidFill>
                  <a:srgbClr val="000000"/>
                </a:solidFill>
                <a:cs typeface="Arial" panose="020B0604020202020204" pitchFamily="34" charset="0"/>
              </a:rPr>
              <a:t>The clinical equator, common to all abutment teeth, in relation to which the elements of the support-retaining clasp will be located, is determined using a special device - a </a:t>
            </a:r>
            <a:r>
              <a:rPr lang="en-US" altLang="ru-RU" sz="1400" dirty="0" err="1">
                <a:solidFill>
                  <a:srgbClr val="000000"/>
                </a:solidFill>
                <a:cs typeface="Arial" panose="020B0604020202020204" pitchFamily="34" charset="0"/>
              </a:rPr>
              <a:t>parallelometer</a:t>
            </a:r>
            <a:r>
              <a:rPr lang="en-US" altLang="ru-RU" sz="1400" dirty="0">
                <a:solidFill>
                  <a:srgbClr val="000000"/>
                </a:solidFill>
                <a:cs typeface="Arial" panose="020B0604020202020204" pitchFamily="34" charset="0"/>
              </a:rPr>
              <a:t>. A </a:t>
            </a:r>
            <a:r>
              <a:rPr lang="en-US" altLang="ru-RU" sz="1400" dirty="0" err="1">
                <a:solidFill>
                  <a:srgbClr val="000000"/>
                </a:solidFill>
                <a:cs typeface="Arial" panose="020B0604020202020204" pitchFamily="34" charset="0"/>
              </a:rPr>
              <a:t>parallelometer</a:t>
            </a:r>
            <a:r>
              <a:rPr lang="en-US" altLang="ru-RU" sz="1400" dirty="0">
                <a:solidFill>
                  <a:srgbClr val="000000"/>
                </a:solidFill>
                <a:cs typeface="Arial" panose="020B0604020202020204" pitchFamily="34" charset="0"/>
              </a:rPr>
              <a:t> is a device for determining the greatest convexity of teeth on jaw models, identifying the relative parallelism of the surfaces of two or more teeth or other anatomical structures, for example, the alveolar ridge in a certain position of the model in three-dimensional space (table position) (Fig. 7-12).</a:t>
            </a:r>
          </a:p>
          <a:p>
            <a:pPr lvl="0"/>
            <a:r>
              <a:rPr lang="en-US" altLang="ru-RU" sz="1400" dirty="0">
                <a:solidFill>
                  <a:srgbClr val="000000"/>
                </a:solidFill>
                <a:cs typeface="Arial" panose="020B0604020202020204" pitchFamily="34" charset="0"/>
              </a:rPr>
              <a:t>The device has a flat base on which a stand with a bracket is fixed at a right angle. The bracket is movable in vertical and horizontal directions. The arm of the bracket relates to the post at an angle of 90°. On the arm of the bracket there is a clamping device for interchangeable tools. This device allows you to move tools vertically.</a:t>
            </a:r>
            <a:endParaRPr kumimoji="0" lang="ru-RU" altLang="ru-RU" sz="76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4779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Rectangle 1"/>
          <p:cNvSpPr>
            <a:spLocks noGrp="1" noChangeArrowheads="1"/>
          </p:cNvSpPr>
          <p:nvPr>
            <p:ph idx="1"/>
          </p:nvPr>
        </p:nvSpPr>
        <p:spPr bwMode="auto">
          <a:xfrm>
            <a:off x="295834" y="2649658"/>
            <a:ext cx="11483789"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defTabSz="914400">
              <a:buClrTx/>
              <a:buSzTx/>
              <a:buNone/>
            </a:pPr>
            <a:r>
              <a:rPr lang="en-US" altLang="ru-RU" sz="1400" dirty="0">
                <a:solidFill>
                  <a:srgbClr val="000000"/>
                </a:solidFill>
                <a:cs typeface="Arial" panose="020B0604020202020204" pitchFamily="34" charset="0"/>
              </a:rPr>
              <a:t>Orthopedic treatment should begin simultaneously with therapeutic treatment, but after the necessary sanitation procedures have been carried out (removal of dental plaque, removal of damaged teeth and roots,</a:t>
            </a:r>
          </a:p>
          <a:p>
            <a:pPr marL="0" lvl="0" indent="0" defTabSz="914400">
              <a:buClrTx/>
              <a:buSzTx/>
              <a:buNone/>
            </a:pPr>
            <a:r>
              <a:rPr lang="en-US" altLang="ru-RU" sz="1400" dirty="0">
                <a:solidFill>
                  <a:srgbClr val="000000"/>
                </a:solidFill>
                <a:cs typeface="Arial" panose="020B0604020202020204" pitchFamily="34" charset="0"/>
              </a:rPr>
              <a:t>promoting recovery, removing inflammatory layers). Next, measures are taken to normalize the occlusion by grinding off premature contacts of the cutting surfaces and cusps of the teeth, orthodontic measures, and prosthetic treatment of dentition defects, including splinting.</a:t>
            </a:r>
          </a:p>
          <a:p>
            <a:pPr marL="0" lvl="0" indent="0" defTabSz="914400">
              <a:buClrTx/>
              <a:buSzTx/>
              <a:buNone/>
            </a:pPr>
            <a:r>
              <a:rPr lang="en-US" altLang="ru-RU" sz="1400" dirty="0">
                <a:solidFill>
                  <a:srgbClr val="000000"/>
                </a:solidFill>
                <a:cs typeface="Arial" panose="020B0604020202020204" pitchFamily="34" charset="0"/>
              </a:rPr>
              <a:t>Alginate mass is used to take impressions from the upper and lower jaws for diagnostic models. Based on the impressions obtained, plaster models are cast. Next, central occlusion is determined. After this, it is necessary to fix the diagnostic models in the articulator using a </a:t>
            </a:r>
            <a:r>
              <a:rPr lang="en-US" altLang="ru-RU" sz="1400" dirty="0" err="1">
                <a:solidFill>
                  <a:srgbClr val="000000"/>
                </a:solidFill>
                <a:cs typeface="Arial" panose="020B0604020202020204" pitchFamily="34" charset="0"/>
              </a:rPr>
              <a:t>facebow</a:t>
            </a:r>
            <a:r>
              <a:rPr lang="en-US" altLang="ru-RU" sz="1400" dirty="0">
                <a:solidFill>
                  <a:srgbClr val="000000"/>
                </a:solidFill>
                <a:cs typeface="Arial" panose="020B0604020202020204" pitchFamily="34" charset="0"/>
              </a:rPr>
              <a:t>.</a:t>
            </a:r>
          </a:p>
          <a:p>
            <a:pPr marL="0" lvl="0" indent="0" defTabSz="914400">
              <a:buClrTx/>
              <a:buSzTx/>
              <a:buNone/>
            </a:pPr>
            <a:r>
              <a:rPr lang="en-US" altLang="ru-RU" sz="1400" dirty="0">
                <a:solidFill>
                  <a:srgbClr val="000000"/>
                </a:solidFill>
                <a:cs typeface="Arial" panose="020B0604020202020204" pitchFamily="34" charset="0"/>
              </a:rPr>
              <a:t>Next, a treatment plan is determined. If the patient has the initial stage of periodontitis and premature contacts are identified, then correctly carried out selective grinding of teeth can prevent further progression of the disease. Selective grinding improves the clinical picture of the disease, as the movements of the lower jaw become more physiological.</a:t>
            </a:r>
          </a:p>
          <a:p>
            <a:pPr marL="0" lvl="0" indent="0" defTabSz="914400">
              <a:buClrTx/>
              <a:buSzTx/>
              <a:buNone/>
            </a:pPr>
            <a:r>
              <a:rPr lang="en-US" altLang="ru-RU" sz="1400" dirty="0">
                <a:solidFill>
                  <a:srgbClr val="000000"/>
                </a:solidFill>
                <a:cs typeface="Arial" panose="020B0604020202020204" pitchFamily="34" charset="0"/>
              </a:rPr>
              <a:t>If there is an already developed stage of periodontitis, where there are mobility of teeth of II-III degree, defects in the dentition, deep gum pockets, only selective grinding will be ineffective. It must be combined with splinting.</a:t>
            </a:r>
          </a:p>
          <a:p>
            <a:pPr marL="0" lvl="0" indent="0" defTabSz="914400">
              <a:buClrTx/>
              <a:buSzTx/>
              <a:buNone/>
            </a:pPr>
            <a:r>
              <a:rPr lang="en-US" altLang="ru-RU" sz="1400" dirty="0">
                <a:solidFill>
                  <a:srgbClr val="000000"/>
                </a:solidFill>
                <a:cs typeface="Arial" panose="020B0604020202020204" pitchFamily="34" charset="0"/>
              </a:rPr>
              <a:t>Splinting means combining several teeth or the entire dentition into a block using some kind of orthopedic device - a splint. Splints can be soldered together full, equatorial crowns, half-crowns, rings, caps and splinting clasp medical devices with various combinations of support-retaining clasps. With the help of a splint, it is possible to unite the teeth into a common system, which acts as a single whole when chewing pressure is perceived</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2407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Rectangle 1"/>
          <p:cNvSpPr>
            <a:spLocks noGrp="1" noChangeArrowheads="1"/>
          </p:cNvSpPr>
          <p:nvPr>
            <p:ph idx="1"/>
          </p:nvPr>
        </p:nvSpPr>
        <p:spPr bwMode="auto">
          <a:xfrm>
            <a:off x="403412" y="2662960"/>
            <a:ext cx="11120717"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defTabSz="914400">
              <a:buClrTx/>
              <a:buSzTx/>
              <a:buNone/>
            </a:pPr>
            <a:r>
              <a:rPr lang="en-US" altLang="ru-RU" sz="1400" dirty="0">
                <a:solidFill>
                  <a:srgbClr val="000000"/>
                </a:solidFill>
                <a:cs typeface="Arial" panose="020B0604020202020204" pitchFamily="34" charset="0"/>
              </a:rPr>
              <a:t>Fixation of a splinting prosthesis. Diagnostic observation and supportive therapy. Long-term prognosis of the disease</a:t>
            </a:r>
          </a:p>
          <a:p>
            <a:pPr marL="0" lvl="0" indent="0" defTabSz="914400">
              <a:buClrTx/>
              <a:buSzTx/>
              <a:buNone/>
            </a:pPr>
            <a:r>
              <a:rPr lang="en-US" altLang="ru-RU" sz="1400" dirty="0">
                <a:solidFill>
                  <a:srgbClr val="000000"/>
                </a:solidFill>
                <a:cs typeface="Arial" panose="020B0604020202020204" pitchFamily="34" charset="0"/>
              </a:rPr>
              <a:t>At the last clinical stage of orthopedic treatment, complex splints and prosthetic splints are carefully examined before insertion into the oral cavity. During inspection, pay attention to the quality of processing, the correct manufacture of clasps, arches, splinting devices and plastic bases.</a:t>
            </a:r>
          </a:p>
          <a:p>
            <a:pPr marL="0" lvl="0" indent="0" defTabSz="914400">
              <a:buClrTx/>
              <a:buSzTx/>
              <a:buNone/>
            </a:pPr>
            <a:r>
              <a:rPr lang="en-US" altLang="ru-RU" sz="1400" dirty="0">
                <a:solidFill>
                  <a:srgbClr val="000000"/>
                </a:solidFill>
                <a:cs typeface="Arial" panose="020B0604020202020204" pitchFamily="34" charset="0"/>
              </a:rPr>
              <a:t>Clasps and splinting devices must be well processed and polished, and their ends must be rounded. After examination, the prosthetic splint is inserted into the oral cavity and carefully, without much effort, put on the dental</a:t>
            </a:r>
          </a:p>
          <a:p>
            <a:pPr marL="0" lvl="0" indent="0" defTabSz="914400">
              <a:buClrTx/>
              <a:buSzTx/>
              <a:buNone/>
            </a:pPr>
            <a:r>
              <a:rPr lang="en-US" altLang="ru-RU" sz="1400" dirty="0">
                <a:solidFill>
                  <a:srgbClr val="000000"/>
                </a:solidFill>
                <a:cs typeface="Arial" panose="020B0604020202020204" pitchFamily="34" charset="0"/>
              </a:rPr>
              <a:t>row.</a:t>
            </a:r>
          </a:p>
          <a:p>
            <a:pPr marL="0" lvl="0" indent="0" defTabSz="914400">
              <a:buClrTx/>
              <a:buSzTx/>
              <a:buNone/>
            </a:pPr>
            <a:r>
              <a:rPr lang="en-US" altLang="ru-RU" sz="1400" dirty="0">
                <a:solidFill>
                  <a:srgbClr val="000000"/>
                </a:solidFill>
                <a:cs typeface="Arial" panose="020B0604020202020204" pitchFamily="34" charset="0"/>
              </a:rPr>
              <a:t>The retaining arms of the clasps, regardless of their number, must freely slide the clinical equator and be fixed in the retention part of the tooth crown, and the occlusal pads, flip elements, claw-shaped and other devices are located in their boxes. At the same time, they should not create </a:t>
            </a:r>
            <a:r>
              <a:rPr lang="en-US" altLang="ru-RU" sz="1400" dirty="0" err="1">
                <a:solidFill>
                  <a:srgbClr val="000000"/>
                </a:solidFill>
                <a:cs typeface="Arial" panose="020B0604020202020204" pitchFamily="34" charset="0"/>
              </a:rPr>
              <a:t>supercontacts</a:t>
            </a:r>
            <a:r>
              <a:rPr lang="en-US" altLang="ru-RU" sz="1400" dirty="0">
                <a:solidFill>
                  <a:srgbClr val="000000"/>
                </a:solidFill>
                <a:cs typeface="Arial" panose="020B0604020202020204" pitchFamily="34" charset="0"/>
              </a:rPr>
              <a:t> and block the movements of the lower jaw. If necessary, minor corrections are made.</a:t>
            </a:r>
          </a:p>
          <a:p>
            <a:pPr marL="0" lvl="0" indent="0" defTabSz="914400">
              <a:buClrTx/>
              <a:buSzTx/>
              <a:buNone/>
            </a:pPr>
            <a:r>
              <a:rPr lang="en-US" altLang="ru-RU" sz="1400" dirty="0">
                <a:solidFill>
                  <a:srgbClr val="000000"/>
                </a:solidFill>
                <a:cs typeface="Arial" panose="020B0604020202020204" pitchFamily="34" charset="0"/>
              </a:rPr>
              <a:t>After this, it is necessary to teach the patient, in accordance with the route of administration, to insert splinting medical devices into the oral cavity and fix them on the teeth. Such training eliminates breakage and deformation of parts of the prosthetic splint.</a:t>
            </a:r>
          </a:p>
          <a:p>
            <a:pPr marL="0" lvl="0" indent="0" defTabSz="914400">
              <a:buClrTx/>
              <a:buSzTx/>
              <a:buNone/>
            </a:pPr>
            <a:r>
              <a:rPr lang="en-US" altLang="ru-RU" sz="1400" dirty="0">
                <a:solidFill>
                  <a:srgbClr val="000000"/>
                </a:solidFill>
                <a:cs typeface="Arial" panose="020B0604020202020204" pitchFamily="34" charset="0"/>
              </a:rPr>
              <a:t>To avoid the formation of dental caries at the site of contact of support-retaining clasps and splinting treatment devices, good hygiene of the oral cavity and prosthesis is necessary.</a:t>
            </a:r>
          </a:p>
          <a:p>
            <a:pPr marL="0" lvl="0" indent="0" defTabSz="914400">
              <a:buClrTx/>
              <a:buSzTx/>
              <a:buNone/>
            </a:pPr>
            <a:r>
              <a:rPr lang="en-US" altLang="ru-RU" sz="1400" dirty="0">
                <a:solidFill>
                  <a:srgbClr val="000000"/>
                </a:solidFill>
                <a:cs typeface="Arial" panose="020B0604020202020204" pitchFamily="34" charset="0"/>
              </a:rPr>
              <a:t>Accustoming to clasp splinting prostheses occurs more slowly than to fixed structures.</a:t>
            </a:r>
          </a:p>
          <a:p>
            <a:pPr marL="0" lvl="0" indent="0" defTabSz="914400">
              <a:buClrTx/>
              <a:buSzTx/>
              <a:buNone/>
            </a:pPr>
            <a:r>
              <a:rPr lang="en-US" altLang="ru-RU" sz="1400" dirty="0">
                <a:solidFill>
                  <a:srgbClr val="000000"/>
                </a:solidFill>
                <a:cs typeface="Arial" panose="020B0604020202020204" pitchFamily="34" charset="0"/>
              </a:rPr>
              <a:t>In the complex treatment of periodontitis, the prognosis can be favorable only if dispensary observation of the patient is carried out, and</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953257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descr="https://zub.expert/wp-content/uploads/2018/05/implantatsiya-protez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4437" y="1680632"/>
            <a:ext cx="6125136" cy="4083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532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Rectangle 1"/>
          <p:cNvSpPr>
            <a:spLocks noGrp="1" noChangeArrowheads="1"/>
          </p:cNvSpPr>
          <p:nvPr>
            <p:ph idx="1"/>
          </p:nvPr>
        </p:nvSpPr>
        <p:spPr bwMode="auto">
          <a:xfrm>
            <a:off x="591671" y="2741993"/>
            <a:ext cx="1102658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defTabSz="914400">
              <a:buClrTx/>
              <a:buSzTx/>
              <a:buNone/>
            </a:pPr>
            <a:r>
              <a:rPr lang="en-US" altLang="ru-RU" dirty="0">
                <a:solidFill>
                  <a:srgbClr val="000000"/>
                </a:solidFill>
                <a:cs typeface="Arial" panose="020B0604020202020204" pitchFamily="34" charset="0"/>
              </a:rPr>
              <a:t>Orthopedic treatment aims to eliminate or weaken the functional load (overload) of the </a:t>
            </a:r>
            <a:r>
              <a:rPr lang="en-US" altLang="ru-RU" dirty="0" err="1">
                <a:solidFill>
                  <a:srgbClr val="000000"/>
                </a:solidFill>
                <a:cs typeface="Arial" panose="020B0604020202020204" pitchFamily="34" charset="0"/>
              </a:rPr>
              <a:t>periodontium</a:t>
            </a:r>
            <a:r>
              <a:rPr lang="en-US" altLang="ru-RU" dirty="0">
                <a:solidFill>
                  <a:srgbClr val="000000"/>
                </a:solidFill>
                <a:cs typeface="Arial" panose="020B0604020202020204" pitchFamily="34" charset="0"/>
              </a:rPr>
              <a:t>:</a:t>
            </a:r>
          </a:p>
          <a:p>
            <a:pPr marL="0" lvl="0" indent="0" defTabSz="914400">
              <a:buClrTx/>
              <a:buSzTx/>
              <a:buNone/>
            </a:pPr>
            <a:r>
              <a:rPr lang="en-US" altLang="ru-RU" dirty="0">
                <a:solidFill>
                  <a:srgbClr val="000000"/>
                </a:solidFill>
                <a:cs typeface="Arial" panose="020B0604020202020204" pitchFamily="34" charset="0"/>
              </a:rPr>
              <a:t>•  removal of traumatic factors;</a:t>
            </a:r>
          </a:p>
          <a:p>
            <a:pPr marL="0" lvl="0" indent="0" defTabSz="914400">
              <a:buClrTx/>
              <a:buSzTx/>
              <a:buNone/>
            </a:pPr>
            <a:r>
              <a:rPr lang="en-US" altLang="ru-RU" dirty="0">
                <a:solidFill>
                  <a:srgbClr val="000000"/>
                </a:solidFill>
                <a:cs typeface="Arial" panose="020B0604020202020204" pitchFamily="34" charset="0"/>
              </a:rPr>
              <a:t>•  functional balancing of groups of teeth, uniform distribution of chewing pressure among the remaining teeth with the most affected </a:t>
            </a:r>
            <a:r>
              <a:rPr lang="en-US" altLang="ru-RU" dirty="0" err="1">
                <a:solidFill>
                  <a:srgbClr val="000000"/>
                </a:solidFill>
                <a:cs typeface="Arial" panose="020B0604020202020204" pitchFamily="34" charset="0"/>
              </a:rPr>
              <a:t>periodontium</a:t>
            </a:r>
            <a:r>
              <a:rPr lang="en-US" altLang="ru-RU" dirty="0">
                <a:solidFill>
                  <a:srgbClr val="000000"/>
                </a:solidFill>
                <a:cs typeface="Arial" panose="020B0604020202020204" pitchFamily="34" charset="0"/>
              </a:rPr>
              <a:t> at the expense of teeth with healthy </a:t>
            </a:r>
            <a:r>
              <a:rPr lang="en-US" altLang="ru-RU" dirty="0" err="1">
                <a:solidFill>
                  <a:srgbClr val="000000"/>
                </a:solidFill>
                <a:cs typeface="Arial" panose="020B0604020202020204" pitchFamily="34" charset="0"/>
              </a:rPr>
              <a:t>periodontium</a:t>
            </a:r>
            <a:r>
              <a:rPr lang="en-US" altLang="ru-RU" dirty="0">
                <a:solidFill>
                  <a:srgbClr val="000000"/>
                </a:solidFill>
                <a:cs typeface="Arial" panose="020B0604020202020204" pitchFamily="34" charset="0"/>
              </a:rPr>
              <a:t>;</a:t>
            </a:r>
          </a:p>
          <a:p>
            <a:pPr marL="0" lvl="0" indent="0" defTabSz="914400">
              <a:buClrTx/>
              <a:buSzTx/>
              <a:buNone/>
            </a:pPr>
            <a:r>
              <a:rPr lang="en-US" altLang="ru-RU" dirty="0">
                <a:solidFill>
                  <a:srgbClr val="000000"/>
                </a:solidFill>
                <a:cs typeface="Arial" panose="020B0604020202020204" pitchFamily="34" charset="0"/>
              </a:rPr>
              <a:t>•  restoration of the anatomical form and function of the dental system, turning it into a continuous whole.</a:t>
            </a:r>
          </a:p>
          <a:p>
            <a:pPr marL="0" lvl="0" indent="0" defTabSz="914400">
              <a:buClrTx/>
              <a:buSzTx/>
              <a:buNone/>
            </a:pPr>
            <a:r>
              <a:rPr lang="en-US" altLang="ru-RU" dirty="0">
                <a:solidFill>
                  <a:srgbClr val="000000"/>
                </a:solidFill>
                <a:cs typeface="Arial" panose="020B0604020202020204" pitchFamily="34" charset="0"/>
              </a:rPr>
              <a:t>For the treatment of periodontal diseases in orthopedic dentistry, the following methods are used:</a:t>
            </a:r>
          </a:p>
          <a:p>
            <a:pPr marL="0" lvl="0" indent="0" defTabSz="914400">
              <a:buClrTx/>
              <a:buSzTx/>
              <a:buNone/>
            </a:pPr>
            <a:r>
              <a:rPr lang="en-US" altLang="ru-RU" dirty="0">
                <a:solidFill>
                  <a:srgbClr val="000000"/>
                </a:solidFill>
                <a:cs typeface="Arial" panose="020B0604020202020204" pitchFamily="34" charset="0"/>
              </a:rPr>
              <a:t>•  selective grinding of the dentition;</a:t>
            </a:r>
          </a:p>
          <a:p>
            <a:pPr marL="0" lvl="0" indent="0" defTabSz="914400">
              <a:buClrTx/>
              <a:buSzTx/>
              <a:buNone/>
            </a:pPr>
            <a:r>
              <a:rPr lang="en-US" altLang="ru-RU" dirty="0">
                <a:solidFill>
                  <a:srgbClr val="000000"/>
                </a:solidFill>
                <a:cs typeface="Arial" panose="020B0604020202020204" pitchFamily="34" charset="0"/>
              </a:rPr>
              <a:t>•  temporary splinting;</a:t>
            </a:r>
          </a:p>
          <a:p>
            <a:pPr marL="0" lvl="0" indent="0" defTabSz="914400">
              <a:buClrTx/>
              <a:buSzTx/>
              <a:buNone/>
            </a:pPr>
            <a:r>
              <a:rPr lang="en-US" altLang="ru-RU" dirty="0">
                <a:solidFill>
                  <a:srgbClr val="000000"/>
                </a:solidFill>
                <a:cs typeface="Arial" panose="020B0604020202020204" pitchFamily="34" charset="0"/>
              </a:rPr>
              <a:t>•  orthodontic treatment;</a:t>
            </a:r>
          </a:p>
          <a:p>
            <a:pPr marL="0" lvl="0" indent="0" defTabSz="914400">
              <a:buClrTx/>
              <a:buSzTx/>
              <a:buNone/>
            </a:pPr>
            <a:r>
              <a:rPr lang="en-US" altLang="ru-RU" dirty="0">
                <a:solidFill>
                  <a:srgbClr val="000000"/>
                </a:solidFill>
                <a:cs typeface="Arial" panose="020B0604020202020204" pitchFamily="34" charset="0"/>
              </a:rPr>
              <a:t>•  immediate prosthetics;</a:t>
            </a:r>
          </a:p>
          <a:p>
            <a:pPr marL="0" lvl="0" indent="0" defTabSz="914400">
              <a:buClrTx/>
              <a:buSzTx/>
              <a:buNone/>
            </a:pPr>
            <a:r>
              <a:rPr lang="en-US" altLang="ru-RU" dirty="0">
                <a:solidFill>
                  <a:srgbClr val="000000"/>
                </a:solidFill>
                <a:cs typeface="Arial" panose="020B0604020202020204" pitchFamily="34" charset="0"/>
              </a:rPr>
              <a:t>•  permanent splinting with restoration of continuity of dentition by making prosthetic splints.</a:t>
            </a:r>
            <a:endParaRPr kumimoji="0" lang="ru-RU" altLang="ru-RU" sz="4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5522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1" y="2603500"/>
            <a:ext cx="11241740" cy="3416300"/>
          </a:xfrm>
        </p:spPr>
        <p:txBody>
          <a:bodyPr>
            <a:noAutofit/>
          </a:bodyPr>
          <a:lstStyle/>
          <a:p>
            <a:r>
              <a:rPr lang="en-US" sz="1200" dirty="0"/>
              <a:t>When choosing a splint design, one should proceed from the functional value of each tooth and the functional relationships of the dentition of the upper and lower jaws.</a:t>
            </a:r>
          </a:p>
          <a:p>
            <a:r>
              <a:rPr lang="en-US" sz="1200" dirty="0"/>
              <a:t>The basis of orthopedic treatment of periodontal diseases is the use of reserve forces of the </a:t>
            </a:r>
            <a:r>
              <a:rPr lang="en-US" sz="1200" dirty="0" err="1"/>
              <a:t>periodontium</a:t>
            </a:r>
            <a:r>
              <a:rPr lang="en-US" sz="1200" dirty="0"/>
              <a:t>, the alignment of functional-power relationships and their redistribution between groups of teeth and dentition as a whole. This requires a thorough analysis of the patient’s </a:t>
            </a:r>
            <a:r>
              <a:rPr lang="en-US" sz="1200" dirty="0" err="1"/>
              <a:t>odontoperiodontogram</a:t>
            </a:r>
            <a:r>
              <a:rPr lang="en-US" sz="1200" dirty="0"/>
              <a:t>.</a:t>
            </a:r>
          </a:p>
          <a:p>
            <a:r>
              <a:rPr lang="en-US" sz="1200" dirty="0"/>
              <a:t>Orthopedic treatment for periodontal diseases can be carried out while preserving all teeth in the dentition. In these cases, they talk about splinting, immobilization of all teeth with fixed or removable medical devices.</a:t>
            </a:r>
          </a:p>
          <a:p>
            <a:r>
              <a:rPr lang="en-US" sz="1200" dirty="0"/>
              <a:t>If periodontal diseases are accompanied by defects in the dentition, then the task of orthopedic treatment additionally includes the need to restore missing teeth. For these purposes, structures called prosthetic splints are used.</a:t>
            </a:r>
          </a:p>
          <a:p>
            <a:r>
              <a:rPr lang="en-US" sz="1200" dirty="0"/>
              <a:t>The production of orthopedic structures for permanent splinting requires a thorough analysis and study of the dental system in each patient with periodontitis.</a:t>
            </a:r>
          </a:p>
          <a:p>
            <a:r>
              <a:rPr lang="en-US" sz="1200" dirty="0"/>
              <a:t>When planning the design of a splinting prosthesis, you must:</a:t>
            </a:r>
          </a:p>
          <a:p>
            <a:r>
              <a:rPr lang="en-US" sz="1200" dirty="0"/>
              <a:t>•  distribute the chewing load taking into account the state of the supporting apparatus of each tooth;</a:t>
            </a:r>
          </a:p>
          <a:p>
            <a:r>
              <a:rPr lang="en-US" sz="1200" dirty="0"/>
              <a:t>•  select supporting, splinting and fixing elements and methods of their connection (rigid, labile, semi-labile);</a:t>
            </a:r>
          </a:p>
          <a:p>
            <a:r>
              <a:rPr lang="en-US" sz="1200" dirty="0"/>
              <a:t>•  take into account the patient’s aesthetic requirements.</a:t>
            </a:r>
            <a:endParaRPr lang="ru-RU" sz="1200" dirty="0"/>
          </a:p>
        </p:txBody>
      </p:sp>
    </p:spTree>
    <p:extLst>
      <p:ext uri="{BB962C8B-B14F-4D97-AF65-F5344CB8AC3E}">
        <p14:creationId xmlns:p14="http://schemas.microsoft.com/office/powerpoint/2010/main" val="401187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It is possible to regulate the transmission of chewing pressure from the intermediate part of the prosthetic splint by increasing the number of supporting teeth, leveling the angles of inclination of the crown part of the supporting teeth, reducing the chewing surface area of artificial teeth, changing the design features of the clasps and increasing the area of the base of the prosthesis. Leveling the functionality between the dentition of the upper and lower jaws can be achieved through the reasonable use of removable and fixed prosthetic splints.</a:t>
            </a:r>
            <a:endParaRPr lang="ru-RU" dirty="0"/>
          </a:p>
        </p:txBody>
      </p:sp>
    </p:spTree>
    <p:extLst>
      <p:ext uri="{BB962C8B-B14F-4D97-AF65-F5344CB8AC3E}">
        <p14:creationId xmlns:p14="http://schemas.microsoft.com/office/powerpoint/2010/main" val="4148639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7170" name="Picture 2" descr="http://vmede.org/sait/content/Stomatologiya_ortop_lebedenko_2011/10_files/mb4_005.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7660" y="2971800"/>
            <a:ext cx="6096000" cy="372661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869142" y="2254641"/>
            <a:ext cx="6096000" cy="646331"/>
          </a:xfrm>
          <a:prstGeom prst="rect">
            <a:avLst/>
          </a:prstGeom>
        </p:spPr>
        <p:txBody>
          <a:bodyPr>
            <a:spAutoFit/>
          </a:bodyPr>
          <a:lstStyle/>
          <a:p>
            <a:r>
              <a:rPr lang="en-US" dirty="0">
                <a:solidFill>
                  <a:srgbClr val="000000"/>
                </a:solidFill>
                <a:latin typeface="arial" panose="020B0604020202020204" pitchFamily="34" charset="0"/>
              </a:rPr>
              <a:t>Types of dental stabilization: a - frontal; b - sagittal; c - </a:t>
            </a:r>
            <a:r>
              <a:rPr lang="en-US" dirty="0" err="1">
                <a:solidFill>
                  <a:srgbClr val="000000"/>
                </a:solidFill>
                <a:latin typeface="arial" panose="020B0604020202020204" pitchFamily="34" charset="0"/>
              </a:rPr>
              <a:t>frontosagittal</a:t>
            </a:r>
            <a:r>
              <a:rPr lang="en-US" dirty="0">
                <a:solidFill>
                  <a:srgbClr val="000000"/>
                </a:solidFill>
                <a:latin typeface="arial" panose="020B0604020202020204" pitchFamily="34" charset="0"/>
              </a:rPr>
              <a:t>; g - parasagittal; d - arc stabilization</a:t>
            </a:r>
            <a:endParaRPr lang="ru-RU" dirty="0"/>
          </a:p>
        </p:txBody>
      </p:sp>
    </p:spTree>
    <p:extLst>
      <p:ext uri="{BB962C8B-B14F-4D97-AF65-F5344CB8AC3E}">
        <p14:creationId xmlns:p14="http://schemas.microsoft.com/office/powerpoint/2010/main" val="3569665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en-US" dirty="0"/>
              <a:t>Depending on the location of the splint, the following types of stabilization are distinguished (Fig. 7-8): frontal, sagittal, </a:t>
            </a:r>
            <a:r>
              <a:rPr lang="en-US" dirty="0" err="1"/>
              <a:t>frontosagittal</a:t>
            </a:r>
            <a:r>
              <a:rPr lang="en-US" dirty="0"/>
              <a:t>, parasagittal, arc stabilization.</a:t>
            </a:r>
          </a:p>
          <a:p>
            <a:r>
              <a:rPr lang="en-US" dirty="0"/>
              <a:t>Type of stabilization of the dentition, i.e. the length of the splint is determined based on the clinical situation and analysis of the </a:t>
            </a:r>
            <a:r>
              <a:rPr lang="en-US" dirty="0" err="1"/>
              <a:t>periodontogram</a:t>
            </a:r>
            <a:r>
              <a:rPr lang="en-US" dirty="0"/>
              <a:t>.</a:t>
            </a:r>
          </a:p>
          <a:p>
            <a:r>
              <a:rPr lang="en-US" dirty="0"/>
              <a:t>The length and type of splint depend on the degree of preservation of the reserve forces of teeth affected by periodontitis and the functional relationships of opposing pairs of teeth. In this case, one should be guided by the following rules: the sum of the coefficients of the functional significance of teeth (according to the </a:t>
            </a:r>
            <a:r>
              <a:rPr lang="en-US" dirty="0" err="1"/>
              <a:t>periodontogram</a:t>
            </a:r>
            <a:r>
              <a:rPr lang="en-US" dirty="0"/>
              <a:t>) with intact </a:t>
            </a:r>
            <a:r>
              <a:rPr lang="en-US" dirty="0" err="1"/>
              <a:t>periodontium</a:t>
            </a:r>
            <a:r>
              <a:rPr lang="en-US" dirty="0"/>
              <a:t>, included in the splint, should be 1.5-2 times higher than the sum of the coefficients of teeth with damaged </a:t>
            </a:r>
            <a:r>
              <a:rPr lang="en-US" dirty="0" err="1"/>
              <a:t>periodontium</a:t>
            </a:r>
            <a:r>
              <a:rPr lang="en-US" dirty="0"/>
              <a:t> and be equal to 1/2 of the sum of the coefficients of teeth -antagonists involved in biting and chewing food. In this case, a single system of equatorial crowns, crowns with lining (metal-ceramic or metal-composite), adhesive splints, solid removable splints, etc. can be used as a splint. If focal (localized) periodontitis spreads to the entire functionally oriented group of teeth (front, lateral) and these teeth do not have reserve forces (atrophy has reached 1/2 the length of the socket wall or more), it is necessary to switch to a mixed type of stabilization. For the group of chewing teeth, the parasagittal type of stabilization is most appropriate, for the group of anterior teeth - frontal stabilization or stabilization along the arc.</a:t>
            </a:r>
            <a:endParaRPr lang="ru-RU" dirty="0"/>
          </a:p>
        </p:txBody>
      </p:sp>
    </p:spTree>
    <p:extLst>
      <p:ext uri="{BB962C8B-B14F-4D97-AF65-F5344CB8AC3E}">
        <p14:creationId xmlns:p14="http://schemas.microsoft.com/office/powerpoint/2010/main" val="1408276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en-US" dirty="0"/>
              <a:t>This primarily applies to the so-called biomechanical principles of splinting (</a:t>
            </a:r>
            <a:r>
              <a:rPr lang="en-US" dirty="0" err="1"/>
              <a:t>Gavrilov</a:t>
            </a:r>
            <a:r>
              <a:rPr lang="en-US" dirty="0"/>
              <a:t> E.I., 1968), based on the laws of biomechanics, knowledge of which allows them to be reasonably applied in practice in accordance with the specific clinical picture.</a:t>
            </a:r>
          </a:p>
          <a:p>
            <a:r>
              <a:rPr lang="en-US" dirty="0"/>
              <a:t>•  The splint reduces pathological tooth mobility. Due to its rigidity, the splint limits the mobility of the teeth, since the amplitude of vibration of the splint is much less than the amplitude of the mobility of individual teeth. In this case, the teeth can only move together with the splint and in the same direction with it.</a:t>
            </a:r>
          </a:p>
          <a:p>
            <a:r>
              <a:rPr lang="en-US" dirty="0"/>
              <a:t>•  The splinting effect increases with the number of teeth included in the splint.</a:t>
            </a:r>
          </a:p>
          <a:p>
            <a:r>
              <a:rPr lang="en-US" dirty="0"/>
              <a:t>•  The chewing load in the splinting structure is primarily absorbed by the more resistant teeth. Under these conditions, teeth with healthier </a:t>
            </a:r>
            <a:r>
              <a:rPr lang="en-US" dirty="0" err="1"/>
              <a:t>periodontium</a:t>
            </a:r>
            <a:r>
              <a:rPr lang="en-US" dirty="0"/>
              <a:t>, the most stable ones, unload teeth that have greater pathological mobility. Stable canines are of particular value for achieving maximum splinting effect. Thus, the more stable teeth are included in the splint, the more pronounced the splinting effect is, and, conversely, the more mobile teeth are combined in the splint, the less resistant the entire splinting structure is to chewing pressure.</a:t>
            </a:r>
            <a:endParaRPr lang="ru-RU" dirty="0"/>
          </a:p>
        </p:txBody>
      </p:sp>
    </p:spTree>
    <p:extLst>
      <p:ext uri="{BB962C8B-B14F-4D97-AF65-F5344CB8AC3E}">
        <p14:creationId xmlns:p14="http://schemas.microsoft.com/office/powerpoint/2010/main" val="1840627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55494" y="2226982"/>
            <a:ext cx="11604811" cy="3416300"/>
          </a:xfrm>
        </p:spPr>
        <p:txBody>
          <a:bodyPr>
            <a:noAutofit/>
          </a:bodyPr>
          <a:lstStyle/>
          <a:p>
            <a:r>
              <a:rPr lang="en-US" sz="1400" dirty="0"/>
              <a:t>•  Splinting of anterior teeth located along the arch is most effective. Due to this, tooth mobility occurs in intersecting planes, and the splint that unites them turns into a rigid system.</a:t>
            </a:r>
          </a:p>
          <a:p>
            <a:r>
              <a:rPr lang="en-US" sz="1400" dirty="0"/>
              <a:t>•  The maximum splinting effect is achieved by splints designed for the entire dentition (stabilization of the dentition along the arch). The explanation for this consists of two points. The first one is based on the principle described above, when splinting all teeth of the dentition, located and moving in intersecting planes, ensures the creation of a rigid system. The second point is that a splint structure located in an arc is more resistant to external forces than a linear splint. The explanation for this should be sought in the mechanical features of arched structures, the resistance to overturning of which increases, which can be easily judged by their shape, without resorting to complex mathematical calculations.</a:t>
            </a:r>
          </a:p>
          <a:p>
            <a:r>
              <a:rPr lang="en-US" sz="1400" dirty="0"/>
              <a:t>•  When the splint is positioned linearly (sagittal stabilization), for example when splinting mobile lateral teeth on one side of the dentition, it is not sufficiently stable under lateral forces. To neutralize transversal vibrations, the splint should be expanded, combining, for example, with a similar one, but located on the opposite side of the dentition. This solution is referred to as transverse, or parasagittal, stabilization. It can be achieved using an arch prosthesis.</a:t>
            </a:r>
          </a:p>
          <a:p>
            <a:r>
              <a:rPr lang="en-US" sz="1400" dirty="0"/>
              <a:t>•  Anterolateral (frontal-sagittal) stabilization occupies an intermediate position between sagittal and arc splinting. The simultaneous combination of the front teeth and the lateral teeth of any one side of the dentition significantly increases the splinting effect of the mobile front teeth, facilitates the function of biting food and prevents the splinted teeth from moving forward.</a:t>
            </a:r>
            <a:endParaRPr lang="ru-RU" sz="1400" dirty="0"/>
          </a:p>
        </p:txBody>
      </p:sp>
    </p:spTree>
    <p:extLst>
      <p:ext uri="{BB962C8B-B14F-4D97-AF65-F5344CB8AC3E}">
        <p14:creationId xmlns:p14="http://schemas.microsoft.com/office/powerpoint/2010/main" val="4147566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Ион (конференц-зал)">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Ион (конференц-зал)">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конференц-зал)">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268</TotalTime>
  <Words>4722</Words>
  <Application>Microsoft Office PowerPoint</Application>
  <PresentationFormat>Широкоэкранный</PresentationFormat>
  <Paragraphs>120</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arial</vt:lpstr>
      <vt:lpstr>Century Gothic</vt:lpstr>
      <vt:lpstr>Wingdings 3</vt:lpstr>
      <vt:lpstr>Ион (конференц-зал)</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Али Сагинов</dc:creator>
  <cp:lastModifiedBy>User</cp:lastModifiedBy>
  <cp:revision>17</cp:revision>
  <dcterms:created xsi:type="dcterms:W3CDTF">2018-05-28T12:36:55Z</dcterms:created>
  <dcterms:modified xsi:type="dcterms:W3CDTF">2023-11-14T08:14:06Z</dcterms:modified>
</cp:coreProperties>
</file>