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53" r:id="rId2"/>
  </p:sldMasterIdLst>
  <p:notesMasterIdLst>
    <p:notesMasterId r:id="rId30"/>
  </p:notesMasterIdLst>
  <p:sldIdLst>
    <p:sldId id="257" r:id="rId3"/>
    <p:sldId id="260" r:id="rId4"/>
    <p:sldId id="261" r:id="rId5"/>
    <p:sldId id="262" r:id="rId6"/>
    <p:sldId id="263" r:id="rId7"/>
    <p:sldId id="265" r:id="rId8"/>
    <p:sldId id="266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7234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72343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-11414125"/>
            <a:ext cx="0" cy="24303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78462" cy="437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70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45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35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12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558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249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5715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71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873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/>
          <p:nvPr/>
        </p:nvSpPr>
        <p:spPr>
          <a:xfrm>
            <a:off x="0" y="-11414125"/>
            <a:ext cx="1587" cy="24304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711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5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27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530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3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27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2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000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3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274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5462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5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709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3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97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30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/>
          <p:nvPr/>
        </p:nvSpPr>
        <p:spPr>
          <a:xfrm>
            <a:off x="0" y="-11414125"/>
            <a:ext cx="1587" cy="24304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3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39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7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31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1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956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45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8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/>
        </p:nvSpPr>
        <p:spPr>
          <a:xfrm>
            <a:off x="2143125" y="738187"/>
            <a:ext cx="2571750" cy="36464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618037"/>
            <a:ext cx="5480050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202025" y="-11414125"/>
            <a:ext cx="32404050" cy="24303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081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on left, text on right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" name="Google Shape;11;p1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236B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1"/>
          <p:cNvSpPr/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lt1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15" name="Google Shape;15;p1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39F9B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" name="Google Shape;16;p1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2" name="Google Shape;22;p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18C87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24" name="Google Shape;24;p1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/>
        </p:nvSpPr>
        <p:spPr>
          <a:xfrm>
            <a:off x="-11112" y="1836737"/>
            <a:ext cx="2268537" cy="2709862"/>
          </a:xfrm>
          <a:custGeom>
            <a:avLst/>
            <a:gdLst/>
            <a:ahLst/>
            <a:cxnLst/>
            <a:rect l="l" t="t" r="r" b="b"/>
            <a:pathLst>
              <a:path w="1429" h="1707" extrusionOk="0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555BAD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07950" y="15875"/>
            <a:ext cx="838200" cy="787400"/>
          </a:xfrm>
          <a:custGeom>
            <a:avLst/>
            <a:gdLst/>
            <a:ahLst/>
            <a:cxnLst/>
            <a:rect l="l" t="t" r="r" b="b"/>
            <a:pathLst>
              <a:path w="528" h="496" extrusionOk="0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FCAB4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192212" y="354012"/>
            <a:ext cx="2266950" cy="227012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2532062" y="1270000"/>
            <a:ext cx="3670300" cy="3671887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3175" y="4797425"/>
            <a:ext cx="3417887" cy="2097087"/>
          </a:xfrm>
          <a:custGeom>
            <a:avLst/>
            <a:gdLst/>
            <a:ahLst/>
            <a:cxnLst/>
            <a:rect l="l" t="t" r="r" b="b"/>
            <a:pathLst>
              <a:path w="2153" h="1321" extrusionOk="0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rgbClr val="00007A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494212" y="4425950"/>
            <a:ext cx="2263775" cy="226377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7A"/>
              </a:gs>
              <a:gs pos="100000">
                <a:srgbClr val="00005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5646737" y="487362"/>
            <a:ext cx="2928937" cy="2930525"/>
          </a:xfrm>
          <a:custGeom>
            <a:avLst/>
            <a:gdLst/>
            <a:ahLst/>
            <a:cxnLst/>
            <a:rect l="l" t="t" r="r" b="b"/>
            <a:pathLst>
              <a:path w="2312" h="2313" extrusionOk="0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>
            <a:gsLst>
              <a:gs pos="0">
                <a:srgbClr val="000054"/>
              </a:gs>
              <a:gs pos="100000">
                <a:srgbClr val="00007A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7146925" y="2555875"/>
            <a:ext cx="2008187" cy="3997325"/>
          </a:xfrm>
          <a:custGeom>
            <a:avLst/>
            <a:gdLst/>
            <a:ahLst/>
            <a:cxnLst/>
            <a:rect l="l" t="t" r="r" b="b"/>
            <a:pathLst>
              <a:path w="1265" h="2518" extrusionOk="0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>
            <a:gsLst>
              <a:gs pos="0">
                <a:srgbClr val="555BAD"/>
              </a:gs>
              <a:gs pos="100000">
                <a:srgbClr val="00007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6"/>
          <p:cNvSpPr/>
          <p:nvPr/>
        </p:nvSpPr>
        <p:spPr>
          <a:xfrm rot="-5400000">
            <a:off x="3969543" y="-845343"/>
            <a:ext cx="1722437" cy="3429000"/>
          </a:xfrm>
          <a:custGeom>
            <a:avLst/>
            <a:gdLst/>
            <a:ahLst/>
            <a:cxnLst/>
            <a:rect l="l" t="t" r="r" b="b"/>
            <a:pathLst>
              <a:path w="1265" h="2518" extrusionOk="0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>
            <a:gsLst>
              <a:gs pos="0">
                <a:srgbClr val="555BAD"/>
              </a:gs>
              <a:gs pos="100000">
                <a:srgbClr val="00007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-3175"/>
            <a:ext cx="8032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143000" y="1993900"/>
            <a:ext cx="7764462" cy="142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1143000" y="6248400"/>
            <a:ext cx="18970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876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8970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1400"/>
              <a:buFont typeface="Arial"/>
              <a:buNone/>
              <a:defRPr sz="1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10668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4400"/>
            </a:pPr>
            <a:r>
              <a:rPr lang="en-US" dirty="0"/>
              <a:t>Deformation</a:t>
            </a:r>
            <a:endParaRPr dirty="0"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en-US" dirty="0"/>
              <a:t>This is a change in the position of the teeth due to pathology that occurs after the formation of the dentition is completed.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FIFTH GROUP OF DENTAL DEFORMATIONS</a:t>
            </a:r>
            <a:endParaRPr dirty="0"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37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SzPts val="2800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 </a:t>
            </a:r>
            <a:r>
              <a:rPr lang="en-US" sz="2800" dirty="0"/>
              <a:t>horizontal</a:t>
            </a:r>
          </a:p>
          <a:p>
            <a:pPr marL="342900" lvl="0" indent="-342900" algn="ctr">
              <a:spcBef>
                <a:spcPts val="0"/>
              </a:spcBef>
              <a:buSzPts val="2800"/>
              <a:buNone/>
            </a:pPr>
            <a:r>
              <a:rPr lang="en-US" sz="2800" dirty="0"/>
              <a:t>deformations caused by tilting teeth</a:t>
            </a:r>
          </a:p>
          <a:p>
            <a:pPr marL="342900" lvl="0" indent="-342900" algn="ctr">
              <a:spcBef>
                <a:spcPts val="0"/>
              </a:spcBef>
              <a:buSzPts val="2800"/>
              <a:buNone/>
            </a:pPr>
            <a:r>
              <a:rPr lang="en-US" sz="2800" dirty="0"/>
              <a:t>     palatal (lingual) or</a:t>
            </a:r>
          </a:p>
          <a:p>
            <a:pPr marL="342900" lvl="0" indent="-342900" algn="ctr">
              <a:spcBef>
                <a:spcPts val="0"/>
              </a:spcBef>
              <a:buSzPts val="2800"/>
              <a:buNone/>
            </a:pPr>
            <a:r>
              <a:rPr lang="en-US" sz="2800" dirty="0"/>
              <a:t>         buccal side</a:t>
            </a: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SIXTH GROUP OF DENTAL DEFORMATIONS</a:t>
            </a:r>
            <a:endParaRPr dirty="0"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372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>
              <a:spcBef>
                <a:spcPts val="700"/>
              </a:spcBef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lang="en-US" sz="2800" dirty="0"/>
              <a:t>Deformations resulting from combined tooth movement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/>
          <p:nvPr/>
        </p:nvSpPr>
        <p:spPr>
          <a:xfrm>
            <a:off x="1371600" y="2438400"/>
            <a:ext cx="7315200" cy="373380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patient age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number of lost teeth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 err="1">
                <a:solidFill>
                  <a:srgbClr val="99CCFF"/>
                </a:solidFill>
              </a:rPr>
              <a:t>recency</a:t>
            </a:r>
            <a:r>
              <a:rPr lang="en-US" sz="2400" b="1" dirty="0">
                <a:solidFill>
                  <a:srgbClr val="99CCFF"/>
                </a:solidFill>
              </a:rPr>
              <a:t> of removal or rate of abrasion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  construction material.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-type of bite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-presence of concomitant pathology</a:t>
            </a:r>
          </a:p>
          <a:p>
            <a:pPr lvl="0" indent="-152400" algn="ctr">
              <a:buClr>
                <a:srgbClr val="99CCFF"/>
              </a:buClr>
              <a:buSzPts val="2400"/>
              <a:buFont typeface="Arial"/>
              <a:buChar char="-"/>
            </a:pPr>
            <a:r>
              <a:rPr lang="en-US" sz="2400" b="1" dirty="0">
                <a:solidFill>
                  <a:srgbClr val="99CCFF"/>
                </a:solidFill>
              </a:rPr>
              <a:t>  (periodontitis)</a:t>
            </a:r>
            <a:endParaRPr dirty="0"/>
          </a:p>
        </p:txBody>
      </p:sp>
      <p:sp>
        <p:nvSpPr>
          <p:cNvPr id="250" name="Google Shape;250;p27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en-US" sz="2800" b="1" dirty="0">
                <a:solidFill>
                  <a:srgbClr val="FCAB40"/>
                </a:solidFill>
              </a:rPr>
              <a:t>DENTAL DEFORMATION</a:t>
            </a:r>
            <a:r>
              <a:rPr lang="en-US" sz="1600" b="1" i="0" u="sng" dirty="0" smtClean="0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251" name="Google Shape;251;p27"/>
          <p:cNvSpPr txBox="1"/>
          <p:nvPr/>
        </p:nvSpPr>
        <p:spPr>
          <a:xfrm>
            <a:off x="1371600" y="1219200"/>
            <a:ext cx="7315200" cy="901700"/>
          </a:xfrm>
          <a:prstGeom prst="rect">
            <a:avLst/>
          </a:prstGeom>
          <a:noFill/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>
              <a:buClr>
                <a:srgbClr val="CCECFF"/>
              </a:buClr>
              <a:buSzPts val="2400"/>
            </a:pPr>
            <a:r>
              <a:rPr lang="en-US" sz="2400" dirty="0">
                <a:solidFill>
                  <a:srgbClr val="CCECFF"/>
                </a:solidFill>
              </a:rPr>
              <a:t>FACTORS AFFECTING CLINICAL</a:t>
            </a:r>
          </a:p>
          <a:p>
            <a:pPr lvl="0" algn="ctr">
              <a:buClr>
                <a:srgbClr val="CCECFF"/>
              </a:buClr>
              <a:buSzPts val="2400"/>
            </a:pPr>
            <a:r>
              <a:rPr lang="en-US" sz="2400" dirty="0">
                <a:solidFill>
                  <a:srgbClr val="CCECFF"/>
                </a:solidFill>
              </a:rPr>
              <a:t>MANIFESTATIONS OF DENTAL DEFORMATIONS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0" y="447675"/>
            <a:ext cx="9144000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2"/>
              </a:buClr>
              <a:buSzPts val="4400"/>
            </a:pPr>
            <a:r>
              <a:rPr lang="en-US" dirty="0"/>
              <a:t>Deformations of the dentition</a:t>
            </a:r>
            <a:endParaRPr dirty="0"/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1981200" y="1676400"/>
            <a:ext cx="6629400" cy="231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</a:pPr>
            <a:r>
              <a:rPr lang="en-US" sz="2800" dirty="0" err="1"/>
              <a:t>Dentoalveolar</a:t>
            </a:r>
            <a:r>
              <a:rPr lang="en-US" sz="2800" dirty="0"/>
              <a:t> lengthening without root exposure</a:t>
            </a:r>
          </a:p>
          <a:p>
            <a:pPr marL="342900" lvl="0">
              <a:spcBef>
                <a:spcPts val="0"/>
              </a:spcBef>
              <a:buSzPts val="2800"/>
            </a:pPr>
            <a:r>
              <a:rPr lang="en-US" sz="2800" dirty="0" err="1"/>
              <a:t>Dentoalveolar</a:t>
            </a:r>
            <a:r>
              <a:rPr lang="en-US" sz="2800" dirty="0"/>
              <a:t> elongation with root exposure</a:t>
            </a:r>
            <a:endParaRPr dirty="0"/>
          </a:p>
        </p:txBody>
      </p:sp>
      <p:sp>
        <p:nvSpPr>
          <p:cNvPr id="259" name="Google Shape;259;p28"/>
          <p:cNvSpPr txBox="1"/>
          <p:nvPr/>
        </p:nvSpPr>
        <p:spPr>
          <a:xfrm>
            <a:off x="5181600" y="6096000"/>
            <a:ext cx="35829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BD189"/>
                </a:solidFill>
                <a:latin typeface="Arial"/>
                <a:ea typeface="Arial"/>
                <a:cs typeface="Arial"/>
                <a:sym typeface="Arial"/>
              </a:rPr>
              <a:t>(В.А.Пономарева, 1951)</a:t>
            </a:r>
            <a:endParaRPr/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 l="29794" r="3180" b="64112"/>
          <a:stretch/>
        </p:blipFill>
        <p:spPr>
          <a:xfrm>
            <a:off x="598487" y="1752600"/>
            <a:ext cx="1828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4">
            <a:alphaModFix/>
          </a:blip>
          <a:srcRect l="27778" t="34765" r="6901" b="23533"/>
          <a:stretch/>
        </p:blipFill>
        <p:spPr>
          <a:xfrm>
            <a:off x="609600" y="3124200"/>
            <a:ext cx="178276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 rotWithShape="1">
          <a:blip r:embed="rId5">
            <a:alphaModFix/>
          </a:blip>
          <a:srcRect l="22344" r="10626" b="53803"/>
          <a:stretch/>
        </p:blipFill>
        <p:spPr>
          <a:xfrm>
            <a:off x="598487" y="4800600"/>
            <a:ext cx="1828800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>
            <a:off x="1066800" y="3505200"/>
            <a:ext cx="4343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1512887" marR="0" lvl="1" indent="-4667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400"/>
              <a:buFont typeface="Times New Roman"/>
              <a:buNone/>
            </a:pPr>
            <a:endParaRPr sz="2400" b="0" i="0" u="none" strike="noStrike" cap="none" dirty="0">
              <a:solidFill>
                <a:srgbClr val="EAEAE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2887" lvl="1" indent="-466724">
              <a:spcBef>
                <a:spcPts val="600"/>
              </a:spcBef>
              <a:buClr>
                <a:srgbClr val="FF0000"/>
              </a:buClr>
              <a:buSzPts val="1920"/>
              <a:buFont typeface="Noto Sans Symbols"/>
              <a:buChar char="✹"/>
            </a:pPr>
            <a:r>
              <a:rPr lang="en-US" sz="2400" dirty="0">
                <a:solidFill>
                  <a:srgbClr val="EAEAEA"/>
                </a:solidFill>
              </a:rPr>
              <a:t>Up to ¼ length</a:t>
            </a:r>
          </a:p>
          <a:p>
            <a:pPr marL="1512887" lvl="1" indent="-466724">
              <a:spcBef>
                <a:spcPts val="600"/>
              </a:spcBef>
              <a:buClr>
                <a:srgbClr val="FF0000"/>
              </a:buClr>
              <a:buSzPts val="1920"/>
              <a:buFont typeface="Noto Sans Symbols"/>
              <a:buChar char="✹"/>
            </a:pPr>
            <a:r>
              <a:rPr lang="en-US" sz="2400" dirty="0">
                <a:solidFill>
                  <a:srgbClr val="EAEAEA"/>
                </a:solidFill>
              </a:rPr>
              <a:t>More than 3\4 length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dirty="0"/>
              <a:t>I form</a:t>
            </a:r>
            <a:endParaRPr dirty="0"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  <a:buNone/>
            </a:pPr>
            <a:r>
              <a:rPr lang="en-US" sz="2400" dirty="0"/>
              <a:t>Tooth displacement with a visible increase in the alveolar process, without bone resorption, exposure of the tooth root, or formation of a periodontal pocket. The ratio of the extra- and </a:t>
            </a:r>
            <a:r>
              <a:rPr lang="en-US" sz="2400" dirty="0" err="1"/>
              <a:t>intraalveolar</a:t>
            </a:r>
            <a:r>
              <a:rPr lang="en-US" sz="2400" dirty="0"/>
              <a:t> parts of the tooth does not change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dirty="0"/>
              <a:t>II form, 1 subgroup</a:t>
            </a:r>
            <a:endParaRPr dirty="0"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5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None/>
            </a:pPr>
            <a:r>
              <a:rPr lang="en-US" sz="2800" dirty="0"/>
              <a:t>Tooth displacement is accompanied by a visible increase in the alveolar process with slight periodontal resorption</a:t>
            </a:r>
          </a:p>
          <a:p>
            <a:pPr marL="342900" lvl="0">
              <a:spcBef>
                <a:spcPts val="0"/>
              </a:spcBef>
              <a:buSzPts val="2800"/>
              <a:buNone/>
            </a:pPr>
            <a:r>
              <a:rPr lang="en-US" sz="2800" dirty="0"/>
              <a:t>  (no more than ¼)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title"/>
          </p:nvPr>
        </p:nvSpPr>
        <p:spPr>
          <a:xfrm>
            <a:off x="1066800" y="868362"/>
            <a:ext cx="7772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dirty="0"/>
              <a:t>II form, 2 subgroup</a:t>
            </a: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1"/>
          </p:nvPr>
        </p:nvSpPr>
        <p:spPr>
          <a:xfrm>
            <a:off x="1066800" y="2057400"/>
            <a:ext cx="4114800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2800"/>
              <a:buNone/>
            </a:pPr>
            <a:r>
              <a:rPr lang="en-US" sz="2800" dirty="0"/>
              <a:t>Tooth displacement without alveolar process enlargement with significant periodontal resorption</a:t>
            </a:r>
          </a:p>
          <a:p>
            <a:pPr marL="342900" lvl="0">
              <a:spcBef>
                <a:spcPts val="0"/>
              </a:spcBef>
              <a:buSzPts val="2800"/>
              <a:buNone/>
            </a:pPr>
            <a:r>
              <a:rPr lang="en-US" sz="2800" dirty="0"/>
              <a:t>(more than ¼)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457200" y="528637"/>
            <a:ext cx="82343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1000"/>
              </a:lnSpc>
              <a:buClr>
                <a:schemeClr val="dk2"/>
              </a:buClr>
              <a:buSzPts val="4400"/>
            </a:pPr>
            <a:r>
              <a:rPr lang="en-US" dirty="0"/>
              <a:t>Differential diagnosis:</a:t>
            </a:r>
            <a:endParaRPr dirty="0"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69225" cy="3751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Partial </a:t>
            </a:r>
            <a:r>
              <a:rPr lang="en-US" dirty="0" err="1"/>
              <a:t>adentia</a:t>
            </a:r>
            <a:r>
              <a:rPr lang="en-US" dirty="0"/>
              <a:t>, complicated by a decrease in occlusal height and distal shift of the lower jaw</a:t>
            </a:r>
          </a:p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-//-, complicated by pathological abrasion and decreased occlusal height</a:t>
            </a:r>
          </a:p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-\\- both jaws, when not a single pair of antagonists has survived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/>
          <p:nvPr/>
        </p:nvSpPr>
        <p:spPr>
          <a:xfrm>
            <a:off x="1600200" y="1981200"/>
            <a:ext cx="7010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Depth of </a:t>
            </a:r>
            <a:r>
              <a:rPr lang="en-US" sz="2400" dirty="0" err="1">
                <a:solidFill>
                  <a:srgbClr val="99CCFF"/>
                </a:solidFill>
              </a:rPr>
              <a:t>dentoalveolar</a:t>
            </a:r>
            <a:r>
              <a:rPr lang="en-US" sz="2400" dirty="0">
                <a:solidFill>
                  <a:srgbClr val="99CCFF"/>
                </a:solidFill>
              </a:rPr>
              <a:t> elongation.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Character of the occlusal curve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The relationship of individual teeth to the mucosa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      the membrane of the edentulous alveolar process.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The size of the distal and medial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      movement of teeth (body, inclined)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5. Points where movement blockade occurs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      lower jaw.</a:t>
            </a:r>
          </a:p>
          <a:p>
            <a:pPr marL="457200" lvl="0" indent="-457200">
              <a:buClr>
                <a:srgbClr val="99CCFF"/>
              </a:buClr>
              <a:buSzPts val="2400"/>
              <a:buFont typeface="Times New Roman"/>
              <a:buAutoNum type="arabicPeriod"/>
            </a:pPr>
            <a:r>
              <a:rPr lang="en-US" sz="2400" dirty="0">
                <a:solidFill>
                  <a:srgbClr val="99CCFF"/>
                </a:solidFill>
              </a:rPr>
              <a:t>6. Level of tooth shortening.</a:t>
            </a:r>
            <a:endParaRPr dirty="0"/>
          </a:p>
        </p:txBody>
      </p:sp>
      <p:sp>
        <p:nvSpPr>
          <p:cNvPr id="303" name="Google Shape;303;p3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en-US" sz="2800" b="1" dirty="0">
                <a:solidFill>
                  <a:srgbClr val="FCAB40"/>
                </a:solidFill>
              </a:rPr>
              <a:t>DENTAL DEFORMATION</a:t>
            </a:r>
            <a:endParaRPr dirty="0"/>
          </a:p>
        </p:txBody>
      </p:sp>
      <p:sp>
        <p:nvSpPr>
          <p:cNvPr id="304" name="Google Shape;304;p33"/>
          <p:cNvSpPr txBox="1"/>
          <p:nvPr/>
        </p:nvSpPr>
        <p:spPr>
          <a:xfrm>
            <a:off x="1600200" y="1066800"/>
            <a:ext cx="70104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>
              <a:buClr>
                <a:srgbClr val="CCECFF"/>
              </a:buClr>
              <a:buSzPts val="2400"/>
            </a:pPr>
            <a:r>
              <a:rPr lang="en-US" sz="2400" dirty="0">
                <a:solidFill>
                  <a:srgbClr val="CCECFF"/>
                </a:solidFill>
              </a:rPr>
              <a:t>DENTAL DEFORMATION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title" idx="4294967295"/>
          </p:nvPr>
        </p:nvSpPr>
        <p:spPr>
          <a:xfrm>
            <a:off x="762000" y="1590675"/>
            <a:ext cx="7772400" cy="320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lnSpc>
                <a:spcPct val="160000"/>
              </a:lnSpc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AFTER THE REMOVAL OF TWO OR MORE TEETH OR EVEN ONE INCISOR, FANQUEN, PROSTHETIC PROSTHETICS IS ALSO CARRIED OUT IMMEDIATELY</a:t>
            </a:r>
            <a:endParaRPr dirty="0"/>
          </a:p>
        </p:txBody>
      </p:sp>
      <p:sp>
        <p:nvSpPr>
          <p:cNvPr id="324" name="Google Shape;324;p36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/>
        </p:nvSpPr>
        <p:spPr>
          <a:xfrm>
            <a:off x="0" y="539750"/>
            <a:ext cx="91440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en-US" sz="2800" b="1" dirty="0">
                <a:solidFill>
                  <a:srgbClr val="FCAB40"/>
                </a:solidFill>
              </a:rPr>
              <a:t>FORCE DISSOCIATION</a:t>
            </a:r>
            <a:endParaRPr dirty="0"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304800" y="1828800"/>
            <a:ext cx="8534400" cy="3886199"/>
            <a:chOff x="192" y="1152"/>
            <a:chExt cx="5376" cy="2448"/>
          </a:xfrm>
        </p:grpSpPr>
        <p:pic>
          <p:nvPicPr>
            <p:cNvPr id="109" name="Google Shape;109;p11"/>
            <p:cNvPicPr preferRelativeResize="0"/>
            <p:nvPr/>
          </p:nvPicPr>
          <p:blipFill rotWithShape="1">
            <a:blip r:embed="rId3">
              <a:alphaModFix/>
            </a:blip>
            <a:srcRect l="4653" t="837" r="2878" b="862"/>
            <a:stretch/>
          </p:blipFill>
          <p:spPr>
            <a:xfrm>
              <a:off x="192" y="1403"/>
              <a:ext cx="5376" cy="1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11"/>
            <p:cNvSpPr/>
            <p:nvPr/>
          </p:nvSpPr>
          <p:spPr>
            <a:xfrm>
              <a:off x="1440" y="1392"/>
              <a:ext cx="2655" cy="1968"/>
            </a:xfrm>
            <a:prstGeom prst="rect">
              <a:avLst/>
            </a:prstGeom>
            <a:noFill/>
            <a:ln w="57225" cap="flat" cmpd="sng">
              <a:solidFill>
                <a:srgbClr val="00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2" y="1392"/>
              <a:ext cx="336" cy="1968"/>
            </a:xfrm>
            <a:prstGeom prst="rect">
              <a:avLst/>
            </a:prstGeom>
            <a:noFill/>
            <a:ln w="57225" cap="flat" cmpd="sng">
              <a:solidFill>
                <a:srgbClr val="00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561" y="2352"/>
              <a:ext cx="846" cy="1008"/>
            </a:xfrm>
            <a:prstGeom prst="rect">
              <a:avLst/>
            </a:prstGeom>
            <a:noFill/>
            <a:ln w="572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4129" y="1392"/>
              <a:ext cx="1439" cy="1008"/>
            </a:xfrm>
            <a:prstGeom prst="rect">
              <a:avLst/>
            </a:prstGeom>
            <a:noFill/>
            <a:ln w="572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rot="10800000" flipH="1">
              <a:off x="4129" y="1152"/>
              <a:ext cx="1439" cy="240"/>
            </a:xfrm>
            <a:prstGeom prst="rect">
              <a:avLst/>
            </a:prstGeom>
            <a:solidFill>
              <a:srgbClr val="FFFF00"/>
            </a:solidFill>
            <a:ln w="57225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15" name="Google Shape;115;p11"/>
            <p:cNvGrpSpPr/>
            <p:nvPr/>
          </p:nvGrpSpPr>
          <p:grpSpPr>
            <a:xfrm>
              <a:off x="192" y="1152"/>
              <a:ext cx="3903" cy="240"/>
              <a:chOff x="192" y="1152"/>
              <a:chExt cx="3903" cy="240"/>
            </a:xfrm>
          </p:grpSpPr>
          <p:sp>
            <p:nvSpPr>
              <p:cNvPr id="116" name="Google Shape;116;p11"/>
              <p:cNvSpPr/>
              <p:nvPr/>
            </p:nvSpPr>
            <p:spPr>
              <a:xfrm rot="10800000" flipH="1">
                <a:off x="1440" y="1152"/>
                <a:ext cx="2655" cy="240"/>
              </a:xfrm>
              <a:prstGeom prst="rect">
                <a:avLst/>
              </a:prstGeom>
              <a:solidFill>
                <a:srgbClr val="00CC00"/>
              </a:solidFill>
              <a:ln w="57225" cap="flat" cmpd="sng">
                <a:solidFill>
                  <a:srgbClr val="00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rot="10800000" flipH="1">
                <a:off x="192" y="1152"/>
                <a:ext cx="336" cy="240"/>
              </a:xfrm>
              <a:prstGeom prst="rect">
                <a:avLst/>
              </a:prstGeom>
              <a:solidFill>
                <a:srgbClr val="00CC00"/>
              </a:solidFill>
              <a:ln w="57225" cap="flat" cmpd="sng">
                <a:solidFill>
                  <a:srgbClr val="00CC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78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8" name="Google Shape;118;p11"/>
            <p:cNvSpPr/>
            <p:nvPr/>
          </p:nvSpPr>
          <p:spPr>
            <a:xfrm rot="10800000" flipH="1">
              <a:off x="561" y="3360"/>
              <a:ext cx="846" cy="240"/>
            </a:xfrm>
            <a:prstGeom prst="rect">
              <a:avLst/>
            </a:prstGeom>
            <a:solidFill>
              <a:srgbClr val="FF0000"/>
            </a:solidFill>
            <a:ln w="572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9" name="Google Shape;119;p11"/>
          <p:cNvGrpSpPr/>
          <p:nvPr/>
        </p:nvGrpSpPr>
        <p:grpSpPr>
          <a:xfrm>
            <a:off x="228600" y="6096000"/>
            <a:ext cx="8686799" cy="457200"/>
            <a:chOff x="144" y="3840"/>
            <a:chExt cx="5472" cy="288"/>
          </a:xfrm>
        </p:grpSpPr>
        <p:sp>
          <p:nvSpPr>
            <p:cNvPr id="120" name="Google Shape;120;p11"/>
            <p:cNvSpPr/>
            <p:nvPr/>
          </p:nvSpPr>
          <p:spPr>
            <a:xfrm>
              <a:off x="144" y="3888"/>
              <a:ext cx="192" cy="192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336" y="3840"/>
              <a:ext cx="182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Функциональный центр</a:t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2160" y="3888"/>
              <a:ext cx="192" cy="1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1"/>
            <p:cNvSpPr txBox="1"/>
            <p:nvPr/>
          </p:nvSpPr>
          <p:spPr>
            <a:xfrm>
              <a:off x="2352" y="3840"/>
              <a:ext cx="1824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Травматический узел</a:t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3984" y="3888"/>
              <a:ext cx="19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7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11"/>
            <p:cNvSpPr txBox="1"/>
            <p:nvPr/>
          </p:nvSpPr>
          <p:spPr>
            <a:xfrm>
              <a:off x="4176" y="3840"/>
              <a:ext cx="144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6800" rIns="90000" bIns="46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AEAEA"/>
                </a:buClr>
                <a:buSzPts val="2000"/>
                <a:buFont typeface="Arial Narrow"/>
                <a:buNone/>
              </a:pPr>
              <a:r>
                <a:rPr lang="en-US" sz="2000" b="1" i="0" u="none">
                  <a:solidFill>
                    <a:srgbClr val="EAEAEA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Атрофический блок</a:t>
              </a:r>
              <a:endParaRPr/>
            </a:p>
          </p:txBody>
        </p:sp>
      </p:grpSp>
      <p:pic>
        <p:nvPicPr>
          <p:cNvPr id="126" name="Google Shape;126;p11"/>
          <p:cNvPicPr preferRelativeResize="0"/>
          <p:nvPr/>
        </p:nvPicPr>
        <p:blipFill rotWithShape="1">
          <a:blip r:embed="rId4">
            <a:alphaModFix/>
          </a:blip>
          <a:srcRect l="-91" r="-91"/>
          <a:stretch/>
        </p:blipFill>
        <p:spPr>
          <a:xfrm>
            <a:off x="400050" y="360362"/>
            <a:ext cx="1219200" cy="1081087"/>
          </a:xfrm>
          <a:prstGeom prst="rect">
            <a:avLst/>
          </a:prstGeom>
          <a:noFill/>
          <a:ln>
            <a:noFill/>
          </a:ln>
          <a:effectLst>
            <a:outerShdw blurRad="63500" dist="107932" dir="2700000">
              <a:srgbClr val="000054"/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title" idx="4294967295"/>
          </p:nvPr>
        </p:nvSpPr>
        <p:spPr>
          <a:xfrm>
            <a:off x="762000" y="1541462"/>
            <a:ext cx="7772400" cy="325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lnSpc>
                <a:spcPct val="130000"/>
              </a:lnSpc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SEVERE DEFORMATIONS IN MATURE AGE ARE THE RESULT OF LACK OF TIMELY PROSTHETICS</a:t>
            </a:r>
            <a:endParaRPr dirty="0"/>
          </a:p>
        </p:txBody>
      </p:sp>
      <p:sp>
        <p:nvSpPr>
          <p:cNvPr id="331" name="Google Shape;331;p37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title" idx="4294967295"/>
          </p:nvPr>
        </p:nvSpPr>
        <p:spPr>
          <a:xfrm>
            <a:off x="685800" y="430212"/>
            <a:ext cx="7772400" cy="513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lnSpc>
                <a:spcPct val="180000"/>
              </a:lnSpc>
              <a:buClr>
                <a:schemeClr val="dk2"/>
              </a:buClr>
              <a:buSzPts val="3200"/>
            </a:pP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V.Yu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 KURLYANDSKY IT IS NECESSARY TO PROTEST PROSTHETICS FOR PATIENTS WITH DENTAL DEFECTS NOT BECAUSE THE CHEWING EFFICIENCY HAS DECREASED, BUT TO PREVENT DESTRUCTION OF THE WHOLE SYSTEM</a:t>
            </a:r>
            <a:endParaRPr dirty="0"/>
          </a:p>
        </p:txBody>
      </p:sp>
      <p:sp>
        <p:nvSpPr>
          <p:cNvPr id="338" name="Google Shape;338;p38"/>
          <p:cNvSpPr txBox="1">
            <a:spLocks noGrp="1"/>
          </p:cNvSpPr>
          <p:nvPr>
            <p:ph type="body" idx="4294967295"/>
          </p:nvPr>
        </p:nvSpPr>
        <p:spPr>
          <a:xfrm rot="10800000">
            <a:off x="1066800" y="5688012"/>
            <a:ext cx="3810000" cy="4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1066800" y="1676400"/>
            <a:ext cx="7772400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>
              <a:spcBef>
                <a:spcPts val="0"/>
              </a:spcBef>
              <a:buSzPts val="4000"/>
            </a:pPr>
            <a:r>
              <a:rPr lang="en-US" sz="4000" dirty="0"/>
              <a:t>The integrity of the dentition is a necessary condition for its normal existence.</a:t>
            </a:r>
          </a:p>
          <a:p>
            <a:pPr marL="342900" lvl="0">
              <a:spcBef>
                <a:spcPts val="0"/>
              </a:spcBef>
              <a:buSzPts val="4000"/>
            </a:pPr>
            <a:r>
              <a:rPr lang="en-US" sz="4000" dirty="0"/>
              <a:t>                                      </a:t>
            </a:r>
            <a:r>
              <a:rPr lang="en-US" sz="4000" dirty="0" err="1"/>
              <a:t>Godon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>
            <a:spLocks noGrp="1"/>
          </p:cNvSpPr>
          <p:nvPr>
            <p:ph type="title"/>
          </p:nvPr>
        </p:nvSpPr>
        <p:spPr>
          <a:xfrm>
            <a:off x="0" y="560387"/>
            <a:ext cx="9144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600"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Scheme of articulatory balance with all teeth present</a:t>
            </a:r>
            <a:endParaRPr dirty="0"/>
          </a:p>
        </p:txBody>
      </p:sp>
      <p:sp>
        <p:nvSpPr>
          <p:cNvPr id="351" name="Google Shape;351;p40"/>
          <p:cNvSpPr txBox="1"/>
          <p:nvPr/>
        </p:nvSpPr>
        <p:spPr>
          <a:xfrm>
            <a:off x="6896100" y="5867400"/>
            <a:ext cx="230346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3600"/>
              <a:buFont typeface="Corsiva"/>
              <a:buNone/>
            </a:pPr>
            <a:r>
              <a:rPr lang="en-US" sz="3600" b="0" i="0" u="none">
                <a:solidFill>
                  <a:srgbClr val="EBD189"/>
                </a:solidFill>
                <a:latin typeface="Corsiva"/>
                <a:ea typeface="Corsiva"/>
                <a:cs typeface="Corsiva"/>
                <a:sym typeface="Corsiva"/>
              </a:rPr>
              <a:t>по Годону</a:t>
            </a:r>
            <a:endParaRPr/>
          </a:p>
        </p:txBody>
      </p:sp>
      <p:pic>
        <p:nvPicPr>
          <p:cNvPr id="352" name="Google Shape;3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537" y="1905000"/>
            <a:ext cx="4352925" cy="4352925"/>
          </a:xfrm>
          <a:prstGeom prst="rect">
            <a:avLst/>
          </a:prstGeom>
          <a:noFill/>
          <a:ln w="76300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"/>
          <p:cNvSpPr txBox="1">
            <a:spLocks noGrp="1"/>
          </p:cNvSpPr>
          <p:nvPr>
            <p:ph type="title"/>
          </p:nvPr>
        </p:nvSpPr>
        <p:spPr>
          <a:xfrm>
            <a:off x="0" y="560387"/>
            <a:ext cx="9144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600"/>
            </a:pPr>
            <a:r>
              <a:rPr lang="en-US" sz="3600" dirty="0">
                <a:latin typeface="Tahoma"/>
                <a:ea typeface="Tahoma"/>
                <a:cs typeface="Tahoma"/>
                <a:sym typeface="Tahoma"/>
              </a:rPr>
              <a:t>Scheme of articulatory balance with all teeth present</a:t>
            </a:r>
            <a:endParaRPr dirty="0"/>
          </a:p>
        </p:txBody>
      </p:sp>
      <p:sp>
        <p:nvSpPr>
          <p:cNvPr id="359" name="Google Shape;359;p41"/>
          <p:cNvSpPr txBox="1"/>
          <p:nvPr/>
        </p:nvSpPr>
        <p:spPr>
          <a:xfrm>
            <a:off x="6896100" y="5867400"/>
            <a:ext cx="2303462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D189"/>
              </a:buClr>
              <a:buSzPts val="3600"/>
              <a:buFont typeface="Corsiva"/>
              <a:buNone/>
            </a:pPr>
            <a:r>
              <a:rPr lang="en-US" sz="3600" b="0" i="0" u="none">
                <a:solidFill>
                  <a:srgbClr val="EBD189"/>
                </a:solidFill>
                <a:latin typeface="Corsiva"/>
                <a:ea typeface="Corsiva"/>
                <a:cs typeface="Corsiva"/>
                <a:sym typeface="Corsiva"/>
              </a:rPr>
              <a:t>по Годону</a:t>
            </a:r>
            <a:endParaRPr/>
          </a:p>
        </p:txBody>
      </p:sp>
      <p:pic>
        <p:nvPicPr>
          <p:cNvPr id="360" name="Google Shape;360;p41"/>
          <p:cNvPicPr preferRelativeResize="0"/>
          <p:nvPr/>
        </p:nvPicPr>
        <p:blipFill rotWithShape="1">
          <a:blip r:embed="rId3">
            <a:alphaModFix/>
          </a:blip>
          <a:srcRect l="9594" t="6823" r="18486"/>
          <a:stretch/>
        </p:blipFill>
        <p:spPr>
          <a:xfrm>
            <a:off x="771525" y="2286000"/>
            <a:ext cx="2286000" cy="3124200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1" name="Google Shape;361;p41"/>
          <p:cNvPicPr preferRelativeResize="0"/>
          <p:nvPr/>
        </p:nvPicPr>
        <p:blipFill rotWithShape="1">
          <a:blip r:embed="rId4">
            <a:alphaModFix/>
          </a:blip>
          <a:srcRect l="12693" t="9807" r="13348" b="1953"/>
          <a:stretch/>
        </p:blipFill>
        <p:spPr>
          <a:xfrm>
            <a:off x="3394075" y="2286000"/>
            <a:ext cx="2430462" cy="3124200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62" name="Google Shape;362;p41"/>
          <p:cNvPicPr preferRelativeResize="0"/>
          <p:nvPr/>
        </p:nvPicPr>
        <p:blipFill rotWithShape="1">
          <a:blip r:embed="rId5">
            <a:alphaModFix/>
          </a:blip>
          <a:srcRect l="9366" t="8883" r="22651"/>
          <a:stretch/>
        </p:blipFill>
        <p:spPr>
          <a:xfrm>
            <a:off x="6161087" y="2286000"/>
            <a:ext cx="2209800" cy="3125787"/>
          </a:xfrm>
          <a:prstGeom prst="rect">
            <a:avLst/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/>
          <p:nvPr/>
        </p:nvSpPr>
        <p:spPr>
          <a:xfrm>
            <a:off x="1600200" y="1981200"/>
            <a:ext cx="7010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381000" y="228600"/>
            <a:ext cx="8305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fr-FR" sz="2800" b="1" dirty="0">
                <a:solidFill>
                  <a:srgbClr val="FCAB40"/>
                </a:solidFill>
              </a:rPr>
              <a:t>TISSUE TRANSFORMATIONS DURING</a:t>
            </a:r>
          </a:p>
          <a:p>
            <a:pPr lvl="0" algn="ctr">
              <a:buClr>
                <a:srgbClr val="FCAB40"/>
              </a:buClr>
              <a:buSzPts val="2800"/>
            </a:pPr>
            <a:r>
              <a:rPr lang="fr-FR" sz="2800" b="1" dirty="0">
                <a:solidFill>
                  <a:srgbClr val="FCAB40"/>
                </a:solidFill>
              </a:rPr>
              <a:t>DENTAL DEFORMATIONS</a:t>
            </a:r>
            <a:r>
              <a:rPr lang="en-US" sz="1600" b="1" i="0" u="sng" dirty="0" smtClean="0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370" name="Google Shape;370;p42"/>
          <p:cNvSpPr/>
          <p:nvPr/>
        </p:nvSpPr>
        <p:spPr>
          <a:xfrm rot="10800000" flipH="1">
            <a:off x="1600200" y="15240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EAEAE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1" name="Google Shape;371;p42"/>
          <p:cNvGrpSpPr/>
          <p:nvPr/>
        </p:nvGrpSpPr>
        <p:grpSpPr>
          <a:xfrm>
            <a:off x="609600" y="1397000"/>
            <a:ext cx="7926387" cy="4341812"/>
            <a:chOff x="384" y="880"/>
            <a:chExt cx="4993" cy="2735"/>
          </a:xfrm>
        </p:grpSpPr>
        <p:sp>
          <p:nvSpPr>
            <p:cNvPr id="372" name="Google Shape;372;p42"/>
            <p:cNvSpPr txBox="1"/>
            <p:nvPr/>
          </p:nvSpPr>
          <p:spPr>
            <a:xfrm>
              <a:off x="384" y="2974"/>
              <a:ext cx="4992" cy="640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i="0" u="none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loss of radial directionality of the bone beams</a:t>
              </a:r>
              <a:endParaRPr dirty="0"/>
            </a:p>
          </p:txBody>
        </p:sp>
        <p:sp>
          <p:nvSpPr>
            <p:cNvPr id="373" name="Google Shape;373;p42"/>
            <p:cNvSpPr txBox="1"/>
            <p:nvPr/>
          </p:nvSpPr>
          <p:spPr>
            <a:xfrm>
              <a:off x="2880" y="2325"/>
              <a:ext cx="2496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Resorption</a:t>
              </a:r>
            </a:p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bones</a:t>
              </a:r>
              <a:endParaRPr dirty="0"/>
            </a:p>
          </p:txBody>
        </p:sp>
        <p:sp>
          <p:nvSpPr>
            <p:cNvPr id="374" name="Google Shape;374;p42"/>
            <p:cNvSpPr txBox="1"/>
            <p:nvPr/>
          </p:nvSpPr>
          <p:spPr>
            <a:xfrm>
              <a:off x="384" y="2325"/>
              <a:ext cx="2496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Neoplasm</a:t>
              </a:r>
            </a:p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bones</a:t>
              </a:r>
              <a:endParaRPr dirty="0"/>
            </a:p>
          </p:txBody>
        </p:sp>
        <p:sp>
          <p:nvSpPr>
            <p:cNvPr id="375" name="Google Shape;375;p42"/>
            <p:cNvSpPr txBox="1"/>
            <p:nvPr/>
          </p:nvSpPr>
          <p:spPr>
            <a:xfrm>
              <a:off x="384" y="1676"/>
              <a:ext cx="4992" cy="649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Thinning of bone beams</a:t>
              </a:r>
            </a:p>
            <a:p>
              <a:pPr lvl="0" indent="-142240" algn="ctr">
                <a:buClr>
                  <a:srgbClr val="FFFF00"/>
                </a:buClr>
                <a:buSzPts val="2240"/>
                <a:buFont typeface="Noto Sans Symbols"/>
                <a:buChar char="✹"/>
              </a:pPr>
              <a:r>
                <a:rPr lang="en-US" sz="28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                      More sharply expressed. for II f.</a:t>
              </a:r>
              <a:endParaRPr dirty="0"/>
            </a:p>
          </p:txBody>
        </p:sp>
        <p:sp>
          <p:nvSpPr>
            <p:cNvPr id="376" name="Google Shape;376;p42"/>
            <p:cNvSpPr txBox="1"/>
            <p:nvPr/>
          </p:nvSpPr>
          <p:spPr>
            <a:xfrm>
              <a:off x="2880" y="880"/>
              <a:ext cx="2496" cy="796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algn="ctr">
                <a:buClr>
                  <a:srgbClr val="EAEAEA"/>
                </a:buClr>
                <a:buSzPts val="3500"/>
              </a:pPr>
              <a:r>
                <a:rPr lang="en-US" sz="35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 form</a:t>
              </a:r>
              <a:endParaRPr sz="3500" b="1" i="0" u="none" dirty="0">
                <a:solidFill>
                  <a:srgbClr val="EAEAE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p42"/>
            <p:cNvSpPr txBox="1"/>
            <p:nvPr/>
          </p:nvSpPr>
          <p:spPr>
            <a:xfrm>
              <a:off x="384" y="880"/>
              <a:ext cx="2496" cy="796"/>
            </a:xfrm>
            <a:prstGeom prst="rect">
              <a:avLst/>
            </a:prstGeom>
            <a:solidFill>
              <a:srgbClr val="00007A"/>
            </a:solidFill>
            <a:ln>
              <a:noFill/>
            </a:ln>
          </p:spPr>
          <p:txBody>
            <a:bodyPr spcFirstLastPara="1" wrap="square" lIns="90000" tIns="46800" rIns="90000" bIns="46800" anchor="t" anchorCtr="0">
              <a:noAutofit/>
            </a:bodyPr>
            <a:lstStyle/>
            <a:p>
              <a:pPr lvl="0" algn="ctr">
                <a:buClr>
                  <a:srgbClr val="EAEAEA"/>
                </a:buClr>
                <a:buSzPts val="3500"/>
              </a:pPr>
              <a:r>
                <a:rPr lang="en-US" sz="3500" b="1" dirty="0">
                  <a:solidFill>
                    <a:srgbClr val="EAEAE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 form</a:t>
              </a:r>
              <a:endParaRPr dirty="0"/>
            </a:p>
          </p:txBody>
        </p:sp>
        <p:cxnSp>
          <p:nvCxnSpPr>
            <p:cNvPr id="378" name="Google Shape;378;p42"/>
            <p:cNvCxnSpPr/>
            <p:nvPr/>
          </p:nvCxnSpPr>
          <p:spPr>
            <a:xfrm>
              <a:off x="384" y="880"/>
              <a:ext cx="4992" cy="1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9" name="Google Shape;379;p42"/>
            <p:cNvCxnSpPr/>
            <p:nvPr/>
          </p:nvCxnSpPr>
          <p:spPr>
            <a:xfrm>
              <a:off x="384" y="1676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0" name="Google Shape;380;p42"/>
            <p:cNvCxnSpPr/>
            <p:nvPr/>
          </p:nvCxnSpPr>
          <p:spPr>
            <a:xfrm>
              <a:off x="384" y="2325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1" name="Google Shape;381;p42"/>
            <p:cNvCxnSpPr/>
            <p:nvPr/>
          </p:nvCxnSpPr>
          <p:spPr>
            <a:xfrm>
              <a:off x="384" y="2974"/>
              <a:ext cx="4992" cy="1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2" name="Google Shape;382;p42"/>
            <p:cNvCxnSpPr/>
            <p:nvPr/>
          </p:nvCxnSpPr>
          <p:spPr>
            <a:xfrm>
              <a:off x="384" y="3614"/>
              <a:ext cx="4992" cy="1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3" name="Google Shape;383;p42"/>
            <p:cNvCxnSpPr/>
            <p:nvPr/>
          </p:nvCxnSpPr>
          <p:spPr>
            <a:xfrm>
              <a:off x="384" y="880"/>
              <a:ext cx="1" cy="2734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4" name="Google Shape;384;p42"/>
            <p:cNvCxnSpPr/>
            <p:nvPr/>
          </p:nvCxnSpPr>
          <p:spPr>
            <a:xfrm>
              <a:off x="2880" y="880"/>
              <a:ext cx="1" cy="796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5" name="Google Shape;385;p42"/>
            <p:cNvCxnSpPr/>
            <p:nvPr/>
          </p:nvCxnSpPr>
          <p:spPr>
            <a:xfrm>
              <a:off x="5376" y="880"/>
              <a:ext cx="1" cy="2734"/>
            </a:xfrm>
            <a:prstGeom prst="straightConnector1">
              <a:avLst/>
            </a:prstGeom>
            <a:noFill/>
            <a:ln w="28425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6" name="Google Shape;386;p42"/>
            <p:cNvCxnSpPr/>
            <p:nvPr/>
          </p:nvCxnSpPr>
          <p:spPr>
            <a:xfrm>
              <a:off x="2880" y="2325"/>
              <a:ext cx="1" cy="649"/>
            </a:xfrm>
            <a:prstGeom prst="straightConnector1">
              <a:avLst/>
            </a:prstGeom>
            <a:noFill/>
            <a:ln w="12600" cap="flat" cmpd="sng">
              <a:solidFill>
                <a:srgbClr val="EAEAEA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en-US" sz="2800" b="1" dirty="0">
                <a:solidFill>
                  <a:srgbClr val="FCAB40"/>
                </a:solidFill>
              </a:rPr>
              <a:t>DENTAL DEFORMATION</a:t>
            </a:r>
            <a:r>
              <a:rPr lang="en-US" sz="1600" b="1" i="0" u="sng" dirty="0" smtClean="0">
                <a:solidFill>
                  <a:srgbClr val="FCAB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93" name="Google Shape;393;p43"/>
          <p:cNvSpPr txBox="1"/>
          <p:nvPr/>
        </p:nvSpPr>
        <p:spPr>
          <a:xfrm>
            <a:off x="2209800" y="990600"/>
            <a:ext cx="5600700" cy="1557337"/>
          </a:xfrm>
          <a:prstGeom prst="rect">
            <a:avLst/>
          </a:prstGeom>
          <a:noFill/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>
              <a:buClr>
                <a:srgbClr val="CCECFF"/>
              </a:buClr>
              <a:buSzPts val="2400"/>
            </a:pPr>
            <a:r>
              <a:rPr lang="en-US" sz="2400" dirty="0">
                <a:solidFill>
                  <a:srgbClr val="CCECFF"/>
                </a:solidFill>
              </a:rPr>
              <a:t>Therapeutic goals for deformities resulting from partial secondary </a:t>
            </a:r>
            <a:r>
              <a:rPr lang="en-US" sz="2400" dirty="0" err="1">
                <a:solidFill>
                  <a:srgbClr val="CCECFF"/>
                </a:solidFill>
              </a:rPr>
              <a:t>adentia</a:t>
            </a:r>
            <a:r>
              <a:rPr lang="en-US" sz="2400" dirty="0">
                <a:solidFill>
                  <a:srgbClr val="CCECFF"/>
                </a:solidFill>
              </a:rPr>
              <a:t> are to solve the following problems:</a:t>
            </a:r>
            <a:endParaRPr dirty="0"/>
          </a:p>
        </p:txBody>
      </p:sp>
      <p:sp>
        <p:nvSpPr>
          <p:cNvPr id="394" name="Google Shape;394;p43"/>
          <p:cNvSpPr txBox="1"/>
          <p:nvPr/>
        </p:nvSpPr>
        <p:spPr>
          <a:xfrm>
            <a:off x="2209800" y="3124200"/>
            <a:ext cx="5600700" cy="398462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indent="-127000" algn="ctr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EAEAEA"/>
                </a:solidFill>
              </a:rPr>
              <a:t>Normalization of occlusal deviations</a:t>
            </a:r>
            <a:endParaRPr dirty="0"/>
          </a:p>
        </p:txBody>
      </p:sp>
      <p:sp>
        <p:nvSpPr>
          <p:cNvPr id="395" name="Google Shape;395;p43"/>
          <p:cNvSpPr txBox="1"/>
          <p:nvPr/>
        </p:nvSpPr>
        <p:spPr>
          <a:xfrm>
            <a:off x="2209800" y="3581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indent="-127000" algn="ctr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EAEAEA"/>
                </a:solidFill>
              </a:rPr>
              <a:t>Elimination of blocking movements of the lower jaw</a:t>
            </a:r>
            <a:endParaRPr dirty="0"/>
          </a:p>
        </p:txBody>
      </p:sp>
      <p:sp>
        <p:nvSpPr>
          <p:cNvPr id="396" name="Google Shape;396;p43"/>
          <p:cNvSpPr txBox="1"/>
          <p:nvPr/>
        </p:nvSpPr>
        <p:spPr>
          <a:xfrm>
            <a:off x="2209800" y="4343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indent="-127000" algn="ctr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EAEAEA"/>
                </a:solidFill>
              </a:rPr>
              <a:t>Elimination of functional overload of the periodontal </a:t>
            </a:r>
            <a:r>
              <a:rPr lang="en-US" sz="2000" dirty="0" err="1">
                <a:solidFill>
                  <a:srgbClr val="EAEAEA"/>
                </a:solidFill>
              </a:rPr>
              <a:t>toothов</a:t>
            </a:r>
            <a:endParaRPr dirty="0"/>
          </a:p>
        </p:txBody>
      </p:sp>
      <p:sp>
        <p:nvSpPr>
          <p:cNvPr id="397" name="Google Shape;397;p43"/>
          <p:cNvSpPr txBox="1"/>
          <p:nvPr/>
        </p:nvSpPr>
        <p:spPr>
          <a:xfrm>
            <a:off x="2209800" y="5105400"/>
            <a:ext cx="5600700" cy="704850"/>
          </a:xfrm>
          <a:prstGeom prst="rect">
            <a:avLst/>
          </a:prstGeom>
          <a:solidFill>
            <a:srgbClr val="00007A"/>
          </a:solidFill>
          <a:ln w="9525" cap="flat" cmpd="sng">
            <a:solidFill>
              <a:srgbClr val="CCE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indent="-127000" algn="ctr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EAEAEA"/>
                </a:solidFill>
              </a:rPr>
              <a:t>Creating conditions for the manufacture of rational designs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 txBox="1">
            <a:spLocks noGrp="1"/>
          </p:cNvSpPr>
          <p:nvPr>
            <p:ph type="title"/>
          </p:nvPr>
        </p:nvSpPr>
        <p:spPr>
          <a:xfrm>
            <a:off x="1050925" y="585787"/>
            <a:ext cx="77692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1000"/>
              </a:lnSpc>
              <a:buClr>
                <a:schemeClr val="dk2"/>
              </a:buClr>
              <a:buSzPts val="4400"/>
            </a:pPr>
            <a:r>
              <a:rPr lang="en-US" dirty="0"/>
              <a:t>TREATMENT OF DENTAL DEFORMATIONS</a:t>
            </a:r>
            <a:endParaRPr dirty="0"/>
          </a:p>
        </p:txBody>
      </p:sp>
      <p:sp>
        <p:nvSpPr>
          <p:cNvPr id="404" name="Google Shape;404;p44"/>
          <p:cNvSpPr txBox="1">
            <a:spLocks noGrp="1"/>
          </p:cNvSpPr>
          <p:nvPr>
            <p:ph type="body" idx="1"/>
          </p:nvPr>
        </p:nvSpPr>
        <p:spPr>
          <a:xfrm>
            <a:off x="1050925" y="2697162"/>
            <a:ext cx="7769225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Method for grinding hard tissues</a:t>
            </a:r>
          </a:p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 err="1"/>
              <a:t>Disocclusion</a:t>
            </a:r>
            <a:r>
              <a:rPr lang="en-US" dirty="0"/>
              <a:t> method</a:t>
            </a:r>
          </a:p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Hardware-surgical method</a:t>
            </a:r>
          </a:p>
          <a:p>
            <a:pPr marL="342900" lvl="0">
              <a:lnSpc>
                <a:spcPct val="81000"/>
              </a:lnSpc>
              <a:spcBef>
                <a:spcPts val="0"/>
              </a:spcBef>
              <a:buSzPts val="3200"/>
            </a:pPr>
            <a:r>
              <a:rPr lang="en-US" dirty="0"/>
              <a:t>Surgical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12"/>
          <p:cNvCxnSpPr/>
          <p:nvPr/>
        </p:nvCxnSpPr>
        <p:spPr>
          <a:xfrm rot="5400000" flipH="1">
            <a:off x="-184150" y="3543300"/>
            <a:ext cx="2933700" cy="1485900"/>
          </a:xfrm>
          <a:prstGeom prst="bentConnector3">
            <a:avLst>
              <a:gd name="adj1" fmla="val 50000"/>
            </a:avLst>
          </a:prstGeom>
          <a:noFill/>
          <a:ln w="57225" cap="flat" cmpd="sng">
            <a:solidFill>
              <a:srgbClr val="EBD18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33" name="Google Shape;133;p12"/>
          <p:cNvCxnSpPr/>
          <p:nvPr/>
        </p:nvCxnSpPr>
        <p:spPr>
          <a:xfrm rot="-5400000">
            <a:off x="6413500" y="3524250"/>
            <a:ext cx="2933700" cy="1524000"/>
          </a:xfrm>
          <a:prstGeom prst="bentConnector3">
            <a:avLst>
              <a:gd name="adj1" fmla="val 50000"/>
            </a:avLst>
          </a:prstGeom>
          <a:noFill/>
          <a:ln w="57225" cap="flat" cmpd="sng">
            <a:solidFill>
              <a:srgbClr val="EBD189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34" name="Google Shape;134;p12"/>
          <p:cNvSpPr/>
          <p:nvPr/>
        </p:nvSpPr>
        <p:spPr>
          <a:xfrm>
            <a:off x="5632450" y="5753100"/>
            <a:ext cx="2971800" cy="609600"/>
          </a:xfrm>
          <a:prstGeom prst="roundRect">
            <a:avLst>
              <a:gd name="adj" fmla="val 10800"/>
            </a:avLst>
          </a:prstGeom>
          <a:solidFill>
            <a:srgbClr val="FCAB4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000054"/>
              </a:buClr>
              <a:buSzPts val="2400"/>
            </a:pPr>
            <a:r>
              <a:rPr lang="en-US" sz="2400" dirty="0">
                <a:solidFill>
                  <a:srgbClr val="000054"/>
                </a:solidFill>
              </a:rPr>
              <a:t>Wilson curve</a:t>
            </a:r>
            <a:endParaRPr dirty="0"/>
          </a:p>
        </p:txBody>
      </p:sp>
      <p:sp>
        <p:nvSpPr>
          <p:cNvPr id="135" name="Google Shape;135;p12"/>
          <p:cNvSpPr/>
          <p:nvPr/>
        </p:nvSpPr>
        <p:spPr>
          <a:xfrm>
            <a:off x="539750" y="5753100"/>
            <a:ext cx="2971800" cy="609600"/>
          </a:xfrm>
          <a:prstGeom prst="roundRect">
            <a:avLst>
              <a:gd name="adj" fmla="val 10800"/>
            </a:avLst>
          </a:prstGeom>
          <a:solidFill>
            <a:srgbClr val="FCAB40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000054"/>
              </a:buClr>
              <a:buSzPts val="2400"/>
            </a:pPr>
            <a:r>
              <a:rPr lang="en-US" sz="2400" dirty="0">
                <a:solidFill>
                  <a:srgbClr val="000054"/>
                </a:solidFill>
              </a:rPr>
              <a:t>Curve of </a:t>
            </a:r>
            <a:r>
              <a:rPr lang="en-US" sz="2400" dirty="0" err="1">
                <a:solidFill>
                  <a:srgbClr val="000054"/>
                </a:solidFill>
              </a:rPr>
              <a:t>Spee</a:t>
            </a:r>
            <a:endParaRPr dirty="0"/>
          </a:p>
        </p:txBody>
      </p:sp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685800"/>
            <a:ext cx="386715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685800"/>
            <a:ext cx="3873500" cy="4267200"/>
          </a:xfrm>
          <a:prstGeom prst="rect">
            <a:avLst/>
          </a:prstGeom>
          <a:noFill/>
          <a:ln w="76300" cap="flat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cxnSp>
        <p:nvCxnSpPr>
          <p:cNvPr id="138" name="Google Shape;138;p12"/>
          <p:cNvCxnSpPr/>
          <p:nvPr/>
        </p:nvCxnSpPr>
        <p:spPr>
          <a:xfrm>
            <a:off x="3511550" y="6057900"/>
            <a:ext cx="2121000" cy="1500"/>
          </a:xfrm>
          <a:prstGeom prst="curvedConnector3">
            <a:avLst>
              <a:gd name="adj1" fmla="val 10799"/>
            </a:avLst>
          </a:prstGeom>
          <a:noFill/>
          <a:ln w="57225" cap="flat" cmpd="sng">
            <a:solidFill>
              <a:srgbClr val="FCAB4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/>
        </p:nvSpPr>
        <p:spPr>
          <a:xfrm>
            <a:off x="1219200" y="2057400"/>
            <a:ext cx="7239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Vertical </a:t>
            </a:r>
            <a:r>
              <a:rPr lang="en-US" sz="2000" dirty="0" err="1">
                <a:solidFill>
                  <a:srgbClr val="99CCFF"/>
                </a:solidFill>
              </a:rPr>
              <a:t>dentoalveolar</a:t>
            </a:r>
            <a:r>
              <a:rPr lang="en-US" sz="2000" dirty="0">
                <a:solidFill>
                  <a:srgbClr val="99CCFF"/>
                </a:solidFill>
              </a:rPr>
              <a:t> elongation of the upper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teeth (one-sided or two-sided).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Vertical </a:t>
            </a:r>
            <a:r>
              <a:rPr lang="en-US" sz="2000" dirty="0" err="1">
                <a:solidFill>
                  <a:srgbClr val="99CCFF"/>
                </a:solidFill>
              </a:rPr>
              <a:t>dentoalveolar</a:t>
            </a:r>
            <a:r>
              <a:rPr lang="en-US" sz="2000" dirty="0">
                <a:solidFill>
                  <a:srgbClr val="99CCFF"/>
                </a:solidFill>
              </a:rPr>
              <a:t> lengthening of the lower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teeth (one-sided or two-sided).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Mutual vertical </a:t>
            </a:r>
            <a:r>
              <a:rPr lang="en-US" sz="2000" dirty="0" err="1">
                <a:solidFill>
                  <a:srgbClr val="99CCFF"/>
                </a:solidFill>
              </a:rPr>
              <a:t>dentoalveolar</a:t>
            </a:r>
            <a:r>
              <a:rPr lang="en-US" sz="2000" dirty="0">
                <a:solidFill>
                  <a:srgbClr val="99CCFF"/>
                </a:solidFill>
              </a:rPr>
              <a:t> elongation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on both jaws (unilateral or bilateral).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Dentition with sagittal (medial or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distal) displacement of teeth in the lower part or lower part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(one-sided or two-sided)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Dentition with lingual, buccal or palatal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displacement of teeth.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Dental rows, the deformation of which arose due to</a:t>
            </a:r>
          </a:p>
          <a:p>
            <a:pPr marL="457200" lvl="0" indent="-457200">
              <a:buClr>
                <a:srgbClr val="99CCFF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99CCFF"/>
                </a:solidFill>
              </a:rPr>
              <a:t>        combined displacement of teeth.</a:t>
            </a:r>
            <a:endParaRPr dirty="0"/>
          </a:p>
        </p:txBody>
      </p:sp>
      <p:sp>
        <p:nvSpPr>
          <p:cNvPr id="145" name="Google Shape;145;p13"/>
          <p:cNvSpPr txBox="1"/>
          <p:nvPr/>
        </p:nvSpPr>
        <p:spPr>
          <a:xfrm>
            <a:off x="1371600" y="0"/>
            <a:ext cx="7315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lvl="0" algn="ctr">
              <a:buClr>
                <a:srgbClr val="FCAB40"/>
              </a:buClr>
              <a:buSzPts val="2800"/>
            </a:pPr>
            <a:r>
              <a:rPr lang="en-US" sz="2800" b="1" dirty="0">
                <a:solidFill>
                  <a:srgbClr val="FCAB40"/>
                </a:solidFill>
              </a:rPr>
              <a:t>DENTAL DEFORMATION</a:t>
            </a:r>
            <a:r>
              <a:rPr lang="en-US" sz="1600" b="1" i="0" u="sng" dirty="0" smtClean="0">
                <a:solidFill>
                  <a:srgbClr val="FC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46" name="Google Shape;146;p13"/>
          <p:cNvSpPr txBox="1"/>
          <p:nvPr/>
        </p:nvSpPr>
        <p:spPr>
          <a:xfrm>
            <a:off x="1371600" y="1219200"/>
            <a:ext cx="70866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lvl="0" algn="ctr">
              <a:buClr>
                <a:srgbClr val="CCECFF"/>
              </a:buClr>
              <a:buSzPts val="2000"/>
            </a:pPr>
            <a:r>
              <a:rPr lang="en-US" sz="2000" dirty="0">
                <a:solidFill>
                  <a:srgbClr val="CCECFF"/>
                </a:solidFill>
              </a:rPr>
              <a:t>Depending on the pathology and defects of the dentition</a:t>
            </a:r>
          </a:p>
          <a:p>
            <a:pPr lvl="0" algn="ctr">
              <a:buClr>
                <a:srgbClr val="CCECFF"/>
              </a:buClr>
              <a:buSzPts val="2000"/>
            </a:pPr>
            <a:r>
              <a:rPr lang="en-US" sz="2000" dirty="0">
                <a:solidFill>
                  <a:srgbClr val="CCECFF"/>
                </a:solidFill>
              </a:rPr>
              <a:t>       movement of teeth and alveolar process can occur in different directions: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 idx="4294967295"/>
          </p:nvPr>
        </p:nvSpPr>
        <p:spPr>
          <a:xfrm>
            <a:off x="678976" y="308828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FIRST GROUP OF DENTAL DEFORMATIONS</a:t>
            </a:r>
            <a:endParaRPr dirty="0"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4294967295"/>
          </p:nvPr>
        </p:nvSpPr>
        <p:spPr>
          <a:xfrm>
            <a:off x="990600" y="1981200"/>
            <a:ext cx="384810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8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    </a:t>
            </a:r>
            <a:r>
              <a:rPr lang="en-US" dirty="0"/>
              <a:t>Deformations caused by</a:t>
            </a:r>
          </a:p>
          <a:p>
            <a:pPr marL="342900" lvl="0" indent="-342900">
              <a:spcBef>
                <a:spcPts val="0"/>
              </a:spcBef>
              <a:buSzPts val="1800"/>
              <a:buNone/>
            </a:pPr>
            <a:r>
              <a:rPr lang="en-US" dirty="0"/>
              <a:t>vertical movement of the upper teeth</a:t>
            </a:r>
          </a:p>
          <a:p>
            <a:pPr marL="342900" lvl="0" indent="-342900">
              <a:spcBef>
                <a:spcPts val="0"/>
              </a:spcBef>
              <a:buSzPts val="1800"/>
              <a:buNone/>
            </a:pPr>
            <a:r>
              <a:rPr lang="en-US" dirty="0"/>
              <a:t>    - Single-sided - Double-sided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 idx="4294967295"/>
          </p:nvPr>
        </p:nvSpPr>
        <p:spPr>
          <a:xfrm>
            <a:off x="1066800" y="174554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SECOND GROUP OF DENTAL DEFORMATIONS</a:t>
            </a:r>
            <a:endParaRPr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47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None/>
            </a:pPr>
            <a:r>
              <a:rPr lang="en-US" dirty="0"/>
              <a:t>Deformations,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dirty="0"/>
              <a:t>arising from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dirty="0"/>
              <a:t>B) vertical movement of the lower teeth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dirty="0"/>
              <a:t>   - One-sided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dirty="0"/>
              <a:t>- Double-sided</a:t>
            </a: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 idx="4294967295"/>
          </p:nvPr>
        </p:nvSpPr>
        <p:spPr>
          <a:xfrm>
            <a:off x="990600" y="295180"/>
            <a:ext cx="77724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THIRD GROUP OF DENTAL DEFORMATIONS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4294967295"/>
          </p:nvPr>
        </p:nvSpPr>
        <p:spPr>
          <a:xfrm>
            <a:off x="1066800" y="1676400"/>
            <a:ext cx="3810000" cy="428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sz="2800" dirty="0"/>
              <a:t>Deformations,</a:t>
            </a:r>
          </a:p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sz="2800" dirty="0"/>
              <a:t>arising from</a:t>
            </a:r>
          </a:p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sz="2800" dirty="0"/>
              <a:t>B) mutual vertical movement of the upper and lower teeth</a:t>
            </a:r>
          </a:p>
          <a:p>
            <a:pPr marL="342900" lvl="0" indent="-342900" algn="ctr">
              <a:lnSpc>
                <a:spcPct val="90000"/>
              </a:lnSpc>
              <a:spcBef>
                <a:spcPts val="0"/>
              </a:spcBef>
              <a:buSzPts val="2800"/>
              <a:buNone/>
            </a:pPr>
            <a:r>
              <a:rPr lang="en-US" sz="2800" dirty="0"/>
              <a:t>    - Single-sided - Double-sided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FOURTH GROUP OF DENTAL DEFORMATIONS</a:t>
            </a:r>
            <a:endParaRPr dirty="0"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350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b="1" dirty="0"/>
              <a:t>horizontal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b="1" dirty="0"/>
              <a:t>deformation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b="1" dirty="0"/>
              <a:t>A) hull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b="1" dirty="0"/>
              <a:t>moving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 idx="4294967295"/>
          </p:nvPr>
        </p:nvSpPr>
        <p:spPr>
          <a:xfrm>
            <a:off x="1066800" y="382587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FOURTH GROUP OF DENTAL DEFORMATIONS</a:t>
            </a:r>
            <a:endParaRPr dirty="0"/>
          </a:p>
        </p:txBody>
      </p:sp>
      <p:sp>
        <p:nvSpPr>
          <p:cNvPr id="212" name="Google Shape;212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4038600" cy="34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ctr">
              <a:spcBef>
                <a:spcPts val="0"/>
              </a:spcBef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1" dirty="0"/>
              <a:t>horizontal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sz="2800" b="1" dirty="0"/>
              <a:t>deformation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sz="2800" b="1" dirty="0"/>
              <a:t>B) sagittal displacement of teeth</a:t>
            </a:r>
          </a:p>
          <a:p>
            <a:pPr marL="342900" lvl="0" indent="-342900" algn="ctr">
              <a:spcBef>
                <a:spcPts val="0"/>
              </a:spcBef>
              <a:buNone/>
            </a:pPr>
            <a:r>
              <a:rPr lang="en-US" sz="2800" b="1" dirty="0"/>
              <a:t>(mesial and distal)</a:t>
            </a: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1362" y="3408362"/>
            <a:ext cx="39687" cy="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ршина горы">
  <a:themeElements>
    <a:clrScheme name="Вершина горы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003399"/>
      </a:accent3>
      <a:accent4>
        <a:srgbClr val="3399FF"/>
      </a:accent4>
      <a:accent5>
        <a:srgbClr val="33CCCC"/>
      </a:accent5>
      <a:accent6>
        <a:srgbClr val="00339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689</Words>
  <Application>Microsoft Office PowerPoint</Application>
  <PresentationFormat>Экран (4:3)</PresentationFormat>
  <Paragraphs>133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Corsiva</vt:lpstr>
      <vt:lpstr>Noto Sans Symbols</vt:lpstr>
      <vt:lpstr>Tahoma</vt:lpstr>
      <vt:lpstr>Times New Roman</vt:lpstr>
      <vt:lpstr>Вершина горы</vt:lpstr>
      <vt:lpstr>Оформление по умолчанию</vt:lpstr>
      <vt:lpstr>Deformation</vt:lpstr>
      <vt:lpstr>Презентация PowerPoint</vt:lpstr>
      <vt:lpstr>Презентация PowerPoint</vt:lpstr>
      <vt:lpstr>Презентация PowerPoint</vt:lpstr>
      <vt:lpstr>FIRST GROUP OF DENTAL DEFORMATIONS</vt:lpstr>
      <vt:lpstr>SECOND GROUP OF DENTAL DEFORMATIONS</vt:lpstr>
      <vt:lpstr>THIRD GROUP OF DENTAL DEFORMATIONS</vt:lpstr>
      <vt:lpstr>FOURTH GROUP OF DENTAL DEFORMATIONS</vt:lpstr>
      <vt:lpstr>FOURTH GROUP OF DENTAL DEFORMATIONS</vt:lpstr>
      <vt:lpstr>FIFTH GROUP OF DENTAL DEFORMATIONS</vt:lpstr>
      <vt:lpstr>SIXTH GROUP OF DENTAL DEFORMATIONS</vt:lpstr>
      <vt:lpstr>Презентация PowerPoint</vt:lpstr>
      <vt:lpstr>Deformations of the dentition</vt:lpstr>
      <vt:lpstr>I form</vt:lpstr>
      <vt:lpstr>II form, 1 subgroup</vt:lpstr>
      <vt:lpstr>II form, 2 subgroup</vt:lpstr>
      <vt:lpstr>Differential diagnosis:</vt:lpstr>
      <vt:lpstr>Презентация PowerPoint</vt:lpstr>
      <vt:lpstr>AFTER THE REMOVAL OF TWO OR MORE TEETH OR EVEN ONE INCISOR, FANQUEN, PROSTHETIC PROSTHETICS IS ALSO CARRIED OUT IMMEDIATELY</vt:lpstr>
      <vt:lpstr>SEVERE DEFORMATIONS IN MATURE AGE ARE THE RESULT OF LACK OF TIMELY PROSTHETICS</vt:lpstr>
      <vt:lpstr>V.Yu. KURLYANDSKY IT IS NECESSARY TO PROTEST PROSTHETICS FOR PATIENTS WITH DENTAL DEFECTS NOT BECAUSE THE CHEWING EFFICIENCY HAS DECREASED, BUT TO PREVENT DESTRUCTION OF THE WHOLE SYSTEM</vt:lpstr>
      <vt:lpstr>Презентация PowerPoint</vt:lpstr>
      <vt:lpstr>Scheme of articulatory balance with all teeth present</vt:lpstr>
      <vt:lpstr>Scheme of articulatory balance with all teeth present</vt:lpstr>
      <vt:lpstr>Презентация PowerPoint</vt:lpstr>
      <vt:lpstr>Презентация PowerPoint</vt:lpstr>
      <vt:lpstr>TREATMENT OF DENTAL DEFORMATIONS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modified xsi:type="dcterms:W3CDTF">2023-11-14T08:58:05Z</dcterms:modified>
</cp:coreProperties>
</file>