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93" r:id="rId2"/>
    <p:sldId id="310" r:id="rId3"/>
    <p:sldId id="311" r:id="rId4"/>
    <p:sldId id="312" r:id="rId5"/>
    <p:sldId id="313" r:id="rId6"/>
    <p:sldId id="314" r:id="rId7"/>
    <p:sldId id="315" r:id="rId8"/>
    <p:sldId id="316" r:id="rId9"/>
    <p:sldId id="317" r:id="rId10"/>
    <p:sldId id="318" r:id="rId11"/>
    <p:sldId id="319" r:id="rId12"/>
    <p:sldId id="320"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Lst>
  <p:sldSz cx="9144000" cy="6858000" type="screen4x3"/>
  <p:notesSz cx="6858000" cy="9144000"/>
  <p:defaultTextStyle>
    <a:defPPr>
      <a:defRPr lang="ru-RU"/>
    </a:defPPr>
    <a:lvl1pPr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2" autoAdjust="0"/>
    <p:restoredTop sz="94728" autoAdjust="0"/>
  </p:normalViewPr>
  <p:slideViewPr>
    <p:cSldViewPr>
      <p:cViewPr varScale="1">
        <p:scale>
          <a:sx n="120" d="100"/>
          <a:sy n="120" d="100"/>
        </p:scale>
        <p:origin x="135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11" name="Номер слайда 10"/>
          <p:cNvSpPr>
            <a:spLocks noGrp="1"/>
          </p:cNvSpPr>
          <p:nvPr>
            <p:ph type="sldNum" sz="quarter" idx="12"/>
          </p:nvPr>
        </p:nvSpPr>
        <p:spPr/>
        <p:txBody>
          <a:bodyPr/>
          <a:lstStyle/>
          <a:p>
            <a:fld id="{7D8BFA82-06BE-40E4-9577-61F76FCE72CF}" type="slidenum">
              <a:rPr lang="ru-RU" altLang="ru-RU" smtClean="0"/>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504C729E-5264-405D-9946-62913FF91F0C}" type="slidenum">
              <a:rPr lang="ru-RU" altLang="ru-RU" smtClean="0"/>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6223707E-2974-4AB4-9BA0-AC8BBE34F1DE}" type="slidenum">
              <a:rPr lang="ru-RU" altLang="ru-RU" smtClean="0"/>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4DCA3FFF-FB41-4162-9BDD-08AA79D91C8E}" type="slidenum">
              <a:rPr lang="ru-RU" altLang="ru-RU" smtClean="0"/>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7FB13606-A384-41C2-B586-6916251A9792}" type="slidenum">
              <a:rPr lang="ru-RU" altLang="ru-RU" smtClean="0"/>
              <a:pPr/>
              <a:t>‹#›</a:t>
            </a:fld>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2A6F58EA-0F36-4ACE-BBD6-F6D73EB0D057}" type="slidenum">
              <a:rPr lang="ru-RU" altLang="ru-RU" smtClean="0"/>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fld id="{025D41F1-D7CB-463C-8A02-1F6DE1BF20D6}" type="slidenum">
              <a:rPr lang="ru-RU" altLang="ru-RU" smtClean="0"/>
              <a:pPr/>
              <a:t>‹#›</a:t>
            </a:fld>
            <a:endParaRPr lang="ru-RU"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fld id="{7FC6348E-F469-4D7D-A149-6E749152DB59}" type="slidenum">
              <a:rPr lang="ru-RU" altLang="ru-RU" smtClean="0"/>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fld id="{81024757-41A9-481E-88DC-37A4C1D5F77D}" type="slidenum">
              <a:rPr lang="ru-RU" altLang="ru-RU" smtClean="0"/>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E5FD8E57-4E45-4564-9685-353FA90F8AC5}" type="slidenum">
              <a:rPr lang="ru-RU" altLang="ru-RU" smtClean="0"/>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C3BF4C5D-F8A0-42AD-AA46-0F56E7529C31}" type="slidenum">
              <a:rPr lang="ru-RU" altLang="ru-RU" smtClean="0"/>
              <a:pPr/>
              <a:t>‹#›</a:t>
            </a:fld>
            <a:endParaRPr lang="ru-RU" alt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8ACBE72-2A0B-4C95-9B09-1EC8E8AAE5AE}" type="slidenum">
              <a:rPr lang="ru-RU" altLang="ru-RU" smtClean="0"/>
              <a:pPr/>
              <a:t>‹#›</a:t>
            </a:fld>
            <a:endParaRPr lang="ru-RU" altLang="ru-RU"/>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wmf"/><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en-US" dirty="0"/>
              <a:t>History of the development of dental implantation</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8" descr="Бранемар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19100"/>
            <a:ext cx="62484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3143250" y="6143625"/>
            <a:ext cx="2714625" cy="400050"/>
          </a:xfrm>
          <a:prstGeom prst="rect">
            <a:avLst/>
          </a:prstGeom>
        </p:spPr>
        <p:txBody>
          <a:bodyPr>
            <a:spAutoFit/>
          </a:bodyPr>
          <a:lstStyle/>
          <a:p>
            <a:pPr algn="ctr">
              <a:defRPr/>
            </a:pPr>
            <a:r>
              <a:rPr lang="en-US" dirty="0">
                <a:effectLst>
                  <a:outerShdw blurRad="38100" dist="38100" dir="2700000" algn="tl">
                    <a:srgbClr val="000000"/>
                  </a:outerShdw>
                </a:effectLst>
                <a:latin typeface="Arial" charset="0"/>
                <a:cs typeface="Arial" charset="0"/>
              </a:rPr>
              <a:t>P.-I. </a:t>
            </a:r>
            <a:r>
              <a:rPr lang="en-US" dirty="0" err="1">
                <a:effectLst>
                  <a:outerShdw blurRad="38100" dist="38100" dir="2700000" algn="tl">
                    <a:srgbClr val="000000"/>
                  </a:outerShdw>
                </a:effectLst>
                <a:latin typeface="Arial" charset="0"/>
                <a:cs typeface="Arial" charset="0"/>
              </a:rPr>
              <a:t>Branemark</a:t>
            </a:r>
            <a:endParaRPr lang="ru-RU" sz="1800" dirty="0">
              <a:latin typeface="Arial" charset="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1"/>
          <p:cNvSpPr>
            <a:spLocks noChangeArrowheads="1"/>
          </p:cNvSpPr>
          <p:nvPr/>
        </p:nvSpPr>
        <p:spPr bwMode="auto">
          <a:xfrm>
            <a:off x="467544" y="404664"/>
            <a:ext cx="585787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800" dirty="0"/>
              <a:t>After numerous experiments on animals, in 1965 the first intraosseous implant in the form of a tooth root was placed in humans for two-stage use. The screw implant was a collapsible structure consisting of an intraosseous part and a support head screwed to it</a:t>
            </a:r>
            <a:endParaRPr lang="ru-RU" altLang="ru-RU" sz="2800" dirty="0"/>
          </a:p>
        </p:txBody>
      </p:sp>
      <p:pic>
        <p:nvPicPr>
          <p:cNvPr id="13315" name="Picture 2" descr="Винто двухэт импл Б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838200"/>
            <a:ext cx="141446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Прямоугольник 1"/>
          <p:cNvSpPr>
            <a:spLocks noChangeArrowheads="1"/>
          </p:cNvSpPr>
          <p:nvPr/>
        </p:nvSpPr>
        <p:spPr bwMode="auto">
          <a:xfrm>
            <a:off x="1285875" y="428625"/>
            <a:ext cx="7072313"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800" dirty="0"/>
              <a:t>P.-I. </a:t>
            </a:r>
            <a:r>
              <a:rPr lang="en-US" altLang="ru-RU" sz="2800" dirty="0" err="1"/>
              <a:t>Branemark</a:t>
            </a:r>
            <a:r>
              <a:rPr lang="en-US" altLang="ru-RU" sz="2800" dirty="0"/>
              <a:t> formulated the necessary conditions for the success of dental prosthetics based on bone-integrated implants:</a:t>
            </a:r>
          </a:p>
          <a:p>
            <a:pPr algn="just" eaLnBrk="1" hangingPunct="1"/>
            <a:endParaRPr lang="en-US" altLang="ru-RU" sz="2800" dirty="0"/>
          </a:p>
          <a:p>
            <a:pPr algn="just" eaLnBrk="1" hangingPunct="1"/>
            <a:r>
              <a:rPr lang="en-US" altLang="ru-RU" sz="2800" dirty="0"/>
              <a:t>  sterility</a:t>
            </a:r>
          </a:p>
          <a:p>
            <a:pPr algn="just" eaLnBrk="1" hangingPunct="1"/>
            <a:r>
              <a:rPr lang="en-US" altLang="ru-RU" sz="2800" dirty="0"/>
              <a:t>  surface cleanliness</a:t>
            </a:r>
          </a:p>
          <a:p>
            <a:pPr algn="just" eaLnBrk="1" hangingPunct="1"/>
            <a:r>
              <a:rPr lang="en-US" altLang="ru-RU" sz="2800" dirty="0"/>
              <a:t>  atraumatic</a:t>
            </a:r>
          </a:p>
          <a:p>
            <a:pPr algn="just" eaLnBrk="1" hangingPunct="1"/>
            <a:r>
              <a:rPr lang="en-US" altLang="ru-RU" sz="2800" dirty="0"/>
              <a:t>  geometric equality of the implant bed and the structure</a:t>
            </a:r>
          </a:p>
          <a:p>
            <a:pPr algn="just" eaLnBrk="1" hangingPunct="1"/>
            <a:r>
              <a:rPr lang="en-US" altLang="ru-RU" sz="2800" dirty="0"/>
              <a:t>  engraftment period without load</a:t>
            </a:r>
            <a:endParaRPr lang="ru-RU" altLang="ru-RU"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рямоугольник 1"/>
          <p:cNvSpPr>
            <a:spLocks noChangeArrowheads="1"/>
          </p:cNvSpPr>
          <p:nvPr/>
        </p:nvSpPr>
        <p:spPr bwMode="auto">
          <a:xfrm>
            <a:off x="428625" y="428625"/>
            <a:ext cx="8001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The design of </a:t>
            </a:r>
            <a:r>
              <a:rPr lang="en-US" altLang="ru-RU" sz="2400" dirty="0" err="1"/>
              <a:t>Branemark</a:t>
            </a:r>
            <a:r>
              <a:rPr lang="en-US" altLang="ru-RU" sz="2400" dirty="0"/>
              <a:t> two-stage screw implants has found wide application in practice, has been officially recognized and approved by dental associations in most countries of the world and has become the basic design for most dental implants currently produced.</a:t>
            </a:r>
            <a:r>
              <a:rPr lang="ru-RU" altLang="ru-RU" sz="2400" dirty="0" smtClean="0"/>
              <a:t>. </a:t>
            </a:r>
            <a:endParaRPr lang="ru-RU" altLang="ru-RU" sz="2400" dirty="0"/>
          </a:p>
        </p:txBody>
      </p:sp>
      <p:pic>
        <p:nvPicPr>
          <p:cNvPr id="15363"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200400"/>
            <a:ext cx="3740150"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10" descr="винт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200400"/>
            <a:ext cx="10763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11" descr="вин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200400"/>
            <a:ext cx="2465388"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625" y="214313"/>
            <a:ext cx="8286750" cy="461962"/>
          </a:xfrm>
          <a:prstGeom prst="rect">
            <a:avLst/>
          </a:prstGeom>
        </p:spPr>
        <p:txBody>
          <a:bodyPr>
            <a:spAutoFit/>
          </a:bodyPr>
          <a:lstStyle/>
          <a:p>
            <a:pPr algn="ctr">
              <a:defRPr/>
            </a:pPr>
            <a:r>
              <a:rPr lang="en-US" sz="2400" dirty="0">
                <a:solidFill>
                  <a:srgbClr val="FFFFCC"/>
                </a:solidFill>
                <a:effectLst>
                  <a:outerShdw blurRad="38100" dist="38100" dir="2700000" algn="tl">
                    <a:srgbClr val="000000"/>
                  </a:outerShdw>
                </a:effectLst>
                <a:latin typeface="Arial" charset="0"/>
                <a:cs typeface="Arial" charset="0"/>
              </a:rPr>
              <a:t>Discovery of </a:t>
            </a:r>
            <a:r>
              <a:rPr lang="en-US" sz="2400" dirty="0" err="1">
                <a:solidFill>
                  <a:srgbClr val="FFFFCC"/>
                </a:solidFill>
                <a:effectLst>
                  <a:outerShdw blurRad="38100" dist="38100" dir="2700000" algn="tl">
                    <a:srgbClr val="000000"/>
                  </a:outerShdw>
                </a:effectLst>
                <a:latin typeface="Arial" charset="0"/>
                <a:cs typeface="Arial" charset="0"/>
              </a:rPr>
              <a:t>osseointegration</a:t>
            </a:r>
            <a:r>
              <a:rPr lang="en-US" sz="2400" dirty="0">
                <a:solidFill>
                  <a:srgbClr val="FFFFCC"/>
                </a:solidFill>
                <a:effectLst>
                  <a:outerShdw blurRad="38100" dist="38100" dir="2700000" algn="tl">
                    <a:srgbClr val="000000"/>
                  </a:outerShdw>
                </a:effectLst>
                <a:latin typeface="Arial" charset="0"/>
                <a:cs typeface="Arial" charset="0"/>
              </a:rPr>
              <a:t> by Prof. P.-I. </a:t>
            </a:r>
            <a:r>
              <a:rPr lang="en-US" sz="2400" dirty="0" err="1">
                <a:solidFill>
                  <a:srgbClr val="FFFFCC"/>
                </a:solidFill>
                <a:effectLst>
                  <a:outerShdw blurRad="38100" dist="38100" dir="2700000" algn="tl">
                    <a:srgbClr val="000000"/>
                  </a:outerShdw>
                </a:effectLst>
                <a:latin typeface="Arial" charset="0"/>
                <a:cs typeface="Arial" charset="0"/>
              </a:rPr>
              <a:t>Branemark</a:t>
            </a:r>
            <a:endParaRPr lang="ru-RU" sz="2400" dirty="0">
              <a:solidFill>
                <a:srgbClr val="FFFFCC"/>
              </a:solidFill>
              <a:latin typeface="Arial" charset="0"/>
              <a:cs typeface="Arial" charset="0"/>
            </a:endParaRPr>
          </a:p>
        </p:txBody>
      </p:sp>
      <p:sp>
        <p:nvSpPr>
          <p:cNvPr id="16387" name="Прямоугольник 2"/>
          <p:cNvSpPr>
            <a:spLocks noChangeArrowheads="1"/>
          </p:cNvSpPr>
          <p:nvPr/>
        </p:nvSpPr>
        <p:spPr bwMode="auto">
          <a:xfrm>
            <a:off x="571500" y="920750"/>
            <a:ext cx="81438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1978, during research, one of the fundamental discoveries of </a:t>
            </a:r>
            <a:r>
              <a:rPr lang="en-US" altLang="ru-RU" dirty="0" err="1"/>
              <a:t>implantology</a:t>
            </a:r>
            <a:r>
              <a:rPr lang="en-US" altLang="ru-RU" dirty="0"/>
              <a:t> was made: in the bone bed, which is prepared </a:t>
            </a:r>
            <a:r>
              <a:rPr lang="en-US" altLang="ru-RU" dirty="0" err="1"/>
              <a:t>atraumatically</a:t>
            </a:r>
            <a:r>
              <a:rPr lang="en-US" altLang="ru-RU" dirty="0"/>
              <a:t> and exactly matches the shape of the structure being installed, a strong “fusion” of the metal surface with the bone occurs. P.-I. </a:t>
            </a:r>
            <a:r>
              <a:rPr lang="en-US" altLang="ru-RU" dirty="0" err="1"/>
              <a:t>Branemark</a:t>
            </a:r>
            <a:r>
              <a:rPr lang="en-US" altLang="ru-RU" dirty="0"/>
              <a:t> and his colleagues fully appreciated the significance of the phenomenon they called “</a:t>
            </a:r>
            <a:r>
              <a:rPr lang="en-US" altLang="ru-RU" dirty="0" err="1"/>
              <a:t>osseointegration</a:t>
            </a:r>
            <a:r>
              <a:rPr lang="en-US" altLang="ru-RU" dirty="0"/>
              <a:t>,” which opened a new era in the history of dental implantation.</a:t>
            </a:r>
            <a:endParaRPr lang="ru-RU" altLang="ru-RU" dirty="0"/>
          </a:p>
        </p:txBody>
      </p:sp>
      <p:pic>
        <p:nvPicPr>
          <p:cNvPr id="16388" name="Picture 7" descr="Витальная микроскоп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10000"/>
            <a:ext cx="22098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9" descr="Титановая камер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810000"/>
            <a:ext cx="19050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остеоинтеграция"/>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810000"/>
            <a:ext cx="24384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Прямоугольник 6"/>
          <p:cNvSpPr>
            <a:spLocks noChangeArrowheads="1"/>
          </p:cNvSpPr>
          <p:nvPr/>
        </p:nvSpPr>
        <p:spPr bwMode="auto">
          <a:xfrm>
            <a:off x="285750" y="5572125"/>
            <a:ext cx="31432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Рентгенограмма установленной</a:t>
            </a:r>
          </a:p>
          <a:p>
            <a:pPr algn="ctr" eaLnBrk="1" hangingPunct="1"/>
            <a:r>
              <a:rPr lang="ru-RU" altLang="ru-RU" sz="1400">
                <a:solidFill>
                  <a:srgbClr val="FFFFCC"/>
                </a:solidFill>
              </a:rPr>
              <a:t>в большеберцовую кость камеры</a:t>
            </a:r>
          </a:p>
          <a:p>
            <a:pPr algn="ctr" eaLnBrk="1" hangingPunct="1"/>
            <a:r>
              <a:rPr lang="ru-RU" altLang="ru-RU" sz="1400">
                <a:solidFill>
                  <a:srgbClr val="FFFFCC"/>
                </a:solidFill>
              </a:rPr>
              <a:t>для витальной микроскопии </a:t>
            </a:r>
          </a:p>
        </p:txBody>
      </p:sp>
      <p:sp>
        <p:nvSpPr>
          <p:cNvPr id="16392" name="Прямоугольник 7"/>
          <p:cNvSpPr>
            <a:spLocks noChangeArrowheads="1"/>
          </p:cNvSpPr>
          <p:nvPr/>
        </p:nvSpPr>
        <p:spPr bwMode="auto">
          <a:xfrm>
            <a:off x="3857625" y="5786438"/>
            <a:ext cx="15716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Обросшая костью</a:t>
            </a:r>
          </a:p>
          <a:p>
            <a:pPr algn="ctr" eaLnBrk="1" hangingPunct="1"/>
            <a:r>
              <a:rPr lang="ru-RU" altLang="ru-RU" sz="1400">
                <a:solidFill>
                  <a:srgbClr val="FFFFCC"/>
                </a:solidFill>
              </a:rPr>
              <a:t>титановая камера</a:t>
            </a:r>
          </a:p>
        </p:txBody>
      </p:sp>
      <p:sp>
        <p:nvSpPr>
          <p:cNvPr id="16393" name="Прямоугольник 8"/>
          <p:cNvSpPr>
            <a:spLocks noChangeArrowheads="1"/>
          </p:cNvSpPr>
          <p:nvPr/>
        </p:nvSpPr>
        <p:spPr bwMode="auto">
          <a:xfrm>
            <a:off x="5643563" y="5572125"/>
            <a:ext cx="32146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Результат одного из первых</a:t>
            </a:r>
          </a:p>
          <a:p>
            <a:pPr algn="ctr" eaLnBrk="1" hangingPunct="1"/>
            <a:r>
              <a:rPr lang="ru-RU" altLang="ru-RU" sz="1400">
                <a:solidFill>
                  <a:srgbClr val="FFFFCC"/>
                </a:solidFill>
              </a:rPr>
              <a:t>экспериментов, показавших объединение</a:t>
            </a:r>
          </a:p>
          <a:p>
            <a:pPr algn="ctr" eaLnBrk="1" hangingPunct="1"/>
            <a:r>
              <a:rPr lang="ru-RU" altLang="ru-RU" sz="1400">
                <a:solidFill>
                  <a:srgbClr val="FFFFCC"/>
                </a:solidFill>
              </a:rPr>
              <a:t>винтового дентального имплантата</a:t>
            </a:r>
          </a:p>
          <a:p>
            <a:pPr algn="ctr" eaLnBrk="1" hangingPunct="1"/>
            <a:r>
              <a:rPr lang="ru-RU" altLang="ru-RU" sz="1400">
                <a:solidFill>
                  <a:srgbClr val="FFFFCC"/>
                </a:solidFill>
              </a:rPr>
              <a:t>с костной тканью</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Прямоугольник 1"/>
          <p:cNvSpPr>
            <a:spLocks noChangeArrowheads="1"/>
          </p:cNvSpPr>
          <p:nvPr/>
        </p:nvSpPr>
        <p:spPr bwMode="auto">
          <a:xfrm>
            <a:off x="500063" y="428625"/>
            <a:ext cx="814387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ru-RU" sz="2800" dirty="0"/>
              <a:t>According to L. </a:t>
            </a:r>
            <a:r>
              <a:rPr lang="en-US" altLang="ru-RU" sz="2800" dirty="0" err="1"/>
              <a:t>Linkow</a:t>
            </a:r>
            <a:r>
              <a:rPr lang="en-US" altLang="ru-RU" sz="2800" dirty="0"/>
              <a:t>, dentistry has reached its “golden age” and for this medical specialty the discovery of </a:t>
            </a:r>
            <a:r>
              <a:rPr lang="en-US" altLang="ru-RU" sz="2800" dirty="0" err="1"/>
              <a:t>osseointegration</a:t>
            </a:r>
            <a:r>
              <a:rPr lang="en-US" altLang="ru-RU" sz="2800" dirty="0"/>
              <a:t> is comparable in significance to the discovery of local anesthesia in 1902.</a:t>
            </a:r>
            <a:endParaRPr lang="ru-RU" altLang="ru-RU" sz="2800" dirty="0"/>
          </a:p>
        </p:txBody>
      </p:sp>
      <p:pic>
        <p:nvPicPr>
          <p:cNvPr id="17411" name="Picture 6"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352800"/>
            <a:ext cx="2235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Прямоугольник 1"/>
          <p:cNvSpPr>
            <a:spLocks noChangeArrowheads="1"/>
          </p:cNvSpPr>
          <p:nvPr/>
        </p:nvSpPr>
        <p:spPr bwMode="auto">
          <a:xfrm>
            <a:off x="428625" y="285750"/>
            <a:ext cx="4929188"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In 1982, a conference was held in Toronto (Canada) on the problems of morphological interaction of implants with bone tissue. Its result was the recognition of </a:t>
            </a:r>
            <a:r>
              <a:rPr lang="en-US" altLang="ru-RU" sz="2400" dirty="0" err="1"/>
              <a:t>osseointegration</a:t>
            </a:r>
            <a:r>
              <a:rPr lang="en-US" altLang="ru-RU" sz="2400" dirty="0"/>
              <a:t> as the most scientifically sound option for the coexistence of an implant with bone tissue, ensuring long-term and predictable functioning of implants as a support for dentures.</a:t>
            </a:r>
            <a:endParaRPr lang="ru-RU" altLang="ru-RU" sz="2400" dirty="0"/>
          </a:p>
        </p:txBody>
      </p:sp>
      <p:pic>
        <p:nvPicPr>
          <p:cNvPr id="18435" name="Picture 1027" descr="сосуд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762000"/>
            <a:ext cx="3200400"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102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124200"/>
            <a:ext cx="267335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Знаменски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0"/>
            <a:ext cx="5638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Прямоугольник 2"/>
          <p:cNvSpPr>
            <a:spLocks noChangeArrowheads="1"/>
          </p:cNvSpPr>
          <p:nvPr/>
        </p:nvSpPr>
        <p:spPr bwMode="auto">
          <a:xfrm>
            <a:off x="2714625" y="6072188"/>
            <a:ext cx="3500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800">
                <a:latin typeface="Matisse ITC" pitchFamily="82" charset="0"/>
              </a:rPr>
              <a:t>Н. Н. Знаменский</a:t>
            </a:r>
            <a:endParaRPr lang="ru-RU" altLang="ru-RU"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Прямоугольник 1"/>
          <p:cNvSpPr>
            <a:spLocks noChangeArrowheads="1"/>
          </p:cNvSpPr>
          <p:nvPr/>
        </p:nvSpPr>
        <p:spPr bwMode="auto">
          <a:xfrm>
            <a:off x="571500" y="404664"/>
            <a:ext cx="78581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He reported on his own experience of using implants in 1891 in St. Petersburg at the IV </a:t>
            </a:r>
            <a:r>
              <a:rPr lang="en-US" altLang="ru-RU" sz="2400" dirty="0" err="1"/>
              <a:t>Pirogov</a:t>
            </a:r>
            <a:r>
              <a:rPr lang="en-US" altLang="ru-RU" sz="2400" dirty="0"/>
              <a:t> Congress, and then in the journal Medical Review. The original experimental and clinical studies conducted by N.N. were of great importance for dental implantation. </a:t>
            </a:r>
            <a:r>
              <a:rPr lang="en-US" altLang="ru-RU" sz="2400" dirty="0" err="1"/>
              <a:t>Znamensky</a:t>
            </a:r>
            <a:r>
              <a:rPr lang="en-US" altLang="ru-RU" sz="2400" dirty="0"/>
              <a:t>. However, porcelain and rubber implants implanted in dogs were rejected after 20-35 days. Implantations in clinical practice also ended unsuccessfully. Despite the unsuccessful choice of material and the negative outcome of the operation in the experiment and clinic, he managed to trace the </a:t>
            </a:r>
            <a:r>
              <a:rPr lang="en-US" altLang="ru-RU" sz="2400" dirty="0" err="1"/>
              <a:t>pathomorphosis</a:t>
            </a:r>
            <a:r>
              <a:rPr lang="en-US" altLang="ru-RU" sz="2400" dirty="0"/>
              <a:t> during implantation</a:t>
            </a:r>
            <a:r>
              <a:rPr lang="ru-RU" altLang="ru-RU" sz="2400" dirty="0" smtClean="0"/>
              <a:t>. </a:t>
            </a:r>
            <a:endParaRPr lang="ru-RU" altLang="ru-RU"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Прямоугольник 1"/>
          <p:cNvSpPr>
            <a:spLocks noChangeArrowheads="1"/>
          </p:cNvSpPr>
          <p:nvPr/>
        </p:nvSpPr>
        <p:spPr bwMode="auto">
          <a:xfrm>
            <a:off x="642938" y="500063"/>
            <a:ext cx="79295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N.N. </a:t>
            </a:r>
            <a:r>
              <a:rPr lang="en-US" altLang="ru-RU" sz="2400" dirty="0" err="1"/>
              <a:t>Znamensky</a:t>
            </a:r>
            <a:r>
              <a:rPr lang="en-US" altLang="ru-RU" sz="2400" dirty="0"/>
              <a:t> was the first to make a through hole in the apical part of his implant for bone to grow into it, calling this design fenestrated. This idea is embodied in most modern designs of intraosseous implants.</a:t>
            </a:r>
            <a:endParaRPr lang="ru-RU" altLang="ru-RU" sz="2400" dirty="0"/>
          </a:p>
        </p:txBody>
      </p:sp>
      <p:pic>
        <p:nvPicPr>
          <p:cNvPr id="21507" name="Picture 3" descr="Без Имени-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200400"/>
            <a:ext cx="11985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Без Имени-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200400"/>
            <a:ext cx="111283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descr="Без Имени-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200400"/>
            <a:ext cx="12922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Без Имени-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3200400"/>
            <a:ext cx="183038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813"/>
            <a:ext cx="8186738" cy="500062"/>
          </a:xfrm>
        </p:spPr>
        <p:txBody>
          <a:bodyPr>
            <a:normAutofit fontScale="90000"/>
          </a:bodyPr>
          <a:lstStyle/>
          <a:p>
            <a:pPr eaLnBrk="1" hangingPunct="1">
              <a:defRPr/>
            </a:pPr>
            <a:r>
              <a:rPr lang="ru-RU" sz="2800" b="1" dirty="0" smtClean="0">
                <a:solidFill>
                  <a:srgbClr val="FFFFCC"/>
                </a:solidFill>
              </a:rPr>
              <a:t>Фрагмент нижней челюсти древнего инка</a:t>
            </a:r>
            <a:r>
              <a:rPr lang="ru-RU" b="1" dirty="0" smtClean="0">
                <a:solidFill>
                  <a:srgbClr val="996600"/>
                </a:solidFill>
              </a:rPr>
              <a:t/>
            </a:r>
            <a:br>
              <a:rPr lang="ru-RU" b="1" dirty="0" smtClean="0">
                <a:solidFill>
                  <a:srgbClr val="996600"/>
                </a:solidFill>
              </a:rPr>
            </a:br>
            <a:endParaRPr lang="ru-RU" dirty="0" smtClean="0"/>
          </a:p>
        </p:txBody>
      </p:sp>
      <p:pic>
        <p:nvPicPr>
          <p:cNvPr id="4099" name="Picture 6" descr="Древний"/>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187624" y="1268760"/>
            <a:ext cx="6869502" cy="4187825"/>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Прямоугольник 1"/>
          <p:cNvSpPr>
            <a:spLocks noChangeArrowheads="1"/>
          </p:cNvSpPr>
          <p:nvPr/>
        </p:nvSpPr>
        <p:spPr bwMode="auto">
          <a:xfrm>
            <a:off x="285750" y="404664"/>
            <a:ext cx="85725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Unfortunately, the scientist was unable to complete his research and create his own school, and did practically nothing to prepare students who could continue his work. This is precisely what can explain the fact that the first wave of dental implantation in Russia did not develop.</a:t>
            </a:r>
          </a:p>
          <a:p>
            <a:pPr algn="just" eaLnBrk="1" hangingPunct="1"/>
            <a:r>
              <a:rPr lang="en-US" altLang="ru-RU" sz="2400" dirty="0"/>
              <a:t>Until the 50s of the 20th century, dental implantation was mentioned only sporadically.</a:t>
            </a:r>
            <a:endParaRPr lang="ru-RU" altLang="ru-R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Прямоугольник 1"/>
          <p:cNvSpPr>
            <a:spLocks noChangeArrowheads="1"/>
          </p:cNvSpPr>
          <p:nvPr/>
        </p:nvSpPr>
        <p:spPr bwMode="auto">
          <a:xfrm>
            <a:off x="428625" y="357188"/>
            <a:ext cx="52863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In Russia, implantation began to actively develop in the 1950s. In 1954, on behalf of prof. A.I. </a:t>
            </a:r>
            <a:r>
              <a:rPr lang="en-US" altLang="ru-RU" sz="2400" dirty="0" err="1"/>
              <a:t>Evdokimova</a:t>
            </a:r>
            <a:r>
              <a:rPr lang="en-US" altLang="ru-RU" sz="2400" dirty="0"/>
              <a:t> </a:t>
            </a:r>
            <a:r>
              <a:rPr lang="en-US" altLang="ru-RU" sz="2400" dirty="0" err="1"/>
              <a:t>E.Ya</a:t>
            </a:r>
            <a:r>
              <a:rPr lang="en-US" altLang="ru-RU" sz="2400" dirty="0"/>
              <a:t>. </a:t>
            </a:r>
            <a:r>
              <a:rPr lang="en-US" altLang="ru-RU" sz="2400" dirty="0" err="1"/>
              <a:t>Vares</a:t>
            </a:r>
            <a:r>
              <a:rPr lang="en-US" altLang="ru-RU" sz="2400" dirty="0"/>
              <a:t> installed a plastic implant in a patient who had lost a central upper incisor.</a:t>
            </a:r>
            <a:endParaRPr lang="ru-RU" altLang="ru-RU" sz="2400" dirty="0"/>
          </a:p>
        </p:txBody>
      </p:sp>
      <p:pic>
        <p:nvPicPr>
          <p:cNvPr id="23555" name="Picture 3" descr="Евдоким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609600"/>
            <a:ext cx="2514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Прямоугольник 3"/>
          <p:cNvSpPr>
            <a:spLocks noChangeArrowheads="1"/>
          </p:cNvSpPr>
          <p:nvPr/>
        </p:nvSpPr>
        <p:spPr bwMode="auto">
          <a:xfrm rot="10800000" flipH="1" flipV="1">
            <a:off x="5672138" y="4470400"/>
            <a:ext cx="2686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400" dirty="0"/>
              <a:t>А.И. Евдокимов</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Прямоугольник 1"/>
          <p:cNvSpPr>
            <a:spLocks noChangeArrowheads="1"/>
          </p:cNvSpPr>
          <p:nvPr/>
        </p:nvSpPr>
        <p:spPr bwMode="auto">
          <a:xfrm>
            <a:off x="1000125" y="285750"/>
            <a:ext cx="7643813"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However, already at an early stage of implantation of the plastic structure, the so-called “pocket” problem was noted. Subsequently, the mobility of the implant began to increase, destructive changes in the alveolar bone occurred, and it had to be removed. It was this failure, associated with the toxicity of the material, that caused criticism from authoritative scientists and delayed further work by domestic scientists in the field of dental implantation for many years. Since 1958, by Decree of the USSR Ministry of Health, implantation in domestic dentistry has been prohibited.</a:t>
            </a:r>
          </a:p>
          <a:p>
            <a:pPr algn="just" eaLnBrk="1" hangingPunct="1"/>
            <a:r>
              <a:rPr lang="en-US" altLang="ru-RU" sz="2400" dirty="0"/>
              <a:t>For almost 30 years, domestic dentists have only observed the further history of the development of </a:t>
            </a:r>
            <a:r>
              <a:rPr lang="en-US" altLang="ru-RU" sz="2400" dirty="0" err="1"/>
              <a:t>implantology</a:t>
            </a:r>
            <a:r>
              <a:rPr lang="en-US" altLang="ru-RU" sz="2400" dirty="0"/>
              <a:t> in world practice.</a:t>
            </a:r>
            <a:r>
              <a:rPr lang="ru-RU" altLang="ru-RU" sz="2400" dirty="0" smtClean="0"/>
              <a:t>.</a:t>
            </a:r>
            <a:endParaRPr lang="ru-RU" altLang="ru-RU" sz="2400" dirty="0"/>
          </a:p>
          <a:p>
            <a:pPr eaLnBrk="1" hangingPunct="1"/>
            <a:endParaRPr lang="ru-RU" alt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Прямоугольник 1"/>
          <p:cNvSpPr>
            <a:spLocks noChangeArrowheads="1"/>
          </p:cNvSpPr>
          <p:nvPr/>
        </p:nvSpPr>
        <p:spPr bwMode="auto">
          <a:xfrm>
            <a:off x="365598" y="692696"/>
            <a:ext cx="8215312"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And so, on March 4, 1986, the USSR Ministry of Health issued Order No. 310 “On measures to introduce into practice the method of orthopedic treatment using implants,” which opened the way for the development of </a:t>
            </a:r>
            <a:r>
              <a:rPr lang="en-US" altLang="ru-RU" sz="2400" dirty="0" err="1"/>
              <a:t>implantology</a:t>
            </a:r>
            <a:r>
              <a:rPr lang="en-US" altLang="ru-RU" sz="2400" dirty="0"/>
              <a:t> throughout the country.</a:t>
            </a:r>
            <a:endParaRPr lang="ru-RU" altLang="ru-RU"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ямоугольник 1"/>
          <p:cNvSpPr>
            <a:spLocks noChangeArrowheads="1"/>
          </p:cNvSpPr>
          <p:nvPr/>
        </p:nvSpPr>
        <p:spPr bwMode="auto">
          <a:xfrm>
            <a:off x="467544" y="332656"/>
            <a:ext cx="835292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Conclusion</a:t>
            </a:r>
          </a:p>
          <a:p>
            <a:pPr algn="just" eaLnBrk="1" hangingPunct="1"/>
            <a:r>
              <a:rPr lang="en-US" altLang="ru-RU" sz="2400" dirty="0"/>
              <a:t>Having become a generally accepted, accessible and effective method of treating various forms of </a:t>
            </a:r>
            <a:r>
              <a:rPr lang="en-US" altLang="ru-RU" sz="2400" dirty="0" err="1"/>
              <a:t>adentia</a:t>
            </a:r>
            <a:r>
              <a:rPr lang="en-US" altLang="ru-RU" sz="2400" dirty="0"/>
              <a:t>, dental </a:t>
            </a:r>
            <a:r>
              <a:rPr lang="en-US" altLang="ru-RU" sz="2400" dirty="0" err="1"/>
              <a:t>implantology</a:t>
            </a:r>
            <a:r>
              <a:rPr lang="en-US" altLang="ru-RU" sz="2400" dirty="0"/>
              <a:t> continues to develop in various directions. But, despite the many clinical approaches and different points of view on certain methods of using implants, their designs, production technology and materials, the basis for improving implantation is the fundamental knowledge that is obtained through long-term study of the biological, physiological characteristics of the body, </a:t>
            </a:r>
            <a:r>
              <a:rPr lang="en-US" altLang="ru-RU" sz="2400" dirty="0" err="1"/>
              <a:t>physico</a:t>
            </a:r>
            <a:r>
              <a:rPr lang="en-US" altLang="ru-RU" sz="2400"/>
              <a:t>-chemical properties implants and general laws of nature.</a:t>
            </a:r>
            <a:endParaRPr lang="ru-RU" alt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1"/>
          <p:cNvSpPr>
            <a:spLocks noChangeArrowheads="1"/>
          </p:cNvSpPr>
          <p:nvPr/>
        </p:nvSpPr>
        <p:spPr bwMode="auto">
          <a:xfrm>
            <a:off x="642938" y="458788"/>
            <a:ext cx="8001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Direct evidence of the use of dental implants in the VI-XVIII centuries. AD Not yet. At that time, dentists were more concerned with transplantation rather than dental implantation. Indirect mention of implantation is found only in G. Bauer, who, in his treatise on the history of medicine, published in 1556, wrote about the use of metal dental implants in Sicily. However, the widespread prevalence of infectious diseases such as syphilis and tuberculosis, and the possibility of their transmission during transplantation, have led to criticism of this direction.</a:t>
            </a:r>
            <a:endParaRPr lang="ru-RU" alt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Гренфил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548680"/>
            <a:ext cx="1968500"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7"/>
          <p:cNvSpPr txBox="1">
            <a:spLocks noChangeArrowheads="1"/>
          </p:cNvSpPr>
          <p:nvPr/>
        </p:nvSpPr>
        <p:spPr bwMode="auto">
          <a:xfrm>
            <a:off x="1828800" y="5143500"/>
            <a:ext cx="5502275" cy="1200150"/>
          </a:xfrm>
          <a:prstGeom prst="rect">
            <a:avLst/>
          </a:prstGeom>
          <a:noFill/>
          <a:ln w="9525">
            <a:noFill/>
            <a:miter lim="800000"/>
            <a:headEnd/>
            <a:tailEnd/>
          </a:ln>
          <a:effectLst/>
        </p:spPr>
        <p:txBody>
          <a:bodyPr>
            <a:spAutoFit/>
          </a:bodyPr>
          <a:lstStyle/>
          <a:p>
            <a:pPr>
              <a:defRPr/>
            </a:pPr>
            <a:r>
              <a:rPr lang="ru-RU" sz="2400">
                <a:solidFill>
                  <a:srgbClr val="FFFFCC"/>
                </a:solidFill>
                <a:effectLst>
                  <a:outerShdw blurRad="38100" dist="38100" dir="2700000" algn="tl">
                    <a:srgbClr val="000000"/>
                  </a:outerShdw>
                </a:effectLst>
                <a:latin typeface="Arial" charset="0"/>
                <a:cs typeface="Arial" charset="0"/>
              </a:rPr>
              <a:t>Эскиз внутрикостного имплантата, предложенного </a:t>
            </a:r>
            <a:r>
              <a:rPr lang="en-US" sz="2400">
                <a:solidFill>
                  <a:srgbClr val="FFFFCC"/>
                </a:solidFill>
                <a:effectLst>
                  <a:outerShdw blurRad="38100" dist="38100" dir="2700000" algn="tl">
                    <a:srgbClr val="000000"/>
                  </a:outerShdw>
                </a:effectLst>
                <a:latin typeface="Arial" charset="0"/>
                <a:cs typeface="Arial" charset="0"/>
              </a:rPr>
              <a:t>U. Greenfield </a:t>
            </a:r>
            <a:r>
              <a:rPr lang="ru-RU" sz="2400">
                <a:solidFill>
                  <a:srgbClr val="FFFFCC"/>
                </a:solidFill>
                <a:effectLst>
                  <a:outerShdw blurRad="38100" dist="38100" dir="2700000" algn="tl">
                    <a:srgbClr val="000000"/>
                  </a:outerShdw>
                </a:effectLst>
                <a:latin typeface="Arial" charset="0"/>
                <a:cs typeface="Arial" charset="0"/>
              </a:rPr>
              <a:t>в 1909 г.</a:t>
            </a:r>
            <a:endParaRPr lang="ru-RU" sz="2400">
              <a:solidFill>
                <a:schemeClr val="bg1"/>
              </a:solidFill>
              <a:latin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053" descr="li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57200"/>
            <a:ext cx="314325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Прямоугольник 5"/>
          <p:cNvSpPr>
            <a:spLocks noChangeArrowheads="1"/>
          </p:cNvSpPr>
          <p:nvPr/>
        </p:nvSpPr>
        <p:spPr bwMode="auto">
          <a:xfrm>
            <a:off x="6500813" y="5014913"/>
            <a:ext cx="2143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en-US" altLang="ru-RU">
                <a:solidFill>
                  <a:srgbClr val="FFFFCC"/>
                </a:solidFill>
              </a:rPr>
              <a:t>J. Lister</a:t>
            </a:r>
            <a:endParaRPr lang="ru-RU" altLang="ru-RU">
              <a:solidFill>
                <a:srgbClr val="FFFFFF"/>
              </a:solidFill>
            </a:endParaRPr>
          </a:p>
        </p:txBody>
      </p:sp>
      <p:sp>
        <p:nvSpPr>
          <p:cNvPr id="7172" name="Прямоугольник 7"/>
          <p:cNvSpPr>
            <a:spLocks noChangeArrowheads="1"/>
          </p:cNvSpPr>
          <p:nvPr/>
        </p:nvSpPr>
        <p:spPr bwMode="auto">
          <a:xfrm>
            <a:off x="642938" y="357188"/>
            <a:ext cx="4286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dirty="0"/>
              <a:t> </a:t>
            </a:r>
            <a:r>
              <a:rPr lang="en-US" altLang="ru-RU" dirty="0"/>
              <a:t>It is difficult to summarize and objectively evaluate the results of implantation in those years, because before Lister introduced the concept of “antiseptics” into surgery, infection of the surgical wound almost always occurred, and implant rejection was common. The use of antiseptics has significantly reduced the risk of infection of the surgical wound, which has ensured enormous advances in all areas of medicine, including implantation surgery.</a:t>
            </a:r>
            <a:endParaRPr lang="ru-RU" alt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1"/>
          <p:cNvSpPr>
            <a:spLocks noChangeArrowheads="1"/>
          </p:cNvSpPr>
          <p:nvPr/>
        </p:nvSpPr>
        <p:spPr bwMode="auto">
          <a:xfrm>
            <a:off x="428624" y="404664"/>
            <a:ext cx="84296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1936, C. Venable and W. Struck found a new alloy, “</a:t>
            </a:r>
            <a:r>
              <a:rPr lang="en-US" altLang="ru-RU" dirty="0" err="1"/>
              <a:t>Vitalium</a:t>
            </a:r>
            <a:r>
              <a:rPr lang="en-US" altLang="ru-RU" dirty="0"/>
              <a:t>,” that was practically immune to the electrochemical effects of the tissue fluid of the body. And already in 1939, A. </a:t>
            </a:r>
            <a:r>
              <a:rPr lang="en-US" altLang="ru-RU" dirty="0" err="1"/>
              <a:t>Strock</a:t>
            </a:r>
            <a:r>
              <a:rPr lang="en-US" altLang="ru-RU" dirty="0"/>
              <a:t> implanted a screw implant from this material, installing it in the socket of an extracted tooth.</a:t>
            </a:r>
            <a:endParaRPr lang="ru-RU" altLang="ru-RU" sz="2800" dirty="0"/>
          </a:p>
        </p:txBody>
      </p:sp>
      <p:pic>
        <p:nvPicPr>
          <p:cNvPr id="8195" name="Picture 2" descr="Стр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2638425"/>
            <a:ext cx="114300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7" descr="40 лет"/>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9050" y="2571750"/>
            <a:ext cx="17653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Прямоугольник 4"/>
          <p:cNvSpPr>
            <a:spLocks noChangeArrowheads="1"/>
          </p:cNvSpPr>
          <p:nvPr/>
        </p:nvSpPr>
        <p:spPr bwMode="auto">
          <a:xfrm>
            <a:off x="642938" y="5500688"/>
            <a:ext cx="3071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sz="1400">
                <a:solidFill>
                  <a:srgbClr val="FFFFCC"/>
                </a:solidFill>
              </a:rPr>
              <a:t>Винтовой имплантат, который</a:t>
            </a:r>
          </a:p>
          <a:p>
            <a:pPr eaLnBrk="1" hangingPunct="1"/>
            <a:r>
              <a:rPr lang="ru-RU" altLang="ru-RU" sz="1400">
                <a:solidFill>
                  <a:srgbClr val="FFFFCC"/>
                </a:solidFill>
              </a:rPr>
              <a:t>применил в 1939 г. </a:t>
            </a:r>
            <a:r>
              <a:rPr lang="en-US" altLang="ru-RU" sz="1400">
                <a:solidFill>
                  <a:srgbClr val="FFFFCC"/>
                </a:solidFill>
              </a:rPr>
              <a:t>A. Strock</a:t>
            </a:r>
            <a:endParaRPr lang="ru-RU" altLang="ru-RU" sz="1400">
              <a:solidFill>
                <a:srgbClr val="FFFFCC"/>
              </a:solidFill>
            </a:endParaRPr>
          </a:p>
        </p:txBody>
      </p:sp>
      <p:sp>
        <p:nvSpPr>
          <p:cNvPr id="8198" name="Прямоугольник 5"/>
          <p:cNvSpPr>
            <a:spLocks noChangeArrowheads="1"/>
          </p:cNvSpPr>
          <p:nvPr/>
        </p:nvSpPr>
        <p:spPr bwMode="auto">
          <a:xfrm>
            <a:off x="5143500" y="5643563"/>
            <a:ext cx="35718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sz="1400">
                <a:solidFill>
                  <a:srgbClr val="FFFFCC"/>
                </a:solidFill>
              </a:rPr>
              <a:t>На рентгенограмме верхней челюсти</a:t>
            </a:r>
          </a:p>
          <a:p>
            <a:pPr eaLnBrk="1" hangingPunct="1"/>
            <a:r>
              <a:rPr lang="ru-RU" altLang="ru-RU" sz="1400">
                <a:solidFill>
                  <a:srgbClr val="FFFFCC"/>
                </a:solidFill>
              </a:rPr>
              <a:t>имплантат </a:t>
            </a:r>
            <a:r>
              <a:rPr lang="en-US" altLang="ru-RU" sz="1400">
                <a:solidFill>
                  <a:srgbClr val="FFFFCC"/>
                </a:solidFill>
              </a:rPr>
              <a:t>Strock </a:t>
            </a:r>
            <a:r>
              <a:rPr lang="ru-RU" altLang="ru-RU" sz="1400">
                <a:solidFill>
                  <a:srgbClr val="FFFFCC"/>
                </a:solidFill>
              </a:rPr>
              <a:t>после 40 лет</a:t>
            </a:r>
          </a:p>
          <a:p>
            <a:pPr eaLnBrk="1" hangingPunct="1"/>
            <a:r>
              <a:rPr lang="ru-RU" altLang="ru-RU" sz="1400">
                <a:solidFill>
                  <a:srgbClr val="FFFFCC"/>
                </a:solidFill>
              </a:rPr>
              <a:t>функционирования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Прямоугольник 1"/>
          <p:cNvSpPr>
            <a:spLocks noChangeArrowheads="1"/>
          </p:cNvSpPr>
          <p:nvPr/>
        </p:nvSpPr>
        <p:spPr bwMode="auto">
          <a:xfrm>
            <a:off x="571500" y="785813"/>
            <a:ext cx="821531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1947, the Italian doctor F. </a:t>
            </a:r>
            <a:r>
              <a:rPr lang="en-US" altLang="ru-RU" dirty="0" err="1"/>
              <a:t>Formiggini</a:t>
            </a:r>
            <a:r>
              <a:rPr lang="en-US" altLang="ru-RU" dirty="0"/>
              <a:t>, using in practice an implant of his own design, documented the possibility of functioning of intraosseous implants as a support for dentures. In addition, he formulated the main tasks of </a:t>
            </a:r>
            <a:r>
              <a:rPr lang="en-US" altLang="ru-RU" dirty="0" err="1"/>
              <a:t>implantology</a:t>
            </a:r>
            <a:r>
              <a:rPr lang="en-US" altLang="ru-RU" dirty="0"/>
              <a:t>, a still nascent area of dentistry:</a:t>
            </a:r>
          </a:p>
          <a:p>
            <a:pPr algn="just" eaLnBrk="1" hangingPunct="1"/>
            <a:endParaRPr lang="en-US" altLang="ru-RU" dirty="0"/>
          </a:p>
          <a:p>
            <a:pPr algn="just" eaLnBrk="1" hangingPunct="1"/>
            <a:r>
              <a:rPr lang="en-US" altLang="ru-RU" dirty="0"/>
              <a:t>       study of the general and local reaction of bone tissue to the implant</a:t>
            </a:r>
          </a:p>
          <a:p>
            <a:pPr algn="just" eaLnBrk="1" hangingPunct="1"/>
            <a:r>
              <a:rPr lang="en-US" altLang="ru-RU" dirty="0"/>
              <a:t>       determination of the optimal tissue response to the implant</a:t>
            </a:r>
          </a:p>
          <a:p>
            <a:pPr algn="just" eaLnBrk="1" hangingPunct="1"/>
            <a:r>
              <a:rPr lang="en-US" altLang="ru-RU" dirty="0"/>
              <a:t>       determining the optimal material and design of the implant</a:t>
            </a:r>
          </a:p>
          <a:p>
            <a:pPr algn="just" eaLnBrk="1" hangingPunct="1"/>
            <a:r>
              <a:rPr lang="en-US" altLang="ru-RU" dirty="0"/>
              <a:t>     </a:t>
            </a:r>
          </a:p>
          <a:p>
            <a:pPr algn="just" eaLnBrk="1" hangingPunct="1"/>
            <a:r>
              <a:rPr lang="en-US" altLang="ru-RU" dirty="0"/>
              <a:t>The efforts of specialists over the following years were aimed at solving precisely these problems.</a:t>
            </a:r>
            <a:endParaRPr lang="ru-RU" alt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875" y="214313"/>
            <a:ext cx="1857375" cy="584775"/>
          </a:xfrm>
          <a:prstGeom prst="rect">
            <a:avLst/>
          </a:prstGeom>
        </p:spPr>
        <p:txBody>
          <a:bodyPr>
            <a:spAutoFit/>
          </a:bodyPr>
          <a:lstStyle/>
          <a:p>
            <a:pPr algn="ctr">
              <a:defRPr/>
            </a:pPr>
            <a:r>
              <a:rPr lang="en-US" sz="3200" dirty="0" err="1" smtClean="0">
                <a:solidFill>
                  <a:srgbClr val="FFFFCC"/>
                </a:solidFill>
                <a:effectLst>
                  <a:outerShdw blurRad="38100" dist="38100" dir="2700000" algn="tl">
                    <a:srgbClr val="000000"/>
                  </a:outerShdw>
                </a:effectLst>
                <a:latin typeface="Arial" charset="0"/>
                <a:cs typeface="Arial" charset="0"/>
              </a:rPr>
              <a:t>Titanim</a:t>
            </a:r>
            <a:endParaRPr lang="ru-RU" sz="3200" dirty="0">
              <a:solidFill>
                <a:schemeClr val="bg1"/>
              </a:solidFill>
              <a:latin typeface="Arial" charset="0"/>
              <a:cs typeface="Arial" charset="0"/>
            </a:endParaRPr>
          </a:p>
        </p:txBody>
      </p:sp>
      <p:sp>
        <p:nvSpPr>
          <p:cNvPr id="10243" name="Прямоугольник 2"/>
          <p:cNvSpPr>
            <a:spLocks noChangeArrowheads="1"/>
          </p:cNvSpPr>
          <p:nvPr/>
        </p:nvSpPr>
        <p:spPr bwMode="auto">
          <a:xfrm>
            <a:off x="785813" y="857250"/>
            <a:ext cx="79295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400" dirty="0"/>
              <a:t> </a:t>
            </a:r>
            <a:endParaRPr lang="ru-RU" altLang="ru-RU" sz="2400" dirty="0" smtClean="0"/>
          </a:p>
          <a:p>
            <a:pPr algn="ctr" eaLnBrk="1" hangingPunct="1"/>
            <a:endParaRPr lang="ru-RU" altLang="ru-RU" sz="2400" dirty="0"/>
          </a:p>
        </p:txBody>
      </p:sp>
      <p:sp>
        <p:nvSpPr>
          <p:cNvPr id="10244" name="Прямоугольник 3"/>
          <p:cNvSpPr>
            <a:spLocks noChangeArrowheads="1"/>
          </p:cNvSpPr>
          <p:nvPr/>
        </p:nvSpPr>
        <p:spPr bwMode="auto">
          <a:xfrm>
            <a:off x="285750" y="1928813"/>
            <a:ext cx="64293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err="1"/>
              <a:t>Ti</a:t>
            </a:r>
            <a:r>
              <a:rPr lang="en-US" altLang="ru-RU" dirty="0"/>
              <a:t>, chemical element of group IV of the periodic system of Mendeleev, atomic number 22, atomic mass 47.88. Silver-white metal, light, refractory, durable, ductile. It provides the mechanical reliability required for two-stage systems, is technically easy to process and, thanks to its stable, </a:t>
            </a:r>
            <a:r>
              <a:rPr lang="en-US" altLang="ru-RU" dirty="0" err="1"/>
              <a:t>regenerable</a:t>
            </a:r>
            <a:r>
              <a:rPr lang="en-US" altLang="ru-RU" dirty="0"/>
              <a:t> oxide layer, has excellent biocompatibility. This means that the tissue will recover after surgery without foreign body reaction.</a:t>
            </a:r>
            <a:endParaRPr lang="ru-RU" altLang="ru-RU" dirty="0"/>
          </a:p>
        </p:txBody>
      </p:sp>
      <p:pic>
        <p:nvPicPr>
          <p:cNvPr id="1024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6563" y="2500313"/>
            <a:ext cx="220503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899592" y="820913"/>
            <a:ext cx="5838413" cy="707886"/>
          </a:xfrm>
          <a:prstGeom prst="rect">
            <a:avLst/>
          </a:prstGeom>
        </p:spPr>
        <p:txBody>
          <a:bodyPr wrap="square">
            <a:spAutoFit/>
          </a:bodyPr>
          <a:lstStyle/>
          <a:p>
            <a:r>
              <a:rPr lang="en-US" dirty="0"/>
              <a:t>Since 1951 as a material for manufacturing</a:t>
            </a:r>
          </a:p>
          <a:p>
            <a:r>
              <a:rPr lang="en-US" dirty="0"/>
              <a:t>titanium began to be used for implants</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313" y="285750"/>
            <a:ext cx="5286375" cy="2554288"/>
          </a:xfrm>
          <a:prstGeom prst="rect">
            <a:avLst/>
          </a:prstGeom>
        </p:spPr>
        <p:txBody>
          <a:bodyPr>
            <a:spAutoFit/>
          </a:bodyPr>
          <a:lstStyle/>
          <a:p>
            <a:pPr algn="just">
              <a:defRPr/>
            </a:pPr>
            <a:r>
              <a:rPr lang="en-US" dirty="0">
                <a:effectLst>
                  <a:outerShdw blurRad="38100" dist="38100" dir="2700000" algn="tl">
                    <a:srgbClr val="000000"/>
                  </a:outerShdw>
                </a:effectLst>
                <a:latin typeface="Arial" charset="0"/>
                <a:cs typeface="Arial" charset="0"/>
              </a:rPr>
              <a:t>In 1964, L. </a:t>
            </a:r>
            <a:r>
              <a:rPr lang="en-US" dirty="0" err="1">
                <a:effectLst>
                  <a:outerShdw blurRad="38100" dist="38100" dir="2700000" algn="tl">
                    <a:srgbClr val="000000"/>
                  </a:outerShdw>
                </a:effectLst>
                <a:latin typeface="Arial" charset="0"/>
                <a:cs typeface="Arial" charset="0"/>
              </a:rPr>
              <a:t>Linkow</a:t>
            </a:r>
            <a:r>
              <a:rPr lang="en-US" dirty="0">
                <a:effectLst>
                  <a:outerShdw blurRad="38100" dist="38100" dir="2700000" algn="tl">
                    <a:srgbClr val="000000"/>
                  </a:outerShdw>
                </a:effectLst>
                <a:latin typeface="Arial" charset="0"/>
                <a:cs typeface="Arial" charset="0"/>
              </a:rPr>
              <a:t> invented an implant with an intraosseous part in the form of a plate, which made it possible to use it for narrow alveolar processes of the jaws. L. </a:t>
            </a:r>
            <a:r>
              <a:rPr lang="en-US" dirty="0" err="1">
                <a:effectLst>
                  <a:outerShdw blurRad="38100" dist="38100" dir="2700000" algn="tl">
                    <a:srgbClr val="000000"/>
                  </a:outerShdw>
                </a:effectLst>
                <a:latin typeface="Arial" charset="0"/>
                <a:cs typeface="Arial" charset="0"/>
              </a:rPr>
              <a:t>Linkow</a:t>
            </a:r>
            <a:r>
              <a:rPr lang="en-US" dirty="0">
                <a:effectLst>
                  <a:outerShdw blurRad="38100" dist="38100" dir="2700000" algn="tl">
                    <a:srgbClr val="000000"/>
                  </a:outerShdw>
                </a:effectLst>
                <a:latin typeface="Arial" charset="0"/>
                <a:cs typeface="Arial" charset="0"/>
              </a:rPr>
              <a:t> became the world-recognized founder of one-stage </a:t>
            </a:r>
            <a:r>
              <a:rPr lang="en-US" dirty="0" err="1">
                <a:effectLst>
                  <a:outerShdw blurRad="38100" dist="38100" dir="2700000" algn="tl">
                    <a:srgbClr val="000000"/>
                  </a:outerShdw>
                </a:effectLst>
                <a:latin typeface="Arial" charset="0"/>
                <a:cs typeface="Arial" charset="0"/>
              </a:rPr>
              <a:t>fibroosseointegrated</a:t>
            </a:r>
            <a:endParaRPr lang="en-US" dirty="0">
              <a:effectLst>
                <a:outerShdw blurRad="38100" dist="38100" dir="2700000" algn="tl">
                  <a:srgbClr val="000000"/>
                </a:outerShdw>
              </a:effectLst>
              <a:latin typeface="Arial" charset="0"/>
              <a:cs typeface="Arial" charset="0"/>
            </a:endParaRPr>
          </a:p>
          <a:p>
            <a:pPr algn="just">
              <a:defRPr/>
            </a:pPr>
            <a:r>
              <a:rPr lang="en-US" dirty="0">
                <a:effectLst>
                  <a:outerShdw blurRad="38100" dist="38100" dir="2700000" algn="tl">
                    <a:srgbClr val="000000"/>
                  </a:outerShdw>
                </a:effectLst>
                <a:latin typeface="Arial" charset="0"/>
                <a:cs typeface="Arial" charset="0"/>
              </a:rPr>
              <a:t>implants.</a:t>
            </a:r>
            <a:endParaRPr lang="ru-RU" dirty="0">
              <a:latin typeface="Arial" charset="0"/>
              <a:cs typeface="Arial" charset="0"/>
            </a:endParaRPr>
          </a:p>
        </p:txBody>
      </p:sp>
      <p:pic>
        <p:nvPicPr>
          <p:cNvPr id="11267" name="Picture 5" descr="Пластиночный импл Лин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8994" y="369938"/>
            <a:ext cx="2900362"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Прямоугольник 3"/>
          <p:cNvSpPr>
            <a:spLocks noChangeArrowheads="1"/>
          </p:cNvSpPr>
          <p:nvPr/>
        </p:nvSpPr>
        <p:spPr bwMode="auto">
          <a:xfrm>
            <a:off x="428625" y="3143250"/>
            <a:ext cx="82867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i="1" dirty="0"/>
              <a:t>Plate implants have become quite widespread since the early 70s. and improved by many specialists.</a:t>
            </a:r>
            <a:endParaRPr lang="ru-RU" altLang="ru-RU" dirty="0"/>
          </a:p>
        </p:txBody>
      </p:sp>
      <p:pic>
        <p:nvPicPr>
          <p:cNvPr id="11269" name="Picture 10" descr="пласт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714875"/>
            <a:ext cx="19812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9" descr="пласт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714875"/>
            <a:ext cx="16002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Пласт"/>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714875"/>
            <a:ext cx="259080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8" descr="пласт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4714875"/>
            <a:ext cx="7366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350</TotalTime>
  <Words>1417</Words>
  <Application>Microsoft Office PowerPoint</Application>
  <PresentationFormat>Экран (4:3)</PresentationFormat>
  <Paragraphs>62</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Matisse ITC</vt:lpstr>
      <vt:lpstr>Verdana</vt:lpstr>
      <vt:lpstr>Wingdings 2</vt:lpstr>
      <vt:lpstr>Аспект</vt:lpstr>
      <vt:lpstr>History of the development of dental implantation</vt:lpstr>
      <vt:lpstr>Фрагмент нижней челюсти древнего инка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Beket</dc:creator>
  <cp:lastModifiedBy>Пользователь Windows</cp:lastModifiedBy>
  <cp:revision>27</cp:revision>
  <dcterms:created xsi:type="dcterms:W3CDTF">2007-09-13T04:35:08Z</dcterms:created>
  <dcterms:modified xsi:type="dcterms:W3CDTF">2023-11-16T09:52:09Z</dcterms:modified>
</cp:coreProperties>
</file>