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5"/>
  </p:notesMasterIdLst>
  <p:sldIdLst>
    <p:sldId id="492" r:id="rId2"/>
    <p:sldId id="463" r:id="rId3"/>
    <p:sldId id="464" r:id="rId4"/>
    <p:sldId id="465" r:id="rId5"/>
    <p:sldId id="466" r:id="rId6"/>
    <p:sldId id="491" r:id="rId7"/>
    <p:sldId id="467" r:id="rId8"/>
    <p:sldId id="469" r:id="rId9"/>
    <p:sldId id="470" r:id="rId10"/>
    <p:sldId id="486" r:id="rId11"/>
    <p:sldId id="315" r:id="rId12"/>
    <p:sldId id="437" r:id="rId13"/>
    <p:sldId id="515" r:id="rId14"/>
    <p:sldId id="479" r:id="rId15"/>
    <p:sldId id="438" r:id="rId16"/>
    <p:sldId id="439" r:id="rId17"/>
    <p:sldId id="496" r:id="rId18"/>
    <p:sldId id="512" r:id="rId19"/>
    <p:sldId id="447" r:id="rId20"/>
    <p:sldId id="457" r:id="rId21"/>
    <p:sldId id="510" r:id="rId22"/>
    <p:sldId id="499" r:id="rId23"/>
    <p:sldId id="501" r:id="rId24"/>
    <p:sldId id="502" r:id="rId25"/>
    <p:sldId id="503" r:id="rId26"/>
    <p:sldId id="443" r:id="rId27"/>
    <p:sldId id="506" r:id="rId28"/>
    <p:sldId id="507" r:id="rId29"/>
    <p:sldId id="508" r:id="rId30"/>
    <p:sldId id="504" r:id="rId31"/>
    <p:sldId id="505" r:id="rId32"/>
    <p:sldId id="514" r:id="rId33"/>
    <p:sldId id="513" r:id="rId34"/>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66"/>
    <a:srgbClr val="996600"/>
    <a:srgbClr val="2610FC"/>
    <a:srgbClr val="441CF0"/>
    <a:srgbClr val="336600"/>
    <a:srgbClr val="5CA29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13" autoAdjust="0"/>
    <p:restoredTop sz="79720" autoAdjust="0"/>
  </p:normalViewPr>
  <p:slideViewPr>
    <p:cSldViewPr>
      <p:cViewPr varScale="1">
        <p:scale>
          <a:sx n="101" d="100"/>
          <a:sy n="101" d="100"/>
        </p:scale>
        <p:origin x="188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138243"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104452"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8246"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138247"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1754BB3-9A06-4B7B-8929-F3F1119D706B}" type="slidenum">
              <a:rPr lang="ru-RU"/>
              <a:pPr/>
              <a:t>‹#›</a:t>
            </a:fld>
            <a:endParaRPr lang="ru-RU"/>
          </a:p>
        </p:txBody>
      </p:sp>
    </p:spTree>
    <p:extLst>
      <p:ext uri="{BB962C8B-B14F-4D97-AF65-F5344CB8AC3E}">
        <p14:creationId xmlns:p14="http://schemas.microsoft.com/office/powerpoint/2010/main" val="1403348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5613" algn="l" rtl="0" eaLnBrk="0" fontAlgn="base" hangingPunct="0">
      <a:spcBef>
        <a:spcPct val="30000"/>
      </a:spcBef>
      <a:spcAft>
        <a:spcPct val="0"/>
      </a:spcAft>
      <a:defRPr sz="1200" kern="1200">
        <a:solidFill>
          <a:schemeClr val="tx1"/>
        </a:solidFill>
        <a:latin typeface="Arial" charset="0"/>
        <a:ea typeface="+mn-ea"/>
        <a:cs typeface="+mn-cs"/>
      </a:defRPr>
    </a:lvl2pPr>
    <a:lvl3pPr marL="912813" algn="l" rtl="0" eaLnBrk="0" fontAlgn="base" hangingPunct="0">
      <a:spcBef>
        <a:spcPct val="30000"/>
      </a:spcBef>
      <a:spcAft>
        <a:spcPct val="0"/>
      </a:spcAft>
      <a:defRPr sz="1200" kern="1200">
        <a:solidFill>
          <a:schemeClr val="tx1"/>
        </a:solidFill>
        <a:latin typeface="Arial" charset="0"/>
        <a:ea typeface="+mn-ea"/>
        <a:cs typeface="+mn-cs"/>
      </a:defRPr>
    </a:lvl3pPr>
    <a:lvl4pPr marL="1370013" algn="l" rtl="0" eaLnBrk="0" fontAlgn="base" hangingPunct="0">
      <a:spcBef>
        <a:spcPct val="30000"/>
      </a:spcBef>
      <a:spcAft>
        <a:spcPct val="0"/>
      </a:spcAft>
      <a:defRPr sz="1200" kern="1200">
        <a:solidFill>
          <a:schemeClr val="tx1"/>
        </a:solidFill>
        <a:latin typeface="Arial" charset="0"/>
        <a:ea typeface="+mn-ea"/>
        <a:cs typeface="+mn-cs"/>
      </a:defRPr>
    </a:lvl4pPr>
    <a:lvl5pPr marL="1827213" algn="l" rtl="0" eaLnBrk="0" fontAlgn="base" hangingPunct="0">
      <a:spcBef>
        <a:spcPct val="30000"/>
      </a:spcBef>
      <a:spcAft>
        <a:spcPct val="0"/>
      </a:spcAft>
      <a:defRPr sz="1200" kern="1200">
        <a:solidFill>
          <a:schemeClr val="tx1"/>
        </a:solidFill>
        <a:latin typeface="Arial" charset="0"/>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1031"/>
          <p:cNvSpPr>
            <a:spLocks noGrp="1" noChangeArrowheads="1"/>
          </p:cNvSpPr>
          <p:nvPr>
            <p:ph type="sldNum" sz="quarter" idx="5"/>
          </p:nvPr>
        </p:nvSpPr>
        <p:spPr>
          <a:noFill/>
        </p:spPr>
        <p:txBody>
          <a:bodyPr/>
          <a:lstStyle/>
          <a:p>
            <a:fld id="{1BB4AEA3-85AD-40E2-A88A-0601F238C911}" type="slidenum">
              <a:rPr lang="ru-RU"/>
              <a:pPr/>
              <a:t>10</a:t>
            </a:fld>
            <a:endParaRPr lang="ru-RU"/>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415610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D577D2C4-89BE-44FC-84C3-4C3B4BEE1122}" type="slidenum">
              <a:rPr lang="ru-RU"/>
              <a:pPr/>
              <a:t>11</a:t>
            </a:fld>
            <a:endParaRPr lang="ru-RU"/>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23219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31"/>
          <p:cNvSpPr>
            <a:spLocks noGrp="1" noChangeArrowheads="1"/>
          </p:cNvSpPr>
          <p:nvPr>
            <p:ph type="sldNum" sz="quarter" idx="5"/>
          </p:nvPr>
        </p:nvSpPr>
        <p:spPr>
          <a:noFill/>
        </p:spPr>
        <p:txBody>
          <a:bodyPr/>
          <a:lstStyle/>
          <a:p>
            <a:fld id="{D577D2C4-89BE-44FC-84C3-4C3B4BEE1122}" type="slidenum">
              <a:rPr lang="ru-RU"/>
              <a:pPr/>
              <a:t>21</a:t>
            </a:fld>
            <a:endParaRPr lang="ru-RU"/>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ru-RU" smtClean="0">
              <a:latin typeface="Arial" pitchFamily="34" charset="0"/>
            </a:endParaRPr>
          </a:p>
        </p:txBody>
      </p:sp>
    </p:spTree>
    <p:extLst>
      <p:ext uri="{BB962C8B-B14F-4D97-AF65-F5344CB8AC3E}">
        <p14:creationId xmlns:p14="http://schemas.microsoft.com/office/powerpoint/2010/main" val="623219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440" y="2129984"/>
            <a:ext cx="7773120" cy="147039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2321" y="3885528"/>
            <a:ext cx="6400800" cy="1752664"/>
          </a:xfrm>
        </p:spPr>
        <p:txBody>
          <a:bodyPr/>
          <a:lstStyle>
            <a:lvl1pPr marL="0" indent="0" algn="ctr">
              <a:buNone/>
              <a:defRPr>
                <a:solidFill>
                  <a:schemeClr val="tx1">
                    <a:tint val="75000"/>
                  </a:schemeClr>
                </a:solidFill>
              </a:defRPr>
            </a:lvl1pPr>
            <a:lvl2pPr marL="414683" indent="0" algn="ctr">
              <a:buNone/>
              <a:defRPr>
                <a:solidFill>
                  <a:schemeClr val="tx1">
                    <a:tint val="75000"/>
                  </a:schemeClr>
                </a:solidFill>
              </a:defRPr>
            </a:lvl2pPr>
            <a:lvl3pPr marL="829366" indent="0" algn="ctr">
              <a:buNone/>
              <a:defRPr>
                <a:solidFill>
                  <a:schemeClr val="tx1">
                    <a:tint val="75000"/>
                  </a:schemeClr>
                </a:solidFill>
              </a:defRPr>
            </a:lvl3pPr>
            <a:lvl4pPr marL="1244049" indent="0" algn="ctr">
              <a:buNone/>
              <a:defRPr>
                <a:solidFill>
                  <a:schemeClr val="tx1">
                    <a:tint val="75000"/>
                  </a:schemeClr>
                </a:solidFill>
              </a:defRPr>
            </a:lvl4pPr>
            <a:lvl5pPr marL="1658732" indent="0" algn="ctr">
              <a:buNone/>
              <a:defRPr>
                <a:solidFill>
                  <a:schemeClr val="tx1">
                    <a:tint val="75000"/>
                  </a:schemeClr>
                </a:solidFill>
              </a:defRPr>
            </a:lvl5pPr>
            <a:lvl6pPr marL="2073416" indent="0" algn="ctr">
              <a:buNone/>
              <a:defRPr>
                <a:solidFill>
                  <a:schemeClr val="tx1">
                    <a:tint val="75000"/>
                  </a:schemeClr>
                </a:solidFill>
              </a:defRPr>
            </a:lvl6pPr>
            <a:lvl7pPr marL="2488099" indent="0" algn="ctr">
              <a:buNone/>
              <a:defRPr>
                <a:solidFill>
                  <a:schemeClr val="tx1">
                    <a:tint val="75000"/>
                  </a:schemeClr>
                </a:solidFill>
              </a:defRPr>
            </a:lvl7pPr>
            <a:lvl8pPr marL="2902782" indent="0" algn="ctr">
              <a:buNone/>
              <a:defRPr>
                <a:solidFill>
                  <a:schemeClr val="tx1">
                    <a:tint val="75000"/>
                  </a:schemeClr>
                </a:solidFill>
              </a:defRPr>
            </a:lvl8pPr>
            <a:lvl9pPr marL="3317465"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0BC49564-83E3-479C-835F-B95E8D0996CC}" type="slidenum">
              <a:rPr lang="ru-RU"/>
              <a:pPr/>
              <a:t>‹#›</a:t>
            </a:fld>
            <a:endParaRPr lang="ru-RU"/>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CB8F6C9F-DC27-4186-A921-2E5EB1669924}" type="slidenum">
              <a:rPr lang="ru-RU"/>
              <a:pPr/>
              <a:t>‹#›</a:t>
            </a:fld>
            <a:endParaRPr lang="ru-RU"/>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760" y="273630"/>
            <a:ext cx="2056320" cy="585709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6480" y="273630"/>
            <a:ext cx="6035040" cy="585709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40D33940-6B99-41BB-ABFD-021CDDD15914}" type="slidenum">
              <a:rPr lang="ru-RU"/>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654499D7-EFEB-47CE-A874-515515EF31B8}" type="slidenum">
              <a:rPr lang="ru-RU"/>
              <a:pPr/>
              <a:t>‹#›</a:t>
            </a:fld>
            <a:endParaRPr lang="ru-RU"/>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880" y="4406864"/>
            <a:ext cx="7771680" cy="1362383"/>
          </a:xfrm>
        </p:spPr>
        <p:txBody>
          <a:bodyPr anchor="t"/>
          <a:lstStyle>
            <a:lvl1pPr algn="l">
              <a:defRPr sz="3600" b="1" cap="all"/>
            </a:lvl1pPr>
          </a:lstStyle>
          <a:p>
            <a:r>
              <a:rPr lang="ru-RU" smtClean="0"/>
              <a:t>Образец заголовка</a:t>
            </a:r>
            <a:endParaRPr lang="ru-RU"/>
          </a:p>
        </p:txBody>
      </p:sp>
      <p:sp>
        <p:nvSpPr>
          <p:cNvPr id="3" name="Текст 2"/>
          <p:cNvSpPr>
            <a:spLocks noGrp="1"/>
          </p:cNvSpPr>
          <p:nvPr>
            <p:ph type="body" idx="1"/>
          </p:nvPr>
        </p:nvSpPr>
        <p:spPr>
          <a:xfrm>
            <a:off x="722880" y="2906225"/>
            <a:ext cx="7771680" cy="1500638"/>
          </a:xfrm>
        </p:spPr>
        <p:txBody>
          <a:bodyPr anchor="b"/>
          <a:lstStyle>
            <a:lvl1pPr marL="0" indent="0">
              <a:buNone/>
              <a:defRPr sz="1800">
                <a:solidFill>
                  <a:schemeClr val="tx1">
                    <a:tint val="75000"/>
                  </a:schemeClr>
                </a:solidFill>
              </a:defRPr>
            </a:lvl1pPr>
            <a:lvl2pPr marL="414683" indent="0">
              <a:buNone/>
              <a:defRPr sz="1600">
                <a:solidFill>
                  <a:schemeClr val="tx1">
                    <a:tint val="75000"/>
                  </a:schemeClr>
                </a:solidFill>
              </a:defRPr>
            </a:lvl2pPr>
            <a:lvl3pPr marL="829366" indent="0">
              <a:buNone/>
              <a:defRPr sz="1500">
                <a:solidFill>
                  <a:schemeClr val="tx1">
                    <a:tint val="75000"/>
                  </a:schemeClr>
                </a:solidFill>
              </a:defRPr>
            </a:lvl3pPr>
            <a:lvl4pPr marL="1244049" indent="0">
              <a:buNone/>
              <a:defRPr sz="1300">
                <a:solidFill>
                  <a:schemeClr val="tx1">
                    <a:tint val="75000"/>
                  </a:schemeClr>
                </a:solidFill>
              </a:defRPr>
            </a:lvl4pPr>
            <a:lvl5pPr marL="1658732" indent="0">
              <a:buNone/>
              <a:defRPr sz="1300">
                <a:solidFill>
                  <a:schemeClr val="tx1">
                    <a:tint val="75000"/>
                  </a:schemeClr>
                </a:solidFill>
              </a:defRPr>
            </a:lvl5pPr>
            <a:lvl6pPr marL="2073416" indent="0">
              <a:buNone/>
              <a:defRPr sz="1300">
                <a:solidFill>
                  <a:schemeClr val="tx1">
                    <a:tint val="75000"/>
                  </a:schemeClr>
                </a:solidFill>
              </a:defRPr>
            </a:lvl6pPr>
            <a:lvl7pPr marL="2488099" indent="0">
              <a:buNone/>
              <a:defRPr sz="1300">
                <a:solidFill>
                  <a:schemeClr val="tx1">
                    <a:tint val="75000"/>
                  </a:schemeClr>
                </a:solidFill>
              </a:defRPr>
            </a:lvl7pPr>
            <a:lvl8pPr marL="2902782" indent="0">
              <a:buNone/>
              <a:defRPr sz="1300">
                <a:solidFill>
                  <a:schemeClr val="tx1">
                    <a:tint val="75000"/>
                  </a:schemeClr>
                </a:solidFill>
              </a:defRPr>
            </a:lvl8pPr>
            <a:lvl9pPr marL="3317465" indent="0">
              <a:buNone/>
              <a:defRPr sz="13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5" name="Нижний колонтитул 4"/>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6" name="Номер слайда 5"/>
          <p:cNvSpPr>
            <a:spLocks noGrp="1"/>
          </p:cNvSpPr>
          <p:nvPr>
            <p:ph type="sldNum" sz="quarter" idx="12"/>
          </p:nvPr>
        </p:nvSpPr>
        <p:spPr/>
        <p:txBody>
          <a:bodyPr/>
          <a:lstStyle>
            <a:lvl1pPr defTabSz="914400">
              <a:defRPr/>
            </a:lvl1pPr>
          </a:lstStyle>
          <a:p>
            <a:fld id="{D8F1F4A5-A4CF-4F70-BCAD-6FD417CE4AE9}" type="slidenum">
              <a:rPr lang="ru-RU"/>
              <a:pPr/>
              <a:t>‹#›</a:t>
            </a:fld>
            <a:endParaRPr lang="ru-RU"/>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6481" y="1604330"/>
            <a:ext cx="404496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39680" y="1604330"/>
            <a:ext cx="4046400" cy="4526396"/>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3AA65569-61EC-4007-BB54-461D5F9C771C}" type="slidenum">
              <a:rPr lang="ru-RU"/>
              <a:pPr/>
              <a:t>‹#›</a:t>
            </a:fld>
            <a:endParaRPr lang="ru-RU"/>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2" y="275071"/>
            <a:ext cx="8229600" cy="1142039"/>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ru-RU" smtClean="0"/>
              <a:t>Образец текста</a:t>
            </a:r>
          </a:p>
        </p:txBody>
      </p:sp>
      <p:sp>
        <p:nvSpPr>
          <p:cNvPr id="4" name="Объект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ru-RU" smtClean="0"/>
              <a:t>Образец текста</a:t>
            </a:r>
          </a:p>
        </p:txBody>
      </p:sp>
      <p:sp>
        <p:nvSpPr>
          <p:cNvPr id="6" name="Объект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8" name="Нижний колонтитул 7"/>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9" name="Номер слайда 8"/>
          <p:cNvSpPr>
            <a:spLocks noGrp="1"/>
          </p:cNvSpPr>
          <p:nvPr>
            <p:ph type="sldNum" sz="quarter" idx="12"/>
          </p:nvPr>
        </p:nvSpPr>
        <p:spPr/>
        <p:txBody>
          <a:bodyPr/>
          <a:lstStyle>
            <a:lvl1pPr defTabSz="914400">
              <a:defRPr/>
            </a:lvl1pPr>
          </a:lstStyle>
          <a:p>
            <a:fld id="{75951410-FE52-4C2F-BC0B-A0862AA704F0}" type="slidenum">
              <a:rPr lang="ru-RU"/>
              <a:pPr/>
              <a:t>‹#›</a:t>
            </a:fld>
            <a:endParaRPr lang="ru-RU"/>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4" name="Нижний колонтитул 3"/>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5" name="Номер слайда 4"/>
          <p:cNvSpPr>
            <a:spLocks noGrp="1"/>
          </p:cNvSpPr>
          <p:nvPr>
            <p:ph type="sldNum" sz="quarter" idx="12"/>
          </p:nvPr>
        </p:nvSpPr>
        <p:spPr/>
        <p:txBody>
          <a:bodyPr/>
          <a:lstStyle>
            <a:lvl1pPr defTabSz="914400">
              <a:defRPr/>
            </a:lvl1pPr>
          </a:lstStyle>
          <a:p>
            <a:fld id="{CF8DA81F-3B39-4307-8F23-C2B3025B25A9}" type="slidenum">
              <a:rPr lang="ru-RU"/>
              <a:pPr/>
              <a:t>‹#›</a:t>
            </a:fld>
            <a:endParaRPr lang="ru-RU"/>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3" name="Нижний колонтитул 2"/>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4" name="Номер слайда 3"/>
          <p:cNvSpPr>
            <a:spLocks noGrp="1"/>
          </p:cNvSpPr>
          <p:nvPr>
            <p:ph type="sldNum" sz="quarter" idx="12"/>
          </p:nvPr>
        </p:nvSpPr>
        <p:spPr/>
        <p:txBody>
          <a:bodyPr/>
          <a:lstStyle>
            <a:lvl1pPr defTabSz="914400">
              <a:defRPr/>
            </a:lvl1pPr>
          </a:lstStyle>
          <a:p>
            <a:fld id="{313D2FA9-29CA-40DC-BDE0-154E7ED72C24}" type="slidenum">
              <a:rPr lang="ru-RU"/>
              <a:pPr/>
              <a:t>‹#›</a:t>
            </a:fld>
            <a:endParaRPr lang="ru-RU"/>
          </a:p>
        </p:txBody>
      </p:sp>
    </p:spTree>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920" y="273629"/>
            <a:ext cx="3008160" cy="1160762"/>
          </a:xfrm>
        </p:spPr>
        <p:txBody>
          <a:bodyPr anchor="b"/>
          <a:lstStyle>
            <a:lvl1pPr algn="l">
              <a:defRPr sz="1800" b="1"/>
            </a:lvl1pPr>
          </a:lstStyle>
          <a:p>
            <a:r>
              <a:rPr lang="ru-RU" smtClean="0"/>
              <a:t>Образец заголовка</a:t>
            </a:r>
            <a:endParaRPr lang="ru-RU"/>
          </a:p>
        </p:txBody>
      </p:sp>
      <p:sp>
        <p:nvSpPr>
          <p:cNvPr id="3" name="Объект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A5880ECE-61F8-483B-A316-6EE96E72236C}" type="slidenum">
              <a:rPr lang="ru-RU"/>
              <a:pPr/>
              <a:t>‹#›</a:t>
            </a:fld>
            <a:endParaRPr lang="ru-RU"/>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802" y="4800026"/>
            <a:ext cx="5486400" cy="567420"/>
          </a:xfrm>
        </p:spPr>
        <p:txBody>
          <a:bodyPr anchor="b"/>
          <a:lstStyle>
            <a:lvl1pPr algn="l">
              <a:defRPr sz="1800" b="1"/>
            </a:lvl1pPr>
          </a:lstStyle>
          <a:p>
            <a:r>
              <a:rPr lang="ru-RU" smtClean="0"/>
              <a:t>Образец заголовка</a:t>
            </a:r>
            <a:endParaRPr lang="ru-RU"/>
          </a:p>
        </p:txBody>
      </p:sp>
      <p:sp>
        <p:nvSpPr>
          <p:cNvPr id="3" name="Рисунок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ru-RU" noProof="0" smtClean="0"/>
          </a:p>
        </p:txBody>
      </p:sp>
      <p:sp>
        <p:nvSpPr>
          <p:cNvPr id="4" name="Текст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ru-RU" smtClean="0"/>
              <a:t>Образец текста</a:t>
            </a:r>
          </a:p>
        </p:txBody>
      </p:sp>
      <p:sp>
        <p:nvSpPr>
          <p:cNvPr id="5" name="Дата 4"/>
          <p:cNvSpPr>
            <a:spLocks noGrp="1"/>
          </p:cNvSpPr>
          <p:nvPr>
            <p:ph type="dt" sz="half" idx="10"/>
          </p:nvPr>
        </p:nvSpPr>
        <p:spPr/>
        <p:txBody>
          <a:bodyPr/>
          <a:lstStyle>
            <a:lvl1pPr defTabSz="914400" fontAlgn="base">
              <a:spcBef>
                <a:spcPct val="0"/>
              </a:spcBef>
              <a:spcAft>
                <a:spcPct val="0"/>
              </a:spcAft>
              <a:defRPr/>
            </a:lvl1pPr>
          </a:lstStyle>
          <a:p>
            <a:pPr>
              <a:defRPr/>
            </a:pPr>
            <a:endParaRPr/>
          </a:p>
        </p:txBody>
      </p:sp>
      <p:sp>
        <p:nvSpPr>
          <p:cNvPr id="6" name="Нижний колонтитул 5"/>
          <p:cNvSpPr>
            <a:spLocks noGrp="1"/>
          </p:cNvSpPr>
          <p:nvPr>
            <p:ph type="ftr" sz="quarter" idx="11"/>
          </p:nvPr>
        </p:nvSpPr>
        <p:spPr/>
        <p:txBody>
          <a:bodyPr/>
          <a:lstStyle>
            <a:lvl1pPr defTabSz="914400" fontAlgn="base">
              <a:spcBef>
                <a:spcPct val="0"/>
              </a:spcBef>
              <a:spcAft>
                <a:spcPct val="0"/>
              </a:spcAft>
              <a:defRPr/>
            </a:lvl1pPr>
          </a:lstStyle>
          <a:p>
            <a:pPr>
              <a:defRPr/>
            </a:pPr>
            <a:endParaRPr/>
          </a:p>
        </p:txBody>
      </p:sp>
      <p:sp>
        <p:nvSpPr>
          <p:cNvPr id="7" name="Номер слайда 6"/>
          <p:cNvSpPr>
            <a:spLocks noGrp="1"/>
          </p:cNvSpPr>
          <p:nvPr>
            <p:ph type="sldNum" sz="quarter" idx="12"/>
          </p:nvPr>
        </p:nvSpPr>
        <p:spPr/>
        <p:txBody>
          <a:bodyPr/>
          <a:lstStyle>
            <a:lvl1pPr defTabSz="914400">
              <a:defRPr/>
            </a:lvl1pPr>
          </a:lstStyle>
          <a:p>
            <a:fld id="{DB779329-061E-4D79-86E1-06278F632B0D}" type="slidenum">
              <a:rPr lang="ru-RU"/>
              <a:pPr/>
              <a:t>‹#›</a:t>
            </a:fld>
            <a:endParaRPr lang="ru-RU"/>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txBox="1">
            <a:spLocks noGrp="1"/>
          </p:cNvSpPr>
          <p:nvPr>
            <p:ph type="title"/>
          </p:nvPr>
        </p:nvSpPr>
        <p:spPr bwMode="auto">
          <a:xfrm>
            <a:off x="457200" y="273050"/>
            <a:ext cx="8228013" cy="11445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endParaRPr lang="ru-RU" smtClean="0"/>
          </a:p>
        </p:txBody>
      </p:sp>
      <p:sp>
        <p:nvSpPr>
          <p:cNvPr id="1027" name="Текст 2"/>
          <p:cNvSpPr txBox="1">
            <a:spLocks noGrp="1"/>
          </p:cNvSpPr>
          <p:nvPr>
            <p:ph type="body" idx="1"/>
          </p:nvPr>
        </p:nvSpPr>
        <p:spPr bwMode="auto">
          <a:xfrm>
            <a:off x="457200" y="1604963"/>
            <a:ext cx="8228013" cy="452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txBox="1">
            <a:spLocks noGrp="1"/>
          </p:cNvSpPr>
          <p:nvPr>
            <p:ph type="dt" sz="half" idx="2"/>
          </p:nvPr>
        </p:nvSpPr>
        <p:spPr>
          <a:xfrm>
            <a:off x="457200" y="6248400"/>
            <a:ext cx="2130425" cy="473075"/>
          </a:xfrm>
          <a:prstGeom prst="rect">
            <a:avLst/>
          </a:prstGeom>
          <a:noFill/>
          <a:ln>
            <a:noFill/>
          </a:ln>
        </p:spPr>
        <p:txBody>
          <a:bodyPr lIns="0" tIns="0" rIns="0" bIns="0"/>
          <a:lstStyle>
            <a:lvl1pPr lvl="0" defTabSz="829366" rtl="0" eaLnBrk="1" fontAlgn="auto" hangingPunct="0">
              <a:spcBef>
                <a:spcPts val="0"/>
              </a:spcBef>
              <a:spcAft>
                <a:spcPts val="0"/>
              </a:spcAft>
              <a:buNone/>
              <a:tabLst/>
              <a:defRPr lang="x-none" sz="1300" kern="1200">
                <a:solidFill>
                  <a:prstClr val="black"/>
                </a:solidFill>
                <a:latin typeface="Times New Roman" pitchFamily="18"/>
                <a:ea typeface="Andale Sans UI" pitchFamily="2"/>
                <a:cs typeface="Tahoma" pitchFamily="2"/>
              </a:defRPr>
            </a:lvl1pPr>
          </a:lstStyle>
          <a:p>
            <a:pPr>
              <a:defRPr/>
            </a:pPr>
            <a:endParaRPr lang="ru-RU"/>
          </a:p>
        </p:txBody>
      </p:sp>
      <p:sp>
        <p:nvSpPr>
          <p:cNvPr id="5" name="Нижний колонтитул 4"/>
          <p:cNvSpPr txBox="1">
            <a:spLocks noGrp="1"/>
          </p:cNvSpPr>
          <p:nvPr>
            <p:ph type="ftr" sz="quarter" idx="3"/>
          </p:nvPr>
        </p:nvSpPr>
        <p:spPr>
          <a:xfrm>
            <a:off x="3127375" y="6248400"/>
            <a:ext cx="2897188" cy="473075"/>
          </a:xfrm>
          <a:prstGeom prst="rect">
            <a:avLst/>
          </a:prstGeom>
          <a:noFill/>
          <a:ln>
            <a:noFill/>
          </a:ln>
        </p:spPr>
        <p:txBody>
          <a:bodyPr lIns="0" tIns="0" rIns="0" bIns="0"/>
          <a:lstStyle>
            <a:lvl1pPr lvl="0" algn="ctr" defTabSz="829366" rtl="0" eaLnBrk="1" fontAlgn="auto" hangingPunct="0">
              <a:spcBef>
                <a:spcPts val="0"/>
              </a:spcBef>
              <a:spcAft>
                <a:spcPts val="0"/>
              </a:spcAft>
              <a:buNone/>
              <a:tabLst/>
              <a:defRPr lang="x-none" sz="1300" kern="1200">
                <a:solidFill>
                  <a:prstClr val="black"/>
                </a:solidFill>
                <a:latin typeface="Times New Roman" pitchFamily="18"/>
                <a:ea typeface="Andale Sans UI" pitchFamily="2"/>
                <a:cs typeface="Tahoma" pitchFamily="2"/>
              </a:defRPr>
            </a:lvl1pPr>
          </a:lstStyle>
          <a:p>
            <a:pPr>
              <a:defRPr/>
            </a:pPr>
            <a:endParaRPr lang="ru-RU"/>
          </a:p>
        </p:txBody>
      </p:sp>
      <p:sp>
        <p:nvSpPr>
          <p:cNvPr id="6" name="Номер слайда 5"/>
          <p:cNvSpPr txBox="1">
            <a:spLocks noGrp="1"/>
          </p:cNvSpPr>
          <p:nvPr>
            <p:ph type="sldNum" sz="quarter" idx="4"/>
          </p:nvPr>
        </p:nvSpPr>
        <p:spPr>
          <a:xfrm>
            <a:off x="6556375" y="6248400"/>
            <a:ext cx="2128838" cy="473075"/>
          </a:xfrm>
          <a:prstGeom prst="rect">
            <a:avLst/>
          </a:prstGeom>
          <a:noFill/>
          <a:ln>
            <a:noFill/>
          </a:ln>
        </p:spPr>
        <p:txBody>
          <a:bodyPr vert="horz" wrap="square" lIns="0" tIns="0" rIns="0" bIns="0" numCol="1" anchor="t" anchorCtr="0" compatLnSpc="1">
            <a:prstTxWarp prst="textNoShape">
              <a:avLst/>
            </a:prstTxWarp>
          </a:bodyPr>
          <a:lstStyle>
            <a:lvl1pPr algn="r" defTabSz="828675" eaLnBrk="1">
              <a:defRPr sz="1300">
                <a:solidFill>
                  <a:srgbClr val="000000"/>
                </a:solidFill>
                <a:latin typeface="Times New Roman" pitchFamily="18" charset="0"/>
                <a:ea typeface="Andale Sans UI"/>
                <a:cs typeface="Tahoma" pitchFamily="34" charset="0"/>
              </a:defRPr>
            </a:lvl1pPr>
          </a:lstStyle>
          <a:p>
            <a:fld id="{E5F32E85-AA09-4355-8048-4CCE0A5E0385}"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5973" r:id="rId1"/>
    <p:sldLayoutId id="2147485974" r:id="rId2"/>
    <p:sldLayoutId id="2147485975" r:id="rId3"/>
    <p:sldLayoutId id="2147485976" r:id="rId4"/>
    <p:sldLayoutId id="2147485977" r:id="rId5"/>
    <p:sldLayoutId id="2147485978" r:id="rId6"/>
    <p:sldLayoutId id="2147485979" r:id="rId7"/>
    <p:sldLayoutId id="2147485980" r:id="rId8"/>
    <p:sldLayoutId id="2147485981" r:id="rId9"/>
    <p:sldLayoutId id="2147485982" r:id="rId10"/>
    <p:sldLayoutId id="2147485983" r:id="rId11"/>
  </p:sldLayoutIdLst>
  <p:transition spd="slow"/>
  <p:txStyles>
    <p:titleStyle>
      <a:lvl1pPr algn="ctr" rtl="0" eaLnBrk="0" fontAlgn="base" hangingPunct="0">
        <a:spcBef>
          <a:spcPct val="0"/>
        </a:spcBef>
        <a:spcAft>
          <a:spcPct val="0"/>
        </a:spcAft>
        <a:defRPr lang="x-none" sz="4000" kern="1200">
          <a:solidFill>
            <a:schemeClr val="tx2"/>
          </a:solidFill>
          <a:latin typeface="Arial" pitchFamily="18"/>
          <a:cs typeface="Tahoma" pitchFamily="2"/>
        </a:defRPr>
      </a:lvl1pPr>
      <a:lvl2pPr algn="ctr" rtl="0" eaLnBrk="0" fontAlgn="base" hangingPunct="0">
        <a:spcBef>
          <a:spcPct val="0"/>
        </a:spcBef>
        <a:spcAft>
          <a:spcPct val="0"/>
        </a:spcAft>
        <a:defRPr sz="4000">
          <a:solidFill>
            <a:schemeClr val="tx2"/>
          </a:solidFill>
          <a:latin typeface="Arial" pitchFamily="34" charset="0"/>
          <a:cs typeface="Tahoma" pitchFamily="34" charset="0"/>
        </a:defRPr>
      </a:lvl2pPr>
      <a:lvl3pPr algn="ctr" rtl="0" eaLnBrk="0" fontAlgn="base" hangingPunct="0">
        <a:spcBef>
          <a:spcPct val="0"/>
        </a:spcBef>
        <a:spcAft>
          <a:spcPct val="0"/>
        </a:spcAft>
        <a:defRPr sz="4000">
          <a:solidFill>
            <a:schemeClr val="tx2"/>
          </a:solidFill>
          <a:latin typeface="Arial" pitchFamily="34" charset="0"/>
          <a:cs typeface="Tahoma" pitchFamily="34" charset="0"/>
        </a:defRPr>
      </a:lvl3pPr>
      <a:lvl4pPr algn="ctr" rtl="0" eaLnBrk="0" fontAlgn="base" hangingPunct="0">
        <a:spcBef>
          <a:spcPct val="0"/>
        </a:spcBef>
        <a:spcAft>
          <a:spcPct val="0"/>
        </a:spcAft>
        <a:defRPr sz="4000">
          <a:solidFill>
            <a:schemeClr val="tx2"/>
          </a:solidFill>
          <a:latin typeface="Arial" pitchFamily="34" charset="0"/>
          <a:cs typeface="Tahoma" pitchFamily="34" charset="0"/>
        </a:defRPr>
      </a:lvl4pPr>
      <a:lvl5pPr algn="ctr" rtl="0" eaLnBrk="0" fontAlgn="base" hangingPunct="0">
        <a:spcBef>
          <a:spcPct val="0"/>
        </a:spcBef>
        <a:spcAft>
          <a:spcPct val="0"/>
        </a:spcAft>
        <a:defRPr sz="4000">
          <a:solidFill>
            <a:schemeClr val="tx2"/>
          </a:solidFill>
          <a:latin typeface="Arial" pitchFamily="34" charset="0"/>
          <a:cs typeface="Tahoma" pitchFamily="34" charset="0"/>
        </a:defRPr>
      </a:lvl5pPr>
      <a:lvl6pPr marL="457200" algn="ctr" rtl="0" eaLnBrk="0" fontAlgn="base" hangingPunct="0">
        <a:spcBef>
          <a:spcPct val="0"/>
        </a:spcBef>
        <a:spcAft>
          <a:spcPct val="0"/>
        </a:spcAft>
        <a:defRPr sz="4000">
          <a:solidFill>
            <a:schemeClr val="tx2"/>
          </a:solidFill>
          <a:latin typeface="Arial" pitchFamily="34" charset="0"/>
          <a:cs typeface="Tahoma" pitchFamily="34" charset="0"/>
        </a:defRPr>
      </a:lvl6pPr>
      <a:lvl7pPr marL="914400" algn="ctr" rtl="0" eaLnBrk="0" fontAlgn="base" hangingPunct="0">
        <a:spcBef>
          <a:spcPct val="0"/>
        </a:spcBef>
        <a:spcAft>
          <a:spcPct val="0"/>
        </a:spcAft>
        <a:defRPr sz="4000">
          <a:solidFill>
            <a:schemeClr val="tx2"/>
          </a:solidFill>
          <a:latin typeface="Arial" pitchFamily="34" charset="0"/>
          <a:cs typeface="Tahoma" pitchFamily="34" charset="0"/>
        </a:defRPr>
      </a:lvl7pPr>
      <a:lvl8pPr marL="1371600" algn="ctr" rtl="0" eaLnBrk="0" fontAlgn="base" hangingPunct="0">
        <a:spcBef>
          <a:spcPct val="0"/>
        </a:spcBef>
        <a:spcAft>
          <a:spcPct val="0"/>
        </a:spcAft>
        <a:defRPr sz="4000">
          <a:solidFill>
            <a:schemeClr val="tx2"/>
          </a:solidFill>
          <a:latin typeface="Arial" pitchFamily="34" charset="0"/>
          <a:cs typeface="Tahoma" pitchFamily="34" charset="0"/>
        </a:defRPr>
      </a:lvl8pPr>
      <a:lvl9pPr marL="1828800" algn="ctr" rtl="0" eaLnBrk="0" fontAlgn="base" hangingPunct="0">
        <a:spcBef>
          <a:spcPct val="0"/>
        </a:spcBef>
        <a:spcAft>
          <a:spcPct val="0"/>
        </a:spcAft>
        <a:defRPr sz="4000">
          <a:solidFill>
            <a:schemeClr val="tx2"/>
          </a:solidFill>
          <a:latin typeface="Arial" pitchFamily="34" charset="0"/>
          <a:cs typeface="Tahoma" pitchFamily="34" charset="0"/>
        </a:defRPr>
      </a:lvl9pPr>
    </p:titleStyle>
    <p:bodyStyle>
      <a:lvl1pPr marL="342900" indent="-342900" algn="l" rtl="0" eaLnBrk="0" fontAlgn="base" hangingPunct="0">
        <a:spcBef>
          <a:spcPct val="0"/>
        </a:spcBef>
        <a:spcAft>
          <a:spcPts val="1288"/>
        </a:spcAft>
        <a:defRPr lang="x-none" sz="2900" kern="1200">
          <a:solidFill>
            <a:schemeClr val="tx1"/>
          </a:solidFill>
          <a:latin typeface="Arial" pitchFamily="18"/>
          <a:cs typeface="Tahoma" pitchFamily="2"/>
        </a:defRPr>
      </a:lvl1pPr>
      <a:lvl2pPr marL="742950" indent="-285750" algn="l" rtl="0" eaLnBrk="0" fontAlgn="base" hangingPunct="0">
        <a:spcBef>
          <a:spcPct val="20000"/>
        </a:spcBef>
        <a:spcAft>
          <a:spcPct val="0"/>
        </a:spcAft>
        <a:buChar char="–"/>
        <a:defRPr sz="2800">
          <a:solidFill>
            <a:schemeClr val="tx1"/>
          </a:solidFill>
          <a:latin typeface="Arial" pitchFamily="34" charset="0"/>
          <a:cs typeface="Tahoma"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cs typeface="Tahoma"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Tahoma" pitchFamily="34" charset="0"/>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implantation</a:t>
            </a:r>
            <a:endParaRPr lang="ru-RU" dirty="0"/>
          </a:p>
        </p:txBody>
      </p:sp>
      <p:sp>
        <p:nvSpPr>
          <p:cNvPr id="3" name="Содержимое 2"/>
          <p:cNvSpPr>
            <a:spLocks noGrp="1"/>
          </p:cNvSpPr>
          <p:nvPr>
            <p:ph idx="1"/>
          </p:nvPr>
        </p:nvSpPr>
        <p:spPr>
          <a:xfrm>
            <a:off x="0" y="1340768"/>
            <a:ext cx="9144000" cy="5184576"/>
          </a:xfrm>
        </p:spPr>
        <p:txBody>
          <a:bodyPr/>
          <a:lstStyle/>
          <a:p>
            <a:r>
              <a:rPr lang="ru-RU" sz="2400" dirty="0" smtClean="0"/>
              <a:t>    </a:t>
            </a:r>
            <a:r>
              <a:rPr lang="en-US" sz="2400" dirty="0"/>
              <a:t>The pioneer of </a:t>
            </a:r>
            <a:r>
              <a:rPr lang="en-US" sz="2400" dirty="0" err="1"/>
              <a:t>implantology</a:t>
            </a:r>
            <a:r>
              <a:rPr lang="en-US" sz="2400" dirty="0"/>
              <a:t> in Russia can rightfully be called the first associate professor of dentistry at Moscow University, a resident at the clinic named after. N.V. </a:t>
            </a:r>
            <a:r>
              <a:rPr lang="en-US" sz="2400" dirty="0" err="1"/>
              <a:t>Sklifosovsky</a:t>
            </a:r>
            <a:r>
              <a:rPr lang="en-US" sz="2400" dirty="0"/>
              <a:t>, Doctor of Medicine N.N. </a:t>
            </a:r>
            <a:r>
              <a:rPr lang="en-US" sz="2400" dirty="0" err="1"/>
              <a:t>Znamensky</a:t>
            </a:r>
            <a:r>
              <a:rPr lang="en-US" sz="2400" dirty="0"/>
              <a:t>. He held this position for 18 years and carried out a number of major scientific studies during this period.</a:t>
            </a:r>
          </a:p>
          <a:p>
            <a:r>
              <a:rPr lang="en-US" sz="2400" dirty="0"/>
              <a:t>    The terms “implant”, “implantation” proposed</a:t>
            </a:r>
          </a:p>
          <a:p>
            <a:r>
              <a:rPr lang="en-US" sz="2400" dirty="0"/>
              <a:t>     N.N. </a:t>
            </a:r>
            <a:r>
              <a:rPr lang="en-US" sz="2400" dirty="0" err="1"/>
              <a:t>Znamensky</a:t>
            </a:r>
            <a:r>
              <a:rPr lang="en-US" sz="2400" dirty="0"/>
              <a:t>, and currently imply the use of objects of a certain shape, made of non-biological material, which are introduced into the body to perform any functions for a long time.</a:t>
            </a:r>
            <a:endParaRPr lang="ru-RU" sz="2400"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188640"/>
            <a:ext cx="8228013" cy="648072"/>
          </a:xfrm>
        </p:spPr>
        <p:txBody>
          <a:bodyPr/>
          <a:lstStyle/>
          <a:p>
            <a:pPr eaLnBrk="1" hangingPunct="1">
              <a:defRPr/>
            </a:pPr>
            <a:r>
              <a:rPr lang="en-US" sz="3600" dirty="0" err="1"/>
              <a:t>Teleradiogram</a:t>
            </a:r>
            <a:endParaRPr lang="ru-RU" sz="3600" dirty="0" smtClean="0"/>
          </a:p>
        </p:txBody>
      </p:sp>
      <p:sp>
        <p:nvSpPr>
          <p:cNvPr id="106499" name="Rectangle 3"/>
          <p:cNvSpPr>
            <a:spLocks noGrp="1" noChangeArrowheads="1"/>
          </p:cNvSpPr>
          <p:nvPr>
            <p:ph type="body" idx="1"/>
          </p:nvPr>
        </p:nvSpPr>
        <p:spPr>
          <a:xfrm>
            <a:off x="179512" y="692696"/>
            <a:ext cx="8856984" cy="5976664"/>
          </a:xfrm>
        </p:spPr>
        <p:txBody>
          <a:bodyPr/>
          <a:lstStyle/>
          <a:p>
            <a:pPr marL="609600" indent="-609600" eaLnBrk="1" hangingPunct="1">
              <a:buFont typeface="Wingdings" pitchFamily="2" charset="2"/>
              <a:buAutoNum type="arabicPeriod"/>
              <a:defRPr/>
            </a:pPr>
            <a:endParaRPr lang="ru-RU" sz="2400" dirty="0" smtClean="0"/>
          </a:p>
          <a:p>
            <a:pPr marL="609600" indent="-609600" eaLnBrk="1" hangingPunct="1">
              <a:buFont typeface="Wingdings" pitchFamily="2" charset="2"/>
              <a:buNone/>
              <a:defRPr/>
            </a:pPr>
            <a:r>
              <a:rPr lang="ru-RU" dirty="0" smtClean="0"/>
              <a:t>      </a:t>
            </a:r>
            <a:r>
              <a:rPr lang="en-US" dirty="0"/>
              <a:t>X-ray of the skull obtained by photographing the head of the subject in profile or frontal view. A profile </a:t>
            </a:r>
            <a:r>
              <a:rPr lang="en-US" dirty="0" err="1"/>
              <a:t>teleroentgenogram</a:t>
            </a:r>
            <a:r>
              <a:rPr lang="en-US" dirty="0"/>
              <a:t> reflects the craniofacial skeleton and the contours of the soft tissues of the face. By studying a </a:t>
            </a:r>
            <a:r>
              <a:rPr lang="en-US" dirty="0" err="1"/>
              <a:t>teleradiographic</a:t>
            </a:r>
            <a:r>
              <a:rPr lang="en-US" dirty="0"/>
              <a:t> image, it is possible to determine the characteristics of the growth and development of facial bones, the localization of their altered growth. By comparing images before, during and after treatment, changes can be determined as a result of orthodontic treatment.</a:t>
            </a:r>
            <a:endParaRPr lang="ru-RU" dirty="0" smtClean="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9"/>
          <p:cNvSpPr txBox="1">
            <a:spLocks noGrp="1" noChangeArrowheads="1"/>
          </p:cNvSpPr>
          <p:nvPr>
            <p:ph type="title"/>
          </p:nvPr>
        </p:nvSpPr>
        <p:spPr>
          <a:xfrm>
            <a:off x="467544" y="0"/>
            <a:ext cx="8228013" cy="1144588"/>
          </a:xfrm>
        </p:spPr>
        <p:txBody>
          <a:bodyPr/>
          <a:lstStyle/>
          <a:p>
            <a:pPr eaLnBrk="1" hangingPunct="1"/>
            <a:r>
              <a:rPr lang="en-US" sz="3200" b="1" dirty="0"/>
              <a:t>sample</a:t>
            </a:r>
            <a:endParaRPr lang="ru-RU" sz="3200" b="1" dirty="0" smtClean="0">
              <a:solidFill>
                <a:schemeClr val="tx1"/>
              </a:solidFill>
              <a:latin typeface="Arial" pitchFamily="34" charset="0"/>
              <a:cs typeface="Tahoma" pitchFamily="34" charset="0"/>
            </a:endParaRPr>
          </a:p>
        </p:txBody>
      </p:sp>
      <p:pic>
        <p:nvPicPr>
          <p:cNvPr id="5" name="Содержимое 4" descr="хирургический шаблон для имплантации зуба"/>
          <p:cNvPicPr>
            <a:picLocks noGrp="1"/>
          </p:cNvPicPr>
          <p:nvPr>
            <p:ph idx="1"/>
          </p:nvPr>
        </p:nvPicPr>
        <p:blipFill>
          <a:blip r:embed="rId3" cstate="print"/>
          <a:srcRect/>
          <a:stretch>
            <a:fillRect/>
          </a:stretch>
        </p:blipFill>
        <p:spPr bwMode="auto">
          <a:xfrm>
            <a:off x="179512" y="1124744"/>
            <a:ext cx="8784976" cy="5472608"/>
          </a:xfrm>
          <a:prstGeom prst="rect">
            <a:avLst/>
          </a:prstGeom>
          <a:noFill/>
          <a:ln w="9525">
            <a:noFill/>
            <a:miter lim="800000"/>
            <a:headEnd/>
            <a:tailEnd/>
          </a:ln>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42910" y="116631"/>
            <a:ext cx="7818464" cy="45719"/>
          </a:xfrm>
        </p:spPr>
        <p:txBody>
          <a:bodyPr/>
          <a:lstStyle/>
          <a:p>
            <a:endParaRPr lang="ru-RU" sz="7200" dirty="0"/>
          </a:p>
        </p:txBody>
      </p:sp>
      <p:sp>
        <p:nvSpPr>
          <p:cNvPr id="19459" name="Rectangle 3"/>
          <p:cNvSpPr>
            <a:spLocks noGrp="1" noChangeArrowheads="1"/>
          </p:cNvSpPr>
          <p:nvPr>
            <p:ph type="subTitle" idx="1"/>
          </p:nvPr>
        </p:nvSpPr>
        <p:spPr>
          <a:xfrm>
            <a:off x="357159" y="260648"/>
            <a:ext cx="8429683" cy="6597352"/>
          </a:xfrm>
        </p:spPr>
        <p:txBody>
          <a:bodyPr/>
          <a:lstStyle/>
          <a:p>
            <a:r>
              <a:rPr lang="en-US" sz="1800" b="1" dirty="0"/>
              <a:t>List of main tests:</a:t>
            </a:r>
          </a:p>
          <a:p>
            <a:r>
              <a:rPr lang="en-US" sz="1800" b="1" dirty="0"/>
              <a:t>Clinical blood test</a:t>
            </a:r>
          </a:p>
          <a:p>
            <a:r>
              <a:rPr lang="en-US" sz="1800" b="1" dirty="0"/>
              <a:t>Clotting time, bleeding time.</a:t>
            </a:r>
          </a:p>
          <a:p>
            <a:r>
              <a:rPr lang="en-US" sz="1800" b="1" dirty="0"/>
              <a:t>Fibrinogen.</a:t>
            </a:r>
          </a:p>
          <a:p>
            <a:r>
              <a:rPr lang="en-US" sz="1800" b="1" dirty="0"/>
              <a:t>Prothrombin, INR.</a:t>
            </a:r>
          </a:p>
          <a:p>
            <a:r>
              <a:rPr lang="en-US" sz="1800" b="1" dirty="0"/>
              <a:t>Thrombin time.</a:t>
            </a:r>
          </a:p>
          <a:p>
            <a:r>
              <a:rPr lang="en-US" sz="1800" b="1" dirty="0"/>
              <a:t>Antibodies to HIV (HIV Ag/Ab Combo), syphilis (</a:t>
            </a:r>
            <a:r>
              <a:rPr lang="en-US" sz="1800" b="1" dirty="0" err="1"/>
              <a:t>aticardiolipin</a:t>
            </a:r>
            <a:r>
              <a:rPr lang="en-US" sz="1800" b="1" dirty="0"/>
              <a:t> test), hepatitis B virus surface antigen, antibodies to hepatitis C virus antigens.</a:t>
            </a:r>
          </a:p>
          <a:p>
            <a:r>
              <a:rPr lang="en-US" sz="1800" b="1" dirty="0"/>
              <a:t>Blood glucose.</a:t>
            </a:r>
          </a:p>
          <a:p>
            <a:r>
              <a:rPr lang="en-US" sz="1800" b="1" dirty="0"/>
              <a:t>Blood biochemistry (amylase, direct bilirubin, total, cholesterol, transaminases, blood electrolytes, alkaline phosphatase, total protein, creatinine, urea).</a:t>
            </a:r>
          </a:p>
          <a:p>
            <a:r>
              <a:rPr lang="en-US" sz="1800" b="1" dirty="0"/>
              <a:t>General urine analysis.</a:t>
            </a:r>
          </a:p>
          <a:p>
            <a:r>
              <a:rPr lang="en-US" sz="1800" b="1" dirty="0"/>
              <a:t>The attending physician may recommend additional consultations with specialists, instrumental and laboratory examinations. Indications are determined in each case individually, taking into account concomitant diseases.</a:t>
            </a:r>
            <a:endParaRPr lang="ru-RU" sz="1800" b="1"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000" b="1" dirty="0"/>
              <a:t>THERMOGRAPHY (thermal imaging) - a diagnostic method based on remote or contact registration of thermal (infrared) radiation emitted by the surface of the body</a:t>
            </a:r>
            <a:endParaRPr lang="ru-RU" sz="2000" dirty="0"/>
          </a:p>
        </p:txBody>
      </p:sp>
      <p:sp>
        <p:nvSpPr>
          <p:cNvPr id="3" name="Объект 2"/>
          <p:cNvSpPr>
            <a:spLocks noGrp="1"/>
          </p:cNvSpPr>
          <p:nvPr>
            <p:ph idx="1"/>
          </p:nvPr>
        </p:nvSpPr>
        <p:spPr/>
        <p:txBody>
          <a:bodyPr/>
          <a:lstStyle/>
          <a:p>
            <a:endParaRPr lang="ru-RU"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60649"/>
            <a:ext cx="8072494" cy="584775"/>
          </a:xfrm>
          <a:prstGeom prst="rect">
            <a:avLst/>
          </a:prstGeom>
        </p:spPr>
        <p:txBody>
          <a:bodyPr wrap="square">
            <a:spAutoFit/>
          </a:bodyPr>
          <a:lstStyle/>
          <a:p>
            <a:r>
              <a:rPr lang="ru-RU" sz="3200" dirty="0" smtClean="0">
                <a:solidFill>
                  <a:schemeClr val="tx2"/>
                </a:solidFill>
              </a:rPr>
              <a:t>                 </a:t>
            </a:r>
            <a:r>
              <a:rPr lang="en-US" sz="3200" dirty="0">
                <a:solidFill>
                  <a:schemeClr val="tx2"/>
                </a:solidFill>
              </a:rPr>
              <a:t>medicines</a:t>
            </a:r>
            <a:endParaRPr lang="ru-RU" sz="3200" dirty="0" smtClean="0">
              <a:solidFill>
                <a:schemeClr val="tx2"/>
              </a:solidFill>
            </a:endParaRPr>
          </a:p>
        </p:txBody>
      </p:sp>
      <p:sp>
        <p:nvSpPr>
          <p:cNvPr id="4" name="Прямоугольник 3"/>
          <p:cNvSpPr/>
          <p:nvPr/>
        </p:nvSpPr>
        <p:spPr>
          <a:xfrm>
            <a:off x="467544" y="908720"/>
            <a:ext cx="7704856" cy="4524315"/>
          </a:xfrm>
          <a:prstGeom prst="rect">
            <a:avLst/>
          </a:prstGeom>
        </p:spPr>
        <p:txBody>
          <a:bodyPr wrap="square">
            <a:spAutoFit/>
          </a:bodyPr>
          <a:lstStyle/>
          <a:p>
            <a:r>
              <a:rPr lang="en-US" dirty="0"/>
              <a:t>The arsenal that the modern anesthesiologist has at his disposal to satisfy such varied and numerous requirements is large. Let's take the path from simple to complex.</a:t>
            </a:r>
          </a:p>
          <a:p>
            <a:r>
              <a:rPr lang="en-US" dirty="0"/>
              <a:t> </a:t>
            </a:r>
          </a:p>
          <a:p>
            <a:r>
              <a:rPr lang="en-US" dirty="0"/>
              <a:t>Premedication -  reduction of emotional arousal;</a:t>
            </a:r>
          </a:p>
          <a:p>
            <a:endParaRPr lang="en-US" dirty="0"/>
          </a:p>
          <a:p>
            <a:r>
              <a:rPr lang="en-US" dirty="0"/>
              <a:t>  Local anesthesia – (Anesthetics)</a:t>
            </a:r>
          </a:p>
          <a:p>
            <a:endParaRPr lang="en-US" dirty="0"/>
          </a:p>
          <a:p>
            <a:r>
              <a:rPr lang="en-US" dirty="0"/>
              <a:t>  General anesthesia - In fact, with general anesthesia, it is necessary not only to put the patient to sleep, it is also important to ensure normal breathing, blood circulation, eliminate pain and relax the muscles, which in a tense state prevent the surgeon from working. Thus, general anesthesia is a type of drug-induced, easily controlled coma, from which the patient can be brought out at any time.</a:t>
            </a:r>
            <a:endParaRPr lang="ru-RU" dirty="0" smtClean="0"/>
          </a:p>
          <a:p>
            <a:endParaRPr lang="ru-RU" dirty="0" smtClean="0"/>
          </a:p>
          <a:p>
            <a:endParaRPr lang="ru-RU"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8013" cy="1080120"/>
          </a:xfrm>
        </p:spPr>
        <p:txBody>
          <a:bodyPr/>
          <a:lstStyle/>
          <a:p>
            <a:r>
              <a:rPr lang="en-US" sz="2400" b="1" cap="all" dirty="0"/>
              <a:t>INSTRUMENTS FOR DENTAL IMPLANTATION</a:t>
            </a:r>
            <a:r>
              <a:rPr lang="ru-RU" cap="all" dirty="0" smtClean="0"/>
              <a:t/>
            </a:r>
            <a:br>
              <a:rPr lang="ru-RU" cap="all" dirty="0" smtClean="0"/>
            </a:br>
            <a:endParaRPr lang="ru-RU" dirty="0"/>
          </a:p>
        </p:txBody>
      </p:sp>
      <p:sp>
        <p:nvSpPr>
          <p:cNvPr id="5" name="Содержимое 4"/>
          <p:cNvSpPr>
            <a:spLocks noGrp="1"/>
          </p:cNvSpPr>
          <p:nvPr>
            <p:ph idx="1"/>
          </p:nvPr>
        </p:nvSpPr>
        <p:spPr/>
        <p:txBody>
          <a:bodyPr/>
          <a:lstStyle/>
          <a:p>
            <a:r>
              <a:rPr lang="ru-RU" sz="2800" dirty="0" smtClean="0"/>
              <a:t>   </a:t>
            </a:r>
            <a:r>
              <a:rPr lang="en-US" sz="2800" dirty="0"/>
              <a:t>One of the fundamental principles of implantation is the atraumatic preparation of the bone bed of the implant and its correct installation. This principle can be ensured only by using instruments specifically designed for the preparation of bone tissue and the final formation of a bone bed that matches the shape and size of the implant being installed.</a:t>
            </a:r>
            <a:endParaRPr lang="ru-RU" sz="2800"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8013" cy="584182"/>
          </a:xfrm>
        </p:spPr>
        <p:txBody>
          <a:bodyPr/>
          <a:lstStyle/>
          <a:p>
            <a:r>
              <a:rPr lang="en-US" sz="2400" b="1" dirty="0"/>
              <a:t>TOOLS AND PRINCIPLES OF BONE BED PREPARATION</a:t>
            </a:r>
            <a:r>
              <a:rPr lang="ru-RU" sz="2800" b="1" dirty="0" smtClean="0"/>
              <a:t> </a:t>
            </a:r>
            <a:endParaRPr lang="ru-RU" sz="2800" dirty="0"/>
          </a:p>
        </p:txBody>
      </p:sp>
      <p:sp>
        <p:nvSpPr>
          <p:cNvPr id="6" name="Прямоугольник 5"/>
          <p:cNvSpPr/>
          <p:nvPr/>
        </p:nvSpPr>
        <p:spPr>
          <a:xfrm>
            <a:off x="323528" y="1196750"/>
            <a:ext cx="8568952" cy="4154984"/>
          </a:xfrm>
          <a:prstGeom prst="rect">
            <a:avLst/>
          </a:prstGeom>
        </p:spPr>
        <p:txBody>
          <a:bodyPr wrap="square">
            <a:spAutoFit/>
          </a:bodyPr>
          <a:lstStyle/>
          <a:p>
            <a:r>
              <a:rPr lang="en-US" sz="2400" dirty="0"/>
              <a:t>Marking the site for preparation. For this purpose, a ball-shaped cutter can be used to form a small recess. Avoid immersing the entire working part of this tool deep into the compact layer, since... the ball-shaped cutter is not designed for preparing a canal in the bone, does not provide effective removal of bone chips, and even when the drilling area is irrigated with a cooling solution at moderate rotation speeds, it can cause overheating of the bone. There is no need to mark the preparation site if you use a drill with an acute sharpening angle. In this case, marking and preparation of the guide channel in the bone are carried out simultaneously.</a:t>
            </a:r>
            <a:endParaRPr lang="ru-RU" sz="24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G:\DCIM\105_PANA\P105094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descr="https://mazakfiles.blob.core.windows.net/web-site/image/8f4564394478409b805604414c72024c/Part_Medical_Screws_1.jpg"/>
          <p:cNvPicPr/>
          <p:nvPr/>
        </p:nvPicPr>
        <p:blipFill>
          <a:blip r:embed="rId2" cstate="print"/>
          <a:srcRect/>
          <a:stretch>
            <a:fillRect/>
          </a:stretch>
        </p:blipFill>
        <p:spPr bwMode="auto">
          <a:xfrm>
            <a:off x="1259632" y="0"/>
            <a:ext cx="6768752" cy="6858000"/>
          </a:xfrm>
          <a:prstGeom prst="rect">
            <a:avLst/>
          </a:prstGeom>
          <a:noFill/>
          <a:ln w="9525">
            <a:noFill/>
            <a:miter lim="800000"/>
            <a:headEnd/>
            <a:tailEnd/>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908720"/>
          </a:xfrm>
        </p:spPr>
        <p:txBody>
          <a:bodyPr/>
          <a:lstStyle/>
          <a:p>
            <a:r>
              <a:rPr lang="ru-RU" dirty="0" smtClean="0"/>
              <a:t/>
            </a:r>
            <a:br>
              <a:rPr lang="ru-RU" dirty="0" smtClean="0"/>
            </a:br>
            <a:r>
              <a:rPr lang="en-US" sz="3600" dirty="0"/>
              <a:t>All manipulations are carried out using anesthesia</a:t>
            </a:r>
            <a:r>
              <a:rPr lang="ru-RU" sz="3600" dirty="0" smtClean="0"/>
              <a:t>.</a:t>
            </a:r>
            <a:endParaRPr lang="ru-RU" sz="3600" dirty="0"/>
          </a:p>
        </p:txBody>
      </p:sp>
      <p:pic>
        <p:nvPicPr>
          <p:cNvPr id="3" name="Picture 2" descr="C:\Users\Работа\Desktop\шприцы 1.jpg"/>
          <p:cNvPicPr>
            <a:picLocks noChangeAspect="1" noChangeArrowheads="1"/>
          </p:cNvPicPr>
          <p:nvPr/>
        </p:nvPicPr>
        <p:blipFill>
          <a:blip r:embed="rId2" cstate="print"/>
          <a:srcRect/>
          <a:stretch>
            <a:fillRect/>
          </a:stretch>
        </p:blipFill>
        <p:spPr bwMode="auto">
          <a:xfrm>
            <a:off x="107504" y="2132856"/>
            <a:ext cx="4355976" cy="3528392"/>
          </a:xfrm>
          <a:prstGeom prst="rect">
            <a:avLst/>
          </a:prstGeom>
          <a:noFill/>
          <a:ln w="9525">
            <a:noFill/>
            <a:miter lim="800000"/>
            <a:headEnd/>
            <a:tailEnd/>
          </a:ln>
        </p:spPr>
      </p:pic>
      <p:pic>
        <p:nvPicPr>
          <p:cNvPr id="4" name="Picture 2" descr="C:\Users\Pavel\Downloads\Общий вид карпуд для анестезии в стоматологии.jpg"/>
          <p:cNvPicPr>
            <a:picLocks noChangeAspect="1" noChangeArrowheads="1"/>
          </p:cNvPicPr>
          <p:nvPr/>
        </p:nvPicPr>
        <p:blipFill>
          <a:blip r:embed="rId3" cstate="print"/>
          <a:srcRect/>
          <a:stretch>
            <a:fillRect/>
          </a:stretch>
        </p:blipFill>
        <p:spPr>
          <a:xfrm>
            <a:off x="4572000" y="2132857"/>
            <a:ext cx="4464496" cy="3528391"/>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57158" y="1305342"/>
            <a:ext cx="8572560" cy="3970318"/>
          </a:xfrm>
          <a:prstGeom prst="rect">
            <a:avLst/>
          </a:prstGeom>
        </p:spPr>
        <p:txBody>
          <a:bodyPr wrap="square">
            <a:spAutoFit/>
          </a:bodyPr>
          <a:lstStyle/>
          <a:p>
            <a:r>
              <a:rPr lang="en-US" sz="2800" dirty="0"/>
              <a:t>For successful and long-lasting oral rehabilitation with dental implants, a treatment plan is absolutely essential. Each patient for whom implantation therapy is considered needs to carefully weigh the indications and contraindications, which is one of the most important steps when drawing up a treatment plan. Therefore, the implant surgeon must have comprehensive knowledge of the indications and contraindications for the use of implants.</a:t>
            </a:r>
            <a:endParaRPr lang="ru-RU" sz="2800" dirty="0"/>
          </a:p>
        </p:txBody>
      </p:sp>
      <p:sp>
        <p:nvSpPr>
          <p:cNvPr id="4" name="Прямоугольник 3"/>
          <p:cNvSpPr/>
          <p:nvPr/>
        </p:nvSpPr>
        <p:spPr>
          <a:xfrm>
            <a:off x="251520" y="260648"/>
            <a:ext cx="8424936" cy="523220"/>
          </a:xfrm>
          <a:prstGeom prst="rect">
            <a:avLst/>
          </a:prstGeom>
        </p:spPr>
        <p:txBody>
          <a:bodyPr wrap="square">
            <a:spAutoFit/>
          </a:bodyPr>
          <a:lstStyle/>
          <a:p>
            <a:r>
              <a:rPr lang="ru-RU" sz="2800" b="1" dirty="0" smtClean="0"/>
              <a:t>   </a:t>
            </a:r>
            <a:r>
              <a:rPr lang="en-US" sz="2800" b="1" dirty="0"/>
              <a:t>planning dental implantation</a:t>
            </a:r>
            <a:endParaRPr lang="ru-RU" sz="2800" b="1" dirty="0"/>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8013" cy="720080"/>
          </a:xfrm>
        </p:spPr>
        <p:txBody>
          <a:bodyPr/>
          <a:lstStyle/>
          <a:p>
            <a:r>
              <a:rPr lang="ru-RU" b="1" dirty="0" smtClean="0"/>
              <a:t> </a:t>
            </a:r>
            <a:r>
              <a:rPr lang="en-US" sz="2800" b="1" dirty="0"/>
              <a:t>Dental implantation algorithm</a:t>
            </a:r>
            <a:endParaRPr lang="ru-RU" sz="2800" dirty="0"/>
          </a:p>
        </p:txBody>
      </p:sp>
      <p:sp>
        <p:nvSpPr>
          <p:cNvPr id="4" name="Прямоугольник 3"/>
          <p:cNvSpPr/>
          <p:nvPr/>
        </p:nvSpPr>
        <p:spPr>
          <a:xfrm>
            <a:off x="251520" y="908720"/>
            <a:ext cx="8892480" cy="4708981"/>
          </a:xfrm>
          <a:prstGeom prst="rect">
            <a:avLst/>
          </a:prstGeom>
        </p:spPr>
        <p:txBody>
          <a:bodyPr wrap="square">
            <a:spAutoFit/>
          </a:bodyPr>
          <a:lstStyle/>
          <a:p>
            <a:r>
              <a:rPr lang="en-US" sz="2000" b="1" dirty="0"/>
              <a:t>For the surgical stage of dental implantation, the following tools are required:</a:t>
            </a:r>
          </a:p>
          <a:p>
            <a:endParaRPr lang="en-US" sz="2000" b="1" dirty="0"/>
          </a:p>
          <a:p>
            <a:endParaRPr lang="en-US" sz="2000" b="1" dirty="0"/>
          </a:p>
          <a:p>
            <a:r>
              <a:rPr lang="en-US" sz="2000" b="1" dirty="0"/>
              <a:t>- scalpel;</a:t>
            </a:r>
          </a:p>
          <a:p>
            <a:r>
              <a:rPr lang="en-US" sz="2000" b="1" dirty="0"/>
              <a:t>- </a:t>
            </a:r>
            <a:r>
              <a:rPr lang="en-US" sz="2000" b="1" dirty="0" err="1"/>
              <a:t>raspator</a:t>
            </a:r>
            <a:r>
              <a:rPr lang="en-US" sz="2000" b="1" dirty="0"/>
              <a:t>;</a:t>
            </a:r>
          </a:p>
          <a:p>
            <a:r>
              <a:rPr lang="en-US" sz="2000" b="1" dirty="0"/>
              <a:t>- </a:t>
            </a:r>
            <a:r>
              <a:rPr lang="en-US" sz="2000" b="1" dirty="0" err="1"/>
              <a:t>Farabeuf</a:t>
            </a:r>
            <a:r>
              <a:rPr lang="en-US" sz="2000" b="1" dirty="0"/>
              <a:t> hook;</a:t>
            </a:r>
          </a:p>
          <a:p>
            <a:r>
              <a:rPr lang="en-US" sz="2000" b="1" dirty="0"/>
              <a:t>- two-pronged sharp hook;</a:t>
            </a:r>
          </a:p>
          <a:p>
            <a:r>
              <a:rPr lang="en-US" sz="2000" b="1" dirty="0"/>
              <a:t>- spherical bur;</a:t>
            </a:r>
          </a:p>
          <a:p>
            <a:r>
              <a:rPr lang="en-US" sz="2000" b="1" dirty="0"/>
              <a:t>- guide drills;</a:t>
            </a:r>
          </a:p>
          <a:p>
            <a:r>
              <a:rPr lang="en-US" sz="2000" b="1" dirty="0"/>
              <a:t>- puncher (</a:t>
            </a:r>
            <a:r>
              <a:rPr lang="en-US" sz="2000" b="1" dirty="0" err="1"/>
              <a:t>mucotomer</a:t>
            </a:r>
            <a:r>
              <a:rPr lang="en-US" sz="2000" b="1" dirty="0"/>
              <a:t>);</a:t>
            </a:r>
          </a:p>
          <a:p>
            <a:r>
              <a:rPr lang="en-US" sz="2000" b="1" dirty="0"/>
              <a:t>- orientation pin;</a:t>
            </a:r>
          </a:p>
          <a:p>
            <a:r>
              <a:rPr lang="en-US" sz="2000" b="1" dirty="0"/>
              <a:t>- adapter tap;</a:t>
            </a:r>
          </a:p>
          <a:p>
            <a:r>
              <a:rPr lang="en-US" sz="2000" b="1" dirty="0"/>
              <a:t>- depth gauge;</a:t>
            </a:r>
          </a:p>
          <a:p>
            <a:r>
              <a:rPr lang="en-US" sz="2000" b="1" dirty="0"/>
              <a:t>- spiral drills;</a:t>
            </a:r>
            <a:endParaRPr lang="ru-RU" sz="2000" b="1" dirty="0"/>
          </a:p>
        </p:txBody>
      </p:sp>
      <p:sp>
        <p:nvSpPr>
          <p:cNvPr id="5" name="Прямоугольник 4"/>
          <p:cNvSpPr/>
          <p:nvPr/>
        </p:nvSpPr>
        <p:spPr>
          <a:xfrm>
            <a:off x="4860032" y="2060848"/>
            <a:ext cx="4283968" cy="3477875"/>
          </a:xfrm>
          <a:prstGeom prst="rect">
            <a:avLst/>
          </a:prstGeom>
        </p:spPr>
        <p:txBody>
          <a:bodyPr wrap="square">
            <a:spAutoFit/>
          </a:bodyPr>
          <a:lstStyle/>
          <a:p>
            <a:r>
              <a:rPr lang="ru-RU" sz="2000" b="1" dirty="0" smtClean="0"/>
              <a:t>-</a:t>
            </a:r>
            <a:r>
              <a:rPr lang="en-US" sz="2000" b="1" dirty="0"/>
              <a:t>profile drills;</a:t>
            </a:r>
          </a:p>
          <a:p>
            <a:r>
              <a:rPr lang="en-US" sz="2000" b="1" dirty="0"/>
              <a:t>- taps;</a:t>
            </a:r>
          </a:p>
          <a:p>
            <a:r>
              <a:rPr lang="en-US" sz="2000" b="1" dirty="0"/>
              <a:t>- ratchet wrench (torque implant driver);</a:t>
            </a:r>
          </a:p>
          <a:p>
            <a:r>
              <a:rPr lang="en-US" sz="2000" b="1" dirty="0"/>
              <a:t>- screwdriver;</a:t>
            </a:r>
          </a:p>
          <a:p>
            <a:r>
              <a:rPr lang="en-US" sz="2000" b="1" dirty="0"/>
              <a:t>- stub;</a:t>
            </a:r>
          </a:p>
          <a:p>
            <a:r>
              <a:rPr lang="en-US" sz="2000" b="1" dirty="0"/>
              <a:t>- gum former;</a:t>
            </a:r>
          </a:p>
          <a:p>
            <a:r>
              <a:rPr lang="en-US" sz="2000" b="1" dirty="0"/>
              <a:t>- needle holder;</a:t>
            </a:r>
          </a:p>
          <a:p>
            <a:r>
              <a:rPr lang="en-US" sz="2000" b="1" dirty="0"/>
              <a:t>- scissors;</a:t>
            </a:r>
          </a:p>
          <a:p>
            <a:r>
              <a:rPr lang="en-US" sz="2000" b="1" dirty="0"/>
              <a:t>- surgical template with sleeves for drilling</a:t>
            </a:r>
            <a:r>
              <a:rPr lang="ru-RU" dirty="0" smtClean="0"/>
              <a:t>.</a:t>
            </a:r>
            <a:endParaRPr lang="ru-RU"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29"/>
          <p:cNvSpPr txBox="1">
            <a:spLocks noGrp="1" noChangeArrowheads="1"/>
          </p:cNvSpPr>
          <p:nvPr>
            <p:ph type="title"/>
          </p:nvPr>
        </p:nvSpPr>
        <p:spPr>
          <a:xfrm>
            <a:off x="467544" y="0"/>
            <a:ext cx="8228013" cy="1144588"/>
          </a:xfrm>
        </p:spPr>
        <p:txBody>
          <a:bodyPr/>
          <a:lstStyle/>
          <a:p>
            <a:pPr eaLnBrk="1" hangingPunct="1"/>
            <a:r>
              <a:rPr lang="en-US" sz="3200" b="1" dirty="0"/>
              <a:t>sample</a:t>
            </a:r>
            <a:endParaRPr lang="ru-RU" sz="3200" b="1" dirty="0" smtClean="0">
              <a:solidFill>
                <a:schemeClr val="tx1"/>
              </a:solidFill>
              <a:latin typeface="Arial" pitchFamily="34" charset="0"/>
              <a:cs typeface="Tahoma" pitchFamily="34" charset="0"/>
            </a:endParaRPr>
          </a:p>
        </p:txBody>
      </p:sp>
      <p:pic>
        <p:nvPicPr>
          <p:cNvPr id="5" name="Содержимое 4" descr="хирургический шаблон для имплантации зуба"/>
          <p:cNvPicPr>
            <a:picLocks noGrp="1"/>
          </p:cNvPicPr>
          <p:nvPr>
            <p:ph idx="1"/>
          </p:nvPr>
        </p:nvPicPr>
        <p:blipFill>
          <a:blip r:embed="rId3" cstate="print"/>
          <a:srcRect/>
          <a:stretch>
            <a:fillRect/>
          </a:stretch>
        </p:blipFill>
        <p:spPr bwMode="auto">
          <a:xfrm>
            <a:off x="179512" y="1124744"/>
            <a:ext cx="8784976" cy="5472608"/>
          </a:xfrm>
          <a:prstGeom prst="rect">
            <a:avLst/>
          </a:prstGeom>
          <a:noFill/>
          <a:ln w="9525">
            <a:noFill/>
            <a:miter lim="800000"/>
            <a:headEnd/>
            <a:tailEnd/>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F:\лекция на 24.11.1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G:\DCIM\105_PANA\P105095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G:\DCIM\105_PANA\P10509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descr="G:\DCIM\105_PANA\P10509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r>
              <a:rPr lang="ru-RU" sz="2800" u="sng" dirty="0" smtClean="0"/>
              <a:t/>
            </a:r>
            <a:br>
              <a:rPr lang="ru-RU" sz="2800" u="sng" dirty="0" smtClean="0"/>
            </a:br>
            <a:endParaRPr lang="ru-RU" dirty="0"/>
          </a:p>
        </p:txBody>
      </p:sp>
      <p:pic>
        <p:nvPicPr>
          <p:cNvPr id="8194" name="Picture 2" descr="F:\лекция на 24.11.15\imp23.jpg"/>
          <p:cNvPicPr>
            <a:picLocks noChangeAspect="1" noChangeArrowheads="1"/>
          </p:cNvPicPr>
          <p:nvPr/>
        </p:nvPicPr>
        <p:blipFill>
          <a:blip r:embed="rId2" cstate="print"/>
          <a:srcRect/>
          <a:stretch>
            <a:fillRect/>
          </a:stretch>
        </p:blipFill>
        <p:spPr bwMode="auto">
          <a:xfrm>
            <a:off x="0" y="0"/>
            <a:ext cx="9036496" cy="6858000"/>
          </a:xfrm>
          <a:prstGeom prst="rect">
            <a:avLst/>
          </a:prstGeom>
          <a:noFill/>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1196752"/>
          </a:xfrm>
        </p:spPr>
        <p:txBody>
          <a:bodyPr/>
          <a:lstStyle/>
          <a:p>
            <a:r>
              <a:rPr lang="en-US" dirty="0"/>
              <a:t>Osteoplastic materials</a:t>
            </a:r>
            <a:endParaRPr lang="ru-RU" dirty="0"/>
          </a:p>
        </p:txBody>
      </p:sp>
      <p:sp>
        <p:nvSpPr>
          <p:cNvPr id="3" name="Прямоугольник 2"/>
          <p:cNvSpPr/>
          <p:nvPr/>
        </p:nvSpPr>
        <p:spPr>
          <a:xfrm>
            <a:off x="395536" y="1052737"/>
            <a:ext cx="8280920" cy="1323439"/>
          </a:xfrm>
          <a:prstGeom prst="rect">
            <a:avLst/>
          </a:prstGeom>
        </p:spPr>
        <p:txBody>
          <a:bodyPr wrap="square">
            <a:spAutoFit/>
          </a:bodyPr>
          <a:lstStyle/>
          <a:p>
            <a:r>
              <a:rPr lang="en-US" sz="2000" b="1" dirty="0" err="1"/>
              <a:t>Osteoneutral</a:t>
            </a:r>
            <a:r>
              <a:rPr lang="en-US" sz="2000" b="1" dirty="0"/>
              <a:t> Implants - Alloplastic materials (completely inert implants that are used only to fill space. Characterized as biocompatible foreign bodies in tissues that do not support new bone).</a:t>
            </a:r>
            <a:endParaRPr lang="ru-RU" dirty="0"/>
          </a:p>
        </p:txBody>
      </p:sp>
      <p:sp>
        <p:nvSpPr>
          <p:cNvPr id="4" name="Прямоугольник 3"/>
          <p:cNvSpPr/>
          <p:nvPr/>
        </p:nvSpPr>
        <p:spPr>
          <a:xfrm>
            <a:off x="251520" y="3284984"/>
            <a:ext cx="8136904" cy="3416320"/>
          </a:xfrm>
          <a:prstGeom prst="rect">
            <a:avLst/>
          </a:prstGeom>
        </p:spPr>
        <p:txBody>
          <a:bodyPr wrap="square">
            <a:spAutoFit/>
          </a:bodyPr>
          <a:lstStyle/>
          <a:p>
            <a:pPr>
              <a:buFontTx/>
              <a:buChar char="-"/>
            </a:pPr>
            <a:r>
              <a:rPr lang="ru-RU" sz="2400" dirty="0" smtClean="0"/>
              <a:t>рассасывающиеся (</a:t>
            </a:r>
            <a:r>
              <a:rPr lang="ru-RU" sz="2400" dirty="0" err="1" smtClean="0"/>
              <a:t>β-трикальцийфотфат</a:t>
            </a:r>
            <a:r>
              <a:rPr lang="ru-RU" sz="2400" dirty="0" smtClean="0"/>
              <a:t>)</a:t>
            </a:r>
          </a:p>
          <a:p>
            <a:pPr>
              <a:buFontTx/>
              <a:buChar char="-"/>
            </a:pPr>
            <a:endParaRPr lang="ru-RU" sz="2400" dirty="0" smtClean="0"/>
          </a:p>
          <a:p>
            <a:pPr>
              <a:buFontTx/>
              <a:buChar char="-"/>
            </a:pPr>
            <a:r>
              <a:rPr lang="ru-RU" sz="2400" dirty="0" smtClean="0"/>
              <a:t>  </a:t>
            </a:r>
            <a:r>
              <a:rPr lang="ru-RU" sz="2400" dirty="0" err="1" smtClean="0"/>
              <a:t>нерассасывающиеся</a:t>
            </a:r>
            <a:r>
              <a:rPr lang="ru-RU" sz="2400" dirty="0" smtClean="0"/>
              <a:t> (</a:t>
            </a:r>
            <a:r>
              <a:rPr lang="ru-RU" sz="2400" dirty="0" err="1" smtClean="0"/>
              <a:t>дурапатит</a:t>
            </a:r>
            <a:r>
              <a:rPr lang="ru-RU" sz="2400" dirty="0" smtClean="0"/>
              <a:t>; непористый </a:t>
            </a:r>
            <a:r>
              <a:rPr lang="ru-RU" sz="2400" dirty="0" err="1" smtClean="0"/>
              <a:t>гидроксиапатит</a:t>
            </a:r>
            <a:r>
              <a:rPr lang="ru-RU" sz="2400" dirty="0" smtClean="0"/>
              <a:t>;      </a:t>
            </a:r>
            <a:r>
              <a:rPr lang="ru-RU" sz="2400" dirty="0" err="1" smtClean="0"/>
              <a:t>интерпор</a:t>
            </a:r>
            <a:r>
              <a:rPr lang="ru-RU" sz="2400" dirty="0" smtClean="0"/>
              <a:t>;   </a:t>
            </a:r>
            <a:r>
              <a:rPr lang="ru-RU" sz="2400" dirty="0" err="1" smtClean="0"/>
              <a:t>пермаридж</a:t>
            </a:r>
            <a:r>
              <a:rPr lang="ru-RU" sz="2400" dirty="0" smtClean="0"/>
              <a:t>;  </a:t>
            </a:r>
            <a:r>
              <a:rPr lang="ru-RU" sz="2400" dirty="0" err="1" smtClean="0"/>
              <a:t>Остеограф</a:t>
            </a:r>
            <a:r>
              <a:rPr lang="ru-RU" sz="2400" dirty="0" smtClean="0"/>
              <a:t>    D; HTR-полимер)</a:t>
            </a:r>
          </a:p>
          <a:p>
            <a:pPr>
              <a:buFontTx/>
              <a:buChar char="-"/>
            </a:pPr>
            <a:endParaRPr lang="ru-RU" sz="2400" dirty="0" smtClean="0"/>
          </a:p>
          <a:p>
            <a:r>
              <a:rPr lang="ru-RU" sz="2400" dirty="0" smtClean="0"/>
              <a:t>-  металлические (дентальные </a:t>
            </a:r>
            <a:r>
              <a:rPr lang="ru-RU" sz="2400" dirty="0" err="1" smtClean="0"/>
              <a:t>имплантаты;фиксирующие</a:t>
            </a:r>
            <a:r>
              <a:rPr lang="ru-RU" sz="2400" dirty="0" smtClean="0"/>
              <a:t> винты и пластины, применяемые в ЧЛХ)</a:t>
            </a:r>
            <a:endParaRPr lang="ru-RU" sz="2400"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1052736"/>
          </a:xfrm>
        </p:spPr>
        <p:txBody>
          <a:bodyPr/>
          <a:lstStyle/>
          <a:p>
            <a:r>
              <a:rPr lang="en-US" sz="3200" b="1" dirty="0" err="1"/>
              <a:t>Osteoinductive</a:t>
            </a:r>
            <a:r>
              <a:rPr lang="en-US" sz="3200" b="1" dirty="0"/>
              <a:t> implants.</a:t>
            </a:r>
            <a:endParaRPr lang="ru-RU" dirty="0"/>
          </a:p>
        </p:txBody>
      </p:sp>
      <p:sp>
        <p:nvSpPr>
          <p:cNvPr id="3" name="Прямоугольник 2"/>
          <p:cNvSpPr/>
          <p:nvPr/>
        </p:nvSpPr>
        <p:spPr>
          <a:xfrm>
            <a:off x="323528" y="980728"/>
            <a:ext cx="8136904" cy="5016758"/>
          </a:xfrm>
          <a:prstGeom prst="rect">
            <a:avLst/>
          </a:prstGeom>
        </p:spPr>
        <p:txBody>
          <a:bodyPr wrap="square">
            <a:spAutoFit/>
          </a:bodyPr>
          <a:lstStyle/>
          <a:p>
            <a:r>
              <a:rPr lang="ru-RU" sz="2000" i="1" dirty="0" smtClean="0"/>
              <a:t>(</a:t>
            </a:r>
            <a:r>
              <a:rPr lang="en-US" sz="2000" i="1" dirty="0" err="1"/>
              <a:t>Osteoinduction</a:t>
            </a:r>
            <a:r>
              <a:rPr lang="en-US" sz="2000" i="1" dirty="0"/>
              <a:t> – the ability of a material to cause </a:t>
            </a:r>
            <a:r>
              <a:rPr lang="en-US" sz="2000" i="1" dirty="0" err="1"/>
              <a:t>osteogenesis</a:t>
            </a:r>
            <a:r>
              <a:rPr lang="en-US" sz="2000" i="1" dirty="0"/>
              <a:t>, </a:t>
            </a:r>
            <a:r>
              <a:rPr lang="en-US" sz="2000" i="1" dirty="0" err="1"/>
              <a:t>cementogenesis</a:t>
            </a:r>
            <a:r>
              <a:rPr lang="en-US" sz="2000" i="1" dirty="0"/>
              <a:t>, growth of the periodontal ligament)</a:t>
            </a:r>
          </a:p>
          <a:p>
            <a:r>
              <a:rPr lang="en-US" sz="2000" i="1" dirty="0" err="1"/>
              <a:t>Autografts</a:t>
            </a:r>
            <a:endParaRPr lang="en-US" sz="2000" i="1" dirty="0"/>
          </a:p>
          <a:p>
            <a:endParaRPr lang="en-US" sz="2000" i="1" dirty="0"/>
          </a:p>
          <a:p>
            <a:r>
              <a:rPr lang="en-US" sz="2000" i="1" dirty="0"/>
              <a:t>-</a:t>
            </a:r>
            <a:r>
              <a:rPr lang="en-US" sz="2000" i="1" dirty="0" err="1"/>
              <a:t>Extraoral</a:t>
            </a:r>
            <a:r>
              <a:rPr lang="en-US" sz="2000" i="1" dirty="0"/>
              <a:t> (fresh and frozen)</a:t>
            </a:r>
          </a:p>
          <a:p>
            <a:r>
              <a:rPr lang="en-US" sz="2000" i="1" dirty="0"/>
              <a:t>ilium, femur</a:t>
            </a:r>
          </a:p>
          <a:p>
            <a:endParaRPr lang="en-US" sz="2000" i="1" dirty="0"/>
          </a:p>
          <a:p>
            <a:r>
              <a:rPr lang="en-US" sz="2000" i="1" dirty="0"/>
              <a:t>Intraoral</a:t>
            </a:r>
          </a:p>
          <a:p>
            <a:endParaRPr lang="en-US" sz="2000" i="1" dirty="0"/>
          </a:p>
          <a:p>
            <a:r>
              <a:rPr lang="en-US" sz="2000" i="1" dirty="0"/>
              <a:t>Bone clot, bone mixture, tubercles of the upper jaw,</a:t>
            </a:r>
          </a:p>
          <a:p>
            <a:r>
              <a:rPr lang="en-US" sz="2000" i="1" dirty="0"/>
              <a:t>extraction zones, chin area,</a:t>
            </a:r>
          </a:p>
          <a:p>
            <a:r>
              <a:rPr lang="en-US" sz="2000" i="1" dirty="0"/>
              <a:t>body and ramus of the mandible (</a:t>
            </a:r>
            <a:r>
              <a:rPr lang="en-US" sz="2000" i="1" dirty="0" err="1"/>
              <a:t>retromolar</a:t>
            </a:r>
            <a:r>
              <a:rPr lang="en-US" sz="2000" i="1" dirty="0"/>
              <a:t> region).</a:t>
            </a:r>
          </a:p>
          <a:p>
            <a:endParaRPr lang="en-US" sz="2000" i="1" dirty="0"/>
          </a:p>
          <a:p>
            <a:r>
              <a:rPr lang="en-US" sz="2000" i="1" dirty="0"/>
              <a:t>        </a:t>
            </a:r>
            <a:r>
              <a:rPr lang="en-US" sz="2000" i="1" dirty="0" err="1"/>
              <a:t>Alloimplants</a:t>
            </a:r>
            <a:endParaRPr lang="en-US" sz="2000" i="1" dirty="0"/>
          </a:p>
          <a:p>
            <a:r>
              <a:rPr lang="en-US" sz="2000" i="1" dirty="0"/>
              <a:t>    - </a:t>
            </a:r>
            <a:r>
              <a:rPr lang="en-US" sz="2000" i="1" dirty="0" err="1"/>
              <a:t>Alloimplant</a:t>
            </a:r>
            <a:r>
              <a:rPr lang="en-US" sz="2000" i="1" dirty="0"/>
              <a:t> of demineralized lyophilized bone - ADLK</a:t>
            </a:r>
          </a:p>
          <a:p>
            <a:r>
              <a:rPr lang="en-US" sz="2000" i="1" dirty="0"/>
              <a:t>   - Lyophilized bone </a:t>
            </a:r>
            <a:r>
              <a:rPr lang="en-US" sz="2000" i="1" dirty="0" err="1"/>
              <a:t>alloimplant</a:t>
            </a:r>
            <a:r>
              <a:rPr lang="en-US" sz="2000" i="1" dirty="0"/>
              <a:t> – ALC</a:t>
            </a:r>
            <a:endParaRPr lang="ru-RU" sz="2000" dirty="0"/>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764704"/>
          </a:xfrm>
        </p:spPr>
        <p:txBody>
          <a:bodyPr/>
          <a:lstStyle/>
          <a:p>
            <a:r>
              <a:rPr lang="en-US" sz="2400" b="1" dirty="0" err="1"/>
              <a:t>Osteoconductive</a:t>
            </a:r>
            <a:r>
              <a:rPr lang="en-US" sz="2400" b="1" dirty="0"/>
              <a:t> implants</a:t>
            </a:r>
            <a:endParaRPr lang="ru-RU" sz="2400" dirty="0"/>
          </a:p>
        </p:txBody>
      </p:sp>
      <p:sp>
        <p:nvSpPr>
          <p:cNvPr id="3" name="Прямоугольник 2"/>
          <p:cNvSpPr/>
          <p:nvPr/>
        </p:nvSpPr>
        <p:spPr>
          <a:xfrm>
            <a:off x="323528" y="764704"/>
            <a:ext cx="8568952" cy="4401205"/>
          </a:xfrm>
          <a:prstGeom prst="rect">
            <a:avLst/>
          </a:prstGeom>
        </p:spPr>
        <p:txBody>
          <a:bodyPr wrap="square">
            <a:spAutoFit/>
          </a:bodyPr>
          <a:lstStyle/>
          <a:p>
            <a:r>
              <a:rPr lang="ru-RU" sz="2000" i="1" dirty="0" smtClean="0"/>
              <a:t>(</a:t>
            </a:r>
            <a:r>
              <a:rPr lang="en-US" sz="2000" i="1" dirty="0" err="1"/>
              <a:t>Osteoconduction</a:t>
            </a:r>
            <a:r>
              <a:rPr lang="en-US" sz="2000" i="1" dirty="0"/>
              <a:t> - the ability to act as a passive matrix for new bone)</a:t>
            </a:r>
          </a:p>
          <a:p>
            <a:r>
              <a:rPr lang="en-US" sz="2000" i="1" dirty="0"/>
              <a:t>Allogeneic materials</a:t>
            </a:r>
          </a:p>
          <a:p>
            <a:r>
              <a:rPr lang="en-US" sz="2000" i="1" dirty="0"/>
              <a:t>with organic matrix</a:t>
            </a:r>
          </a:p>
          <a:p>
            <a:r>
              <a:rPr lang="en-US" sz="2000" i="1" dirty="0"/>
              <a:t>Lyophilized bone </a:t>
            </a:r>
            <a:r>
              <a:rPr lang="en-US" sz="2000" i="1" dirty="0" err="1"/>
              <a:t>alloimplant</a:t>
            </a:r>
            <a:r>
              <a:rPr lang="en-US" sz="2000" i="1" dirty="0"/>
              <a:t> – ALC</a:t>
            </a:r>
          </a:p>
          <a:p>
            <a:r>
              <a:rPr lang="en-US" sz="2000" i="1" dirty="0"/>
              <a:t>Demineralized lyophilized bone </a:t>
            </a:r>
            <a:r>
              <a:rPr lang="en-US" sz="2000" i="1" dirty="0" err="1"/>
              <a:t>alloimplant</a:t>
            </a:r>
            <a:r>
              <a:rPr lang="en-US" sz="2000" i="1" dirty="0"/>
              <a:t> - ADLK</a:t>
            </a:r>
          </a:p>
          <a:p>
            <a:r>
              <a:rPr lang="en-US" sz="2000" i="1" dirty="0"/>
              <a:t>with inorganic matrix</a:t>
            </a:r>
          </a:p>
          <a:p>
            <a:r>
              <a:rPr lang="en-US" sz="2000" i="1" dirty="0"/>
              <a:t>Porous hydroxyapatite (</a:t>
            </a:r>
            <a:r>
              <a:rPr lang="en-US" sz="2000" i="1" dirty="0" err="1"/>
              <a:t>Osteomin</a:t>
            </a:r>
            <a:r>
              <a:rPr lang="en-US" sz="2000" i="1" dirty="0"/>
              <a:t>)</a:t>
            </a:r>
          </a:p>
          <a:p>
            <a:r>
              <a:rPr lang="en-US" sz="2000" i="1" dirty="0"/>
              <a:t>Alloplastic</a:t>
            </a:r>
          </a:p>
          <a:p>
            <a:r>
              <a:rPr lang="en-US" sz="2000" i="1" dirty="0"/>
              <a:t>Porous hydroxyapatite (</a:t>
            </a:r>
            <a:r>
              <a:rPr lang="en-US" sz="2000" i="1" dirty="0" err="1"/>
              <a:t>Osteograph</a:t>
            </a:r>
            <a:r>
              <a:rPr lang="en-US" sz="2000" i="1" dirty="0"/>
              <a:t>/LD; </a:t>
            </a:r>
            <a:r>
              <a:rPr lang="en-US" sz="2000" i="1" dirty="0" err="1"/>
              <a:t>Algipor</a:t>
            </a:r>
            <a:r>
              <a:rPr lang="en-US" sz="2000" i="1" dirty="0"/>
              <a:t>)</a:t>
            </a:r>
          </a:p>
          <a:p>
            <a:r>
              <a:rPr lang="en-US" sz="2000" i="1" dirty="0"/>
              <a:t>Non-porous hydroxyapatite (</a:t>
            </a:r>
            <a:r>
              <a:rPr lang="en-US" sz="2000" i="1" dirty="0" err="1"/>
              <a:t>Osteograph</a:t>
            </a:r>
            <a:r>
              <a:rPr lang="en-US" sz="2000" i="1" dirty="0"/>
              <a:t>/D; </a:t>
            </a:r>
            <a:r>
              <a:rPr lang="en-US" sz="2000" i="1" dirty="0" err="1"/>
              <a:t>Permaridge</a:t>
            </a:r>
            <a:r>
              <a:rPr lang="en-US" sz="2000" i="1" dirty="0"/>
              <a:t>, </a:t>
            </a:r>
            <a:r>
              <a:rPr lang="en-US" sz="2000" i="1" dirty="0" err="1"/>
              <a:t>Interpor</a:t>
            </a:r>
            <a:r>
              <a:rPr lang="en-US" sz="2000" i="1" dirty="0"/>
              <a:t>)</a:t>
            </a:r>
          </a:p>
          <a:p>
            <a:r>
              <a:rPr lang="en-US" sz="2000" i="1" dirty="0"/>
              <a:t>Biologically active glass </a:t>
            </a:r>
            <a:r>
              <a:rPr lang="en-US" sz="2000" i="1" dirty="0" err="1"/>
              <a:t>PermoGlas</a:t>
            </a:r>
            <a:r>
              <a:rPr lang="en-US" sz="2000" i="1" dirty="0"/>
              <a:t> (</a:t>
            </a:r>
            <a:r>
              <a:rPr lang="en-US" sz="2000" i="1" dirty="0" err="1"/>
              <a:t>Biogran</a:t>
            </a:r>
            <a:r>
              <a:rPr lang="en-US" sz="2000" i="1" dirty="0"/>
              <a:t>, HTR polymer)</a:t>
            </a:r>
          </a:p>
          <a:p>
            <a:r>
              <a:rPr lang="en-US" sz="2000" i="1" dirty="0"/>
              <a:t>Calcium sulfate (</a:t>
            </a:r>
            <a:r>
              <a:rPr lang="en-US" sz="2000" i="1" dirty="0" err="1"/>
              <a:t>Capset</a:t>
            </a:r>
            <a:r>
              <a:rPr lang="en-US" sz="2000" i="1" dirty="0"/>
              <a:t>)</a:t>
            </a:r>
          </a:p>
          <a:p>
            <a:r>
              <a:rPr lang="en-US" sz="2000" i="1" dirty="0" err="1"/>
              <a:t>Xenoimplants</a:t>
            </a:r>
            <a:endParaRPr lang="en-US" sz="2000" i="1" dirty="0"/>
          </a:p>
          <a:p>
            <a:r>
              <a:rPr lang="en-US" sz="2000" i="1" dirty="0"/>
              <a:t>1) Porous hydroxyapatite (</a:t>
            </a:r>
            <a:r>
              <a:rPr lang="en-US" sz="2000" i="1" dirty="0" err="1"/>
              <a:t>Osteograph</a:t>
            </a:r>
            <a:r>
              <a:rPr lang="en-US" sz="2000" i="1" dirty="0"/>
              <a:t>/N; </a:t>
            </a:r>
            <a:r>
              <a:rPr lang="en-US" sz="2000" i="1" dirty="0" err="1"/>
              <a:t>BioOss</a:t>
            </a:r>
            <a:r>
              <a:rPr lang="en-US" sz="2000" i="1" dirty="0"/>
              <a:t>)</a:t>
            </a:r>
            <a:endParaRPr lang="ru-RU" sz="2000"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285728"/>
            <a:ext cx="8072494" cy="523220"/>
          </a:xfrm>
          <a:prstGeom prst="rect">
            <a:avLst/>
          </a:prstGeom>
        </p:spPr>
        <p:txBody>
          <a:bodyPr wrap="square">
            <a:spAutoFit/>
          </a:bodyPr>
          <a:lstStyle/>
          <a:p>
            <a:r>
              <a:rPr lang="ru-RU" sz="2800" b="1" dirty="0" smtClean="0"/>
              <a:t>           </a:t>
            </a:r>
            <a:r>
              <a:rPr lang="en-US" sz="2800" b="1" dirty="0"/>
              <a:t>General and medical aspects</a:t>
            </a:r>
            <a:endParaRPr lang="ru-RU" sz="2800" dirty="0"/>
          </a:p>
        </p:txBody>
      </p:sp>
      <p:sp>
        <p:nvSpPr>
          <p:cNvPr id="4" name="Прямоугольник 3"/>
          <p:cNvSpPr/>
          <p:nvPr/>
        </p:nvSpPr>
        <p:spPr>
          <a:xfrm>
            <a:off x="107504" y="980728"/>
            <a:ext cx="8856984" cy="3970318"/>
          </a:xfrm>
          <a:prstGeom prst="rect">
            <a:avLst/>
          </a:prstGeom>
        </p:spPr>
        <p:txBody>
          <a:bodyPr wrap="square">
            <a:spAutoFit/>
          </a:bodyPr>
          <a:lstStyle/>
          <a:p>
            <a:r>
              <a:rPr lang="en-US" sz="2800" dirty="0"/>
              <a:t>Before any dental or surgical procedure, a patient history must be taken. Information about previous or current illnesses, operations and drug treatments helps to identify so-called “at-risk patients”. If in doubt, you should consult your family physician or medical specialist to further clarify the situation.</a:t>
            </a:r>
          </a:p>
          <a:p>
            <a:r>
              <a:rPr lang="en-US" sz="2800" dirty="0"/>
              <a:t>The general prerequisite for the use of implants is the patient’s body’s ability to heal wounds normally, without interference.</a:t>
            </a:r>
            <a:endParaRPr lang="ru-RU" sz="28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8013" cy="792088"/>
          </a:xfrm>
        </p:spPr>
        <p:txBody>
          <a:bodyPr/>
          <a:lstStyle/>
          <a:p>
            <a:r>
              <a:rPr lang="en-US" dirty="0"/>
              <a:t>One-stage and two-stage implantation</a:t>
            </a:r>
            <a:endParaRPr lang="ru-RU" dirty="0"/>
          </a:p>
        </p:txBody>
      </p:sp>
      <p:sp>
        <p:nvSpPr>
          <p:cNvPr id="3" name="Прямоугольник 2"/>
          <p:cNvSpPr/>
          <p:nvPr/>
        </p:nvSpPr>
        <p:spPr>
          <a:xfrm>
            <a:off x="395536" y="1443841"/>
            <a:ext cx="8424936" cy="4401205"/>
          </a:xfrm>
          <a:prstGeom prst="rect">
            <a:avLst/>
          </a:prstGeom>
        </p:spPr>
        <p:txBody>
          <a:bodyPr wrap="square">
            <a:spAutoFit/>
          </a:bodyPr>
          <a:lstStyle/>
          <a:p>
            <a:r>
              <a:rPr lang="en-US" sz="2800" dirty="0"/>
              <a:t>Unfortunately, one-stage implantation is not always possible, for example, if the patient requires jawbone augmentation. In this case, prosthetics must be carried out in several stages. Therefore, we are not talking about the fact that two-stage implantation is becoming a thing of the past, since, unlike one-stage implant installation, it takes into account many complications that can arise both during the implantation process and at the stage of patient preparation.</a:t>
            </a:r>
            <a:endParaRPr lang="ru-RU" sz="2800" dirty="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8013" cy="980728"/>
          </a:xfrm>
        </p:spPr>
        <p:txBody>
          <a:bodyPr/>
          <a:lstStyle/>
          <a:p>
            <a:r>
              <a:rPr lang="en-US" dirty="0"/>
              <a:t>Drug treatment</a:t>
            </a:r>
            <a:endParaRPr lang="ru-RU" dirty="0"/>
          </a:p>
        </p:txBody>
      </p:sp>
      <p:sp>
        <p:nvSpPr>
          <p:cNvPr id="3" name="Прямоугольник 2"/>
          <p:cNvSpPr/>
          <p:nvPr/>
        </p:nvSpPr>
        <p:spPr>
          <a:xfrm>
            <a:off x="1115616" y="836712"/>
            <a:ext cx="6552727" cy="369332"/>
          </a:xfrm>
          <a:prstGeom prst="rect">
            <a:avLst/>
          </a:prstGeom>
        </p:spPr>
        <p:txBody>
          <a:bodyPr wrap="square">
            <a:spAutoFit/>
          </a:bodyPr>
          <a:lstStyle/>
          <a:p>
            <a:r>
              <a:rPr lang="ru-RU" b="1" dirty="0" smtClean="0"/>
              <a:t>                           </a:t>
            </a:r>
            <a:r>
              <a:rPr lang="en-US" b="1" dirty="0"/>
              <a:t>Before surgery</a:t>
            </a:r>
            <a:endParaRPr lang="ru-RU" b="1" dirty="0"/>
          </a:p>
        </p:txBody>
      </p:sp>
      <p:sp>
        <p:nvSpPr>
          <p:cNvPr id="4" name="Прямоугольник 3"/>
          <p:cNvSpPr/>
          <p:nvPr/>
        </p:nvSpPr>
        <p:spPr>
          <a:xfrm>
            <a:off x="395536" y="1340768"/>
            <a:ext cx="8568952" cy="4801314"/>
          </a:xfrm>
          <a:prstGeom prst="rect">
            <a:avLst/>
          </a:prstGeom>
        </p:spPr>
        <p:txBody>
          <a:bodyPr wrap="square">
            <a:spAutoFit/>
          </a:bodyPr>
          <a:lstStyle/>
          <a:p>
            <a:r>
              <a:rPr lang="en-US" dirty="0"/>
              <a:t>1. One day before surgery, you should not drink alcohol or coffee.</a:t>
            </a:r>
          </a:p>
          <a:p>
            <a:r>
              <a:rPr lang="en-US" dirty="0"/>
              <a:t>2. It is advisable to come to the operation in cotton clothes with short sleeves.</a:t>
            </a:r>
          </a:p>
          <a:p>
            <a:r>
              <a:rPr lang="en-US" dirty="0"/>
              <a:t>3. You must take the medications prescribed by your doctor.</a:t>
            </a:r>
          </a:p>
          <a:p>
            <a:r>
              <a:rPr lang="en-US" dirty="0"/>
              <a:t>4. Women need to cleanse their faces of makeup.</a:t>
            </a:r>
          </a:p>
          <a:p>
            <a:r>
              <a:rPr lang="en-US" dirty="0"/>
              <a:t>5. Before starting surgical treatment, professional oral hygiene by a hygienist is mandatory.</a:t>
            </a:r>
          </a:p>
          <a:p>
            <a:r>
              <a:rPr lang="en-US" dirty="0"/>
              <a:t>6. One day before surgery:</a:t>
            </a:r>
          </a:p>
          <a:p>
            <a:r>
              <a:rPr lang="en-US" dirty="0"/>
              <a:t>- brush your teeth twice a day (morning and evening);</a:t>
            </a:r>
          </a:p>
          <a:p>
            <a:r>
              <a:rPr lang="en-US" dirty="0"/>
              <a:t>- rinse your mouth with chlorhexidine solution 3 times a day;</a:t>
            </a:r>
          </a:p>
          <a:p>
            <a:r>
              <a:rPr lang="en-US" dirty="0"/>
              <a:t>- start taking antibiotics prescribed by your surgeon.</a:t>
            </a:r>
          </a:p>
          <a:p>
            <a:r>
              <a:rPr lang="en-US" dirty="0"/>
              <a:t>7. On the day of surgery:</a:t>
            </a:r>
          </a:p>
          <a:p>
            <a:r>
              <a:rPr lang="en-US" dirty="0"/>
              <a:t>- eat approximately 2 hours before surgery;</a:t>
            </a:r>
          </a:p>
          <a:p>
            <a:r>
              <a:rPr lang="en-US" dirty="0"/>
              <a:t>- brush your teeth thoroughly;</a:t>
            </a:r>
          </a:p>
          <a:p>
            <a:r>
              <a:rPr lang="en-US" dirty="0"/>
              <a:t>- rinse your mouth with chlorhexidine solution;</a:t>
            </a:r>
          </a:p>
          <a:p>
            <a:r>
              <a:rPr lang="en-US" dirty="0"/>
              <a:t>- do not smoke or drink alcohol.</a:t>
            </a:r>
          </a:p>
          <a:p>
            <a:r>
              <a:rPr lang="en-US" dirty="0"/>
              <a:t>Be sure to notify your doctor if your health worsens or if you start taking any medications.</a:t>
            </a:r>
            <a:endParaRPr lang="ru-RU"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400" b="1" dirty="0"/>
              <a:t>Navigated implantation using a surgical guide</a:t>
            </a:r>
            <a:endParaRPr lang="ru-RU" sz="2400" dirty="0"/>
          </a:p>
        </p:txBody>
      </p:sp>
      <p:sp>
        <p:nvSpPr>
          <p:cNvPr id="3" name="Прямоугольник 2"/>
          <p:cNvSpPr/>
          <p:nvPr/>
        </p:nvSpPr>
        <p:spPr>
          <a:xfrm>
            <a:off x="323528" y="1484785"/>
            <a:ext cx="8136904" cy="1815882"/>
          </a:xfrm>
          <a:prstGeom prst="rect">
            <a:avLst/>
          </a:prstGeom>
        </p:spPr>
        <p:txBody>
          <a:bodyPr wrap="square">
            <a:spAutoFit/>
          </a:bodyPr>
          <a:lstStyle/>
          <a:p>
            <a:r>
              <a:rPr lang="en-US" sz="2800" dirty="0"/>
              <a:t>Implant treatment is the optimal solution for losing your teeth. If implants are placed correctly, they will serve like real tooth roots and function for a lifetime.</a:t>
            </a:r>
            <a:endParaRPr lang="ru-RU" sz="2800" dirty="0"/>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3200" b="1" dirty="0"/>
              <a:t>Basal implantation</a:t>
            </a:r>
            <a:r>
              <a:rPr lang="ru-RU" sz="3200" b="1" dirty="0" smtClean="0"/>
              <a:t/>
            </a:r>
            <a:br>
              <a:rPr lang="ru-RU" sz="3200" b="1" dirty="0" smtClean="0"/>
            </a:br>
            <a:endParaRPr lang="ru-RU" sz="3200" b="1" dirty="0"/>
          </a:p>
        </p:txBody>
      </p:sp>
      <p:sp>
        <p:nvSpPr>
          <p:cNvPr id="3" name="Прямоугольник 2"/>
          <p:cNvSpPr/>
          <p:nvPr/>
        </p:nvSpPr>
        <p:spPr>
          <a:xfrm>
            <a:off x="611560" y="1997838"/>
            <a:ext cx="7992888" cy="3046988"/>
          </a:xfrm>
          <a:prstGeom prst="rect">
            <a:avLst/>
          </a:prstGeom>
        </p:spPr>
        <p:txBody>
          <a:bodyPr wrap="square">
            <a:spAutoFit/>
          </a:bodyPr>
          <a:lstStyle/>
          <a:p>
            <a:r>
              <a:rPr lang="en-US" sz="3200" dirty="0"/>
              <a:t>The basal implantation method is practically not used today in developed Europe, because it is considered outdated. But since 2008, the main markets for Swiss BOI implants have become the countries of Eastern Europe, India and Russia.</a:t>
            </a:r>
            <a:endParaRPr lang="ru-RU" sz="3200" dirty="0"/>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85728"/>
            <a:ext cx="7858179" cy="523220"/>
          </a:xfrm>
          <a:prstGeom prst="rect">
            <a:avLst/>
          </a:prstGeom>
        </p:spPr>
        <p:txBody>
          <a:bodyPr wrap="square">
            <a:spAutoFit/>
          </a:bodyPr>
          <a:lstStyle/>
          <a:p>
            <a:r>
              <a:rPr lang="ru-RU" sz="2800" b="1" dirty="0" smtClean="0"/>
              <a:t>                 </a:t>
            </a:r>
            <a:r>
              <a:rPr lang="en-US" sz="2800" b="1" dirty="0"/>
              <a:t>General and medical aspects</a:t>
            </a:r>
            <a:endParaRPr lang="ru-RU" sz="2800" dirty="0"/>
          </a:p>
        </p:txBody>
      </p:sp>
      <p:sp>
        <p:nvSpPr>
          <p:cNvPr id="4" name="Прямоугольник 3"/>
          <p:cNvSpPr/>
          <p:nvPr/>
        </p:nvSpPr>
        <p:spPr>
          <a:xfrm>
            <a:off x="214282" y="1000109"/>
            <a:ext cx="8501122" cy="4031873"/>
          </a:xfrm>
          <a:prstGeom prst="rect">
            <a:avLst/>
          </a:prstGeom>
        </p:spPr>
        <p:txBody>
          <a:bodyPr wrap="square">
            <a:spAutoFit/>
          </a:bodyPr>
          <a:lstStyle/>
          <a:p>
            <a:r>
              <a:rPr lang="en-US" sz="3200" dirty="0"/>
              <a:t>Implants cannot be installed until the growth of the jaw bone is complete. If there are special indications, implants can still be placed before bone growth is complete, for example for orthodontic reasons.</a:t>
            </a:r>
          </a:p>
          <a:p>
            <a:r>
              <a:rPr lang="en-US" sz="3200" dirty="0"/>
              <a:t>The table below presents two groups of common medical contraindications: risk factors and high risk factors</a:t>
            </a:r>
            <a:r>
              <a:rPr lang="ru-RU" sz="3200" dirty="0" smtClean="0"/>
              <a:t>.</a:t>
            </a:r>
            <a:endParaRPr lang="ru-RU" sz="3200"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9" y="571480"/>
            <a:ext cx="8286808" cy="523220"/>
          </a:xfrm>
          <a:prstGeom prst="rect">
            <a:avLst/>
          </a:prstGeom>
        </p:spPr>
        <p:txBody>
          <a:bodyPr wrap="square">
            <a:spAutoFit/>
          </a:bodyPr>
          <a:lstStyle/>
          <a:p>
            <a:r>
              <a:rPr lang="ru-RU" sz="2800" b="1" dirty="0" smtClean="0"/>
              <a:t>                     </a:t>
            </a:r>
            <a:r>
              <a:rPr lang="en-US" sz="2800" b="1" dirty="0"/>
              <a:t>High risk factors</a:t>
            </a:r>
            <a:endParaRPr lang="ru-RU" sz="2800" dirty="0"/>
          </a:p>
        </p:txBody>
      </p:sp>
      <p:sp>
        <p:nvSpPr>
          <p:cNvPr id="4" name="Прямоугольник 3"/>
          <p:cNvSpPr/>
          <p:nvPr/>
        </p:nvSpPr>
        <p:spPr>
          <a:xfrm>
            <a:off x="251520" y="1720840"/>
            <a:ext cx="8712968" cy="3539430"/>
          </a:xfrm>
          <a:prstGeom prst="rect">
            <a:avLst/>
          </a:prstGeom>
        </p:spPr>
        <p:txBody>
          <a:bodyPr wrap="square">
            <a:spAutoFit/>
          </a:bodyPr>
          <a:lstStyle/>
          <a:p>
            <a:r>
              <a:rPr lang="en-US" sz="2800" dirty="0"/>
              <a:t>Severe systemic diseases, such as rheumatoid arthritis or disorders of the bone structure, for example, </a:t>
            </a:r>
            <a:r>
              <a:rPr lang="en-US" sz="2800" dirty="0" err="1"/>
              <a:t>osteomalacia</a:t>
            </a:r>
            <a:r>
              <a:rPr lang="en-US" sz="2800" dirty="0"/>
              <a:t> or </a:t>
            </a:r>
            <a:r>
              <a:rPr lang="en-US" sz="2800" dirty="0" err="1"/>
              <a:t>osteopsatirrosis</a:t>
            </a:r>
            <a:r>
              <a:rPr lang="en-US" sz="2800" dirty="0"/>
              <a:t> (</a:t>
            </a:r>
            <a:r>
              <a:rPr lang="en-US" sz="2800" dirty="0" err="1"/>
              <a:t>Osteogenesis</a:t>
            </a:r>
            <a:r>
              <a:rPr lang="en-US" sz="2800" dirty="0"/>
              <a:t> </a:t>
            </a:r>
            <a:r>
              <a:rPr lang="en-US" sz="2800" dirty="0" err="1"/>
              <a:t>imperfecta</a:t>
            </a:r>
            <a:r>
              <a:rPr lang="en-US" sz="2800" dirty="0"/>
              <a:t> - </a:t>
            </a:r>
            <a:r>
              <a:rPr lang="en-US" sz="2800" dirty="0" err="1"/>
              <a:t>osteogenesis</a:t>
            </a:r>
            <a:r>
              <a:rPr lang="en-US" sz="2800" dirty="0"/>
              <a:t> </a:t>
            </a:r>
            <a:r>
              <a:rPr lang="en-US" sz="2800" dirty="0" err="1"/>
              <a:t>imperfecta</a:t>
            </a:r>
            <a:r>
              <a:rPr lang="en-US" sz="2800" dirty="0"/>
              <a:t>, the so-called "glass bone") are considered high risk factors. In contrast, the presence of osteoporosis is not a contraindication to the use of dental implants (Baxter &amp; </a:t>
            </a:r>
            <a:r>
              <a:rPr lang="en-US" sz="2800" dirty="0" err="1"/>
              <a:t>Fattore</a:t>
            </a:r>
            <a:r>
              <a:rPr lang="en-US" sz="2800" dirty="0"/>
              <a:t> 1993; Dao et al. 1993).</a:t>
            </a:r>
            <a:endParaRPr lang="ru-RU" sz="2800" dirty="0"/>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8013" cy="792088"/>
          </a:xfrm>
        </p:spPr>
        <p:txBody>
          <a:bodyPr/>
          <a:lstStyle/>
          <a:p>
            <a:r>
              <a:rPr lang="en-US" sz="3200" b="1" dirty="0"/>
              <a:t>High risk factors</a:t>
            </a:r>
            <a:r>
              <a:rPr lang="ru-RU" sz="3200" dirty="0" smtClean="0"/>
              <a:t/>
            </a:r>
            <a:br>
              <a:rPr lang="ru-RU" sz="3200" dirty="0" smtClean="0"/>
            </a:br>
            <a:endParaRPr lang="ru-RU" sz="3200" dirty="0"/>
          </a:p>
        </p:txBody>
      </p:sp>
      <p:sp>
        <p:nvSpPr>
          <p:cNvPr id="4" name="Прямоугольник 3"/>
          <p:cNvSpPr/>
          <p:nvPr/>
        </p:nvSpPr>
        <p:spPr>
          <a:xfrm>
            <a:off x="395536" y="1412776"/>
            <a:ext cx="8424936" cy="4031873"/>
          </a:xfrm>
          <a:prstGeom prst="rect">
            <a:avLst/>
          </a:prstGeom>
        </p:spPr>
        <p:txBody>
          <a:bodyPr wrap="square">
            <a:spAutoFit/>
          </a:bodyPr>
          <a:lstStyle/>
          <a:p>
            <a:r>
              <a:rPr lang="en-US" sz="3200" dirty="0"/>
              <a:t>Patients with a suppressed immune system - as a result of viral infection (HIV) or therapy with certain medications (corticosteroids, oncological chemotherapy or other immunosuppressive drugs) - show a marked weakening of the ability to heal wounds and an inadequate response of the immune system.</a:t>
            </a:r>
            <a:endParaRPr lang="ru-RU" sz="3200" dirty="0"/>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71480"/>
            <a:ext cx="8228013" cy="1071570"/>
          </a:xfrm>
        </p:spPr>
        <p:txBody>
          <a:bodyPr/>
          <a:lstStyle/>
          <a:p>
            <a:r>
              <a:rPr lang="en-US" b="1" dirty="0"/>
              <a:t>High risk factors</a:t>
            </a:r>
            <a:endParaRPr lang="ru-RU" dirty="0"/>
          </a:p>
        </p:txBody>
      </p:sp>
      <p:sp>
        <p:nvSpPr>
          <p:cNvPr id="4" name="Прямоугольник 3"/>
          <p:cNvSpPr/>
          <p:nvPr/>
        </p:nvSpPr>
        <p:spPr>
          <a:xfrm>
            <a:off x="323528" y="2136339"/>
            <a:ext cx="8424936" cy="3539430"/>
          </a:xfrm>
          <a:prstGeom prst="rect">
            <a:avLst/>
          </a:prstGeom>
        </p:spPr>
        <p:txBody>
          <a:bodyPr wrap="square">
            <a:spAutoFit/>
          </a:bodyPr>
          <a:lstStyle/>
          <a:p>
            <a:r>
              <a:rPr lang="en-US" sz="3200" dirty="0"/>
              <a:t>Persons who abuse alcohol and drugs, as well as patients with mental and emotional disorders, are unreliable in terms of adherence to treatment regimens, care of implants and adherence to post-operative monitoring (the patient does not cooperate with the doctor).</a:t>
            </a:r>
            <a:endParaRPr lang="ru-RU" sz="3200"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616657" cy="908720"/>
          </a:xfrm>
        </p:spPr>
        <p:txBody>
          <a:bodyPr/>
          <a:lstStyle/>
          <a:p>
            <a:r>
              <a:rPr lang="en-US" b="1" dirty="0"/>
              <a:t>Informed consent</a:t>
            </a:r>
            <a:r>
              <a:rPr lang="ru-RU" b="1" dirty="0" smtClean="0"/>
              <a:t> </a:t>
            </a:r>
            <a:endParaRPr lang="ru-RU" dirty="0"/>
          </a:p>
        </p:txBody>
      </p:sp>
      <p:sp>
        <p:nvSpPr>
          <p:cNvPr id="5" name="Прямоугольник 4"/>
          <p:cNvSpPr/>
          <p:nvPr/>
        </p:nvSpPr>
        <p:spPr>
          <a:xfrm>
            <a:off x="179512" y="764704"/>
            <a:ext cx="8856984" cy="646331"/>
          </a:xfrm>
          <a:prstGeom prst="rect">
            <a:avLst/>
          </a:prstGeom>
        </p:spPr>
        <p:txBody>
          <a:bodyPr wrap="square">
            <a:spAutoFit/>
          </a:bodyPr>
          <a:lstStyle/>
          <a:p>
            <a:r>
              <a:rPr lang="en-US" dirty="0"/>
              <a:t>The patient can only consent to the proposed implantation treatment if the following topics have been previously explained in detail to him:</a:t>
            </a:r>
            <a:endParaRPr lang="ru-RU" dirty="0"/>
          </a:p>
        </p:txBody>
      </p:sp>
      <p:sp>
        <p:nvSpPr>
          <p:cNvPr id="6" name="Прямоугольник 5"/>
          <p:cNvSpPr/>
          <p:nvPr/>
        </p:nvSpPr>
        <p:spPr>
          <a:xfrm>
            <a:off x="467544" y="1628800"/>
            <a:ext cx="8568952" cy="4524315"/>
          </a:xfrm>
          <a:prstGeom prst="rect">
            <a:avLst/>
          </a:prstGeom>
        </p:spPr>
        <p:txBody>
          <a:bodyPr wrap="square">
            <a:spAutoFit/>
          </a:bodyPr>
          <a:lstStyle/>
          <a:p>
            <a:r>
              <a:rPr lang="en-US" b="1" dirty="0"/>
              <a:t>Treatment Alternatives - There may be several treatment options to address a specific treatment problem (example)</a:t>
            </a:r>
          </a:p>
          <a:p>
            <a:endParaRPr lang="en-US" b="1" dirty="0"/>
          </a:p>
          <a:p>
            <a:r>
              <a:rPr lang="en-US" b="1" dirty="0"/>
              <a:t>Risks of implant surgery - any surgical procedure contains some risk in the form of local complications or unwanted systemic side effects. Local complications include damage to adjacent anatomical structures (nerves, blood vessels, teeth, paranasal sinuses). The patient should also be informed about the possibility of immediate or long-term postoperative complications such as </a:t>
            </a:r>
            <a:r>
              <a:rPr lang="en-US" b="1" dirty="0" err="1"/>
              <a:t>peri-implantitis</a:t>
            </a:r>
            <a:r>
              <a:rPr lang="en-US" b="1" dirty="0"/>
              <a:t>, implant fracture, implant-supported orthopedic structure or part thereof, etc.</a:t>
            </a:r>
          </a:p>
          <a:p>
            <a:r>
              <a:rPr lang="en-US" b="1" dirty="0"/>
              <a:t> </a:t>
            </a:r>
          </a:p>
          <a:p>
            <a:r>
              <a:rPr lang="en-US" b="1" dirty="0"/>
              <a:t>Long-term prognosis with implants - based on the long-term results of clinical studies, the implant surgeon can assess the long-term prognosis of a particular implant system and inform patients about this.</a:t>
            </a:r>
          </a:p>
          <a:p>
            <a:endParaRPr lang="en-US" b="1" dirty="0"/>
          </a:p>
          <a:p>
            <a:r>
              <a:rPr lang="en-US" b="1" dirty="0"/>
              <a:t>Cost - the approximate cost of the proposed implant therapy.</a:t>
            </a:r>
            <a:endParaRPr lang="ru-RU" b="1"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88640"/>
            <a:ext cx="9144000" cy="461665"/>
          </a:xfrm>
          <a:prstGeom prst="rect">
            <a:avLst/>
          </a:prstGeom>
        </p:spPr>
        <p:txBody>
          <a:bodyPr wrap="square">
            <a:spAutoFit/>
          </a:bodyPr>
          <a:lstStyle/>
          <a:p>
            <a:r>
              <a:rPr lang="en-US" sz="2400" b="1" dirty="0"/>
              <a:t>Diagnostic measures before dental implantation</a:t>
            </a:r>
            <a:endParaRPr lang="ru-RU" sz="2400" b="1" dirty="0"/>
          </a:p>
        </p:txBody>
      </p:sp>
      <p:sp>
        <p:nvSpPr>
          <p:cNvPr id="7" name="Прямоугольник 6"/>
          <p:cNvSpPr/>
          <p:nvPr/>
        </p:nvSpPr>
        <p:spPr>
          <a:xfrm>
            <a:off x="251521" y="3244334"/>
            <a:ext cx="2851136" cy="646331"/>
          </a:xfrm>
          <a:prstGeom prst="rect">
            <a:avLst/>
          </a:prstGeom>
        </p:spPr>
        <p:txBody>
          <a:bodyPr wrap="square">
            <a:spAutoFit/>
          </a:bodyPr>
          <a:lstStyle/>
          <a:p>
            <a:endParaRPr lang="ru-RU" b="1" dirty="0" smtClean="0"/>
          </a:p>
          <a:p>
            <a:endParaRPr lang="ru-RU" b="1" dirty="0"/>
          </a:p>
        </p:txBody>
      </p:sp>
      <p:sp>
        <p:nvSpPr>
          <p:cNvPr id="9" name="Прямоугольник 8"/>
          <p:cNvSpPr/>
          <p:nvPr/>
        </p:nvSpPr>
        <p:spPr>
          <a:xfrm>
            <a:off x="467544" y="1052736"/>
            <a:ext cx="4881079" cy="369332"/>
          </a:xfrm>
          <a:prstGeom prst="rect">
            <a:avLst/>
          </a:prstGeom>
        </p:spPr>
        <p:txBody>
          <a:bodyPr wrap="square">
            <a:spAutoFit/>
          </a:bodyPr>
          <a:lstStyle/>
          <a:p>
            <a:r>
              <a:rPr lang="en-US" b="1" dirty="0"/>
              <a:t>Photoshoot</a:t>
            </a:r>
            <a:endParaRPr lang="ru-RU" b="1" dirty="0"/>
          </a:p>
        </p:txBody>
      </p:sp>
      <p:sp>
        <p:nvSpPr>
          <p:cNvPr id="10" name="Прямоугольник 9"/>
          <p:cNvSpPr/>
          <p:nvPr/>
        </p:nvSpPr>
        <p:spPr>
          <a:xfrm>
            <a:off x="467544" y="1556792"/>
            <a:ext cx="6048672" cy="369332"/>
          </a:xfrm>
          <a:prstGeom prst="rect">
            <a:avLst/>
          </a:prstGeom>
        </p:spPr>
        <p:txBody>
          <a:bodyPr wrap="square">
            <a:spAutoFit/>
          </a:bodyPr>
          <a:lstStyle/>
          <a:p>
            <a:r>
              <a:rPr lang="en-US" b="1" dirty="0" err="1"/>
              <a:t>Orthopantomogram</a:t>
            </a:r>
            <a:r>
              <a:rPr lang="en-US" b="1" dirty="0"/>
              <a:t> (panoramic photo)</a:t>
            </a:r>
            <a:endParaRPr lang="ru-RU" b="1" dirty="0"/>
          </a:p>
        </p:txBody>
      </p:sp>
      <p:sp>
        <p:nvSpPr>
          <p:cNvPr id="11" name="Прямоугольник 10"/>
          <p:cNvSpPr/>
          <p:nvPr/>
        </p:nvSpPr>
        <p:spPr>
          <a:xfrm>
            <a:off x="467544" y="2132856"/>
            <a:ext cx="5785269" cy="369332"/>
          </a:xfrm>
          <a:prstGeom prst="rect">
            <a:avLst/>
          </a:prstGeom>
        </p:spPr>
        <p:txBody>
          <a:bodyPr wrap="square">
            <a:spAutoFit/>
          </a:bodyPr>
          <a:lstStyle/>
          <a:p>
            <a:r>
              <a:rPr lang="en-US" b="1" dirty="0"/>
              <a:t>CT scan</a:t>
            </a:r>
            <a:endParaRPr lang="ru-RU" b="1" dirty="0"/>
          </a:p>
        </p:txBody>
      </p:sp>
      <p:sp>
        <p:nvSpPr>
          <p:cNvPr id="12" name="Прямоугольник 11"/>
          <p:cNvSpPr/>
          <p:nvPr/>
        </p:nvSpPr>
        <p:spPr>
          <a:xfrm>
            <a:off x="539552" y="2636912"/>
            <a:ext cx="4642551" cy="369332"/>
          </a:xfrm>
          <a:prstGeom prst="rect">
            <a:avLst/>
          </a:prstGeom>
        </p:spPr>
        <p:txBody>
          <a:bodyPr wrap="square">
            <a:spAutoFit/>
          </a:bodyPr>
          <a:lstStyle/>
          <a:p>
            <a:r>
              <a:rPr lang="en-US" b="1" dirty="0"/>
              <a:t>Analyzes</a:t>
            </a:r>
            <a:endParaRPr lang="ru-RU" b="1" dirty="0"/>
          </a:p>
        </p:txBody>
      </p:sp>
      <p:sp>
        <p:nvSpPr>
          <p:cNvPr id="13" name="Прямоугольник 12"/>
          <p:cNvSpPr/>
          <p:nvPr/>
        </p:nvSpPr>
        <p:spPr>
          <a:xfrm>
            <a:off x="323528" y="3140968"/>
            <a:ext cx="2376264" cy="369332"/>
          </a:xfrm>
          <a:prstGeom prst="rect">
            <a:avLst/>
          </a:prstGeom>
        </p:spPr>
        <p:txBody>
          <a:bodyPr wrap="square">
            <a:spAutoFit/>
          </a:bodyPr>
          <a:lstStyle/>
          <a:p>
            <a:r>
              <a:rPr lang="ru-RU" b="1" dirty="0" smtClean="0"/>
              <a:t>   </a:t>
            </a:r>
            <a:r>
              <a:rPr lang="en-US" b="1" dirty="0"/>
              <a:t>Layout</a:t>
            </a:r>
            <a:r>
              <a:rPr lang="ru-RU" b="1" dirty="0" smtClean="0"/>
              <a:t>;    </a:t>
            </a:r>
            <a:endParaRPr lang="ru-RU" b="1" dirty="0"/>
          </a:p>
        </p:txBody>
      </p:sp>
      <p:sp>
        <p:nvSpPr>
          <p:cNvPr id="14" name="Прямоугольник 13"/>
          <p:cNvSpPr/>
          <p:nvPr/>
        </p:nvSpPr>
        <p:spPr>
          <a:xfrm>
            <a:off x="467544" y="3789040"/>
            <a:ext cx="5616625" cy="369332"/>
          </a:xfrm>
          <a:prstGeom prst="rect">
            <a:avLst/>
          </a:prstGeom>
        </p:spPr>
        <p:txBody>
          <a:bodyPr wrap="square">
            <a:spAutoFit/>
          </a:bodyPr>
          <a:lstStyle/>
          <a:p>
            <a:r>
              <a:rPr lang="en-US" b="1" dirty="0"/>
              <a:t>Diagnostic models</a:t>
            </a:r>
            <a:r>
              <a:rPr lang="ru-RU" b="1" dirty="0" smtClean="0"/>
              <a:t>:</a:t>
            </a:r>
            <a:endParaRPr lang="ru-RU" b="1" dirty="0"/>
          </a:p>
        </p:txBody>
      </p:sp>
      <p:sp>
        <p:nvSpPr>
          <p:cNvPr id="15" name="Прямоугольник 14"/>
          <p:cNvSpPr/>
          <p:nvPr/>
        </p:nvSpPr>
        <p:spPr>
          <a:xfrm>
            <a:off x="467544" y="4365104"/>
            <a:ext cx="5533597" cy="369332"/>
          </a:xfrm>
          <a:prstGeom prst="rect">
            <a:avLst/>
          </a:prstGeom>
        </p:spPr>
        <p:txBody>
          <a:bodyPr wrap="square">
            <a:spAutoFit/>
          </a:bodyPr>
          <a:lstStyle/>
          <a:p>
            <a:r>
              <a:rPr lang="en-US" b="1" dirty="0"/>
              <a:t>Surgical template</a:t>
            </a:r>
            <a:r>
              <a:rPr lang="ru-RU" b="1" dirty="0" smtClean="0"/>
              <a:t>:</a:t>
            </a:r>
            <a:endParaRPr lang="ru-RU" b="1" dirty="0"/>
          </a:p>
        </p:txBody>
      </p:sp>
      <p:sp>
        <p:nvSpPr>
          <p:cNvPr id="16" name="Прямоугольник 15"/>
          <p:cNvSpPr/>
          <p:nvPr/>
        </p:nvSpPr>
        <p:spPr>
          <a:xfrm>
            <a:off x="402718" y="4861609"/>
            <a:ext cx="5914920" cy="1477328"/>
          </a:xfrm>
          <a:prstGeom prst="rect">
            <a:avLst/>
          </a:prstGeom>
        </p:spPr>
        <p:txBody>
          <a:bodyPr wrap="square">
            <a:spAutoFit/>
          </a:bodyPr>
          <a:lstStyle/>
          <a:p>
            <a:r>
              <a:rPr lang="en-US" b="1" dirty="0"/>
              <a:t>Computer planning:</a:t>
            </a:r>
          </a:p>
          <a:p>
            <a:endParaRPr lang="en-US" b="1" dirty="0"/>
          </a:p>
          <a:p>
            <a:r>
              <a:rPr lang="en-US" b="1" dirty="0" err="1"/>
              <a:t>Teleradiography</a:t>
            </a:r>
            <a:r>
              <a:rPr lang="en-US" b="1" dirty="0"/>
              <a:t>;</a:t>
            </a:r>
          </a:p>
          <a:p>
            <a:endParaRPr lang="en-US" b="1" dirty="0"/>
          </a:p>
          <a:p>
            <a:r>
              <a:rPr lang="en-US" b="1" dirty="0"/>
              <a:t>Thermography</a:t>
            </a:r>
            <a:r>
              <a:rPr lang="ru-RU" b="1" dirty="0" smtClean="0"/>
              <a:t>.  </a:t>
            </a:r>
            <a:endParaRPr lang="ru-RU" b="1" dirty="0"/>
          </a:p>
        </p:txBody>
      </p:sp>
      <p:sp>
        <p:nvSpPr>
          <p:cNvPr id="17" name="Прямоугольник 16"/>
          <p:cNvSpPr/>
          <p:nvPr/>
        </p:nvSpPr>
        <p:spPr>
          <a:xfrm>
            <a:off x="4355976" y="3105835"/>
            <a:ext cx="4788024" cy="369332"/>
          </a:xfrm>
          <a:prstGeom prst="rect">
            <a:avLst/>
          </a:prstGeom>
        </p:spPr>
        <p:txBody>
          <a:bodyPr wrap="square">
            <a:spAutoFit/>
          </a:bodyPr>
          <a:lstStyle/>
          <a:p>
            <a:r>
              <a:rPr lang="en-US" dirty="0"/>
              <a:t>This diagnostic stage is also called wax-up</a:t>
            </a:r>
            <a:endParaRPr lang="ru-RU" dirty="0"/>
          </a:p>
        </p:txBody>
      </p:sp>
    </p:spTree>
  </p:cSld>
  <p:clrMapOvr>
    <a:masterClrMapping/>
  </p:clrMapOvr>
  <p:transition spd="slow"/>
</p:sld>
</file>

<file path=ppt/theme/theme1.xml><?xml version="1.0" encoding="utf-8"?>
<a:theme xmlns:a="http://schemas.openxmlformats.org/drawingml/2006/main" name="Defaul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4456</TotalTime>
  <Words>1701</Words>
  <Application>Microsoft Office PowerPoint</Application>
  <PresentationFormat>Экран (4:3)</PresentationFormat>
  <Paragraphs>160</Paragraphs>
  <Slides>33</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Andale Sans UI</vt:lpstr>
      <vt:lpstr>Arial</vt:lpstr>
      <vt:lpstr>Tahoma</vt:lpstr>
      <vt:lpstr>Times New Roman</vt:lpstr>
      <vt:lpstr>Wingdings</vt:lpstr>
      <vt:lpstr>Default</vt:lpstr>
      <vt:lpstr>implantation</vt:lpstr>
      <vt:lpstr>Презентация PowerPoint</vt:lpstr>
      <vt:lpstr>Презентация PowerPoint</vt:lpstr>
      <vt:lpstr>Презентация PowerPoint</vt:lpstr>
      <vt:lpstr>Презентация PowerPoint</vt:lpstr>
      <vt:lpstr>High risk factors </vt:lpstr>
      <vt:lpstr>High risk factors</vt:lpstr>
      <vt:lpstr>Informed consent </vt:lpstr>
      <vt:lpstr>Презентация PowerPoint</vt:lpstr>
      <vt:lpstr>Teleradiogram</vt:lpstr>
      <vt:lpstr>sample</vt:lpstr>
      <vt:lpstr>Презентация PowerPoint</vt:lpstr>
      <vt:lpstr>THERMOGRAPHY (thermal imaging) - a diagnostic method based on remote or contact registration of thermal (infrared) radiation emitted by the surface of the body</vt:lpstr>
      <vt:lpstr>Презентация PowerPoint</vt:lpstr>
      <vt:lpstr>INSTRUMENTS FOR DENTAL IMPLANTATION </vt:lpstr>
      <vt:lpstr>TOOLS AND PRINCIPLES OF BONE BED PREPARATION </vt:lpstr>
      <vt:lpstr>Презентация PowerPoint</vt:lpstr>
      <vt:lpstr>Презентация PowerPoint</vt:lpstr>
      <vt:lpstr> All manipulations are carried out using anesthesia.</vt:lpstr>
      <vt:lpstr> Dental implantation algorithm</vt:lpstr>
      <vt:lpstr>sample</vt:lpstr>
      <vt:lpstr>Презентация PowerPoint</vt:lpstr>
      <vt:lpstr>Презентация PowerPoint</vt:lpstr>
      <vt:lpstr>Презентация PowerPoint</vt:lpstr>
      <vt:lpstr>Презентация PowerPoint</vt:lpstr>
      <vt:lpstr>     </vt:lpstr>
      <vt:lpstr>Osteoplastic materials</vt:lpstr>
      <vt:lpstr>Osteoinductive implants.</vt:lpstr>
      <vt:lpstr>Osteoconductive implants</vt:lpstr>
      <vt:lpstr>One-stage and two-stage implantation</vt:lpstr>
      <vt:lpstr>Drug treatment</vt:lpstr>
      <vt:lpstr>Navigated implantation using a surgical guide</vt:lpstr>
      <vt:lpstr>Basal implantation </vt:lpstr>
    </vt:vector>
  </TitlesOfParts>
  <Company>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Гравюра 1523г.</dc:title>
  <dc:creator>1</dc:creator>
  <cp:lastModifiedBy>Пользователь Windows</cp:lastModifiedBy>
  <cp:revision>282</cp:revision>
  <dcterms:created xsi:type="dcterms:W3CDTF">2007-02-15T10:27:24Z</dcterms:created>
  <dcterms:modified xsi:type="dcterms:W3CDTF">2023-11-17T09:46:58Z</dcterms:modified>
</cp:coreProperties>
</file>